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9" r:id="rId3"/>
    <p:sldId id="260" r:id="rId4"/>
    <p:sldId id="261" r:id="rId5"/>
    <p:sldId id="262" r:id="rId6"/>
    <p:sldId id="263" r:id="rId7"/>
    <p:sldId id="264" r:id="rId8"/>
    <p:sldId id="298" r:id="rId9"/>
    <p:sldId id="265" r:id="rId10"/>
    <p:sldId id="299" r:id="rId11"/>
    <p:sldId id="266" r:id="rId12"/>
    <p:sldId id="267" r:id="rId13"/>
    <p:sldId id="268" r:id="rId14"/>
    <p:sldId id="269" r:id="rId15"/>
    <p:sldId id="300" r:id="rId16"/>
    <p:sldId id="301" r:id="rId17"/>
    <p:sldId id="302" r:id="rId18"/>
    <p:sldId id="303" r:id="rId19"/>
    <p:sldId id="304" r:id="rId20"/>
    <p:sldId id="305" r:id="rId21"/>
    <p:sldId id="306" r:id="rId22"/>
    <p:sldId id="270" r:id="rId23"/>
    <p:sldId id="307" r:id="rId24"/>
    <p:sldId id="308" r:id="rId25"/>
    <p:sldId id="309" r:id="rId26"/>
    <p:sldId id="310" r:id="rId27"/>
    <p:sldId id="311" r:id="rId28"/>
    <p:sldId id="312" r:id="rId29"/>
    <p:sldId id="313" r:id="rId30"/>
    <p:sldId id="314" r:id="rId31"/>
    <p:sldId id="273" r:id="rId32"/>
    <p:sldId id="315" r:id="rId33"/>
    <p:sldId id="316" r:id="rId34"/>
    <p:sldId id="317" r:id="rId35"/>
    <p:sldId id="318" r:id="rId36"/>
    <p:sldId id="319" r:id="rId37"/>
    <p:sldId id="320" r:id="rId38"/>
    <p:sldId id="321" r:id="rId39"/>
    <p:sldId id="295" r:id="rId40"/>
    <p:sldId id="322" r:id="rId41"/>
    <p:sldId id="296" r:id="rId42"/>
    <p:sldId id="297"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44"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4/6/2024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0473" y="609600"/>
            <a:ext cx="4581236" cy="400110"/>
          </a:xfrm>
          <a:prstGeom prst="rect">
            <a:avLst/>
          </a:prstGeom>
          <a:noFill/>
        </p:spPr>
        <p:txBody>
          <a:bodyPr wrap="square" rtlCol="0">
            <a:spAutoFit/>
          </a:bodyPr>
          <a:lstStyle/>
          <a:p>
            <a:r>
              <a:rPr lang="en-US" sz="2000" dirty="0" smtClean="0">
                <a:latin typeface="Algerian" panose="04020705040A02060702" pitchFamily="82" charset="0"/>
              </a:rPr>
              <a:t>Welcome</a:t>
            </a:r>
            <a:endParaRPr lang="en-IN" sz="2000" dirty="0">
              <a:latin typeface="Algerian" panose="04020705040A02060702" pitchFamily="82" charset="0"/>
            </a:endParaRPr>
          </a:p>
        </p:txBody>
      </p:sp>
      <p:sp>
        <p:nvSpPr>
          <p:cNvPr id="3" name="TextBox 2"/>
          <p:cNvSpPr txBox="1"/>
          <p:nvPr/>
        </p:nvSpPr>
        <p:spPr>
          <a:xfrm>
            <a:off x="3491345" y="1293091"/>
            <a:ext cx="3325091" cy="400110"/>
          </a:xfrm>
          <a:prstGeom prst="rect">
            <a:avLst/>
          </a:prstGeom>
          <a:noFill/>
        </p:spPr>
        <p:txBody>
          <a:bodyPr wrap="square" rtlCol="0">
            <a:spAutoFit/>
          </a:bodyPr>
          <a:lstStyle/>
          <a:p>
            <a:r>
              <a:rPr lang="en-US" sz="2000" dirty="0" smtClean="0">
                <a:latin typeface="Algerian" panose="04020705040A02060702" pitchFamily="82" charset="0"/>
              </a:rPr>
              <a:t>To</a:t>
            </a:r>
            <a:endParaRPr lang="en-IN" sz="2000" dirty="0">
              <a:latin typeface="Algerian" panose="04020705040A02060702" pitchFamily="82" charset="0"/>
            </a:endParaRPr>
          </a:p>
        </p:txBody>
      </p:sp>
      <p:sp>
        <p:nvSpPr>
          <p:cNvPr id="4" name="TextBox 3"/>
          <p:cNvSpPr txBox="1"/>
          <p:nvPr/>
        </p:nvSpPr>
        <p:spPr>
          <a:xfrm>
            <a:off x="4267200" y="1967345"/>
            <a:ext cx="3676073" cy="400110"/>
          </a:xfrm>
          <a:prstGeom prst="rect">
            <a:avLst/>
          </a:prstGeom>
          <a:noFill/>
        </p:spPr>
        <p:txBody>
          <a:bodyPr wrap="square" rtlCol="0">
            <a:spAutoFit/>
          </a:bodyPr>
          <a:lstStyle/>
          <a:p>
            <a:r>
              <a:rPr lang="en-US" sz="2000" dirty="0" smtClean="0">
                <a:latin typeface="Algerian" panose="04020705040A02060702" pitchFamily="82" charset="0"/>
              </a:rPr>
              <a:t>Project - 4</a:t>
            </a:r>
            <a:endParaRPr lang="en-IN" sz="2000" dirty="0">
              <a:latin typeface="Algerian" panose="04020705040A02060702" pitchFamily="82" charset="0"/>
            </a:endParaRPr>
          </a:p>
        </p:txBody>
      </p:sp>
      <p:sp>
        <p:nvSpPr>
          <p:cNvPr id="5" name="TextBox 4"/>
          <p:cNvSpPr txBox="1"/>
          <p:nvPr/>
        </p:nvSpPr>
        <p:spPr>
          <a:xfrm>
            <a:off x="5514109" y="2650836"/>
            <a:ext cx="4257964" cy="707886"/>
          </a:xfrm>
          <a:prstGeom prst="rect">
            <a:avLst/>
          </a:prstGeom>
          <a:noFill/>
        </p:spPr>
        <p:txBody>
          <a:bodyPr wrap="square" rtlCol="0">
            <a:spAutoFit/>
          </a:bodyPr>
          <a:lstStyle/>
          <a:p>
            <a:r>
              <a:rPr lang="en-US" sz="2000" dirty="0">
                <a:latin typeface="Algerian" panose="04020705040A02060702" pitchFamily="82" charset="0"/>
              </a:rPr>
              <a:t>Feature Extraction and Price Prediction for Mobile Phones</a:t>
            </a:r>
            <a:endParaRPr lang="en-IN" sz="2000" dirty="0">
              <a:latin typeface="Algerian" panose="04020705040A02060702" pitchFamily="82" charset="0"/>
            </a:endParaRPr>
          </a:p>
        </p:txBody>
      </p:sp>
      <p:sp>
        <p:nvSpPr>
          <p:cNvPr id="7" name="TextBox 6"/>
          <p:cNvSpPr txBox="1"/>
          <p:nvPr/>
        </p:nvSpPr>
        <p:spPr>
          <a:xfrm>
            <a:off x="6206836" y="3990109"/>
            <a:ext cx="3713019" cy="400110"/>
          </a:xfrm>
          <a:prstGeom prst="rect">
            <a:avLst/>
          </a:prstGeom>
          <a:noFill/>
        </p:spPr>
        <p:txBody>
          <a:bodyPr wrap="square" rtlCol="0">
            <a:spAutoFit/>
          </a:bodyPr>
          <a:lstStyle/>
          <a:p>
            <a:r>
              <a:rPr lang="en-US" sz="2000" dirty="0" smtClean="0">
                <a:latin typeface="Algerian" panose="04020705040A02060702" pitchFamily="82" charset="0"/>
              </a:rPr>
              <a:t>Name – </a:t>
            </a:r>
            <a:r>
              <a:rPr lang="en-US" sz="2000" dirty="0" err="1" smtClean="0">
                <a:latin typeface="Algerian" panose="04020705040A02060702" pitchFamily="82" charset="0"/>
              </a:rPr>
              <a:t>Mohd</a:t>
            </a:r>
            <a:r>
              <a:rPr lang="en-US" sz="2000" dirty="0" smtClean="0">
                <a:latin typeface="Algerian" panose="04020705040A02060702" pitchFamily="82" charset="0"/>
              </a:rPr>
              <a:t> </a:t>
            </a:r>
            <a:r>
              <a:rPr lang="en-US" sz="2000" dirty="0" err="1" smtClean="0">
                <a:latin typeface="Algerian" panose="04020705040A02060702" pitchFamily="82" charset="0"/>
              </a:rPr>
              <a:t>Jubair</a:t>
            </a:r>
            <a:r>
              <a:rPr lang="en-US" sz="2000" dirty="0" smtClean="0">
                <a:latin typeface="Algerian" panose="04020705040A02060702" pitchFamily="82" charset="0"/>
              </a:rPr>
              <a:t> Khan</a:t>
            </a:r>
            <a:endParaRPr lang="en-IN" sz="2000" dirty="0">
              <a:latin typeface="Algerian" panose="04020705040A02060702" pitchFamily="82" charset="0"/>
            </a:endParaRPr>
          </a:p>
        </p:txBody>
      </p:sp>
      <p:sp>
        <p:nvSpPr>
          <p:cNvPr id="8" name="TextBox 7"/>
          <p:cNvSpPr txBox="1"/>
          <p:nvPr/>
        </p:nvSpPr>
        <p:spPr>
          <a:xfrm>
            <a:off x="7379855" y="4793673"/>
            <a:ext cx="2974109" cy="400110"/>
          </a:xfrm>
          <a:prstGeom prst="rect">
            <a:avLst/>
          </a:prstGeom>
          <a:noFill/>
        </p:spPr>
        <p:txBody>
          <a:bodyPr wrap="square" rtlCol="0">
            <a:spAutoFit/>
          </a:bodyPr>
          <a:lstStyle/>
          <a:p>
            <a:r>
              <a:rPr lang="en-US" sz="2000" dirty="0" smtClean="0">
                <a:latin typeface="Algerian" panose="04020705040A02060702" pitchFamily="82" charset="0"/>
              </a:rPr>
              <a:t>Date – </a:t>
            </a:r>
            <a:r>
              <a:rPr lang="en-US" sz="2000" dirty="0" smtClean="0">
                <a:latin typeface="Algerian" panose="04020705040A02060702" pitchFamily="82" charset="0"/>
              </a:rPr>
              <a:t>10</a:t>
            </a:r>
            <a:r>
              <a:rPr lang="en-US" sz="2000" dirty="0" smtClean="0">
                <a:latin typeface="Algerian" panose="04020705040A02060702" pitchFamily="82" charset="0"/>
              </a:rPr>
              <a:t> </a:t>
            </a:r>
            <a:r>
              <a:rPr lang="en-US" sz="2000" dirty="0" smtClean="0">
                <a:latin typeface="Algerian" panose="04020705040A02060702" pitchFamily="82" charset="0"/>
              </a:rPr>
              <a:t>– </a:t>
            </a:r>
            <a:r>
              <a:rPr lang="en-US" sz="2000" dirty="0" smtClean="0">
                <a:latin typeface="Algerian" panose="04020705040A02060702" pitchFamily="82" charset="0"/>
              </a:rPr>
              <a:t>04 </a:t>
            </a:r>
            <a:r>
              <a:rPr lang="en-US" sz="2000" dirty="0" smtClean="0">
                <a:latin typeface="Algerian" panose="04020705040A02060702" pitchFamily="82" charset="0"/>
              </a:rPr>
              <a:t>- 2024</a:t>
            </a:r>
            <a:endParaRPr lang="en-IN" sz="2000" dirty="0">
              <a:latin typeface="Algerian" panose="04020705040A02060702" pitchFamily="82" charset="0"/>
            </a:endParaRPr>
          </a:p>
        </p:txBody>
      </p:sp>
    </p:spTree>
    <p:extLst>
      <p:ext uri="{BB962C8B-B14F-4D97-AF65-F5344CB8AC3E}">
        <p14:creationId xmlns:p14="http://schemas.microsoft.com/office/powerpoint/2010/main" val="2379662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40557" y="539013"/>
            <a:ext cx="8970744" cy="923330"/>
          </a:xfrm>
          <a:prstGeom prst="rect">
            <a:avLst/>
          </a:prstGeom>
          <a:noFill/>
        </p:spPr>
        <p:txBody>
          <a:bodyPr wrap="square" rtlCol="0">
            <a:spAutoFit/>
          </a:bodyPr>
          <a:lstStyle/>
          <a:p>
            <a:r>
              <a:rPr lang="en-US" b="1" dirty="0"/>
              <a:t>QR (Interquartile Range):</a:t>
            </a:r>
            <a:r>
              <a:rPr lang="en-US" dirty="0"/>
              <a:t> Calculate the IQR for each numerical variable and identify outliers as points that fall below Q1 - 1.5 * IQR or above Q3 + 1.5 * IQR, where Q1 and Q3 are the first and third quartiles, respectively.</a:t>
            </a:r>
            <a:endParaRPr lang="en-IN" dirty="0"/>
          </a:p>
        </p:txBody>
      </p:sp>
      <p:pic>
        <p:nvPicPr>
          <p:cNvPr id="4" name="Picture 3"/>
          <p:cNvPicPr>
            <a:picLocks noChangeAspect="1"/>
          </p:cNvPicPr>
          <p:nvPr/>
        </p:nvPicPr>
        <p:blipFill>
          <a:blip r:embed="rId2"/>
          <a:stretch>
            <a:fillRect/>
          </a:stretch>
        </p:blipFill>
        <p:spPr>
          <a:xfrm>
            <a:off x="2040556" y="2578875"/>
            <a:ext cx="9442383" cy="3427289"/>
          </a:xfrm>
          <a:prstGeom prst="rect">
            <a:avLst/>
          </a:prstGeom>
        </p:spPr>
      </p:pic>
    </p:spTree>
    <p:extLst>
      <p:ext uri="{BB962C8B-B14F-4D97-AF65-F5344CB8AC3E}">
        <p14:creationId xmlns:p14="http://schemas.microsoft.com/office/powerpoint/2010/main" val="988003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2691" y="207964"/>
            <a:ext cx="4424218" cy="461665"/>
          </a:xfrm>
          <a:prstGeom prst="rect">
            <a:avLst/>
          </a:prstGeom>
          <a:noFill/>
        </p:spPr>
        <p:txBody>
          <a:bodyPr wrap="square" rtlCol="0">
            <a:spAutoFit/>
          </a:bodyPr>
          <a:lstStyle/>
          <a:p>
            <a:r>
              <a:rPr lang="en-IN" sz="2400" dirty="0" smtClean="0">
                <a:latin typeface="Arial Black" panose="020B0A04020102020204" pitchFamily="34" charset="0"/>
              </a:rPr>
              <a:t>(</a:t>
            </a:r>
            <a:r>
              <a:rPr lang="en-IN" sz="2400" dirty="0">
                <a:latin typeface="Arial Black" panose="020B0A04020102020204" pitchFamily="34" charset="0"/>
              </a:rPr>
              <a:t>d</a:t>
            </a:r>
            <a:r>
              <a:rPr lang="en-IN" sz="2400" dirty="0" smtClean="0">
                <a:latin typeface="Arial Black" panose="020B0A04020102020204" pitchFamily="34" charset="0"/>
              </a:rPr>
              <a:t>). </a:t>
            </a:r>
            <a:r>
              <a:rPr lang="en-IN" sz="2400" dirty="0">
                <a:latin typeface="Arial Black" panose="020B0A04020102020204" pitchFamily="34" charset="0"/>
              </a:rPr>
              <a:t>one-hot encoding</a:t>
            </a:r>
            <a:r>
              <a:rPr lang="en-IN" sz="2400" dirty="0" smtClean="0">
                <a:latin typeface="Arial Black" panose="020B0A04020102020204" pitchFamily="34" charset="0"/>
              </a:rPr>
              <a:t>: </a:t>
            </a:r>
            <a:endParaRPr lang="en-IN" sz="2400" dirty="0">
              <a:latin typeface="Arial Black" panose="020B0A04020102020204" pitchFamily="34" charset="0"/>
            </a:endParaRPr>
          </a:p>
        </p:txBody>
      </p:sp>
      <p:sp>
        <p:nvSpPr>
          <p:cNvPr id="3" name="TextBox 2"/>
          <p:cNvSpPr txBox="1"/>
          <p:nvPr/>
        </p:nvSpPr>
        <p:spPr>
          <a:xfrm>
            <a:off x="2490609" y="654482"/>
            <a:ext cx="9204085" cy="1200329"/>
          </a:xfrm>
          <a:prstGeom prst="rect">
            <a:avLst/>
          </a:prstGeom>
          <a:noFill/>
        </p:spPr>
        <p:txBody>
          <a:bodyPr wrap="square" rtlCol="0">
            <a:spAutoFit/>
          </a:bodyPr>
          <a:lstStyle/>
          <a:p>
            <a:r>
              <a:rPr lang="en-US" dirty="0"/>
              <a:t>To use one-hot encoding for categorical variables in the </a:t>
            </a:r>
            <a:r>
              <a:rPr lang="en-US" dirty="0" err="1"/>
              <a:t>Processed_Flipdata</a:t>
            </a:r>
            <a:r>
              <a:rPr lang="en-US" dirty="0"/>
              <a:t> dataset (such as 'Model' and '</a:t>
            </a:r>
            <a:r>
              <a:rPr lang="en-US" dirty="0" err="1"/>
              <a:t>Colour</a:t>
            </a:r>
            <a:r>
              <a:rPr lang="en-US" dirty="0"/>
              <a:t>'), you can convert these categorical variables into a format that machine learning models can interpret. Here's how you can do it using pandas</a:t>
            </a:r>
            <a:r>
              <a:rPr lang="en-US" dirty="0" smtClean="0"/>
              <a:t>.’</a:t>
            </a:r>
            <a:r>
              <a:rPr lang="en-US" dirty="0" err="1" smtClean="0"/>
              <a:t>get_dummies</a:t>
            </a:r>
            <a:r>
              <a:rPr lang="en-US" dirty="0" smtClean="0"/>
              <a:t>’ function</a:t>
            </a:r>
            <a:endParaRPr lang="en-IN" dirty="0"/>
          </a:p>
        </p:txBody>
      </p:sp>
      <p:pic>
        <p:nvPicPr>
          <p:cNvPr id="7" name="Picture 6"/>
          <p:cNvPicPr>
            <a:picLocks noChangeAspect="1"/>
          </p:cNvPicPr>
          <p:nvPr/>
        </p:nvPicPr>
        <p:blipFill>
          <a:blip r:embed="rId2"/>
          <a:stretch>
            <a:fillRect/>
          </a:stretch>
        </p:blipFill>
        <p:spPr>
          <a:xfrm>
            <a:off x="1902691" y="1953375"/>
            <a:ext cx="9652000" cy="1492327"/>
          </a:xfrm>
          <a:prstGeom prst="rect">
            <a:avLst/>
          </a:prstGeom>
        </p:spPr>
      </p:pic>
      <p:pic>
        <p:nvPicPr>
          <p:cNvPr id="8" name="Picture 7"/>
          <p:cNvPicPr>
            <a:picLocks noChangeAspect="1"/>
          </p:cNvPicPr>
          <p:nvPr/>
        </p:nvPicPr>
        <p:blipFill>
          <a:blip r:embed="rId3"/>
          <a:stretch>
            <a:fillRect/>
          </a:stretch>
        </p:blipFill>
        <p:spPr>
          <a:xfrm>
            <a:off x="1902691" y="3445702"/>
            <a:ext cx="9652000" cy="3412298"/>
          </a:xfrm>
          <a:prstGeom prst="rect">
            <a:avLst/>
          </a:prstGeom>
        </p:spPr>
      </p:pic>
    </p:spTree>
    <p:extLst>
      <p:ext uri="{BB962C8B-B14F-4D97-AF65-F5344CB8AC3E}">
        <p14:creationId xmlns:p14="http://schemas.microsoft.com/office/powerpoint/2010/main" val="763307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38719" y="2017038"/>
            <a:ext cx="4174837" cy="369332"/>
          </a:xfrm>
          <a:prstGeom prst="rect">
            <a:avLst/>
          </a:prstGeom>
          <a:noFill/>
        </p:spPr>
        <p:txBody>
          <a:bodyPr wrap="square" rtlCol="0">
            <a:spAutoFit/>
          </a:bodyPr>
          <a:lstStyle/>
          <a:p>
            <a:r>
              <a:rPr lang="en-US" dirty="0" smtClean="0">
                <a:latin typeface="Arial Black" panose="020B0A04020102020204" pitchFamily="34" charset="0"/>
              </a:rPr>
              <a:t>(a). </a:t>
            </a:r>
            <a:r>
              <a:rPr lang="en-IN" b="1" dirty="0"/>
              <a:t>Statistical </a:t>
            </a:r>
            <a:r>
              <a:rPr lang="en-IN" b="1" dirty="0" smtClean="0"/>
              <a:t>Methods</a:t>
            </a:r>
            <a:r>
              <a:rPr lang="en-IN" dirty="0" smtClean="0">
                <a:latin typeface="Arial Black" panose="020B0A04020102020204" pitchFamily="34" charset="0"/>
              </a:rPr>
              <a:t>: </a:t>
            </a:r>
            <a:endParaRPr lang="en-IN" dirty="0">
              <a:latin typeface="Arial Black" panose="020B0A04020102020204" pitchFamily="34" charset="0"/>
            </a:endParaRPr>
          </a:p>
        </p:txBody>
      </p:sp>
      <p:sp>
        <p:nvSpPr>
          <p:cNvPr id="5" name="TextBox 4"/>
          <p:cNvSpPr txBox="1"/>
          <p:nvPr/>
        </p:nvSpPr>
        <p:spPr>
          <a:xfrm flipH="1">
            <a:off x="1840275" y="346510"/>
            <a:ext cx="5359421" cy="461665"/>
          </a:xfrm>
          <a:prstGeom prst="rect">
            <a:avLst/>
          </a:prstGeom>
          <a:noFill/>
        </p:spPr>
        <p:txBody>
          <a:bodyPr wrap="square" rtlCol="0">
            <a:spAutoFit/>
          </a:bodyPr>
          <a:lstStyle/>
          <a:p>
            <a:r>
              <a:rPr lang="en-IN" sz="2400" b="1" dirty="0" smtClean="0">
                <a:latin typeface="Arial Black" panose="020B0A04020102020204" pitchFamily="34" charset="0"/>
              </a:rPr>
              <a:t>(iii). </a:t>
            </a:r>
            <a:r>
              <a:rPr lang="en-IN" sz="2400" b="1" dirty="0">
                <a:latin typeface="Arial Black" panose="020B0A04020102020204" pitchFamily="34" charset="0"/>
              </a:rPr>
              <a:t>Feature Extraction:</a:t>
            </a:r>
          </a:p>
        </p:txBody>
      </p:sp>
      <p:sp>
        <p:nvSpPr>
          <p:cNvPr id="2" name="TextBox 1"/>
          <p:cNvSpPr txBox="1"/>
          <p:nvPr/>
        </p:nvSpPr>
        <p:spPr>
          <a:xfrm>
            <a:off x="2406316" y="904775"/>
            <a:ext cx="8941869" cy="923330"/>
          </a:xfrm>
          <a:prstGeom prst="rect">
            <a:avLst/>
          </a:prstGeom>
          <a:noFill/>
        </p:spPr>
        <p:txBody>
          <a:bodyPr wrap="square" rtlCol="0">
            <a:spAutoFit/>
          </a:bodyPr>
          <a:lstStyle/>
          <a:p>
            <a:r>
              <a:rPr lang="en-US"/>
              <a:t>To find the most relevant features that strongly affect the price of mobile phones in the Processed_Flipdata dataset, you can use various feature extraction techniques. Here's a general approach:</a:t>
            </a:r>
            <a:endParaRPr lang="en-IN" dirty="0"/>
          </a:p>
        </p:txBody>
      </p:sp>
      <p:sp>
        <p:nvSpPr>
          <p:cNvPr id="6" name="TextBox 5"/>
          <p:cNvSpPr txBox="1"/>
          <p:nvPr/>
        </p:nvSpPr>
        <p:spPr>
          <a:xfrm>
            <a:off x="2406316" y="2618072"/>
            <a:ext cx="9201751" cy="1477328"/>
          </a:xfrm>
          <a:prstGeom prst="rect">
            <a:avLst/>
          </a:prstGeom>
          <a:noFill/>
        </p:spPr>
        <p:txBody>
          <a:bodyPr wrap="square" rtlCol="0">
            <a:spAutoFit/>
          </a:bodyPr>
          <a:lstStyle/>
          <a:p>
            <a:pPr marL="285750" indent="-285750">
              <a:buFont typeface="Arial" panose="020B0604020202020204" pitchFamily="34" charset="0"/>
              <a:buChar char="•"/>
            </a:pPr>
            <a:r>
              <a:rPr lang="en-IN" dirty="0" smtClean="0"/>
              <a:t>Calculate </a:t>
            </a:r>
            <a:r>
              <a:rPr lang="en-IN" dirty="0"/>
              <a:t>correlations between each feature ('Model', 'Colour', 'Memory', 'RAM', 'Battery_', 'Rear Camera', 'Front Camera', 'AI Lens', 'Mobile Height', 'Processor_') and the target variable ('Prize'). </a:t>
            </a:r>
            <a:r>
              <a:rPr lang="en-US" dirty="0"/>
              <a:t>Features with high absolute correlation coefficients are likely to be more relevant.</a:t>
            </a:r>
            <a:endParaRPr lang="en-IN" dirty="0" smtClean="0"/>
          </a:p>
          <a:p>
            <a:pPr marL="285750" indent="-285750">
              <a:buFont typeface="Arial" panose="020B0604020202020204" pitchFamily="34" charset="0"/>
              <a:buChar char="•"/>
            </a:pPr>
            <a:endParaRPr lang="en-IN" dirty="0"/>
          </a:p>
        </p:txBody>
      </p:sp>
      <p:pic>
        <p:nvPicPr>
          <p:cNvPr id="9" name="Picture 8"/>
          <p:cNvPicPr>
            <a:picLocks noChangeAspect="1"/>
          </p:cNvPicPr>
          <p:nvPr/>
        </p:nvPicPr>
        <p:blipFill>
          <a:blip r:embed="rId2"/>
          <a:stretch>
            <a:fillRect/>
          </a:stretch>
        </p:blipFill>
        <p:spPr>
          <a:xfrm>
            <a:off x="1838719" y="3967069"/>
            <a:ext cx="9509466" cy="2780240"/>
          </a:xfrm>
          <a:prstGeom prst="rect">
            <a:avLst/>
          </a:prstGeom>
        </p:spPr>
      </p:pic>
    </p:spTree>
    <p:extLst>
      <p:ext uri="{BB962C8B-B14F-4D97-AF65-F5344CB8AC3E}">
        <p14:creationId xmlns:p14="http://schemas.microsoft.com/office/powerpoint/2010/main" val="3922359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78182" y="644893"/>
            <a:ext cx="9077498"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Use </a:t>
            </a:r>
            <a:r>
              <a:rPr lang="en-US" dirty="0"/>
              <a:t>statistical tests such as ANOVA (Analysis of Variance) or t-tests to determine the significance of each feature with respect to the target variable</a:t>
            </a:r>
            <a:r>
              <a:rPr lang="en-US" dirty="0" smtClean="0"/>
              <a:t>.</a:t>
            </a:r>
          </a:p>
        </p:txBody>
      </p:sp>
      <p:pic>
        <p:nvPicPr>
          <p:cNvPr id="6" name="Picture 5"/>
          <p:cNvPicPr>
            <a:picLocks noChangeAspect="1"/>
          </p:cNvPicPr>
          <p:nvPr/>
        </p:nvPicPr>
        <p:blipFill>
          <a:blip r:embed="rId2"/>
          <a:stretch>
            <a:fillRect/>
          </a:stretch>
        </p:blipFill>
        <p:spPr>
          <a:xfrm>
            <a:off x="2078182" y="2882425"/>
            <a:ext cx="8363380" cy="3499123"/>
          </a:xfrm>
          <a:prstGeom prst="rect">
            <a:avLst/>
          </a:prstGeom>
        </p:spPr>
      </p:pic>
    </p:spTree>
    <p:extLst>
      <p:ext uri="{BB962C8B-B14F-4D97-AF65-F5344CB8AC3E}">
        <p14:creationId xmlns:p14="http://schemas.microsoft.com/office/powerpoint/2010/main" val="1758847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727200" y="154004"/>
            <a:ext cx="9347199" cy="2983832"/>
          </a:xfrm>
          <a:prstGeom prst="rect">
            <a:avLst/>
          </a:prstGeom>
        </p:spPr>
      </p:pic>
      <p:sp>
        <p:nvSpPr>
          <p:cNvPr id="7" name="TextBox 6"/>
          <p:cNvSpPr txBox="1"/>
          <p:nvPr/>
        </p:nvSpPr>
        <p:spPr>
          <a:xfrm>
            <a:off x="1727200" y="3455469"/>
            <a:ext cx="4981608" cy="369332"/>
          </a:xfrm>
          <a:prstGeom prst="rect">
            <a:avLst/>
          </a:prstGeom>
          <a:noFill/>
        </p:spPr>
        <p:txBody>
          <a:bodyPr wrap="square" rtlCol="0">
            <a:spAutoFit/>
          </a:bodyPr>
          <a:lstStyle/>
          <a:p>
            <a:r>
              <a:rPr lang="en-US" dirty="0" smtClean="0">
                <a:latin typeface="Arial Black" panose="020B0A04020102020204" pitchFamily="34" charset="0"/>
              </a:rPr>
              <a:t>(b). </a:t>
            </a:r>
            <a:r>
              <a:rPr lang="en-IN" b="1" dirty="0"/>
              <a:t>Visualizations:</a:t>
            </a:r>
            <a:endParaRPr lang="en-IN" dirty="0"/>
          </a:p>
        </p:txBody>
      </p:sp>
      <p:sp>
        <p:nvSpPr>
          <p:cNvPr id="8" name="TextBox 7"/>
          <p:cNvSpPr txBox="1"/>
          <p:nvPr/>
        </p:nvSpPr>
        <p:spPr>
          <a:xfrm>
            <a:off x="1857675" y="4427621"/>
            <a:ext cx="9471259"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Create </a:t>
            </a:r>
            <a:r>
              <a:rPr lang="en-US" dirty="0"/>
              <a:t>scatter plots, box plots, or </a:t>
            </a:r>
            <a:r>
              <a:rPr lang="en-US" dirty="0" err="1"/>
              <a:t>heatmaps</a:t>
            </a:r>
            <a:r>
              <a:rPr lang="en-US" dirty="0"/>
              <a:t> to visualize the relationship between each feature and the target variable</a:t>
            </a:r>
            <a:r>
              <a:rPr lang="en-US" dirty="0" smtClean="0"/>
              <a:t>.</a:t>
            </a:r>
          </a:p>
          <a:p>
            <a:pPr marL="285750" indent="-285750">
              <a:buFont typeface="Arial" panose="020B0604020202020204" pitchFamily="34" charset="0"/>
              <a:buChar char="•"/>
            </a:pPr>
            <a:r>
              <a:rPr lang="en-US" dirty="0"/>
              <a:t>Use </a:t>
            </a:r>
            <a:r>
              <a:rPr lang="en-US" dirty="0" err="1"/>
              <a:t>pairplots</a:t>
            </a:r>
            <a:r>
              <a:rPr lang="en-US" dirty="0"/>
              <a:t> or correlation matrices to visualize the relationships between multiple features and the target variable.</a:t>
            </a:r>
          </a:p>
          <a:p>
            <a:endParaRPr lang="en-US" dirty="0"/>
          </a:p>
          <a:p>
            <a:endParaRPr lang="en-IN" dirty="0"/>
          </a:p>
        </p:txBody>
      </p:sp>
    </p:spTree>
    <p:extLst>
      <p:ext uri="{BB962C8B-B14F-4D97-AF65-F5344CB8AC3E}">
        <p14:creationId xmlns:p14="http://schemas.microsoft.com/office/powerpoint/2010/main" val="1725013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77968" y="910381"/>
            <a:ext cx="10009231" cy="5836928"/>
          </a:xfrm>
          <a:prstGeom prst="rect">
            <a:avLst/>
          </a:prstGeom>
        </p:spPr>
      </p:pic>
      <p:sp>
        <p:nvSpPr>
          <p:cNvPr id="3" name="TextBox 2"/>
          <p:cNvSpPr txBox="1"/>
          <p:nvPr/>
        </p:nvSpPr>
        <p:spPr>
          <a:xfrm>
            <a:off x="2030931" y="452387"/>
            <a:ext cx="4273616" cy="369332"/>
          </a:xfrm>
          <a:prstGeom prst="rect">
            <a:avLst/>
          </a:prstGeom>
          <a:noFill/>
        </p:spPr>
        <p:txBody>
          <a:bodyPr wrap="square" rtlCol="0">
            <a:spAutoFit/>
          </a:bodyPr>
          <a:lstStyle/>
          <a:p>
            <a:r>
              <a:rPr lang="en-US" dirty="0" smtClean="0">
                <a:latin typeface="Arial Black" panose="020B0A04020102020204" pitchFamily="34" charset="0"/>
              </a:rPr>
              <a:t>(1). </a:t>
            </a:r>
            <a:r>
              <a:rPr lang="en-US" dirty="0" err="1" smtClean="0">
                <a:latin typeface="Arial Black" panose="020B0A04020102020204" pitchFamily="34" charset="0"/>
              </a:rPr>
              <a:t>Heatmap</a:t>
            </a:r>
            <a:r>
              <a:rPr lang="en-US" dirty="0" smtClean="0">
                <a:latin typeface="Arial Black" panose="020B0A04020102020204" pitchFamily="34" charset="0"/>
              </a:rPr>
              <a:t>:</a:t>
            </a:r>
            <a:endParaRPr lang="en-IN" dirty="0">
              <a:latin typeface="Arial Black" panose="020B0A04020102020204" pitchFamily="34" charset="0"/>
            </a:endParaRPr>
          </a:p>
        </p:txBody>
      </p:sp>
    </p:spTree>
    <p:extLst>
      <p:ext uri="{BB962C8B-B14F-4D97-AF65-F5344CB8AC3E}">
        <p14:creationId xmlns:p14="http://schemas.microsoft.com/office/powerpoint/2010/main" val="762628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30931" y="731520"/>
            <a:ext cx="4206240" cy="369332"/>
          </a:xfrm>
          <a:prstGeom prst="rect">
            <a:avLst/>
          </a:prstGeom>
          <a:noFill/>
        </p:spPr>
        <p:txBody>
          <a:bodyPr wrap="square" rtlCol="0">
            <a:spAutoFit/>
          </a:bodyPr>
          <a:lstStyle/>
          <a:p>
            <a:r>
              <a:rPr lang="en-US" dirty="0" smtClean="0">
                <a:latin typeface="Arial Black" panose="020B0A04020102020204" pitchFamily="34" charset="0"/>
              </a:rPr>
              <a:t>(2). </a:t>
            </a:r>
            <a:r>
              <a:rPr lang="en-US" dirty="0" err="1" smtClean="0">
                <a:latin typeface="Arial Black" panose="020B0A04020102020204" pitchFamily="34" charset="0"/>
              </a:rPr>
              <a:t>Pairplot</a:t>
            </a:r>
            <a:r>
              <a:rPr lang="en-US" dirty="0" smtClean="0">
                <a:latin typeface="Arial Black" panose="020B0A04020102020204" pitchFamily="34" charset="0"/>
              </a:rPr>
              <a:t>:</a:t>
            </a:r>
            <a:endParaRPr lang="en-IN" dirty="0">
              <a:latin typeface="Arial Black" panose="020B0A04020102020204" pitchFamily="34" charset="0"/>
            </a:endParaRPr>
          </a:p>
        </p:txBody>
      </p:sp>
      <p:pic>
        <p:nvPicPr>
          <p:cNvPr id="3" name="Picture 2"/>
          <p:cNvPicPr>
            <a:picLocks noChangeAspect="1"/>
          </p:cNvPicPr>
          <p:nvPr/>
        </p:nvPicPr>
        <p:blipFill>
          <a:blip r:embed="rId2"/>
          <a:stretch>
            <a:fillRect/>
          </a:stretch>
        </p:blipFill>
        <p:spPr>
          <a:xfrm>
            <a:off x="1809529" y="1444522"/>
            <a:ext cx="10058420" cy="5216159"/>
          </a:xfrm>
          <a:prstGeom prst="rect">
            <a:avLst/>
          </a:prstGeom>
        </p:spPr>
      </p:pic>
    </p:spTree>
    <p:extLst>
      <p:ext uri="{BB962C8B-B14F-4D97-AF65-F5344CB8AC3E}">
        <p14:creationId xmlns:p14="http://schemas.microsoft.com/office/powerpoint/2010/main" val="2374232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02399" y="2409143"/>
            <a:ext cx="8960776" cy="4369025"/>
          </a:xfrm>
          <a:prstGeom prst="rect">
            <a:avLst/>
          </a:prstGeom>
        </p:spPr>
      </p:pic>
      <p:pic>
        <p:nvPicPr>
          <p:cNvPr id="3" name="Picture 2"/>
          <p:cNvPicPr>
            <a:picLocks noChangeAspect="1"/>
          </p:cNvPicPr>
          <p:nvPr/>
        </p:nvPicPr>
        <p:blipFill>
          <a:blip r:embed="rId3"/>
          <a:stretch>
            <a:fillRect/>
          </a:stretch>
        </p:blipFill>
        <p:spPr>
          <a:xfrm>
            <a:off x="2002399" y="785761"/>
            <a:ext cx="8960776" cy="1320868"/>
          </a:xfrm>
          <a:prstGeom prst="rect">
            <a:avLst/>
          </a:prstGeom>
        </p:spPr>
      </p:pic>
      <p:sp>
        <p:nvSpPr>
          <p:cNvPr id="4" name="TextBox 3"/>
          <p:cNvSpPr txBox="1"/>
          <p:nvPr/>
        </p:nvSpPr>
        <p:spPr>
          <a:xfrm>
            <a:off x="2002399" y="327259"/>
            <a:ext cx="5004793" cy="369332"/>
          </a:xfrm>
          <a:prstGeom prst="rect">
            <a:avLst/>
          </a:prstGeom>
          <a:noFill/>
        </p:spPr>
        <p:txBody>
          <a:bodyPr wrap="square" rtlCol="0">
            <a:spAutoFit/>
          </a:bodyPr>
          <a:lstStyle/>
          <a:p>
            <a:r>
              <a:rPr lang="en-US" dirty="0" smtClean="0">
                <a:latin typeface="Arial Black" panose="020B0A04020102020204" pitchFamily="34" charset="0"/>
              </a:rPr>
              <a:t>(3). Boxplot:</a:t>
            </a:r>
            <a:endParaRPr lang="en-IN" dirty="0">
              <a:latin typeface="Arial Black" panose="020B0A04020102020204" pitchFamily="34" charset="0"/>
            </a:endParaRPr>
          </a:p>
        </p:txBody>
      </p:sp>
    </p:spTree>
    <p:extLst>
      <p:ext uri="{BB962C8B-B14F-4D97-AF65-F5344CB8AC3E}">
        <p14:creationId xmlns:p14="http://schemas.microsoft.com/office/powerpoint/2010/main" val="3411503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36808" y="2495326"/>
            <a:ext cx="8912994" cy="4362674"/>
          </a:xfrm>
          <a:prstGeom prst="rect">
            <a:avLst/>
          </a:prstGeom>
        </p:spPr>
      </p:pic>
      <p:pic>
        <p:nvPicPr>
          <p:cNvPr id="3" name="Picture 2"/>
          <p:cNvPicPr>
            <a:picLocks noChangeAspect="1"/>
          </p:cNvPicPr>
          <p:nvPr/>
        </p:nvPicPr>
        <p:blipFill>
          <a:blip r:embed="rId3"/>
          <a:stretch>
            <a:fillRect/>
          </a:stretch>
        </p:blipFill>
        <p:spPr>
          <a:xfrm>
            <a:off x="2136808" y="894416"/>
            <a:ext cx="8912994" cy="1238314"/>
          </a:xfrm>
          <a:prstGeom prst="rect">
            <a:avLst/>
          </a:prstGeom>
        </p:spPr>
      </p:pic>
      <p:sp>
        <p:nvSpPr>
          <p:cNvPr id="4" name="TextBox 3"/>
          <p:cNvSpPr txBox="1"/>
          <p:nvPr/>
        </p:nvSpPr>
        <p:spPr>
          <a:xfrm>
            <a:off x="2136808" y="308008"/>
            <a:ext cx="4109988" cy="369332"/>
          </a:xfrm>
          <a:prstGeom prst="rect">
            <a:avLst/>
          </a:prstGeom>
          <a:noFill/>
        </p:spPr>
        <p:txBody>
          <a:bodyPr wrap="square" rtlCol="0">
            <a:spAutoFit/>
          </a:bodyPr>
          <a:lstStyle/>
          <a:p>
            <a:r>
              <a:rPr lang="en-US" dirty="0" smtClean="0">
                <a:latin typeface="Arial Black" panose="020B0A04020102020204" pitchFamily="34" charset="0"/>
              </a:rPr>
              <a:t>(4). Histogram:</a:t>
            </a:r>
            <a:endParaRPr lang="en-IN" dirty="0">
              <a:latin typeface="Arial Black" panose="020B0A04020102020204" pitchFamily="34" charset="0"/>
            </a:endParaRPr>
          </a:p>
        </p:txBody>
      </p:sp>
    </p:spTree>
    <p:extLst>
      <p:ext uri="{BB962C8B-B14F-4D97-AF65-F5344CB8AC3E}">
        <p14:creationId xmlns:p14="http://schemas.microsoft.com/office/powerpoint/2010/main" val="2613609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56059" y="606392"/>
            <a:ext cx="4263992" cy="369332"/>
          </a:xfrm>
          <a:prstGeom prst="rect">
            <a:avLst/>
          </a:prstGeom>
          <a:noFill/>
        </p:spPr>
        <p:txBody>
          <a:bodyPr wrap="square" rtlCol="0">
            <a:spAutoFit/>
          </a:bodyPr>
          <a:lstStyle/>
          <a:p>
            <a:r>
              <a:rPr lang="en-IN" b="1" dirty="0" smtClean="0"/>
              <a:t>(c). Feature </a:t>
            </a:r>
            <a:r>
              <a:rPr lang="en-IN" b="1" dirty="0"/>
              <a:t>Importance Techniques:</a:t>
            </a:r>
            <a:endParaRPr lang="en-IN" dirty="0"/>
          </a:p>
        </p:txBody>
      </p:sp>
      <p:sp>
        <p:nvSpPr>
          <p:cNvPr id="3" name="TextBox 2"/>
          <p:cNvSpPr txBox="1"/>
          <p:nvPr/>
        </p:nvSpPr>
        <p:spPr>
          <a:xfrm>
            <a:off x="2338939" y="1318661"/>
            <a:ext cx="9153625"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Use </a:t>
            </a:r>
            <a:r>
              <a:rPr lang="en-US" dirty="0"/>
              <a:t>feature selection methods such as Recursive Feature Elimination (RFE), </a:t>
            </a:r>
            <a:r>
              <a:rPr lang="en-US" dirty="0" err="1"/>
              <a:t>SelectKBest</a:t>
            </a:r>
            <a:r>
              <a:rPr lang="en-US" dirty="0"/>
              <a:t>, or tree-based feature selection (e.g., </a:t>
            </a:r>
            <a:r>
              <a:rPr lang="en-US" dirty="0" err="1"/>
              <a:t>RandomForestRegressor.feature_importances</a:t>
            </a:r>
            <a:r>
              <a:rPr lang="en-US" dirty="0"/>
              <a:t>_ or </a:t>
            </a:r>
            <a:r>
              <a:rPr lang="en-US" dirty="0" err="1"/>
              <a:t>ExtraTreesRegressor.feature_importances</a:t>
            </a:r>
            <a:r>
              <a:rPr lang="en-US" dirty="0"/>
              <a:t>_) to rank features based on their importance</a:t>
            </a:r>
            <a:r>
              <a:rPr lang="en-US" dirty="0" smtClean="0"/>
              <a:t>.</a:t>
            </a:r>
          </a:p>
          <a:p>
            <a:pPr marL="285750" indent="-285750">
              <a:buFont typeface="Arial" panose="020B0604020202020204" pitchFamily="34" charset="0"/>
              <a:buChar char="•"/>
            </a:pPr>
            <a:endParaRPr lang="en-US" dirty="0"/>
          </a:p>
        </p:txBody>
      </p:sp>
      <p:pic>
        <p:nvPicPr>
          <p:cNvPr id="4" name="Picture 3"/>
          <p:cNvPicPr>
            <a:picLocks noChangeAspect="1"/>
          </p:cNvPicPr>
          <p:nvPr/>
        </p:nvPicPr>
        <p:blipFill>
          <a:blip r:embed="rId2"/>
          <a:stretch>
            <a:fillRect/>
          </a:stretch>
        </p:blipFill>
        <p:spPr>
          <a:xfrm>
            <a:off x="2338938" y="2795989"/>
            <a:ext cx="9153625" cy="3961286"/>
          </a:xfrm>
          <a:prstGeom prst="rect">
            <a:avLst/>
          </a:prstGeom>
        </p:spPr>
      </p:pic>
    </p:spTree>
    <p:extLst>
      <p:ext uri="{BB962C8B-B14F-4D97-AF65-F5344CB8AC3E}">
        <p14:creationId xmlns:p14="http://schemas.microsoft.com/office/powerpoint/2010/main" val="1475221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4145" y="646546"/>
            <a:ext cx="2983347" cy="707886"/>
          </a:xfrm>
          <a:prstGeom prst="rect">
            <a:avLst/>
          </a:prstGeom>
          <a:noFill/>
        </p:spPr>
        <p:txBody>
          <a:bodyPr wrap="square" rtlCol="0">
            <a:spAutoFit/>
          </a:bodyPr>
          <a:lstStyle/>
          <a:p>
            <a:r>
              <a:rPr lang="en-US" sz="4000" dirty="0" smtClean="0">
                <a:latin typeface="Arial Black" panose="020B0A04020102020204" pitchFamily="34" charset="0"/>
              </a:rPr>
              <a:t>Abstract</a:t>
            </a:r>
            <a:endParaRPr lang="en-IN" sz="4000" dirty="0">
              <a:latin typeface="Arial Black" panose="020B0A04020102020204" pitchFamily="34" charset="0"/>
            </a:endParaRPr>
          </a:p>
        </p:txBody>
      </p:sp>
      <p:sp>
        <p:nvSpPr>
          <p:cNvPr id="3" name="TextBox 2"/>
          <p:cNvSpPr txBox="1"/>
          <p:nvPr/>
        </p:nvSpPr>
        <p:spPr>
          <a:xfrm>
            <a:off x="1476652" y="1861661"/>
            <a:ext cx="9438396" cy="5786199"/>
          </a:xfrm>
          <a:prstGeom prst="rect">
            <a:avLst/>
          </a:prstGeom>
          <a:noFill/>
        </p:spPr>
        <p:txBody>
          <a:bodyPr wrap="square" rtlCol="0">
            <a:spAutoFit/>
          </a:bodyPr>
          <a:lstStyle/>
          <a:p>
            <a:r>
              <a:rPr lang="en-US" sz="2000" dirty="0" err="1"/>
              <a:t>Processed_Flipdata</a:t>
            </a:r>
            <a:r>
              <a:rPr lang="en-US" sz="2000" dirty="0"/>
              <a:t> is a dataset containing information about various mobile phone models. The dataset includes features such as the model name, color options, storage capacity (Memory), RAM size, battery capacity (Battery_), rear camera specifications (Rear Camera), front camera specifications (Front Camera), presence of AI lens (AI Lens), mobile height (Mobile Height), processor details (Processor_), and price (Prize</a:t>
            </a:r>
            <a:r>
              <a:rPr lang="en-US" sz="2000" dirty="0" smtClean="0"/>
              <a:t>).</a:t>
            </a:r>
          </a:p>
          <a:p>
            <a:endParaRPr lang="en-US" sz="2000" dirty="0" smtClean="0"/>
          </a:p>
          <a:p>
            <a:endParaRPr lang="en-US" sz="2000" dirty="0"/>
          </a:p>
          <a:p>
            <a:r>
              <a:rPr lang="en-US" sz="2000" dirty="0"/>
              <a:t>This dataset can be used for analyzing trends in mobile phone specifications and pricing. Researchers and analysts can explore correlations between features like RAM, camera quality, and price, helping manufacturers and consumers understand market preferences and make informed decisions.</a:t>
            </a:r>
          </a:p>
          <a:p>
            <a:pPr>
              <a:lnSpc>
                <a:spcPct val="150000"/>
              </a:lnSpc>
            </a:pPr>
            <a:endParaRPr lang="en-US" sz="2000" dirty="0" smtClean="0">
              <a:latin typeface="Arial" panose="020B0604020202020204" pitchFamily="34" charset="0"/>
              <a:cs typeface="Arial" panose="020B0604020202020204" pitchFamily="34" charset="0"/>
            </a:endParaRPr>
          </a:p>
          <a:p>
            <a:pPr>
              <a:lnSpc>
                <a:spcPct val="150000"/>
              </a:lnSpc>
            </a:pPr>
            <a:endParaRPr lang="en-US" sz="2000" dirty="0" smtClean="0">
              <a:latin typeface="Arial" panose="020B0604020202020204" pitchFamily="34" charset="0"/>
              <a:cs typeface="Arial" panose="020B0604020202020204" pitchFamily="34" charset="0"/>
            </a:endParaRPr>
          </a:p>
          <a:p>
            <a:pPr>
              <a:lnSpc>
                <a:spcPct val="150000"/>
              </a:lnSpc>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0296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33061" y="616017"/>
            <a:ext cx="8980371"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Apply </a:t>
            </a:r>
            <a:r>
              <a:rPr lang="en-US" dirty="0"/>
              <a:t>dimensionality reduction techniques such as Principal Component Analysis (PCA) to reduce the number of features while retaining the most important information</a:t>
            </a:r>
            <a:r>
              <a:rPr lang="en-US" dirty="0" smtClean="0"/>
              <a:t>.</a:t>
            </a:r>
          </a:p>
        </p:txBody>
      </p:sp>
      <p:pic>
        <p:nvPicPr>
          <p:cNvPr id="3" name="Picture 2"/>
          <p:cNvPicPr>
            <a:picLocks noChangeAspect="1"/>
          </p:cNvPicPr>
          <p:nvPr/>
        </p:nvPicPr>
        <p:blipFill>
          <a:blip r:embed="rId2"/>
          <a:stretch>
            <a:fillRect/>
          </a:stretch>
        </p:blipFill>
        <p:spPr>
          <a:xfrm>
            <a:off x="2233061" y="1615330"/>
            <a:ext cx="8980371" cy="1663786"/>
          </a:xfrm>
          <a:prstGeom prst="rect">
            <a:avLst/>
          </a:prstGeom>
        </p:spPr>
      </p:pic>
      <p:pic>
        <p:nvPicPr>
          <p:cNvPr id="4" name="Picture 3"/>
          <p:cNvPicPr>
            <a:picLocks noChangeAspect="1"/>
          </p:cNvPicPr>
          <p:nvPr/>
        </p:nvPicPr>
        <p:blipFill>
          <a:blip r:embed="rId3"/>
          <a:stretch>
            <a:fillRect/>
          </a:stretch>
        </p:blipFill>
        <p:spPr>
          <a:xfrm>
            <a:off x="2233060" y="3762661"/>
            <a:ext cx="8980371" cy="2917271"/>
          </a:xfrm>
          <a:prstGeom prst="rect">
            <a:avLst/>
          </a:prstGeom>
        </p:spPr>
      </p:pic>
    </p:spTree>
    <p:extLst>
      <p:ext uri="{BB962C8B-B14F-4D97-AF65-F5344CB8AC3E}">
        <p14:creationId xmlns:p14="http://schemas.microsoft.com/office/powerpoint/2010/main" val="4074712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06736" y="666972"/>
            <a:ext cx="8946813" cy="6100504"/>
          </a:xfrm>
          <a:prstGeom prst="rect">
            <a:avLst/>
          </a:prstGeom>
        </p:spPr>
      </p:pic>
    </p:spTree>
    <p:extLst>
      <p:ext uri="{BB962C8B-B14F-4D97-AF65-F5344CB8AC3E}">
        <p14:creationId xmlns:p14="http://schemas.microsoft.com/office/powerpoint/2010/main" val="595799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2690" y="229845"/>
            <a:ext cx="4562764" cy="461665"/>
          </a:xfrm>
          <a:prstGeom prst="rect">
            <a:avLst/>
          </a:prstGeom>
          <a:noFill/>
        </p:spPr>
        <p:txBody>
          <a:bodyPr wrap="square" rtlCol="0">
            <a:spAutoFit/>
          </a:bodyPr>
          <a:lstStyle/>
          <a:p>
            <a:r>
              <a:rPr lang="en-IN" sz="2400" dirty="0">
                <a:latin typeface="Arial Black" panose="020B0A04020102020204" pitchFamily="34" charset="0"/>
              </a:rPr>
              <a:t>(</a:t>
            </a:r>
            <a:r>
              <a:rPr lang="en-IN" sz="2400" dirty="0" smtClean="0">
                <a:latin typeface="Arial Black" panose="020B0A04020102020204" pitchFamily="34" charset="0"/>
              </a:rPr>
              <a:t>iv). </a:t>
            </a:r>
            <a:r>
              <a:rPr lang="en-IN" sz="2400" dirty="0">
                <a:latin typeface="Arial Black" panose="020B0A04020102020204" pitchFamily="34" charset="0"/>
              </a:rPr>
              <a:t>Model Building:</a:t>
            </a:r>
            <a:endParaRPr lang="en-IN" sz="2400" dirty="0">
              <a:latin typeface="Arial Black" panose="020B0A04020102020204" pitchFamily="34" charset="0"/>
            </a:endParaRPr>
          </a:p>
        </p:txBody>
      </p:sp>
      <p:sp>
        <p:nvSpPr>
          <p:cNvPr id="3" name="TextBox 2"/>
          <p:cNvSpPr txBox="1"/>
          <p:nvPr/>
        </p:nvSpPr>
        <p:spPr>
          <a:xfrm>
            <a:off x="2600036" y="755615"/>
            <a:ext cx="8691418" cy="646331"/>
          </a:xfrm>
          <a:prstGeom prst="rect">
            <a:avLst/>
          </a:prstGeom>
          <a:noFill/>
        </p:spPr>
        <p:txBody>
          <a:bodyPr wrap="square" rtlCol="0">
            <a:spAutoFit/>
          </a:bodyPr>
          <a:lstStyle/>
          <a:p>
            <a:r>
              <a:rPr lang="en-US" dirty="0"/>
              <a:t>To build a machine learning model for price prediction using the </a:t>
            </a:r>
            <a:r>
              <a:rPr lang="en-US" dirty="0" err="1"/>
              <a:t>Processed_Flipdata</a:t>
            </a:r>
            <a:r>
              <a:rPr lang="en-US" dirty="0"/>
              <a:t> dataset, you can follow these </a:t>
            </a:r>
            <a:r>
              <a:rPr lang="en-US" dirty="0" smtClean="0"/>
              <a:t>steps.</a:t>
            </a:r>
            <a:endParaRPr lang="en-IN" dirty="0"/>
          </a:p>
        </p:txBody>
      </p:sp>
      <p:sp>
        <p:nvSpPr>
          <p:cNvPr id="4" name="TextBox 3"/>
          <p:cNvSpPr txBox="1"/>
          <p:nvPr/>
        </p:nvSpPr>
        <p:spPr>
          <a:xfrm>
            <a:off x="2600036" y="1618909"/>
            <a:ext cx="4498109" cy="369332"/>
          </a:xfrm>
          <a:prstGeom prst="rect">
            <a:avLst/>
          </a:prstGeom>
          <a:noFill/>
        </p:spPr>
        <p:txBody>
          <a:bodyPr wrap="square" rtlCol="0">
            <a:spAutoFit/>
          </a:bodyPr>
          <a:lstStyle/>
          <a:p>
            <a:r>
              <a:rPr lang="en-IN" b="1" dirty="0" smtClean="0"/>
              <a:t>(a). </a:t>
            </a:r>
            <a:r>
              <a:rPr lang="en-IN" b="1" dirty="0"/>
              <a:t>Split the Dataset:</a:t>
            </a:r>
            <a:endParaRPr lang="en-IN" b="1" dirty="0"/>
          </a:p>
        </p:txBody>
      </p:sp>
      <p:sp>
        <p:nvSpPr>
          <p:cNvPr id="5" name="TextBox 4"/>
          <p:cNvSpPr txBox="1"/>
          <p:nvPr/>
        </p:nvSpPr>
        <p:spPr>
          <a:xfrm>
            <a:off x="2600036" y="2205204"/>
            <a:ext cx="8636000" cy="646331"/>
          </a:xfrm>
          <a:prstGeom prst="rect">
            <a:avLst/>
          </a:prstGeom>
          <a:noFill/>
        </p:spPr>
        <p:txBody>
          <a:bodyPr wrap="square" rtlCol="0">
            <a:spAutoFit/>
          </a:bodyPr>
          <a:lstStyle/>
          <a:p>
            <a:r>
              <a:rPr lang="en-US" dirty="0" smtClean="0"/>
              <a:t>Split the dataset into training and testing sets using the ‘</a:t>
            </a:r>
            <a:r>
              <a:rPr lang="en-IN" b="1" dirty="0" err="1" smtClean="0"/>
              <a:t>train_test_split</a:t>
            </a:r>
            <a:r>
              <a:rPr lang="en-IN" b="1" dirty="0" smtClean="0"/>
              <a:t>’ </a:t>
            </a:r>
            <a:r>
              <a:rPr lang="en-IN" dirty="0"/>
              <a:t>function </a:t>
            </a:r>
            <a:r>
              <a:rPr lang="en-IN" dirty="0" smtClean="0"/>
              <a:t>from ‘</a:t>
            </a:r>
            <a:r>
              <a:rPr lang="en-IN" b="1" dirty="0" err="1" smtClean="0"/>
              <a:t>sklearn.model_selection</a:t>
            </a:r>
            <a:r>
              <a:rPr lang="en-IN" b="1" dirty="0" smtClean="0"/>
              <a:t>’. </a:t>
            </a:r>
            <a:endParaRPr lang="en-IN" dirty="0"/>
          </a:p>
        </p:txBody>
      </p:sp>
      <p:pic>
        <p:nvPicPr>
          <p:cNvPr id="7" name="Picture 6"/>
          <p:cNvPicPr>
            <a:picLocks noChangeAspect="1"/>
          </p:cNvPicPr>
          <p:nvPr/>
        </p:nvPicPr>
        <p:blipFill>
          <a:blip r:embed="rId2"/>
          <a:stretch>
            <a:fillRect/>
          </a:stretch>
        </p:blipFill>
        <p:spPr>
          <a:xfrm>
            <a:off x="2600036" y="3178795"/>
            <a:ext cx="8691418" cy="3395260"/>
          </a:xfrm>
          <a:prstGeom prst="rect">
            <a:avLst/>
          </a:prstGeom>
        </p:spPr>
      </p:pic>
    </p:spTree>
    <p:extLst>
      <p:ext uri="{BB962C8B-B14F-4D97-AF65-F5344CB8AC3E}">
        <p14:creationId xmlns:p14="http://schemas.microsoft.com/office/powerpoint/2010/main" val="3895796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56059" y="616017"/>
            <a:ext cx="4591250" cy="369332"/>
          </a:xfrm>
          <a:prstGeom prst="rect">
            <a:avLst/>
          </a:prstGeom>
          <a:noFill/>
        </p:spPr>
        <p:txBody>
          <a:bodyPr wrap="square" rtlCol="0">
            <a:spAutoFit/>
          </a:bodyPr>
          <a:lstStyle/>
          <a:p>
            <a:r>
              <a:rPr lang="en-US" dirty="0" smtClean="0">
                <a:latin typeface="Arial Black" panose="020B0A04020102020204" pitchFamily="34" charset="0"/>
              </a:rPr>
              <a:t>(b). </a:t>
            </a:r>
            <a:r>
              <a:rPr lang="en-IN" b="1" dirty="0">
                <a:latin typeface="Arial Black" panose="020B0A04020102020204" pitchFamily="34" charset="0"/>
              </a:rPr>
              <a:t>Choose a Model:</a:t>
            </a:r>
            <a:endParaRPr lang="en-IN" dirty="0">
              <a:latin typeface="Arial Black" panose="020B0A04020102020204" pitchFamily="34" charset="0"/>
            </a:endParaRPr>
          </a:p>
        </p:txBody>
      </p:sp>
      <p:sp>
        <p:nvSpPr>
          <p:cNvPr id="3" name="TextBox 2"/>
          <p:cNvSpPr txBox="1"/>
          <p:nvPr/>
        </p:nvSpPr>
        <p:spPr>
          <a:xfrm>
            <a:off x="2608446" y="1116531"/>
            <a:ext cx="8932245" cy="646331"/>
          </a:xfrm>
          <a:prstGeom prst="rect">
            <a:avLst/>
          </a:prstGeom>
          <a:noFill/>
        </p:spPr>
        <p:txBody>
          <a:bodyPr wrap="square" rtlCol="0">
            <a:spAutoFit/>
          </a:bodyPr>
          <a:lstStyle/>
          <a:p>
            <a:r>
              <a:rPr lang="en-US"/>
              <a:t>Select a machine learning algorithm for price prediction. Common choices include:</a:t>
            </a:r>
            <a:endParaRPr lang="en-IN" dirty="0"/>
          </a:p>
        </p:txBody>
      </p:sp>
      <p:sp>
        <p:nvSpPr>
          <p:cNvPr id="4" name="TextBox 3"/>
          <p:cNvSpPr txBox="1"/>
          <p:nvPr/>
        </p:nvSpPr>
        <p:spPr>
          <a:xfrm>
            <a:off x="2685449" y="2098307"/>
            <a:ext cx="8604985" cy="646331"/>
          </a:xfrm>
          <a:prstGeom prst="rect">
            <a:avLst/>
          </a:prstGeom>
          <a:noFill/>
        </p:spPr>
        <p:txBody>
          <a:bodyPr wrap="square" rtlCol="0">
            <a:spAutoFit/>
          </a:bodyPr>
          <a:lstStyle/>
          <a:p>
            <a:r>
              <a:rPr lang="en-IN" dirty="0">
                <a:latin typeface="Arial Black" panose="020B0A04020102020204" pitchFamily="34" charset="0"/>
              </a:rPr>
              <a:t>Random Forests:</a:t>
            </a:r>
            <a:endParaRPr lang="en-IN" dirty="0" smtClean="0">
              <a:latin typeface="Arial Black" panose="020B0A04020102020204" pitchFamily="34" charset="0"/>
            </a:endParaRPr>
          </a:p>
          <a:p>
            <a:pPr marL="285750" indent="-285750">
              <a:buFont typeface="Arial" panose="020B0604020202020204" pitchFamily="34" charset="0"/>
              <a:buChar char="•"/>
            </a:pPr>
            <a:r>
              <a:rPr lang="en-IN" dirty="0" smtClean="0"/>
              <a:t>from ‘</a:t>
            </a:r>
            <a:r>
              <a:rPr lang="en-IN" dirty="0" err="1" smtClean="0"/>
              <a:t>sklearn.ensemble</a:t>
            </a:r>
            <a:r>
              <a:rPr lang="en-IN" dirty="0" smtClean="0"/>
              <a:t>’ </a:t>
            </a:r>
            <a:r>
              <a:rPr lang="en-IN" dirty="0"/>
              <a:t>import </a:t>
            </a:r>
            <a:r>
              <a:rPr lang="en-IN" dirty="0" smtClean="0"/>
              <a:t>‘</a:t>
            </a:r>
            <a:r>
              <a:rPr lang="en-IN" dirty="0" err="1" smtClean="0"/>
              <a:t>RandomForestRegressor</a:t>
            </a:r>
            <a:r>
              <a:rPr lang="en-IN" dirty="0" smtClean="0"/>
              <a:t>’.</a:t>
            </a:r>
          </a:p>
        </p:txBody>
      </p:sp>
      <p:pic>
        <p:nvPicPr>
          <p:cNvPr id="6" name="Picture 5"/>
          <p:cNvPicPr>
            <a:picLocks noChangeAspect="1"/>
          </p:cNvPicPr>
          <p:nvPr/>
        </p:nvPicPr>
        <p:blipFill>
          <a:blip r:embed="rId2"/>
          <a:stretch>
            <a:fillRect/>
          </a:stretch>
        </p:blipFill>
        <p:spPr>
          <a:xfrm>
            <a:off x="2608446" y="2927494"/>
            <a:ext cx="8460607" cy="3829441"/>
          </a:xfrm>
          <a:prstGeom prst="rect">
            <a:avLst/>
          </a:prstGeom>
        </p:spPr>
      </p:pic>
    </p:spTree>
    <p:extLst>
      <p:ext uri="{BB962C8B-B14F-4D97-AF65-F5344CB8AC3E}">
        <p14:creationId xmlns:p14="http://schemas.microsoft.com/office/powerpoint/2010/main" val="3562623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56059" y="606392"/>
            <a:ext cx="6833937" cy="923330"/>
          </a:xfrm>
          <a:prstGeom prst="rect">
            <a:avLst/>
          </a:prstGeom>
          <a:noFill/>
        </p:spPr>
        <p:txBody>
          <a:bodyPr wrap="square" rtlCol="0">
            <a:spAutoFit/>
          </a:bodyPr>
          <a:lstStyle/>
          <a:p>
            <a:r>
              <a:rPr lang="en-IN" dirty="0">
                <a:latin typeface="Arial Black" panose="020B0A04020102020204" pitchFamily="34" charset="0"/>
              </a:rPr>
              <a:t>Decision Trees:</a:t>
            </a:r>
            <a:endParaRPr lang="en-IN" dirty="0" smtClean="0">
              <a:latin typeface="Arial Black" panose="020B0A04020102020204" pitchFamily="34" charset="0"/>
            </a:endParaRPr>
          </a:p>
          <a:p>
            <a:pPr marL="285750" indent="-285750">
              <a:buFont typeface="Arial" panose="020B0604020202020204" pitchFamily="34" charset="0"/>
              <a:buChar char="•"/>
            </a:pPr>
            <a:r>
              <a:rPr lang="en-IN" dirty="0" smtClean="0"/>
              <a:t>from ‘</a:t>
            </a:r>
            <a:r>
              <a:rPr lang="en-IN" dirty="0" err="1" smtClean="0"/>
              <a:t>sklearn.tree</a:t>
            </a:r>
            <a:r>
              <a:rPr lang="en-IN" dirty="0" smtClean="0"/>
              <a:t>’ </a:t>
            </a:r>
            <a:r>
              <a:rPr lang="en-IN" dirty="0"/>
              <a:t>import </a:t>
            </a:r>
            <a:r>
              <a:rPr lang="en-IN" dirty="0" smtClean="0"/>
              <a:t>‘</a:t>
            </a:r>
            <a:r>
              <a:rPr lang="en-IN" dirty="0" err="1" smtClean="0"/>
              <a:t>DecisionTreeRegressor</a:t>
            </a:r>
            <a:r>
              <a:rPr lang="en-IN" dirty="0" smtClean="0"/>
              <a:t>’.</a:t>
            </a:r>
          </a:p>
          <a:p>
            <a:endParaRPr lang="en-IN" dirty="0"/>
          </a:p>
        </p:txBody>
      </p:sp>
      <p:pic>
        <p:nvPicPr>
          <p:cNvPr id="3" name="Picture 2"/>
          <p:cNvPicPr>
            <a:picLocks noChangeAspect="1"/>
          </p:cNvPicPr>
          <p:nvPr/>
        </p:nvPicPr>
        <p:blipFill>
          <a:blip r:embed="rId2"/>
          <a:stretch>
            <a:fillRect/>
          </a:stretch>
        </p:blipFill>
        <p:spPr>
          <a:xfrm>
            <a:off x="2156059" y="1338926"/>
            <a:ext cx="9326880" cy="5052249"/>
          </a:xfrm>
          <a:prstGeom prst="rect">
            <a:avLst/>
          </a:prstGeom>
        </p:spPr>
      </p:pic>
    </p:spTree>
    <p:extLst>
      <p:ext uri="{BB962C8B-B14F-4D97-AF65-F5344CB8AC3E}">
        <p14:creationId xmlns:p14="http://schemas.microsoft.com/office/powerpoint/2010/main" val="3205670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5309" y="635267"/>
            <a:ext cx="8085222" cy="646331"/>
          </a:xfrm>
          <a:prstGeom prst="rect">
            <a:avLst/>
          </a:prstGeom>
          <a:noFill/>
        </p:spPr>
        <p:txBody>
          <a:bodyPr wrap="square" rtlCol="0">
            <a:spAutoFit/>
          </a:bodyPr>
          <a:lstStyle/>
          <a:p>
            <a:r>
              <a:rPr lang="en-IN" dirty="0">
                <a:latin typeface="Arial Black" panose="020B0A04020102020204" pitchFamily="34" charset="0"/>
              </a:rPr>
              <a:t>Gradient Boosting: </a:t>
            </a:r>
            <a:endParaRPr lang="en-IN" dirty="0" smtClean="0">
              <a:latin typeface="Arial Black" panose="020B0A04020102020204" pitchFamily="34" charset="0"/>
            </a:endParaRPr>
          </a:p>
          <a:p>
            <a:pPr marL="285750" indent="-285750">
              <a:buFont typeface="Arial" panose="020B0604020202020204" pitchFamily="34" charset="0"/>
              <a:buChar char="•"/>
            </a:pPr>
            <a:r>
              <a:rPr lang="en-IN" dirty="0" smtClean="0"/>
              <a:t>from ‘</a:t>
            </a:r>
            <a:r>
              <a:rPr lang="en-IN" dirty="0" err="1" smtClean="0"/>
              <a:t>sklearn.ensemble</a:t>
            </a:r>
            <a:r>
              <a:rPr lang="en-IN" dirty="0" smtClean="0"/>
              <a:t>’ </a:t>
            </a:r>
            <a:r>
              <a:rPr lang="en-IN" dirty="0"/>
              <a:t>import </a:t>
            </a:r>
            <a:r>
              <a:rPr lang="en-IN" dirty="0" smtClean="0"/>
              <a:t>‘</a:t>
            </a:r>
            <a:r>
              <a:rPr lang="en-IN" dirty="0" err="1" smtClean="0"/>
              <a:t>GradientBoostingRegressor</a:t>
            </a:r>
            <a:r>
              <a:rPr lang="en-IN" dirty="0" smtClean="0"/>
              <a:t>’.</a:t>
            </a:r>
          </a:p>
        </p:txBody>
      </p:sp>
      <p:pic>
        <p:nvPicPr>
          <p:cNvPr id="3" name="Picture 2"/>
          <p:cNvPicPr>
            <a:picLocks noChangeAspect="1"/>
          </p:cNvPicPr>
          <p:nvPr/>
        </p:nvPicPr>
        <p:blipFill>
          <a:blip r:embed="rId2"/>
          <a:stretch>
            <a:fillRect/>
          </a:stretch>
        </p:blipFill>
        <p:spPr>
          <a:xfrm>
            <a:off x="2175309" y="1731285"/>
            <a:ext cx="9230628" cy="5068323"/>
          </a:xfrm>
          <a:prstGeom prst="rect">
            <a:avLst/>
          </a:prstGeom>
        </p:spPr>
      </p:pic>
    </p:spTree>
    <p:extLst>
      <p:ext uri="{BB962C8B-B14F-4D97-AF65-F5344CB8AC3E}">
        <p14:creationId xmlns:p14="http://schemas.microsoft.com/office/powerpoint/2010/main" val="20477258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63554" y="587141"/>
            <a:ext cx="6670307" cy="646331"/>
          </a:xfrm>
          <a:prstGeom prst="rect">
            <a:avLst/>
          </a:prstGeom>
          <a:noFill/>
        </p:spPr>
        <p:txBody>
          <a:bodyPr wrap="square" rtlCol="0">
            <a:spAutoFit/>
          </a:bodyPr>
          <a:lstStyle/>
          <a:p>
            <a:r>
              <a:rPr lang="en-IN" dirty="0">
                <a:latin typeface="Arial Black" panose="020B0A04020102020204" pitchFamily="34" charset="0"/>
              </a:rPr>
              <a:t>Linear Regression:</a:t>
            </a:r>
            <a:endParaRPr lang="en-IN" dirty="0" smtClean="0">
              <a:latin typeface="Arial Black" panose="020B0A04020102020204" pitchFamily="34" charset="0"/>
            </a:endParaRPr>
          </a:p>
          <a:p>
            <a:pPr marL="285750" indent="-285750">
              <a:buFont typeface="Arial" panose="020B0604020202020204" pitchFamily="34" charset="0"/>
              <a:buChar char="•"/>
            </a:pPr>
            <a:r>
              <a:rPr lang="en-IN" dirty="0" smtClean="0"/>
              <a:t>from ‘</a:t>
            </a:r>
            <a:r>
              <a:rPr lang="en-IN" dirty="0" err="1" smtClean="0"/>
              <a:t>sklearn.linear_model</a:t>
            </a:r>
            <a:r>
              <a:rPr lang="en-IN" dirty="0" smtClean="0"/>
              <a:t>’ </a:t>
            </a:r>
            <a:r>
              <a:rPr lang="en-IN" dirty="0"/>
              <a:t>import </a:t>
            </a:r>
            <a:r>
              <a:rPr lang="en-IN" dirty="0" smtClean="0"/>
              <a:t>‘</a:t>
            </a:r>
            <a:r>
              <a:rPr lang="en-IN" dirty="0" err="1" smtClean="0"/>
              <a:t>LinearRegression</a:t>
            </a:r>
            <a:r>
              <a:rPr lang="en-IN" dirty="0" smtClean="0"/>
              <a:t>’.</a:t>
            </a:r>
          </a:p>
        </p:txBody>
      </p:sp>
      <p:pic>
        <p:nvPicPr>
          <p:cNvPr id="3" name="Picture 2"/>
          <p:cNvPicPr>
            <a:picLocks noChangeAspect="1"/>
          </p:cNvPicPr>
          <p:nvPr/>
        </p:nvPicPr>
        <p:blipFill>
          <a:blip r:embed="rId2"/>
          <a:stretch>
            <a:fillRect/>
          </a:stretch>
        </p:blipFill>
        <p:spPr>
          <a:xfrm>
            <a:off x="1963554" y="1537881"/>
            <a:ext cx="9557886" cy="5142051"/>
          </a:xfrm>
          <a:prstGeom prst="rect">
            <a:avLst/>
          </a:prstGeom>
        </p:spPr>
      </p:pic>
    </p:spTree>
    <p:extLst>
      <p:ext uri="{BB962C8B-B14F-4D97-AF65-F5344CB8AC3E}">
        <p14:creationId xmlns:p14="http://schemas.microsoft.com/office/powerpoint/2010/main" val="2615503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08446" y="544721"/>
            <a:ext cx="4273617" cy="461665"/>
          </a:xfrm>
          <a:prstGeom prst="rect">
            <a:avLst/>
          </a:prstGeom>
          <a:noFill/>
        </p:spPr>
        <p:txBody>
          <a:bodyPr wrap="square" rtlCol="0">
            <a:spAutoFit/>
          </a:bodyPr>
          <a:lstStyle/>
          <a:p>
            <a:r>
              <a:rPr lang="en-US" sz="2400" dirty="0" smtClean="0">
                <a:latin typeface="Arial Black" panose="020B0A04020102020204" pitchFamily="34" charset="0"/>
              </a:rPr>
              <a:t>(v). </a:t>
            </a:r>
            <a:r>
              <a:rPr lang="en-IN" sz="2400" b="1" dirty="0"/>
              <a:t>Evaluate the Model:</a:t>
            </a:r>
            <a:endParaRPr lang="en-IN" sz="2400" dirty="0">
              <a:latin typeface="Arial Black" panose="020B0A04020102020204" pitchFamily="34" charset="0"/>
            </a:endParaRPr>
          </a:p>
        </p:txBody>
      </p:sp>
      <p:sp>
        <p:nvSpPr>
          <p:cNvPr id="5" name="TextBox 4"/>
          <p:cNvSpPr txBox="1"/>
          <p:nvPr/>
        </p:nvSpPr>
        <p:spPr>
          <a:xfrm>
            <a:off x="2608446" y="1386038"/>
            <a:ext cx="8730114" cy="646331"/>
          </a:xfrm>
          <a:prstGeom prst="rect">
            <a:avLst/>
          </a:prstGeom>
          <a:noFill/>
        </p:spPr>
        <p:txBody>
          <a:bodyPr wrap="square" rtlCol="0">
            <a:spAutoFit/>
          </a:bodyPr>
          <a:lstStyle/>
          <a:p>
            <a:r>
              <a:rPr lang="en-US"/>
              <a:t>Evaluate the model's performance using metrics such as Mean Absolute Error (MAE), Mean Squared Error (MSE), or R-squared.</a:t>
            </a:r>
          </a:p>
        </p:txBody>
      </p:sp>
      <p:sp>
        <p:nvSpPr>
          <p:cNvPr id="6" name="TextBox 5"/>
          <p:cNvSpPr txBox="1"/>
          <p:nvPr/>
        </p:nvSpPr>
        <p:spPr>
          <a:xfrm>
            <a:off x="2608446" y="2319688"/>
            <a:ext cx="6959066" cy="369332"/>
          </a:xfrm>
          <a:prstGeom prst="rect">
            <a:avLst/>
          </a:prstGeom>
          <a:noFill/>
        </p:spPr>
        <p:txBody>
          <a:bodyPr wrap="square" rtlCol="0">
            <a:spAutoFit/>
          </a:bodyPr>
          <a:lstStyle/>
          <a:p>
            <a:r>
              <a:rPr lang="en-IN" dirty="0">
                <a:latin typeface="Arial Black" panose="020B0A04020102020204" pitchFamily="34" charset="0"/>
              </a:rPr>
              <a:t>Random Forests</a:t>
            </a:r>
            <a:r>
              <a:rPr lang="en-IN" dirty="0" smtClean="0">
                <a:latin typeface="Arial Black" panose="020B0A04020102020204" pitchFamily="34" charset="0"/>
              </a:rPr>
              <a:t>:</a:t>
            </a:r>
            <a:endParaRPr lang="en-IN" dirty="0">
              <a:latin typeface="Arial Black" panose="020B0A04020102020204" pitchFamily="34" charset="0"/>
            </a:endParaRPr>
          </a:p>
        </p:txBody>
      </p:sp>
      <p:pic>
        <p:nvPicPr>
          <p:cNvPr id="7" name="Picture 6"/>
          <p:cNvPicPr>
            <a:picLocks noChangeAspect="1"/>
          </p:cNvPicPr>
          <p:nvPr/>
        </p:nvPicPr>
        <p:blipFill>
          <a:blip r:embed="rId2"/>
          <a:stretch>
            <a:fillRect/>
          </a:stretch>
        </p:blipFill>
        <p:spPr>
          <a:xfrm>
            <a:off x="2608446" y="2976339"/>
            <a:ext cx="8961120" cy="3616966"/>
          </a:xfrm>
          <a:prstGeom prst="rect">
            <a:avLst/>
          </a:prstGeom>
        </p:spPr>
      </p:pic>
    </p:spTree>
    <p:extLst>
      <p:ext uri="{BB962C8B-B14F-4D97-AF65-F5344CB8AC3E}">
        <p14:creationId xmlns:p14="http://schemas.microsoft.com/office/powerpoint/2010/main" val="19679258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00438" y="712269"/>
            <a:ext cx="4331368" cy="646331"/>
          </a:xfrm>
          <a:prstGeom prst="rect">
            <a:avLst/>
          </a:prstGeom>
          <a:noFill/>
        </p:spPr>
        <p:txBody>
          <a:bodyPr wrap="square" rtlCol="0">
            <a:spAutoFit/>
          </a:bodyPr>
          <a:lstStyle/>
          <a:p>
            <a:r>
              <a:rPr lang="en-IN" dirty="0">
                <a:latin typeface="Arial Black" panose="020B0A04020102020204" pitchFamily="34" charset="0"/>
              </a:rPr>
              <a:t>Decision Trees:</a:t>
            </a:r>
          </a:p>
          <a:p>
            <a:endParaRPr lang="en-IN" dirty="0"/>
          </a:p>
        </p:txBody>
      </p:sp>
      <p:pic>
        <p:nvPicPr>
          <p:cNvPr id="3" name="Picture 2"/>
          <p:cNvPicPr>
            <a:picLocks noChangeAspect="1"/>
          </p:cNvPicPr>
          <p:nvPr/>
        </p:nvPicPr>
        <p:blipFill>
          <a:blip r:embed="rId2"/>
          <a:stretch>
            <a:fillRect/>
          </a:stretch>
        </p:blipFill>
        <p:spPr>
          <a:xfrm>
            <a:off x="2300438" y="1358600"/>
            <a:ext cx="9095874" cy="5253956"/>
          </a:xfrm>
          <a:prstGeom prst="rect">
            <a:avLst/>
          </a:prstGeom>
        </p:spPr>
      </p:pic>
    </p:spTree>
    <p:extLst>
      <p:ext uri="{BB962C8B-B14F-4D97-AF65-F5344CB8AC3E}">
        <p14:creationId xmlns:p14="http://schemas.microsoft.com/office/powerpoint/2010/main" val="9648192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88682" y="693019"/>
            <a:ext cx="4215865" cy="646331"/>
          </a:xfrm>
          <a:prstGeom prst="rect">
            <a:avLst/>
          </a:prstGeom>
          <a:noFill/>
        </p:spPr>
        <p:txBody>
          <a:bodyPr wrap="square" rtlCol="0">
            <a:spAutoFit/>
          </a:bodyPr>
          <a:lstStyle/>
          <a:p>
            <a:r>
              <a:rPr lang="en-IN" dirty="0">
                <a:latin typeface="Arial Black" panose="020B0A04020102020204" pitchFamily="34" charset="0"/>
              </a:rPr>
              <a:t>Gradient Boosting: </a:t>
            </a:r>
          </a:p>
          <a:p>
            <a:endParaRPr lang="en-IN" dirty="0"/>
          </a:p>
        </p:txBody>
      </p:sp>
      <p:pic>
        <p:nvPicPr>
          <p:cNvPr id="3" name="Picture 2"/>
          <p:cNvPicPr>
            <a:picLocks noChangeAspect="1"/>
          </p:cNvPicPr>
          <p:nvPr/>
        </p:nvPicPr>
        <p:blipFill>
          <a:blip r:embed="rId2"/>
          <a:stretch>
            <a:fillRect/>
          </a:stretch>
        </p:blipFill>
        <p:spPr>
          <a:xfrm>
            <a:off x="2088682" y="1211322"/>
            <a:ext cx="9240253" cy="5266480"/>
          </a:xfrm>
          <a:prstGeom prst="rect">
            <a:avLst/>
          </a:prstGeom>
        </p:spPr>
      </p:pic>
    </p:spTree>
    <p:extLst>
      <p:ext uri="{BB962C8B-B14F-4D97-AF65-F5344CB8AC3E}">
        <p14:creationId xmlns:p14="http://schemas.microsoft.com/office/powerpoint/2010/main" val="2182431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54273" y="282414"/>
            <a:ext cx="2770909" cy="707886"/>
          </a:xfrm>
          <a:prstGeom prst="rect">
            <a:avLst/>
          </a:prstGeom>
          <a:noFill/>
        </p:spPr>
        <p:txBody>
          <a:bodyPr wrap="square" rtlCol="0">
            <a:spAutoFit/>
          </a:bodyPr>
          <a:lstStyle/>
          <a:p>
            <a:r>
              <a:rPr lang="en-US" sz="4000" dirty="0" smtClean="0">
                <a:latin typeface="Arial Black" panose="020B0A04020102020204" pitchFamily="34" charset="0"/>
              </a:rPr>
              <a:t>Content</a:t>
            </a:r>
            <a:endParaRPr lang="en-IN" sz="4000" dirty="0">
              <a:latin typeface="Arial Black" panose="020B0A04020102020204" pitchFamily="34" charset="0"/>
            </a:endParaRPr>
          </a:p>
        </p:txBody>
      </p:sp>
      <p:sp>
        <p:nvSpPr>
          <p:cNvPr id="4" name="TextBox 3"/>
          <p:cNvSpPr txBox="1"/>
          <p:nvPr/>
        </p:nvSpPr>
        <p:spPr>
          <a:xfrm>
            <a:off x="1930400" y="975694"/>
            <a:ext cx="4535054" cy="1477328"/>
          </a:xfrm>
          <a:prstGeom prst="rect">
            <a:avLst/>
          </a:prstGeom>
          <a:noFill/>
        </p:spPr>
        <p:txBody>
          <a:bodyPr wrap="square" rtlCol="0">
            <a:spAutoFit/>
          </a:bodyPr>
          <a:lstStyle/>
          <a:p>
            <a:pPr lvl="0"/>
            <a:r>
              <a:rPr lang="en-IN" b="1" dirty="0" smtClean="0"/>
              <a:t>1. Introduction</a:t>
            </a:r>
            <a:endParaRPr lang="en-IN" b="1" dirty="0"/>
          </a:p>
          <a:p>
            <a:pPr lvl="0"/>
            <a:r>
              <a:rPr lang="en-IN" b="1" dirty="0" smtClean="0"/>
              <a:t>2. Objectives</a:t>
            </a:r>
            <a:endParaRPr lang="en-IN" b="1" dirty="0"/>
          </a:p>
          <a:p>
            <a:pPr lvl="0"/>
            <a:r>
              <a:rPr lang="en-IN" b="1" dirty="0" smtClean="0"/>
              <a:t>3. Methods</a:t>
            </a:r>
            <a:endParaRPr lang="en-IN" b="1" dirty="0"/>
          </a:p>
          <a:p>
            <a:pPr lvl="0"/>
            <a:r>
              <a:rPr lang="en-IN" b="1" dirty="0" smtClean="0"/>
              <a:t>4. Results</a:t>
            </a:r>
            <a:endParaRPr lang="en-IN" b="1" dirty="0"/>
          </a:p>
          <a:p>
            <a:pPr lvl="0"/>
            <a:r>
              <a:rPr lang="en-IN" b="1" dirty="0" smtClean="0"/>
              <a:t>5. Conclusions </a:t>
            </a:r>
            <a:endParaRPr lang="en-IN" b="1" dirty="0"/>
          </a:p>
        </p:txBody>
      </p:sp>
      <p:sp>
        <p:nvSpPr>
          <p:cNvPr id="5" name="TextBox 4"/>
          <p:cNvSpPr txBox="1"/>
          <p:nvPr/>
        </p:nvSpPr>
        <p:spPr>
          <a:xfrm>
            <a:off x="1930400" y="2468410"/>
            <a:ext cx="2364509" cy="461665"/>
          </a:xfrm>
          <a:prstGeom prst="rect">
            <a:avLst/>
          </a:prstGeom>
          <a:noFill/>
        </p:spPr>
        <p:txBody>
          <a:bodyPr wrap="square" rtlCol="0">
            <a:spAutoFit/>
          </a:bodyPr>
          <a:lstStyle/>
          <a:p>
            <a:r>
              <a:rPr lang="en-US" sz="2400" dirty="0" smtClean="0">
                <a:latin typeface="Arial Black" panose="020B0A04020102020204" pitchFamily="34" charset="0"/>
              </a:rPr>
              <a:t>Chapter - 1</a:t>
            </a:r>
            <a:endParaRPr lang="en-IN" sz="2400" dirty="0">
              <a:latin typeface="Arial Black" panose="020B0A04020102020204" pitchFamily="34" charset="0"/>
            </a:endParaRPr>
          </a:p>
        </p:txBody>
      </p:sp>
      <p:sp>
        <p:nvSpPr>
          <p:cNvPr id="6" name="TextBox 5"/>
          <p:cNvSpPr txBox="1"/>
          <p:nvPr/>
        </p:nvSpPr>
        <p:spPr>
          <a:xfrm>
            <a:off x="1854273" y="2930075"/>
            <a:ext cx="2493818" cy="369332"/>
          </a:xfrm>
          <a:prstGeom prst="rect">
            <a:avLst/>
          </a:prstGeom>
          <a:noFill/>
        </p:spPr>
        <p:txBody>
          <a:bodyPr wrap="square" rtlCol="0">
            <a:spAutoFit/>
          </a:bodyPr>
          <a:lstStyle/>
          <a:p>
            <a:pPr lvl="0"/>
            <a:r>
              <a:rPr lang="en-IN" b="1" dirty="0"/>
              <a:t>1. Introduction</a:t>
            </a:r>
          </a:p>
        </p:txBody>
      </p:sp>
      <p:sp>
        <p:nvSpPr>
          <p:cNvPr id="8" name="TextBox 7"/>
          <p:cNvSpPr txBox="1"/>
          <p:nvPr/>
        </p:nvSpPr>
        <p:spPr>
          <a:xfrm>
            <a:off x="1854273" y="3299407"/>
            <a:ext cx="10334324" cy="3416320"/>
          </a:xfrm>
          <a:prstGeom prst="rect">
            <a:avLst/>
          </a:prstGeom>
          <a:noFill/>
        </p:spPr>
        <p:txBody>
          <a:bodyPr wrap="square" rtlCol="0">
            <a:spAutoFit/>
          </a:bodyPr>
          <a:lstStyle/>
          <a:p>
            <a:r>
              <a:rPr lang="en-US" dirty="0"/>
              <a:t>The </a:t>
            </a:r>
            <a:r>
              <a:rPr lang="en-US" dirty="0" err="1"/>
              <a:t>Processed_Flipdata</a:t>
            </a:r>
            <a:r>
              <a:rPr lang="en-US" dirty="0"/>
              <a:t> dataset contains detailed information about mobile phone models, including specifications such as color options, storage capacity (Memory), RAM size, battery capacity (Battery_), camera specifications (Rear Camera and Front Camera), presence of AI lens (AI Lens), mobile height (Mobile Height), processor details (Processor_), and price (Prize). This dataset is a valuable resource for analyzing trends in mobile phone features and pricing.</a:t>
            </a:r>
          </a:p>
          <a:p>
            <a:r>
              <a:rPr lang="en-US" dirty="0"/>
              <a:t>Mobile phones have become an integral part of modern life, with consumers often faced with a wide array of choices when selecting a new device. Understanding the factors that influence consumer preferences and purchasing decisions is crucial for manufacturers and retailers alike. By analyzing this dataset, researchers and analysts can gain insights into the relationships between different features of mobile phones and their prices, helping to identify market trends and inform product development strategies.</a:t>
            </a:r>
          </a:p>
        </p:txBody>
      </p:sp>
    </p:spTree>
    <p:extLst>
      <p:ext uri="{BB962C8B-B14F-4D97-AF65-F5344CB8AC3E}">
        <p14:creationId xmlns:p14="http://schemas.microsoft.com/office/powerpoint/2010/main" val="30520334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2312" y="606392"/>
            <a:ext cx="3734602" cy="646331"/>
          </a:xfrm>
          <a:prstGeom prst="rect">
            <a:avLst/>
          </a:prstGeom>
          <a:noFill/>
        </p:spPr>
        <p:txBody>
          <a:bodyPr wrap="square" rtlCol="0">
            <a:spAutoFit/>
          </a:bodyPr>
          <a:lstStyle/>
          <a:p>
            <a:r>
              <a:rPr lang="en-IN" dirty="0">
                <a:latin typeface="Arial Black" panose="020B0A04020102020204" pitchFamily="34" charset="0"/>
              </a:rPr>
              <a:t>Linear Regression:</a:t>
            </a:r>
          </a:p>
          <a:p>
            <a:endParaRPr lang="en-IN" dirty="0"/>
          </a:p>
        </p:txBody>
      </p:sp>
      <p:pic>
        <p:nvPicPr>
          <p:cNvPr id="3" name="Picture 2"/>
          <p:cNvPicPr>
            <a:picLocks noChangeAspect="1"/>
          </p:cNvPicPr>
          <p:nvPr/>
        </p:nvPicPr>
        <p:blipFill>
          <a:blip r:embed="rId2"/>
          <a:stretch>
            <a:fillRect/>
          </a:stretch>
        </p:blipFill>
        <p:spPr>
          <a:xfrm>
            <a:off x="2252311" y="1252722"/>
            <a:ext cx="9269129" cy="5253737"/>
          </a:xfrm>
          <a:prstGeom prst="rect">
            <a:avLst/>
          </a:prstGeom>
        </p:spPr>
      </p:pic>
    </p:spTree>
    <p:extLst>
      <p:ext uri="{BB962C8B-B14F-4D97-AF65-F5344CB8AC3E}">
        <p14:creationId xmlns:p14="http://schemas.microsoft.com/office/powerpoint/2010/main" val="1396271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2689" y="711200"/>
            <a:ext cx="6259533" cy="461665"/>
          </a:xfrm>
          <a:prstGeom prst="rect">
            <a:avLst/>
          </a:prstGeom>
          <a:noFill/>
        </p:spPr>
        <p:txBody>
          <a:bodyPr wrap="square" rtlCol="0">
            <a:spAutoFit/>
          </a:bodyPr>
          <a:lstStyle/>
          <a:p>
            <a:r>
              <a:rPr lang="en-IN" sz="2400" dirty="0" smtClean="0">
                <a:latin typeface="Arial Black" panose="020B0A04020102020204" pitchFamily="34" charset="0"/>
              </a:rPr>
              <a:t>(</a:t>
            </a:r>
            <a:r>
              <a:rPr lang="en-IN" sz="2400" dirty="0" smtClean="0">
                <a:latin typeface="Arial Black" panose="020B0A04020102020204" pitchFamily="34" charset="0"/>
              </a:rPr>
              <a:t>vi).</a:t>
            </a:r>
            <a:r>
              <a:rPr lang="en-IN" sz="2400" dirty="0">
                <a:latin typeface="Arial Black" panose="020B0A04020102020204" pitchFamily="34" charset="0"/>
              </a:rPr>
              <a:t> Feature Importance Analysis:</a:t>
            </a:r>
            <a:endParaRPr lang="en-IN" sz="2400" dirty="0">
              <a:latin typeface="Arial Black" panose="020B0A04020102020204" pitchFamily="34" charset="0"/>
            </a:endParaRPr>
          </a:p>
        </p:txBody>
      </p:sp>
      <p:sp>
        <p:nvSpPr>
          <p:cNvPr id="3" name="TextBox 2"/>
          <p:cNvSpPr txBox="1"/>
          <p:nvPr/>
        </p:nvSpPr>
        <p:spPr>
          <a:xfrm>
            <a:off x="2475345" y="1403927"/>
            <a:ext cx="8968510" cy="923330"/>
          </a:xfrm>
          <a:prstGeom prst="rect">
            <a:avLst/>
          </a:prstGeom>
          <a:noFill/>
        </p:spPr>
        <p:txBody>
          <a:bodyPr wrap="square" rtlCol="0">
            <a:spAutoFit/>
          </a:bodyPr>
          <a:lstStyle/>
          <a:p>
            <a:r>
              <a:rPr lang="en-US" dirty="0"/>
              <a:t>To analyze the feature </a:t>
            </a:r>
            <a:r>
              <a:rPr lang="en-US" dirty="0" err="1"/>
              <a:t>importances</a:t>
            </a:r>
            <a:r>
              <a:rPr lang="en-US" dirty="0"/>
              <a:t> obtained from your machine learning model and confirm the significance of the features identified during the feature extraction phase, you can follow these </a:t>
            </a:r>
            <a:r>
              <a:rPr lang="en-US" dirty="0" smtClean="0"/>
              <a:t>steps:</a:t>
            </a:r>
            <a:endParaRPr lang="en-IN" dirty="0"/>
          </a:p>
        </p:txBody>
      </p:sp>
      <p:sp>
        <p:nvSpPr>
          <p:cNvPr id="5" name="TextBox 4"/>
          <p:cNvSpPr txBox="1"/>
          <p:nvPr/>
        </p:nvSpPr>
        <p:spPr>
          <a:xfrm>
            <a:off x="2475345" y="2608446"/>
            <a:ext cx="4484255" cy="369332"/>
          </a:xfrm>
          <a:prstGeom prst="rect">
            <a:avLst/>
          </a:prstGeom>
          <a:noFill/>
        </p:spPr>
        <p:txBody>
          <a:bodyPr wrap="square" rtlCol="0">
            <a:spAutoFit/>
          </a:bodyPr>
          <a:lstStyle/>
          <a:p>
            <a:r>
              <a:rPr lang="en-US" dirty="0" smtClean="0">
                <a:latin typeface="Arial Black" panose="020B0A04020102020204" pitchFamily="34" charset="0"/>
              </a:rPr>
              <a:t>(a). </a:t>
            </a:r>
            <a:r>
              <a:rPr lang="en-IN" b="1" dirty="0">
                <a:latin typeface="Arial Black" panose="020B0A04020102020204" pitchFamily="34" charset="0"/>
              </a:rPr>
              <a:t>Get Feature </a:t>
            </a:r>
            <a:r>
              <a:rPr lang="en-IN" b="1" dirty="0" err="1">
                <a:latin typeface="Arial Black" panose="020B0A04020102020204" pitchFamily="34" charset="0"/>
              </a:rPr>
              <a:t>Importances</a:t>
            </a:r>
            <a:r>
              <a:rPr lang="en-IN" b="1" dirty="0">
                <a:latin typeface="Arial Black" panose="020B0A04020102020204" pitchFamily="34" charset="0"/>
              </a:rPr>
              <a:t>:</a:t>
            </a:r>
            <a:endParaRPr lang="en-IN" dirty="0">
              <a:latin typeface="Arial Black" panose="020B0A04020102020204" pitchFamily="34" charset="0"/>
            </a:endParaRPr>
          </a:p>
        </p:txBody>
      </p:sp>
      <p:sp>
        <p:nvSpPr>
          <p:cNvPr id="6" name="TextBox 5"/>
          <p:cNvSpPr txBox="1"/>
          <p:nvPr/>
        </p:nvSpPr>
        <p:spPr>
          <a:xfrm>
            <a:off x="2685448" y="3243714"/>
            <a:ext cx="7883091" cy="646331"/>
          </a:xfrm>
          <a:prstGeom prst="rect">
            <a:avLst/>
          </a:prstGeom>
          <a:noFill/>
        </p:spPr>
        <p:txBody>
          <a:bodyPr wrap="square" rtlCol="0">
            <a:spAutoFit/>
          </a:bodyPr>
          <a:lstStyle/>
          <a:p>
            <a:r>
              <a:rPr lang="en-US" dirty="0" smtClean="0"/>
              <a:t>For </a:t>
            </a:r>
            <a:r>
              <a:rPr lang="en-US" dirty="0"/>
              <a:t>models like Random </a:t>
            </a:r>
            <a:r>
              <a:rPr lang="en-US" dirty="0" smtClean="0"/>
              <a:t>Forest, </a:t>
            </a:r>
            <a:r>
              <a:rPr lang="en-US" dirty="0"/>
              <a:t>you can directly access feature </a:t>
            </a:r>
            <a:r>
              <a:rPr lang="en-US" dirty="0" err="1"/>
              <a:t>importances</a:t>
            </a:r>
            <a:r>
              <a:rPr lang="en-US" dirty="0"/>
              <a:t> using the </a:t>
            </a:r>
            <a:r>
              <a:rPr lang="en-US" dirty="0" smtClean="0"/>
              <a:t>‘</a:t>
            </a:r>
            <a:r>
              <a:rPr lang="en-IN" b="1" dirty="0" err="1"/>
              <a:t>feature_importances</a:t>
            </a:r>
            <a:r>
              <a:rPr lang="en-IN" b="1" dirty="0" smtClean="0"/>
              <a:t>_’ </a:t>
            </a:r>
            <a:r>
              <a:rPr lang="en-IN" dirty="0"/>
              <a:t>attribute.</a:t>
            </a:r>
            <a:endParaRPr lang="en-IN" dirty="0"/>
          </a:p>
        </p:txBody>
      </p:sp>
      <p:pic>
        <p:nvPicPr>
          <p:cNvPr id="7" name="Picture 6"/>
          <p:cNvPicPr>
            <a:picLocks noChangeAspect="1"/>
          </p:cNvPicPr>
          <p:nvPr/>
        </p:nvPicPr>
        <p:blipFill>
          <a:blip r:embed="rId2"/>
          <a:stretch>
            <a:fillRect/>
          </a:stretch>
        </p:blipFill>
        <p:spPr>
          <a:xfrm>
            <a:off x="2685448" y="3890045"/>
            <a:ext cx="8758407" cy="2886140"/>
          </a:xfrm>
          <a:prstGeom prst="rect">
            <a:avLst/>
          </a:prstGeom>
        </p:spPr>
      </p:pic>
    </p:spTree>
    <p:extLst>
      <p:ext uri="{BB962C8B-B14F-4D97-AF65-F5344CB8AC3E}">
        <p14:creationId xmlns:p14="http://schemas.microsoft.com/office/powerpoint/2010/main" val="30024183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96823" y="541479"/>
            <a:ext cx="9551362" cy="2068153"/>
          </a:xfrm>
          <a:prstGeom prst="rect">
            <a:avLst/>
          </a:prstGeom>
        </p:spPr>
      </p:pic>
      <p:pic>
        <p:nvPicPr>
          <p:cNvPr id="3" name="Picture 2"/>
          <p:cNvPicPr>
            <a:picLocks noChangeAspect="1"/>
          </p:cNvPicPr>
          <p:nvPr/>
        </p:nvPicPr>
        <p:blipFill>
          <a:blip r:embed="rId3"/>
          <a:stretch>
            <a:fillRect/>
          </a:stretch>
        </p:blipFill>
        <p:spPr>
          <a:xfrm>
            <a:off x="1796823" y="2609632"/>
            <a:ext cx="9551362" cy="4248368"/>
          </a:xfrm>
          <a:prstGeom prst="rect">
            <a:avLst/>
          </a:prstGeom>
        </p:spPr>
      </p:pic>
      <p:sp>
        <p:nvSpPr>
          <p:cNvPr id="4" name="TextBox 3"/>
          <p:cNvSpPr txBox="1"/>
          <p:nvPr/>
        </p:nvSpPr>
        <p:spPr>
          <a:xfrm>
            <a:off x="1796823" y="182880"/>
            <a:ext cx="7857316" cy="369332"/>
          </a:xfrm>
          <a:prstGeom prst="rect">
            <a:avLst/>
          </a:prstGeom>
          <a:noFill/>
        </p:spPr>
        <p:txBody>
          <a:bodyPr wrap="square" rtlCol="0">
            <a:spAutoFit/>
          </a:bodyPr>
          <a:lstStyle/>
          <a:p>
            <a:r>
              <a:rPr lang="en-IN" b="1"/>
              <a:t>Visualize Feature Importances:</a:t>
            </a:r>
            <a:endParaRPr lang="en-IN" dirty="0"/>
          </a:p>
        </p:txBody>
      </p:sp>
    </p:spTree>
    <p:extLst>
      <p:ext uri="{BB962C8B-B14F-4D97-AF65-F5344CB8AC3E}">
        <p14:creationId xmlns:p14="http://schemas.microsoft.com/office/powerpoint/2010/main" val="22804615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9807" y="693019"/>
            <a:ext cx="6073541" cy="461665"/>
          </a:xfrm>
          <a:prstGeom prst="rect">
            <a:avLst/>
          </a:prstGeom>
          <a:noFill/>
        </p:spPr>
        <p:txBody>
          <a:bodyPr wrap="square" rtlCol="0">
            <a:spAutoFit/>
          </a:bodyPr>
          <a:lstStyle/>
          <a:p>
            <a:r>
              <a:rPr lang="en-IN" sz="2400" b="1" dirty="0" smtClean="0"/>
              <a:t>(vii). Report </a:t>
            </a:r>
            <a:r>
              <a:rPr lang="en-IN" sz="2400" b="1" dirty="0"/>
              <a:t>and Visualization:</a:t>
            </a:r>
          </a:p>
        </p:txBody>
      </p:sp>
      <p:sp>
        <p:nvSpPr>
          <p:cNvPr id="3" name="TextBox 2"/>
          <p:cNvSpPr txBox="1"/>
          <p:nvPr/>
        </p:nvSpPr>
        <p:spPr>
          <a:xfrm>
            <a:off x="2059807" y="1154684"/>
            <a:ext cx="4389120" cy="369332"/>
          </a:xfrm>
          <a:prstGeom prst="rect">
            <a:avLst/>
          </a:prstGeom>
          <a:noFill/>
        </p:spPr>
        <p:txBody>
          <a:bodyPr wrap="square" rtlCol="0">
            <a:spAutoFit/>
          </a:bodyPr>
          <a:lstStyle/>
          <a:p>
            <a:r>
              <a:rPr lang="en-IN" b="1" dirty="0" smtClean="0"/>
              <a:t>(a).Introduction</a:t>
            </a:r>
            <a:r>
              <a:rPr lang="en-IN" b="1" dirty="0"/>
              <a:t>:</a:t>
            </a:r>
          </a:p>
        </p:txBody>
      </p:sp>
      <p:sp>
        <p:nvSpPr>
          <p:cNvPr id="4" name="TextBox 3"/>
          <p:cNvSpPr txBox="1"/>
          <p:nvPr/>
        </p:nvSpPr>
        <p:spPr>
          <a:xfrm>
            <a:off x="2059807" y="1541236"/>
            <a:ext cx="9259503" cy="1754326"/>
          </a:xfrm>
          <a:prstGeom prst="rect">
            <a:avLst/>
          </a:prstGeom>
          <a:noFill/>
        </p:spPr>
        <p:txBody>
          <a:bodyPr wrap="square" rtlCol="0">
            <a:spAutoFit/>
          </a:bodyPr>
          <a:lstStyle/>
          <a:p>
            <a:r>
              <a:rPr lang="en-US" dirty="0"/>
              <a:t>The goal of this project is to predict the prices of mobile phones based on various features such as </a:t>
            </a:r>
            <a:r>
              <a:rPr lang="en-US" dirty="0" err="1"/>
              <a:t>model,color</a:t>
            </a:r>
            <a:r>
              <a:rPr lang="en-US" dirty="0"/>
              <a:t>, memory, RAM, battery capacity, camera specifications, AI lens presence, mobile height, and processor type. The dataset used for this analysis is the "</a:t>
            </a:r>
            <a:r>
              <a:rPr lang="en-US" dirty="0" err="1"/>
              <a:t>Processed_Flipdata</a:t>
            </a:r>
            <a:r>
              <a:rPr lang="en-US" dirty="0"/>
              <a:t>" dataset, which contains information about these features as well as the corresponding prices of the mobile phones.</a:t>
            </a:r>
            <a:endParaRPr lang="en-IN" dirty="0"/>
          </a:p>
        </p:txBody>
      </p:sp>
      <p:sp>
        <p:nvSpPr>
          <p:cNvPr id="5" name="TextBox 4"/>
          <p:cNvSpPr txBox="1"/>
          <p:nvPr/>
        </p:nvSpPr>
        <p:spPr>
          <a:xfrm>
            <a:off x="2059807" y="3352816"/>
            <a:ext cx="4966636" cy="646331"/>
          </a:xfrm>
          <a:prstGeom prst="rect">
            <a:avLst/>
          </a:prstGeom>
          <a:noFill/>
        </p:spPr>
        <p:txBody>
          <a:bodyPr wrap="square" rtlCol="0">
            <a:spAutoFit/>
          </a:bodyPr>
          <a:lstStyle/>
          <a:p>
            <a:r>
              <a:rPr lang="en-IN" b="1" dirty="0" smtClean="0"/>
              <a:t>(b).Techniques </a:t>
            </a:r>
            <a:r>
              <a:rPr lang="en-IN" b="1" dirty="0"/>
              <a:t>and Models Used:</a:t>
            </a:r>
          </a:p>
          <a:p>
            <a:endParaRPr lang="en-IN" dirty="0"/>
          </a:p>
        </p:txBody>
      </p:sp>
      <p:sp>
        <p:nvSpPr>
          <p:cNvPr id="6" name="TextBox 5"/>
          <p:cNvSpPr txBox="1"/>
          <p:nvPr/>
        </p:nvSpPr>
        <p:spPr>
          <a:xfrm>
            <a:off x="2059807" y="3733235"/>
            <a:ext cx="9211377" cy="646331"/>
          </a:xfrm>
          <a:prstGeom prst="rect">
            <a:avLst/>
          </a:prstGeom>
          <a:noFill/>
        </p:spPr>
        <p:txBody>
          <a:bodyPr wrap="square" rtlCol="0">
            <a:spAutoFit/>
          </a:bodyPr>
          <a:lstStyle/>
          <a:p>
            <a:r>
              <a:rPr lang="en-US" dirty="0"/>
              <a:t>To analyze and predict mobile phone prices, we employed several techniques and models, including:</a:t>
            </a:r>
            <a:endParaRPr lang="en-IN" dirty="0"/>
          </a:p>
        </p:txBody>
      </p:sp>
      <p:sp>
        <p:nvSpPr>
          <p:cNvPr id="7" name="TextBox 6"/>
          <p:cNvSpPr txBox="1"/>
          <p:nvPr/>
        </p:nvSpPr>
        <p:spPr>
          <a:xfrm>
            <a:off x="2059807" y="4494073"/>
            <a:ext cx="6362299" cy="646331"/>
          </a:xfrm>
          <a:prstGeom prst="rect">
            <a:avLst/>
          </a:prstGeom>
          <a:noFill/>
        </p:spPr>
        <p:txBody>
          <a:bodyPr wrap="square" rtlCol="0">
            <a:spAutoFit/>
          </a:bodyPr>
          <a:lstStyle/>
          <a:p>
            <a:r>
              <a:rPr lang="en-US" b="1" dirty="0"/>
              <a:t>1. Data Cleaning and Preprocessing:</a:t>
            </a:r>
          </a:p>
          <a:p>
            <a:endParaRPr lang="en-IN" dirty="0"/>
          </a:p>
        </p:txBody>
      </p:sp>
      <p:sp>
        <p:nvSpPr>
          <p:cNvPr id="8" name="TextBox 7"/>
          <p:cNvSpPr txBox="1"/>
          <p:nvPr/>
        </p:nvSpPr>
        <p:spPr>
          <a:xfrm>
            <a:off x="2175309" y="5216893"/>
            <a:ext cx="9731142" cy="923330"/>
          </a:xfrm>
          <a:prstGeom prst="rect">
            <a:avLst/>
          </a:prstGeom>
          <a:noFill/>
        </p:spPr>
        <p:txBody>
          <a:bodyPr wrap="square" rtlCol="0">
            <a:spAutoFit/>
          </a:bodyPr>
          <a:lstStyle/>
          <a:p>
            <a:r>
              <a:rPr lang="en-US"/>
              <a:t>We cleaned the dataset by handling missing values, removing duplicates, and encoding categorical variables (e.g., color, model) into numerical representations suitable for modeling.</a:t>
            </a:r>
            <a:endParaRPr lang="en-IN" dirty="0"/>
          </a:p>
        </p:txBody>
      </p:sp>
    </p:spTree>
    <p:extLst>
      <p:ext uri="{BB962C8B-B14F-4D97-AF65-F5344CB8AC3E}">
        <p14:creationId xmlns:p14="http://schemas.microsoft.com/office/powerpoint/2010/main" val="24468980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79058" y="779646"/>
            <a:ext cx="6728059" cy="646331"/>
          </a:xfrm>
          <a:prstGeom prst="rect">
            <a:avLst/>
          </a:prstGeom>
          <a:noFill/>
        </p:spPr>
        <p:txBody>
          <a:bodyPr wrap="square" rtlCol="0">
            <a:spAutoFit/>
          </a:bodyPr>
          <a:lstStyle/>
          <a:p>
            <a:r>
              <a:rPr lang="en-US" b="1" dirty="0"/>
              <a:t>2. Exploratory Data Analysis (EDA):</a:t>
            </a:r>
          </a:p>
          <a:p>
            <a:endParaRPr lang="en-IN" dirty="0"/>
          </a:p>
        </p:txBody>
      </p:sp>
      <p:sp>
        <p:nvSpPr>
          <p:cNvPr id="3" name="TextBox 2"/>
          <p:cNvSpPr txBox="1"/>
          <p:nvPr/>
        </p:nvSpPr>
        <p:spPr>
          <a:xfrm>
            <a:off x="2079058" y="1281598"/>
            <a:ext cx="9066998" cy="923330"/>
          </a:xfrm>
          <a:prstGeom prst="rect">
            <a:avLst/>
          </a:prstGeom>
          <a:noFill/>
        </p:spPr>
        <p:txBody>
          <a:bodyPr wrap="square" rtlCol="0">
            <a:spAutoFit/>
          </a:bodyPr>
          <a:lstStyle/>
          <a:p>
            <a:r>
              <a:rPr lang="en-US" dirty="0"/>
              <a:t>We performed EDA to gain insights into the distribution of the target variable (price) and the relationships between features and price. This helped us understand the dataset better and identify important features for prediction.</a:t>
            </a:r>
            <a:endParaRPr lang="en-IN" dirty="0"/>
          </a:p>
        </p:txBody>
      </p:sp>
      <p:sp>
        <p:nvSpPr>
          <p:cNvPr id="4" name="TextBox 3"/>
          <p:cNvSpPr txBox="1"/>
          <p:nvPr/>
        </p:nvSpPr>
        <p:spPr>
          <a:xfrm>
            <a:off x="2079058" y="2290813"/>
            <a:ext cx="5226518" cy="646331"/>
          </a:xfrm>
          <a:prstGeom prst="rect">
            <a:avLst/>
          </a:prstGeom>
          <a:noFill/>
        </p:spPr>
        <p:txBody>
          <a:bodyPr wrap="square" rtlCol="0">
            <a:spAutoFit/>
          </a:bodyPr>
          <a:lstStyle/>
          <a:p>
            <a:r>
              <a:rPr lang="en-IN" b="1" dirty="0"/>
              <a:t>3. Feature Importance Analysis:</a:t>
            </a:r>
          </a:p>
          <a:p>
            <a:endParaRPr lang="en-IN" dirty="0"/>
          </a:p>
        </p:txBody>
      </p:sp>
      <p:sp>
        <p:nvSpPr>
          <p:cNvPr id="5" name="TextBox 4"/>
          <p:cNvSpPr txBox="1"/>
          <p:nvPr/>
        </p:nvSpPr>
        <p:spPr>
          <a:xfrm>
            <a:off x="2204185" y="2937144"/>
            <a:ext cx="8691613" cy="923330"/>
          </a:xfrm>
          <a:prstGeom prst="rect">
            <a:avLst/>
          </a:prstGeom>
          <a:noFill/>
        </p:spPr>
        <p:txBody>
          <a:bodyPr wrap="square" rtlCol="0">
            <a:spAutoFit/>
          </a:bodyPr>
          <a:lstStyle/>
          <a:p>
            <a:r>
              <a:rPr lang="en-US" dirty="0"/>
              <a:t>Using techniques like Random Forest </a:t>
            </a:r>
            <a:r>
              <a:rPr lang="en-US" dirty="0" err="1"/>
              <a:t>Regressor</a:t>
            </a:r>
            <a:r>
              <a:rPr lang="en-US" dirty="0"/>
              <a:t>, we analyzed the importance of features in predicting mobile phone prices. This allowed us to identify the most influential features that impact price prediction.</a:t>
            </a:r>
            <a:endParaRPr lang="en-IN" dirty="0"/>
          </a:p>
        </p:txBody>
      </p:sp>
      <p:sp>
        <p:nvSpPr>
          <p:cNvPr id="6" name="TextBox 5"/>
          <p:cNvSpPr txBox="1"/>
          <p:nvPr/>
        </p:nvSpPr>
        <p:spPr>
          <a:xfrm>
            <a:off x="2079058" y="4265431"/>
            <a:ext cx="5919537" cy="654518"/>
          </a:xfrm>
          <a:prstGeom prst="rect">
            <a:avLst/>
          </a:prstGeom>
          <a:noFill/>
        </p:spPr>
        <p:txBody>
          <a:bodyPr wrap="square" rtlCol="0">
            <a:spAutoFit/>
          </a:bodyPr>
          <a:lstStyle/>
          <a:p>
            <a:r>
              <a:rPr lang="en-US" b="1" dirty="0"/>
              <a:t>4. Model Building and Evaluation:</a:t>
            </a:r>
          </a:p>
          <a:p>
            <a:endParaRPr lang="en-IN" dirty="0"/>
          </a:p>
        </p:txBody>
      </p:sp>
      <p:sp>
        <p:nvSpPr>
          <p:cNvPr id="7" name="TextBox 6"/>
          <p:cNvSpPr txBox="1"/>
          <p:nvPr/>
        </p:nvSpPr>
        <p:spPr>
          <a:xfrm>
            <a:off x="2079058" y="5047907"/>
            <a:ext cx="9066998" cy="1200329"/>
          </a:xfrm>
          <a:prstGeom prst="rect">
            <a:avLst/>
          </a:prstGeom>
          <a:noFill/>
        </p:spPr>
        <p:txBody>
          <a:bodyPr wrap="square" rtlCol="0">
            <a:spAutoFit/>
          </a:bodyPr>
          <a:lstStyle/>
          <a:p>
            <a:r>
              <a:rPr lang="en-US" dirty="0"/>
              <a:t>We built regression models such as Linear Regression, Decision Tree Regression, and Random Forest Regression to predict mobile phone prices. We evaluated these models using metrics like R-squared, Mean Absolute Error (MAE), and Mean Squared Error (MSE) to assess their performance.</a:t>
            </a:r>
            <a:endParaRPr lang="en-IN" dirty="0"/>
          </a:p>
        </p:txBody>
      </p:sp>
    </p:spTree>
    <p:extLst>
      <p:ext uri="{BB962C8B-B14F-4D97-AF65-F5344CB8AC3E}">
        <p14:creationId xmlns:p14="http://schemas.microsoft.com/office/powerpoint/2010/main" val="8828197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82984" y="269508"/>
            <a:ext cx="4292867" cy="644892"/>
          </a:xfrm>
          <a:prstGeom prst="rect">
            <a:avLst/>
          </a:prstGeom>
          <a:noFill/>
        </p:spPr>
        <p:txBody>
          <a:bodyPr wrap="square" rtlCol="0">
            <a:spAutoFit/>
          </a:bodyPr>
          <a:lstStyle/>
          <a:p>
            <a:r>
              <a:rPr lang="en-IN" b="1" dirty="0" smtClean="0"/>
              <a:t>(c). Visualization</a:t>
            </a:r>
            <a:r>
              <a:rPr lang="en-IN" b="1" dirty="0"/>
              <a:t>:</a:t>
            </a:r>
          </a:p>
          <a:p>
            <a:endParaRPr lang="en-IN" dirty="0"/>
          </a:p>
        </p:txBody>
      </p:sp>
      <p:pic>
        <p:nvPicPr>
          <p:cNvPr id="3" name="Picture 2"/>
          <p:cNvPicPr>
            <a:picLocks noChangeAspect="1"/>
          </p:cNvPicPr>
          <p:nvPr/>
        </p:nvPicPr>
        <p:blipFill>
          <a:blip r:embed="rId2"/>
          <a:stretch>
            <a:fillRect/>
          </a:stretch>
        </p:blipFill>
        <p:spPr>
          <a:xfrm>
            <a:off x="2077286" y="673450"/>
            <a:ext cx="9107270" cy="1930499"/>
          </a:xfrm>
          <a:prstGeom prst="rect">
            <a:avLst/>
          </a:prstGeom>
        </p:spPr>
      </p:pic>
      <p:pic>
        <p:nvPicPr>
          <p:cNvPr id="4" name="Picture 3"/>
          <p:cNvPicPr>
            <a:picLocks noChangeAspect="1"/>
          </p:cNvPicPr>
          <p:nvPr/>
        </p:nvPicPr>
        <p:blipFill>
          <a:blip r:embed="rId3"/>
          <a:stretch>
            <a:fillRect/>
          </a:stretch>
        </p:blipFill>
        <p:spPr>
          <a:xfrm>
            <a:off x="2077286" y="2603949"/>
            <a:ext cx="9107270" cy="4254051"/>
          </a:xfrm>
          <a:prstGeom prst="rect">
            <a:avLst/>
          </a:prstGeom>
        </p:spPr>
      </p:pic>
    </p:spTree>
    <p:extLst>
      <p:ext uri="{BB962C8B-B14F-4D97-AF65-F5344CB8AC3E}">
        <p14:creationId xmlns:p14="http://schemas.microsoft.com/office/powerpoint/2010/main" val="13678028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10200" y="229891"/>
            <a:ext cx="9503231" cy="1778091"/>
          </a:xfrm>
          <a:prstGeom prst="rect">
            <a:avLst/>
          </a:prstGeom>
        </p:spPr>
      </p:pic>
      <p:pic>
        <p:nvPicPr>
          <p:cNvPr id="3" name="Picture 2"/>
          <p:cNvPicPr>
            <a:picLocks noChangeAspect="1"/>
          </p:cNvPicPr>
          <p:nvPr/>
        </p:nvPicPr>
        <p:blipFill>
          <a:blip r:embed="rId3"/>
          <a:stretch>
            <a:fillRect/>
          </a:stretch>
        </p:blipFill>
        <p:spPr>
          <a:xfrm>
            <a:off x="1710200" y="2007981"/>
            <a:ext cx="9503231" cy="4662325"/>
          </a:xfrm>
          <a:prstGeom prst="rect">
            <a:avLst/>
          </a:prstGeom>
        </p:spPr>
      </p:pic>
    </p:spTree>
    <p:extLst>
      <p:ext uri="{BB962C8B-B14F-4D97-AF65-F5344CB8AC3E}">
        <p14:creationId xmlns:p14="http://schemas.microsoft.com/office/powerpoint/2010/main" val="5209182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25053" y="587141"/>
            <a:ext cx="5091764" cy="461665"/>
          </a:xfrm>
          <a:prstGeom prst="rect">
            <a:avLst/>
          </a:prstGeom>
          <a:noFill/>
        </p:spPr>
        <p:txBody>
          <a:bodyPr wrap="square" rtlCol="0">
            <a:spAutoFit/>
          </a:bodyPr>
          <a:lstStyle/>
          <a:p>
            <a:r>
              <a:rPr lang="en-IN" sz="2400" b="1" dirty="0" smtClean="0"/>
              <a:t>(viii). Recommendations</a:t>
            </a:r>
            <a:r>
              <a:rPr lang="en-IN" sz="2400" b="1" dirty="0"/>
              <a:t>:</a:t>
            </a:r>
          </a:p>
        </p:txBody>
      </p:sp>
      <p:sp>
        <p:nvSpPr>
          <p:cNvPr id="3" name="TextBox 2"/>
          <p:cNvSpPr txBox="1"/>
          <p:nvPr/>
        </p:nvSpPr>
        <p:spPr>
          <a:xfrm>
            <a:off x="1925053" y="972499"/>
            <a:ext cx="9731141" cy="923330"/>
          </a:xfrm>
          <a:prstGeom prst="rect">
            <a:avLst/>
          </a:prstGeom>
          <a:noFill/>
        </p:spPr>
        <p:txBody>
          <a:bodyPr wrap="square" rtlCol="0">
            <a:spAutoFit/>
          </a:bodyPr>
          <a:lstStyle/>
          <a:p>
            <a:r>
              <a:rPr lang="en-US" dirty="0"/>
              <a:t>Based on our analysis, we recommend the following insights to the organization regarding the features that have the most significant influence on mobile phone prices:</a:t>
            </a:r>
            <a:endParaRPr lang="en-IN" dirty="0"/>
          </a:p>
        </p:txBody>
      </p:sp>
      <p:sp>
        <p:nvSpPr>
          <p:cNvPr id="4" name="TextBox 3"/>
          <p:cNvSpPr txBox="1"/>
          <p:nvPr/>
        </p:nvSpPr>
        <p:spPr>
          <a:xfrm>
            <a:off x="1925052" y="1941822"/>
            <a:ext cx="6102417" cy="644892"/>
          </a:xfrm>
          <a:prstGeom prst="rect">
            <a:avLst/>
          </a:prstGeom>
          <a:noFill/>
        </p:spPr>
        <p:txBody>
          <a:bodyPr wrap="square" rtlCol="0">
            <a:spAutoFit/>
          </a:bodyPr>
          <a:lstStyle/>
          <a:p>
            <a:r>
              <a:rPr lang="en-US" b="1" dirty="0"/>
              <a:t>1. Front Camera , Memory and RAM:</a:t>
            </a:r>
          </a:p>
          <a:p>
            <a:endParaRPr lang="en-IN" dirty="0"/>
          </a:p>
        </p:txBody>
      </p:sp>
      <p:sp>
        <p:nvSpPr>
          <p:cNvPr id="5" name="TextBox 4"/>
          <p:cNvSpPr txBox="1"/>
          <p:nvPr/>
        </p:nvSpPr>
        <p:spPr>
          <a:xfrm>
            <a:off x="1925052" y="2396690"/>
            <a:ext cx="9038122" cy="1477328"/>
          </a:xfrm>
          <a:prstGeom prst="rect">
            <a:avLst/>
          </a:prstGeom>
          <a:noFill/>
        </p:spPr>
        <p:txBody>
          <a:bodyPr wrap="square" rtlCol="0">
            <a:spAutoFit/>
          </a:bodyPr>
          <a:lstStyle/>
          <a:p>
            <a:r>
              <a:rPr lang="en-US" dirty="0"/>
              <a:t>Front Camera , memory and RAM have a strong positive correlation with mobile phone prices. Phones with Front Camera, higher memory and RAM capacities tend to command higher prices in the market. Therefore, focusing on offering phones with Front Camera , higher memory and RAM configurations can justify premium pricing.</a:t>
            </a:r>
            <a:endParaRPr lang="en-IN" dirty="0"/>
          </a:p>
        </p:txBody>
      </p:sp>
      <p:sp>
        <p:nvSpPr>
          <p:cNvPr id="6" name="TextBox 5"/>
          <p:cNvSpPr txBox="1"/>
          <p:nvPr/>
        </p:nvSpPr>
        <p:spPr>
          <a:xfrm>
            <a:off x="1925052" y="4144220"/>
            <a:ext cx="5948413" cy="369332"/>
          </a:xfrm>
          <a:prstGeom prst="rect">
            <a:avLst/>
          </a:prstGeom>
          <a:noFill/>
        </p:spPr>
        <p:txBody>
          <a:bodyPr wrap="square" rtlCol="0">
            <a:spAutoFit/>
          </a:bodyPr>
          <a:lstStyle/>
          <a:p>
            <a:r>
              <a:rPr lang="en-IN" b="1" dirty="0"/>
              <a:t>2. Processor Type:</a:t>
            </a:r>
          </a:p>
        </p:txBody>
      </p:sp>
      <p:sp>
        <p:nvSpPr>
          <p:cNvPr id="7" name="TextBox 6"/>
          <p:cNvSpPr txBox="1"/>
          <p:nvPr/>
        </p:nvSpPr>
        <p:spPr>
          <a:xfrm>
            <a:off x="1925052" y="4860758"/>
            <a:ext cx="8941870" cy="1477328"/>
          </a:xfrm>
          <a:prstGeom prst="rect">
            <a:avLst/>
          </a:prstGeom>
          <a:noFill/>
        </p:spPr>
        <p:txBody>
          <a:bodyPr wrap="square" rtlCol="0">
            <a:spAutoFit/>
          </a:bodyPr>
          <a:lstStyle/>
          <a:p>
            <a:r>
              <a:rPr lang="en-US"/>
              <a:t>The processor type also plays a crucial role in determining the price of a mobile phone. Phones with high-performance processors are perceived as more powerful and desirable, leading to higher prices. Investing in smartphones with the latest and most powerful processors can help maintain a competitive edge in the market.</a:t>
            </a:r>
            <a:endParaRPr lang="en-IN" dirty="0"/>
          </a:p>
        </p:txBody>
      </p:sp>
    </p:spTree>
    <p:extLst>
      <p:ext uri="{BB962C8B-B14F-4D97-AF65-F5344CB8AC3E}">
        <p14:creationId xmlns:p14="http://schemas.microsoft.com/office/powerpoint/2010/main" val="1313944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07933" y="625642"/>
            <a:ext cx="4186989" cy="646331"/>
          </a:xfrm>
          <a:prstGeom prst="rect">
            <a:avLst/>
          </a:prstGeom>
          <a:noFill/>
        </p:spPr>
        <p:txBody>
          <a:bodyPr wrap="square" rtlCol="0">
            <a:spAutoFit/>
          </a:bodyPr>
          <a:lstStyle/>
          <a:p>
            <a:r>
              <a:rPr lang="en-IN" b="1" dirty="0"/>
              <a:t>3. Camera Specifications:</a:t>
            </a:r>
          </a:p>
          <a:p>
            <a:endParaRPr lang="en-IN" dirty="0"/>
          </a:p>
        </p:txBody>
      </p:sp>
      <p:sp>
        <p:nvSpPr>
          <p:cNvPr id="3" name="TextBox 2"/>
          <p:cNvSpPr txBox="1"/>
          <p:nvPr/>
        </p:nvSpPr>
        <p:spPr>
          <a:xfrm>
            <a:off x="2213811" y="1135781"/>
            <a:ext cx="9509760" cy="1200329"/>
          </a:xfrm>
          <a:prstGeom prst="rect">
            <a:avLst/>
          </a:prstGeom>
          <a:noFill/>
        </p:spPr>
        <p:txBody>
          <a:bodyPr wrap="square" rtlCol="0">
            <a:spAutoFit/>
          </a:bodyPr>
          <a:lstStyle/>
          <a:p>
            <a:r>
              <a:rPr lang="en-US"/>
              <a:t>Camera specifications, including rear and front camera resolutions, play a significant role in influencing mobile phone prices. Phones with better camera specifications are often priced higher, as they cater to consumers' increasing demand for high-quality photography and video capabilities.</a:t>
            </a:r>
            <a:endParaRPr lang="en-IN" dirty="0"/>
          </a:p>
        </p:txBody>
      </p:sp>
      <p:sp>
        <p:nvSpPr>
          <p:cNvPr id="4" name="TextBox 3"/>
          <p:cNvSpPr txBox="1"/>
          <p:nvPr/>
        </p:nvSpPr>
        <p:spPr>
          <a:xfrm>
            <a:off x="2107933" y="2608446"/>
            <a:ext cx="4186989" cy="369332"/>
          </a:xfrm>
          <a:prstGeom prst="rect">
            <a:avLst/>
          </a:prstGeom>
          <a:noFill/>
        </p:spPr>
        <p:txBody>
          <a:bodyPr wrap="square" rtlCol="0">
            <a:spAutoFit/>
          </a:bodyPr>
          <a:lstStyle/>
          <a:p>
            <a:r>
              <a:rPr lang="en-IN" b="1"/>
              <a:t>4. Battery Capacity:</a:t>
            </a:r>
          </a:p>
        </p:txBody>
      </p:sp>
      <p:sp>
        <p:nvSpPr>
          <p:cNvPr id="5" name="TextBox 4"/>
          <p:cNvSpPr txBox="1"/>
          <p:nvPr/>
        </p:nvSpPr>
        <p:spPr>
          <a:xfrm>
            <a:off x="2213811" y="3198763"/>
            <a:ext cx="9298004" cy="1200329"/>
          </a:xfrm>
          <a:prstGeom prst="rect">
            <a:avLst/>
          </a:prstGeom>
          <a:noFill/>
        </p:spPr>
        <p:txBody>
          <a:bodyPr wrap="square" rtlCol="0">
            <a:spAutoFit/>
          </a:bodyPr>
          <a:lstStyle/>
          <a:p>
            <a:r>
              <a:rPr lang="en-US" dirty="0"/>
              <a:t>Battery capacity is another important factor affecting mobile phone prices. Phones with larger battery capacities tend to be priced higher, as they offer longer battery life and better overall performance. Emphasizing smartphones with long-lasting batteries can be a key selling point for premium pricing.</a:t>
            </a:r>
            <a:endParaRPr lang="en-IN" dirty="0"/>
          </a:p>
        </p:txBody>
      </p:sp>
      <p:sp>
        <p:nvSpPr>
          <p:cNvPr id="6" name="TextBox 5"/>
          <p:cNvSpPr txBox="1"/>
          <p:nvPr/>
        </p:nvSpPr>
        <p:spPr>
          <a:xfrm>
            <a:off x="2213811" y="4677878"/>
            <a:ext cx="6208294" cy="646331"/>
          </a:xfrm>
          <a:prstGeom prst="rect">
            <a:avLst/>
          </a:prstGeom>
          <a:noFill/>
        </p:spPr>
        <p:txBody>
          <a:bodyPr wrap="square" rtlCol="0">
            <a:spAutoFit/>
          </a:bodyPr>
          <a:lstStyle/>
          <a:p>
            <a:r>
              <a:rPr lang="en-US" b="1" dirty="0"/>
              <a:t>5. AI Lens and Other Advanced Features:</a:t>
            </a:r>
          </a:p>
          <a:p>
            <a:endParaRPr lang="en-IN" dirty="0"/>
          </a:p>
        </p:txBody>
      </p:sp>
      <p:sp>
        <p:nvSpPr>
          <p:cNvPr id="7" name="TextBox 6"/>
          <p:cNvSpPr txBox="1"/>
          <p:nvPr/>
        </p:nvSpPr>
        <p:spPr>
          <a:xfrm>
            <a:off x="2290813" y="5324209"/>
            <a:ext cx="9105499" cy="1200329"/>
          </a:xfrm>
          <a:prstGeom prst="rect">
            <a:avLst/>
          </a:prstGeom>
          <a:noFill/>
        </p:spPr>
        <p:txBody>
          <a:bodyPr wrap="square" rtlCol="0">
            <a:spAutoFit/>
          </a:bodyPr>
          <a:lstStyle/>
          <a:p>
            <a:r>
              <a:rPr lang="en-US" dirty="0"/>
              <a:t>Advanced features such as AI lens technology can also impact mobile phone prices. These features enhance the overall user experience and differentiate smartphones from competitors. Highlighting these advanced features in marketing strategies can justify higher price points.</a:t>
            </a:r>
            <a:endParaRPr lang="en-IN" dirty="0"/>
          </a:p>
        </p:txBody>
      </p:sp>
    </p:spTree>
    <p:extLst>
      <p:ext uri="{BB962C8B-B14F-4D97-AF65-F5344CB8AC3E}">
        <p14:creationId xmlns:p14="http://schemas.microsoft.com/office/powerpoint/2010/main" val="533625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52073" y="738909"/>
            <a:ext cx="2983345" cy="861774"/>
          </a:xfrm>
          <a:prstGeom prst="rect">
            <a:avLst/>
          </a:prstGeom>
          <a:noFill/>
        </p:spPr>
        <p:txBody>
          <a:bodyPr wrap="square" rtlCol="0">
            <a:spAutoFit/>
          </a:bodyPr>
          <a:lstStyle/>
          <a:p>
            <a:r>
              <a:rPr lang="en-US" sz="3200" dirty="0">
                <a:latin typeface="Arial Black" panose="020B0A04020102020204" pitchFamily="34" charset="0"/>
              </a:rPr>
              <a:t>Chapter - 4</a:t>
            </a:r>
            <a:endParaRPr lang="en-IN" sz="3200" dirty="0">
              <a:latin typeface="Arial Black" panose="020B0A04020102020204" pitchFamily="34" charset="0"/>
            </a:endParaRPr>
          </a:p>
          <a:p>
            <a:endParaRPr lang="en-IN" dirty="0"/>
          </a:p>
        </p:txBody>
      </p:sp>
      <p:sp>
        <p:nvSpPr>
          <p:cNvPr id="3" name="TextBox 2"/>
          <p:cNvSpPr txBox="1"/>
          <p:nvPr/>
        </p:nvSpPr>
        <p:spPr>
          <a:xfrm>
            <a:off x="2484582" y="1450109"/>
            <a:ext cx="3001818" cy="461665"/>
          </a:xfrm>
          <a:prstGeom prst="rect">
            <a:avLst/>
          </a:prstGeom>
          <a:noFill/>
        </p:spPr>
        <p:txBody>
          <a:bodyPr wrap="square" rtlCol="0">
            <a:spAutoFit/>
          </a:bodyPr>
          <a:lstStyle/>
          <a:p>
            <a:pPr lvl="0"/>
            <a:r>
              <a:rPr lang="en-IN" sz="2400" b="1" dirty="0"/>
              <a:t>4. Results:</a:t>
            </a:r>
          </a:p>
        </p:txBody>
      </p:sp>
      <p:sp>
        <p:nvSpPr>
          <p:cNvPr id="4" name="TextBox 3"/>
          <p:cNvSpPr txBox="1"/>
          <p:nvPr/>
        </p:nvSpPr>
        <p:spPr>
          <a:xfrm>
            <a:off x="2558473" y="2262909"/>
            <a:ext cx="9051636" cy="923330"/>
          </a:xfrm>
          <a:prstGeom prst="rect">
            <a:avLst/>
          </a:prstGeom>
          <a:noFill/>
        </p:spPr>
        <p:txBody>
          <a:bodyPr wrap="square" rtlCol="0">
            <a:spAutoFit/>
          </a:bodyPr>
          <a:lstStyle/>
          <a:p>
            <a:r>
              <a:rPr lang="en-US" dirty="0"/>
              <a:t>To write the results of your analysis using the </a:t>
            </a:r>
            <a:r>
              <a:rPr lang="en-US" dirty="0" err="1"/>
              <a:t>Processed_Flipdata</a:t>
            </a:r>
            <a:r>
              <a:rPr lang="en-US" dirty="0"/>
              <a:t> dataset, you can structure your report in a clear and concise manner. Here's an example of how you might write the results:</a:t>
            </a:r>
            <a:endParaRPr lang="en-US" dirty="0"/>
          </a:p>
        </p:txBody>
      </p:sp>
      <p:sp>
        <p:nvSpPr>
          <p:cNvPr id="5" name="TextBox 4"/>
          <p:cNvSpPr txBox="1"/>
          <p:nvPr/>
        </p:nvSpPr>
        <p:spPr>
          <a:xfrm>
            <a:off x="2484582" y="3379834"/>
            <a:ext cx="8478982" cy="2308324"/>
          </a:xfrm>
          <a:prstGeom prst="rect">
            <a:avLst/>
          </a:prstGeom>
          <a:noFill/>
        </p:spPr>
        <p:txBody>
          <a:bodyPr wrap="square" rtlCol="0">
            <a:spAutoFit/>
          </a:bodyPr>
          <a:lstStyle/>
          <a:p>
            <a:r>
              <a:rPr lang="en-US" b="1" dirty="0"/>
              <a:t>Dataset </a:t>
            </a:r>
            <a:r>
              <a:rPr lang="en-US" b="1" dirty="0" smtClean="0"/>
              <a:t>Overview:</a:t>
            </a:r>
          </a:p>
          <a:p>
            <a:endParaRPr lang="en-US" b="1" dirty="0"/>
          </a:p>
          <a:p>
            <a:pPr marL="285750" indent="-285750">
              <a:buFont typeface="Arial" panose="020B0604020202020204" pitchFamily="34" charset="0"/>
              <a:buChar char="•"/>
            </a:pPr>
            <a:r>
              <a:rPr lang="en-US" dirty="0" smtClean="0"/>
              <a:t>Number </a:t>
            </a:r>
            <a:r>
              <a:rPr lang="en-US" dirty="0"/>
              <a:t>of Samples: [insert number of samples</a:t>
            </a:r>
            <a:r>
              <a:rPr lang="en-US" dirty="0" smtClean="0"/>
              <a:t>].</a:t>
            </a:r>
          </a:p>
          <a:p>
            <a:endParaRPr lang="en-US" dirty="0"/>
          </a:p>
          <a:p>
            <a:pPr marL="285750" indent="-285750">
              <a:buFont typeface="Arial" panose="020B0604020202020204" pitchFamily="34" charset="0"/>
              <a:buChar char="•"/>
            </a:pPr>
            <a:r>
              <a:rPr lang="en-US" dirty="0" smtClean="0"/>
              <a:t>Number </a:t>
            </a:r>
            <a:r>
              <a:rPr lang="en-US" dirty="0"/>
              <a:t>of Features: [insert number of features</a:t>
            </a:r>
            <a:r>
              <a:rPr lang="en-US" dirty="0" smtClean="0"/>
              <a:t>].</a:t>
            </a:r>
          </a:p>
          <a:p>
            <a:endParaRPr lang="en-US" dirty="0"/>
          </a:p>
          <a:p>
            <a:pPr marL="285750" indent="-285750">
              <a:buFont typeface="Arial" panose="020B0604020202020204" pitchFamily="34" charset="0"/>
              <a:buChar char="•"/>
            </a:pPr>
            <a:r>
              <a:rPr lang="en-US" dirty="0" smtClean="0"/>
              <a:t>Target </a:t>
            </a:r>
            <a:r>
              <a:rPr lang="en-US" dirty="0"/>
              <a:t>Variable: </a:t>
            </a:r>
            <a:r>
              <a:rPr lang="en-US" dirty="0" smtClean="0"/>
              <a:t>'Prize‘.</a:t>
            </a:r>
          </a:p>
          <a:p>
            <a:endParaRPr lang="en-US" dirty="0"/>
          </a:p>
        </p:txBody>
      </p:sp>
    </p:spTree>
    <p:extLst>
      <p:ext uri="{BB962C8B-B14F-4D97-AF65-F5344CB8AC3E}">
        <p14:creationId xmlns:p14="http://schemas.microsoft.com/office/powerpoint/2010/main" val="421950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13527" y="738909"/>
            <a:ext cx="3149600" cy="584775"/>
          </a:xfrm>
          <a:prstGeom prst="rect">
            <a:avLst/>
          </a:prstGeom>
          <a:noFill/>
        </p:spPr>
        <p:txBody>
          <a:bodyPr wrap="square" rtlCol="0">
            <a:spAutoFit/>
          </a:bodyPr>
          <a:lstStyle/>
          <a:p>
            <a:r>
              <a:rPr lang="en-US" sz="3200" dirty="0" smtClean="0">
                <a:latin typeface="Arial Black" panose="020B0A04020102020204" pitchFamily="34" charset="0"/>
              </a:rPr>
              <a:t>Chapter - 2</a:t>
            </a:r>
            <a:endParaRPr lang="en-IN" sz="3200" dirty="0">
              <a:latin typeface="Arial Black" panose="020B0A04020102020204" pitchFamily="34" charset="0"/>
            </a:endParaRPr>
          </a:p>
        </p:txBody>
      </p:sp>
      <p:sp>
        <p:nvSpPr>
          <p:cNvPr id="3" name="TextBox 2"/>
          <p:cNvSpPr txBox="1"/>
          <p:nvPr/>
        </p:nvSpPr>
        <p:spPr>
          <a:xfrm>
            <a:off x="2262909" y="1514764"/>
            <a:ext cx="2678546" cy="461665"/>
          </a:xfrm>
          <a:prstGeom prst="rect">
            <a:avLst/>
          </a:prstGeom>
          <a:noFill/>
        </p:spPr>
        <p:txBody>
          <a:bodyPr wrap="square" rtlCol="0">
            <a:spAutoFit/>
          </a:bodyPr>
          <a:lstStyle/>
          <a:p>
            <a:pPr lvl="0"/>
            <a:r>
              <a:rPr lang="en-IN" sz="2400" b="1" dirty="0"/>
              <a:t>2. </a:t>
            </a:r>
            <a:r>
              <a:rPr lang="en-IN" sz="2400" b="1" dirty="0" smtClean="0"/>
              <a:t>Objectives</a:t>
            </a:r>
            <a:r>
              <a:rPr lang="en-IN" sz="2400" dirty="0" smtClean="0"/>
              <a:t>:</a:t>
            </a:r>
            <a:endParaRPr lang="en-IN" sz="2400" b="1" dirty="0"/>
          </a:p>
        </p:txBody>
      </p:sp>
      <p:sp>
        <p:nvSpPr>
          <p:cNvPr id="4" name="TextBox 3"/>
          <p:cNvSpPr txBox="1"/>
          <p:nvPr/>
        </p:nvSpPr>
        <p:spPr>
          <a:xfrm>
            <a:off x="2327564" y="2309091"/>
            <a:ext cx="4045527" cy="369332"/>
          </a:xfrm>
          <a:prstGeom prst="rect">
            <a:avLst/>
          </a:prstGeom>
          <a:noFill/>
        </p:spPr>
        <p:txBody>
          <a:bodyPr wrap="square" rtlCol="0">
            <a:spAutoFit/>
          </a:bodyPr>
          <a:lstStyle/>
          <a:p>
            <a:r>
              <a:rPr lang="en-US" dirty="0" smtClean="0">
                <a:latin typeface="Arial Black" panose="020B0A04020102020204" pitchFamily="34" charset="0"/>
              </a:rPr>
              <a:t>(</a:t>
            </a:r>
            <a:r>
              <a:rPr lang="en-US" dirty="0" err="1" smtClean="0">
                <a:latin typeface="Arial Black" panose="020B0A04020102020204" pitchFamily="34" charset="0"/>
              </a:rPr>
              <a:t>i</a:t>
            </a:r>
            <a:r>
              <a:rPr lang="en-US" dirty="0" smtClean="0">
                <a:latin typeface="Arial Black" panose="020B0A04020102020204" pitchFamily="34" charset="0"/>
              </a:rPr>
              <a:t>). </a:t>
            </a:r>
            <a:r>
              <a:rPr lang="en-IN" b="1" dirty="0"/>
              <a:t>Feature Analysis</a:t>
            </a:r>
            <a:r>
              <a:rPr lang="en-IN" b="1" dirty="0" smtClean="0"/>
              <a:t>:</a:t>
            </a:r>
            <a:endParaRPr lang="en-IN" dirty="0">
              <a:latin typeface="Arial Black" panose="020B0A04020102020204" pitchFamily="34" charset="0"/>
            </a:endParaRPr>
          </a:p>
        </p:txBody>
      </p:sp>
      <p:sp>
        <p:nvSpPr>
          <p:cNvPr id="5" name="TextBox 4"/>
          <p:cNvSpPr txBox="1"/>
          <p:nvPr/>
        </p:nvSpPr>
        <p:spPr>
          <a:xfrm>
            <a:off x="2770910" y="2811720"/>
            <a:ext cx="9153236" cy="1286186"/>
          </a:xfrm>
          <a:prstGeom prst="rect">
            <a:avLst/>
          </a:prstGeom>
          <a:noFill/>
        </p:spPr>
        <p:txBody>
          <a:bodyPr wrap="square" rtlCol="0">
            <a:spAutoFit/>
          </a:bodyPr>
          <a:lstStyle/>
          <a:p>
            <a:pPr>
              <a:lnSpc>
                <a:spcPct val="150000"/>
              </a:lnSpc>
            </a:pPr>
            <a:r>
              <a:rPr lang="en-US" dirty="0"/>
              <a:t>Explore the relationship between mobile phone features (Memory, RAM, Camera specifications, etc.) and their prices to identify key factors influencing pricing</a:t>
            </a:r>
            <a:endParaRPr lang="en-IN" dirty="0"/>
          </a:p>
        </p:txBody>
      </p:sp>
      <p:sp>
        <p:nvSpPr>
          <p:cNvPr id="7" name="TextBox 6"/>
          <p:cNvSpPr txBox="1"/>
          <p:nvPr/>
        </p:nvSpPr>
        <p:spPr>
          <a:xfrm>
            <a:off x="2327564" y="4045343"/>
            <a:ext cx="3288145" cy="507831"/>
          </a:xfrm>
          <a:prstGeom prst="rect">
            <a:avLst/>
          </a:prstGeom>
          <a:noFill/>
        </p:spPr>
        <p:txBody>
          <a:bodyPr wrap="square" rtlCol="0">
            <a:spAutoFit/>
          </a:bodyPr>
          <a:lstStyle/>
          <a:p>
            <a:pPr>
              <a:lnSpc>
                <a:spcPct val="150000"/>
              </a:lnSpc>
            </a:pPr>
            <a:r>
              <a:rPr lang="en-US" dirty="0">
                <a:latin typeface="Arial Black" panose="020B0A04020102020204" pitchFamily="34" charset="0"/>
              </a:rPr>
              <a:t>(</a:t>
            </a:r>
            <a:r>
              <a:rPr lang="en-US" dirty="0" smtClean="0">
                <a:latin typeface="Arial Black" panose="020B0A04020102020204" pitchFamily="34" charset="0"/>
              </a:rPr>
              <a:t>ii). </a:t>
            </a:r>
            <a:r>
              <a:rPr lang="en-IN" b="1" dirty="0"/>
              <a:t>Market Trends</a:t>
            </a:r>
            <a:r>
              <a:rPr lang="en-IN" b="1" dirty="0" smtClean="0"/>
              <a:t>:</a:t>
            </a:r>
            <a:r>
              <a:rPr lang="en-IN" dirty="0" smtClean="0"/>
              <a:t> </a:t>
            </a:r>
            <a:endParaRPr lang="en-IN" dirty="0"/>
          </a:p>
        </p:txBody>
      </p:sp>
      <p:sp>
        <p:nvSpPr>
          <p:cNvPr id="6" name="TextBox 5"/>
          <p:cNvSpPr txBox="1"/>
          <p:nvPr/>
        </p:nvSpPr>
        <p:spPr>
          <a:xfrm>
            <a:off x="2770910" y="4685198"/>
            <a:ext cx="9014690" cy="646331"/>
          </a:xfrm>
          <a:prstGeom prst="rect">
            <a:avLst/>
          </a:prstGeom>
          <a:noFill/>
        </p:spPr>
        <p:txBody>
          <a:bodyPr wrap="square" rtlCol="0">
            <a:spAutoFit/>
          </a:bodyPr>
          <a:lstStyle/>
          <a:p>
            <a:r>
              <a:rPr lang="en-US" dirty="0"/>
              <a:t>Analyze historical pricing data to understand trends in mobile phone pricing over time and identify factors driving these </a:t>
            </a:r>
            <a:r>
              <a:rPr lang="en-US" dirty="0" smtClean="0"/>
              <a:t>trends.</a:t>
            </a:r>
            <a:endParaRPr lang="en-IN" dirty="0"/>
          </a:p>
        </p:txBody>
      </p:sp>
      <p:sp>
        <p:nvSpPr>
          <p:cNvPr id="8" name="TextBox 7"/>
          <p:cNvSpPr txBox="1"/>
          <p:nvPr/>
        </p:nvSpPr>
        <p:spPr>
          <a:xfrm>
            <a:off x="2392219" y="5541910"/>
            <a:ext cx="4692072" cy="507831"/>
          </a:xfrm>
          <a:prstGeom prst="rect">
            <a:avLst/>
          </a:prstGeom>
          <a:noFill/>
        </p:spPr>
        <p:txBody>
          <a:bodyPr wrap="square" rtlCol="0">
            <a:spAutoFit/>
          </a:bodyPr>
          <a:lstStyle/>
          <a:p>
            <a:pPr>
              <a:lnSpc>
                <a:spcPct val="150000"/>
              </a:lnSpc>
            </a:pPr>
            <a:r>
              <a:rPr lang="en-US" dirty="0">
                <a:latin typeface="Arial Black" panose="020B0A04020102020204" pitchFamily="34" charset="0"/>
              </a:rPr>
              <a:t>(</a:t>
            </a:r>
            <a:r>
              <a:rPr lang="en-US" dirty="0" smtClean="0">
                <a:latin typeface="Arial Black" panose="020B0A04020102020204" pitchFamily="34" charset="0"/>
              </a:rPr>
              <a:t>iii). </a:t>
            </a:r>
            <a:r>
              <a:rPr lang="en-IN" b="1" dirty="0"/>
              <a:t>Consumer Preferences</a:t>
            </a:r>
            <a:r>
              <a:rPr lang="en-IN" b="1" dirty="0" smtClean="0"/>
              <a:t>:</a:t>
            </a:r>
            <a:endParaRPr lang="en-IN" dirty="0"/>
          </a:p>
        </p:txBody>
      </p:sp>
      <p:sp>
        <p:nvSpPr>
          <p:cNvPr id="9" name="TextBox 8"/>
          <p:cNvSpPr txBox="1"/>
          <p:nvPr/>
        </p:nvSpPr>
        <p:spPr>
          <a:xfrm>
            <a:off x="2770910" y="5997099"/>
            <a:ext cx="8645236" cy="646331"/>
          </a:xfrm>
          <a:prstGeom prst="rect">
            <a:avLst/>
          </a:prstGeom>
          <a:noFill/>
        </p:spPr>
        <p:txBody>
          <a:bodyPr wrap="square" rtlCol="0">
            <a:spAutoFit/>
          </a:bodyPr>
          <a:lstStyle/>
          <a:p>
            <a:r>
              <a:rPr lang="en-US" dirty="0"/>
              <a:t>Investigate how consumer preferences for certain features (e.g., AI Lens, Battery_) impact mobile phone prices and market demand.</a:t>
            </a:r>
            <a:endParaRPr lang="en-IN" dirty="0"/>
          </a:p>
        </p:txBody>
      </p:sp>
    </p:spTree>
    <p:extLst>
      <p:ext uri="{BB962C8B-B14F-4D97-AF65-F5344CB8AC3E}">
        <p14:creationId xmlns:p14="http://schemas.microsoft.com/office/powerpoint/2010/main" val="38012845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50695" y="721895"/>
            <a:ext cx="7449953" cy="5909310"/>
          </a:xfrm>
          <a:prstGeom prst="rect">
            <a:avLst/>
          </a:prstGeom>
          <a:noFill/>
        </p:spPr>
        <p:txBody>
          <a:bodyPr wrap="square" rtlCol="0">
            <a:spAutoFit/>
          </a:bodyPr>
          <a:lstStyle/>
          <a:p>
            <a:r>
              <a:rPr lang="en-IN" b="1" dirty="0"/>
              <a:t>Summary </a:t>
            </a:r>
            <a:r>
              <a:rPr lang="en-IN" b="1" dirty="0" smtClean="0"/>
              <a:t>Statistics: </a:t>
            </a:r>
          </a:p>
          <a:p>
            <a:endParaRPr lang="en-IN" b="1" dirty="0"/>
          </a:p>
          <a:p>
            <a:pPr marL="285750" indent="-285750">
              <a:buFont typeface="Arial" panose="020B0604020202020204" pitchFamily="34" charset="0"/>
              <a:buChar char="•"/>
            </a:pPr>
            <a:r>
              <a:rPr lang="en-IN" dirty="0" smtClean="0"/>
              <a:t>Mean </a:t>
            </a:r>
            <a:r>
              <a:rPr lang="en-IN" dirty="0"/>
              <a:t>'Memory': [insert mean value</a:t>
            </a:r>
            <a:r>
              <a:rPr lang="en-IN" dirty="0" smtClean="0"/>
              <a:t>]</a:t>
            </a:r>
          </a:p>
          <a:p>
            <a:endParaRPr lang="en-IN" dirty="0"/>
          </a:p>
          <a:p>
            <a:pPr marL="285750" indent="-285750">
              <a:buFont typeface="Arial" panose="020B0604020202020204" pitchFamily="34" charset="0"/>
              <a:buChar char="•"/>
            </a:pPr>
            <a:r>
              <a:rPr lang="en-IN" dirty="0" smtClean="0"/>
              <a:t>Mean </a:t>
            </a:r>
            <a:r>
              <a:rPr lang="en-IN" dirty="0"/>
              <a:t>'RAM': [insert mean value</a:t>
            </a:r>
            <a:r>
              <a:rPr lang="en-IN" dirty="0" smtClean="0"/>
              <a:t>]</a:t>
            </a:r>
          </a:p>
          <a:p>
            <a:endParaRPr lang="en-IN" dirty="0"/>
          </a:p>
          <a:p>
            <a:pPr marL="285750" indent="-285750">
              <a:buFont typeface="Arial" panose="020B0604020202020204" pitchFamily="34" charset="0"/>
              <a:buChar char="•"/>
            </a:pPr>
            <a:r>
              <a:rPr lang="en-IN" dirty="0" smtClean="0"/>
              <a:t>Mean </a:t>
            </a:r>
            <a:r>
              <a:rPr lang="en-IN" dirty="0"/>
              <a:t>'Battery_': [insert mean value</a:t>
            </a:r>
            <a:r>
              <a:rPr lang="en-IN" dirty="0" smtClean="0"/>
              <a:t>]</a:t>
            </a:r>
          </a:p>
          <a:p>
            <a:endParaRPr lang="en-IN" dirty="0"/>
          </a:p>
          <a:p>
            <a:pPr marL="285750" indent="-285750">
              <a:buFont typeface="Arial" panose="020B0604020202020204" pitchFamily="34" charset="0"/>
              <a:buChar char="•"/>
            </a:pPr>
            <a:r>
              <a:rPr lang="en-IN" dirty="0" smtClean="0"/>
              <a:t>Mean </a:t>
            </a:r>
            <a:r>
              <a:rPr lang="en-IN" dirty="0"/>
              <a:t>'Rear Camera': [insert mean value</a:t>
            </a:r>
            <a:r>
              <a:rPr lang="en-IN" dirty="0" smtClean="0"/>
              <a:t>]</a:t>
            </a:r>
          </a:p>
          <a:p>
            <a:endParaRPr lang="en-IN" dirty="0"/>
          </a:p>
          <a:p>
            <a:pPr marL="285750" indent="-285750">
              <a:buFont typeface="Arial" panose="020B0604020202020204" pitchFamily="34" charset="0"/>
              <a:buChar char="•"/>
            </a:pPr>
            <a:r>
              <a:rPr lang="en-IN" dirty="0" smtClean="0"/>
              <a:t>Mean </a:t>
            </a:r>
            <a:r>
              <a:rPr lang="en-IN" dirty="0"/>
              <a:t>'Front Camera': [insert mean value</a:t>
            </a:r>
            <a:r>
              <a:rPr lang="en-IN" dirty="0" smtClean="0"/>
              <a:t>]</a:t>
            </a:r>
          </a:p>
          <a:p>
            <a:endParaRPr lang="en-IN" dirty="0"/>
          </a:p>
          <a:p>
            <a:pPr marL="285750" indent="-285750">
              <a:buFont typeface="Arial" panose="020B0604020202020204" pitchFamily="34" charset="0"/>
              <a:buChar char="•"/>
            </a:pPr>
            <a:r>
              <a:rPr lang="en-IN" dirty="0" smtClean="0"/>
              <a:t>Mean </a:t>
            </a:r>
            <a:r>
              <a:rPr lang="en-IN" dirty="0"/>
              <a:t>'AI Lens': [insert mean value</a:t>
            </a:r>
            <a:r>
              <a:rPr lang="en-IN" dirty="0" smtClean="0"/>
              <a:t>]</a:t>
            </a:r>
          </a:p>
          <a:p>
            <a:endParaRPr lang="en-IN" dirty="0"/>
          </a:p>
          <a:p>
            <a:pPr marL="285750" indent="-285750">
              <a:buFont typeface="Arial" panose="020B0604020202020204" pitchFamily="34" charset="0"/>
              <a:buChar char="•"/>
            </a:pPr>
            <a:r>
              <a:rPr lang="en-IN" dirty="0" smtClean="0"/>
              <a:t>Mean </a:t>
            </a:r>
            <a:r>
              <a:rPr lang="en-IN" dirty="0"/>
              <a:t>'Mobile Height': [insert mean value</a:t>
            </a:r>
            <a:r>
              <a:rPr lang="en-IN" dirty="0" smtClean="0"/>
              <a:t>]</a:t>
            </a:r>
          </a:p>
          <a:p>
            <a:endParaRPr lang="en-IN" dirty="0"/>
          </a:p>
          <a:p>
            <a:pPr marL="285750" indent="-285750">
              <a:buFont typeface="Arial" panose="020B0604020202020204" pitchFamily="34" charset="0"/>
              <a:buChar char="•"/>
            </a:pPr>
            <a:r>
              <a:rPr lang="en-IN" dirty="0" smtClean="0"/>
              <a:t>Mean </a:t>
            </a:r>
            <a:r>
              <a:rPr lang="en-IN" dirty="0"/>
              <a:t>'Processor_': [insert mean value</a:t>
            </a:r>
            <a:r>
              <a:rPr lang="en-IN" dirty="0" smtClean="0"/>
              <a:t>]</a:t>
            </a:r>
          </a:p>
          <a:p>
            <a:endParaRPr lang="en-IN" dirty="0"/>
          </a:p>
          <a:p>
            <a:pPr marL="285750" indent="-285750">
              <a:buFont typeface="Arial" panose="020B0604020202020204" pitchFamily="34" charset="0"/>
              <a:buChar char="•"/>
            </a:pPr>
            <a:r>
              <a:rPr lang="en-IN" dirty="0" smtClean="0"/>
              <a:t>Mean </a:t>
            </a:r>
            <a:r>
              <a:rPr lang="en-IN" dirty="0"/>
              <a:t>'Prize': [insert mean value</a:t>
            </a:r>
            <a:r>
              <a:rPr lang="en-IN" dirty="0" smtClean="0"/>
              <a:t>]</a:t>
            </a:r>
          </a:p>
          <a:p>
            <a:endParaRPr lang="en-IN" dirty="0"/>
          </a:p>
          <a:p>
            <a:endParaRPr lang="en-IN" dirty="0"/>
          </a:p>
        </p:txBody>
      </p:sp>
    </p:spTree>
    <p:extLst>
      <p:ext uri="{BB962C8B-B14F-4D97-AF65-F5344CB8AC3E}">
        <p14:creationId xmlns:p14="http://schemas.microsoft.com/office/powerpoint/2010/main" val="5919277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07058" y="757382"/>
            <a:ext cx="9430327" cy="5355312"/>
          </a:xfrm>
          <a:prstGeom prst="rect">
            <a:avLst/>
          </a:prstGeom>
          <a:noFill/>
        </p:spPr>
        <p:txBody>
          <a:bodyPr wrap="square" rtlCol="0">
            <a:spAutoFit/>
          </a:bodyPr>
          <a:lstStyle/>
          <a:p>
            <a:r>
              <a:rPr lang="en-US" b="1" dirty="0"/>
              <a:t>Key Findings</a:t>
            </a:r>
            <a:r>
              <a:rPr lang="en-US" b="1" dirty="0" smtClean="0"/>
              <a:t>:</a:t>
            </a:r>
          </a:p>
          <a:p>
            <a:endParaRPr lang="en-US" dirty="0"/>
          </a:p>
          <a:p>
            <a:pPr marL="285750" indent="-285750">
              <a:buFont typeface="Arial" panose="020B0604020202020204" pitchFamily="34" charset="0"/>
              <a:buChar char="•"/>
            </a:pPr>
            <a:r>
              <a:rPr lang="en-US" dirty="0" smtClean="0"/>
              <a:t>The </a:t>
            </a:r>
            <a:r>
              <a:rPr lang="en-US" dirty="0"/>
              <a:t>most important features for predicting mobile phone prices are 'RAM', 'Memory', 'Rear Camera', 'Battery_', 'Processor_', 'Front Camera', 'AI Lens', and 'Mobile Height</a:t>
            </a:r>
            <a:r>
              <a:rPr lang="en-US" dirty="0" smtClean="0"/>
              <a:t>'.</a:t>
            </a:r>
            <a:endParaRPr lang="en-US" dirty="0"/>
          </a:p>
          <a:p>
            <a:endParaRPr lang="en-US" dirty="0"/>
          </a:p>
          <a:p>
            <a:pPr marL="285750" indent="-285750">
              <a:buFont typeface="Arial" panose="020B0604020202020204" pitchFamily="34" charset="0"/>
              <a:buChar char="•"/>
            </a:pPr>
            <a:r>
              <a:rPr lang="en-US" dirty="0"/>
              <a:t>Mobile phones with higher RAM, memory, and camera resolutions tend to have higher prices</a:t>
            </a:r>
            <a:r>
              <a:rPr lang="en-US" dirty="0" smtClean="0"/>
              <a:t>.</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 </a:t>
            </a:r>
            <a:r>
              <a:rPr lang="en-US" dirty="0"/>
              <a:t>type of processor and battery capacity also play significant roles in determining the price of a mobile phone</a:t>
            </a:r>
            <a:r>
              <a:rPr lang="en-US" dirty="0" smtClean="0"/>
              <a:t>.</a:t>
            </a:r>
          </a:p>
          <a:p>
            <a:endParaRPr lang="en-US" dirty="0"/>
          </a:p>
          <a:p>
            <a:pPr marL="285750" indent="-285750">
              <a:buFont typeface="Arial" panose="020B0604020202020204" pitchFamily="34" charset="0"/>
              <a:buChar char="•"/>
            </a:pPr>
            <a:r>
              <a:rPr lang="en-US" dirty="0" smtClean="0"/>
              <a:t>The </a:t>
            </a:r>
            <a:r>
              <a:rPr lang="en-US" dirty="0"/>
              <a:t>specific model and color of a mobile phone do not seem to have a significant impact on its price, compared to other features</a:t>
            </a:r>
            <a:r>
              <a:rPr lang="en-US" dirty="0" smtClean="0"/>
              <a:t>.</a:t>
            </a:r>
          </a:p>
          <a:p>
            <a:endParaRPr lang="en-US" dirty="0"/>
          </a:p>
          <a:p>
            <a:pPr marL="285750" indent="-285750">
              <a:buFont typeface="Arial" panose="020B0604020202020204" pitchFamily="34" charset="0"/>
              <a:buChar char="•"/>
            </a:pPr>
            <a:r>
              <a:rPr lang="en-US" dirty="0" smtClean="0"/>
              <a:t>A </a:t>
            </a:r>
            <a:r>
              <a:rPr lang="en-US" dirty="0"/>
              <a:t>Random Forest model was used to predict mobile phone prices, achieving a mean squared error of [insert MSE value</a:t>
            </a:r>
            <a:r>
              <a:rPr lang="en-US" dirty="0" smtClean="0"/>
              <a:t>].</a:t>
            </a:r>
          </a:p>
          <a:p>
            <a:endParaRPr lang="en-US" dirty="0"/>
          </a:p>
          <a:p>
            <a:endParaRPr lang="en-US" dirty="0"/>
          </a:p>
        </p:txBody>
      </p:sp>
    </p:spTree>
    <p:extLst>
      <p:ext uri="{BB962C8B-B14F-4D97-AF65-F5344CB8AC3E}">
        <p14:creationId xmlns:p14="http://schemas.microsoft.com/office/powerpoint/2010/main" val="18600372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84217" y="766618"/>
            <a:ext cx="3906982" cy="584775"/>
          </a:xfrm>
          <a:prstGeom prst="rect">
            <a:avLst/>
          </a:prstGeom>
          <a:noFill/>
        </p:spPr>
        <p:txBody>
          <a:bodyPr wrap="square" rtlCol="0">
            <a:spAutoFit/>
          </a:bodyPr>
          <a:lstStyle/>
          <a:p>
            <a:r>
              <a:rPr lang="en-US" sz="3200" dirty="0">
                <a:latin typeface="Arial Black" panose="020B0A04020102020204" pitchFamily="34" charset="0"/>
              </a:rPr>
              <a:t>Chapter - 5</a:t>
            </a:r>
            <a:endParaRPr lang="en-IN" sz="3200" dirty="0">
              <a:latin typeface="Arial Black" panose="020B0A04020102020204" pitchFamily="34" charset="0"/>
            </a:endParaRPr>
          </a:p>
        </p:txBody>
      </p:sp>
      <p:sp>
        <p:nvSpPr>
          <p:cNvPr id="3" name="TextBox 2"/>
          <p:cNvSpPr txBox="1"/>
          <p:nvPr/>
        </p:nvSpPr>
        <p:spPr>
          <a:xfrm>
            <a:off x="2115127" y="1351393"/>
            <a:ext cx="3676072" cy="461665"/>
          </a:xfrm>
          <a:prstGeom prst="rect">
            <a:avLst/>
          </a:prstGeom>
          <a:noFill/>
        </p:spPr>
        <p:txBody>
          <a:bodyPr wrap="square" rtlCol="0">
            <a:spAutoFit/>
          </a:bodyPr>
          <a:lstStyle/>
          <a:p>
            <a:r>
              <a:rPr lang="en-IN" sz="2400" b="1" dirty="0"/>
              <a:t>5. Conclusions:</a:t>
            </a:r>
          </a:p>
        </p:txBody>
      </p:sp>
      <p:sp>
        <p:nvSpPr>
          <p:cNvPr id="5" name="TextBox 4"/>
          <p:cNvSpPr txBox="1"/>
          <p:nvPr/>
        </p:nvSpPr>
        <p:spPr>
          <a:xfrm>
            <a:off x="2115127" y="1813058"/>
            <a:ext cx="8081818" cy="4801314"/>
          </a:xfrm>
          <a:prstGeom prst="rect">
            <a:avLst/>
          </a:prstGeom>
          <a:noFill/>
        </p:spPr>
        <p:txBody>
          <a:bodyPr wrap="square" rtlCol="0">
            <a:spAutoFit/>
          </a:bodyPr>
          <a:lstStyle/>
          <a:p>
            <a:pPr marL="342900" indent="-342900">
              <a:buAutoNum type="arabicPeriod"/>
            </a:pPr>
            <a:r>
              <a:rPr lang="en-US" dirty="0" smtClean="0"/>
              <a:t>Features </a:t>
            </a:r>
            <a:r>
              <a:rPr lang="en-US" dirty="0"/>
              <a:t>like Front Camera , Memory and RAM are having strong relation with the target variable</a:t>
            </a:r>
            <a:r>
              <a:rPr lang="en-US" dirty="0" smtClean="0"/>
              <a:t>.</a:t>
            </a:r>
          </a:p>
          <a:p>
            <a:endParaRPr lang="en-US" dirty="0"/>
          </a:p>
          <a:p>
            <a:r>
              <a:rPr lang="en-US" dirty="0" smtClean="0"/>
              <a:t>2. The </a:t>
            </a:r>
            <a:r>
              <a:rPr lang="en-US" dirty="0"/>
              <a:t>best performing model is Random Forest </a:t>
            </a:r>
            <a:r>
              <a:rPr lang="en-US" dirty="0" err="1"/>
              <a:t>Regressor</a:t>
            </a:r>
            <a:r>
              <a:rPr lang="en-US" dirty="0"/>
              <a:t> Model with highest R2 &amp; Adjusted_R2 Scores</a:t>
            </a:r>
            <a:r>
              <a:rPr lang="en-US" dirty="0" smtClean="0"/>
              <a:t>.</a:t>
            </a:r>
          </a:p>
          <a:p>
            <a:endParaRPr lang="en-US" dirty="0"/>
          </a:p>
          <a:p>
            <a:r>
              <a:rPr lang="en-US" dirty="0" smtClean="0"/>
              <a:t>3. The </a:t>
            </a:r>
            <a:r>
              <a:rPr lang="en-US" dirty="0"/>
              <a:t>second best performing model is Gradient Boosting </a:t>
            </a:r>
            <a:r>
              <a:rPr lang="en-US" dirty="0" err="1"/>
              <a:t>Regressor</a:t>
            </a:r>
            <a:r>
              <a:rPr lang="en-US" dirty="0"/>
              <a:t> Model</a:t>
            </a:r>
            <a:r>
              <a:rPr lang="en-US" dirty="0" smtClean="0"/>
              <a:t>.</a:t>
            </a:r>
          </a:p>
          <a:p>
            <a:endParaRPr lang="en-US" dirty="0"/>
          </a:p>
          <a:p>
            <a:r>
              <a:rPr lang="en-US" dirty="0" smtClean="0"/>
              <a:t>4. The </a:t>
            </a:r>
            <a:r>
              <a:rPr lang="en-US" dirty="0"/>
              <a:t>stacked model performance was impressive </a:t>
            </a:r>
            <a:r>
              <a:rPr lang="en-US" dirty="0" err="1"/>
              <a:t>becuase</a:t>
            </a:r>
            <a:r>
              <a:rPr lang="en-US" dirty="0"/>
              <a:t> of </a:t>
            </a:r>
            <a:r>
              <a:rPr lang="en-US" dirty="0" err="1"/>
              <a:t>hight</a:t>
            </a:r>
            <a:r>
              <a:rPr lang="en-US" dirty="0"/>
              <a:t> </a:t>
            </a:r>
            <a:r>
              <a:rPr lang="en-US" dirty="0" smtClean="0"/>
              <a:t>accuracy </a:t>
            </a:r>
            <a:r>
              <a:rPr lang="en-US" dirty="0"/>
              <a:t>and low error rates</a:t>
            </a:r>
            <a:r>
              <a:rPr lang="en-US" dirty="0" smtClean="0"/>
              <a:t>.</a:t>
            </a:r>
          </a:p>
          <a:p>
            <a:endParaRPr lang="en-US" dirty="0"/>
          </a:p>
          <a:p>
            <a:r>
              <a:rPr lang="en-US" dirty="0" smtClean="0"/>
              <a:t>5. The </a:t>
            </a:r>
            <a:r>
              <a:rPr lang="en-US" dirty="0"/>
              <a:t>project developed a phones price prediction model with strong performance metrics</a:t>
            </a:r>
            <a:r>
              <a:rPr lang="en-US" dirty="0" smtClean="0"/>
              <a:t>.</a:t>
            </a:r>
          </a:p>
          <a:p>
            <a:endParaRPr lang="en-US" dirty="0"/>
          </a:p>
          <a:p>
            <a:r>
              <a:rPr lang="en-US" dirty="0" smtClean="0"/>
              <a:t>6. The </a:t>
            </a:r>
            <a:r>
              <a:rPr lang="en-US" dirty="0"/>
              <a:t>project effectively addresses the task of phone price prediction and contributes as a valuable tool in the dynamic real estate industry.</a:t>
            </a:r>
          </a:p>
        </p:txBody>
      </p:sp>
    </p:spTree>
    <p:extLst>
      <p:ext uri="{BB962C8B-B14F-4D97-AF65-F5344CB8AC3E}">
        <p14:creationId xmlns:p14="http://schemas.microsoft.com/office/powerpoint/2010/main" val="3844369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8270" y="1025298"/>
            <a:ext cx="3125599" cy="369332"/>
          </a:xfrm>
          <a:prstGeom prst="rect">
            <a:avLst/>
          </a:prstGeom>
        </p:spPr>
        <p:txBody>
          <a:bodyPr wrap="none">
            <a:spAutoFit/>
          </a:bodyPr>
          <a:lstStyle/>
          <a:p>
            <a:r>
              <a:rPr lang="en-US" dirty="0">
                <a:latin typeface="Arial Black" panose="020B0A04020102020204" pitchFamily="34" charset="0"/>
                <a:cs typeface="Arial" panose="020B0604020202020204" pitchFamily="34" charset="0"/>
              </a:rPr>
              <a:t>(</a:t>
            </a:r>
            <a:r>
              <a:rPr lang="en-US" dirty="0" smtClean="0">
                <a:latin typeface="Arial Black" panose="020B0A04020102020204" pitchFamily="34" charset="0"/>
                <a:cs typeface="Arial" panose="020B0604020202020204" pitchFamily="34" charset="0"/>
              </a:rPr>
              <a:t>iv). </a:t>
            </a:r>
            <a:r>
              <a:rPr lang="en-IN" b="1" dirty="0"/>
              <a:t>Competitive Analysis</a:t>
            </a:r>
            <a:r>
              <a:rPr lang="en-IN" b="1" dirty="0" smtClean="0"/>
              <a:t>:</a:t>
            </a:r>
            <a:endParaRPr lang="en-IN" dirty="0"/>
          </a:p>
        </p:txBody>
      </p:sp>
      <p:sp>
        <p:nvSpPr>
          <p:cNvPr id="3" name="TextBox 2"/>
          <p:cNvSpPr txBox="1"/>
          <p:nvPr/>
        </p:nvSpPr>
        <p:spPr>
          <a:xfrm>
            <a:off x="2253671" y="1495073"/>
            <a:ext cx="9531928" cy="871777"/>
          </a:xfrm>
          <a:prstGeom prst="rect">
            <a:avLst/>
          </a:prstGeom>
          <a:noFill/>
        </p:spPr>
        <p:txBody>
          <a:bodyPr wrap="square" rtlCol="0">
            <a:spAutoFit/>
          </a:bodyPr>
          <a:lstStyle/>
          <a:p>
            <a:pPr>
              <a:lnSpc>
                <a:spcPct val="150000"/>
              </a:lnSpc>
            </a:pPr>
            <a:r>
              <a:rPr lang="en-US" dirty="0"/>
              <a:t>Compare mobile phone models based on their specifications and pricing to assess competitiveness in the market.</a:t>
            </a:r>
          </a:p>
        </p:txBody>
      </p:sp>
      <p:sp>
        <p:nvSpPr>
          <p:cNvPr id="4" name="TextBox 3"/>
          <p:cNvSpPr txBox="1"/>
          <p:nvPr/>
        </p:nvSpPr>
        <p:spPr>
          <a:xfrm>
            <a:off x="2253671" y="3245596"/>
            <a:ext cx="9605819" cy="646331"/>
          </a:xfrm>
          <a:prstGeom prst="rect">
            <a:avLst/>
          </a:prstGeom>
          <a:noFill/>
        </p:spPr>
        <p:txBody>
          <a:bodyPr wrap="square" rtlCol="0">
            <a:spAutoFit/>
          </a:bodyPr>
          <a:lstStyle/>
          <a:p>
            <a:r>
              <a:rPr lang="en-US" dirty="0"/>
              <a:t>Develop machine learning models to predict mobile phone prices based on their features, providing insights for pricing strategies and product positioning.</a:t>
            </a:r>
          </a:p>
        </p:txBody>
      </p:sp>
      <p:sp>
        <p:nvSpPr>
          <p:cNvPr id="6" name="TextBox 5"/>
          <p:cNvSpPr txBox="1"/>
          <p:nvPr/>
        </p:nvSpPr>
        <p:spPr>
          <a:xfrm>
            <a:off x="1684379" y="2596542"/>
            <a:ext cx="3648364" cy="369332"/>
          </a:xfrm>
          <a:prstGeom prst="rect">
            <a:avLst/>
          </a:prstGeom>
          <a:noFill/>
        </p:spPr>
        <p:txBody>
          <a:bodyPr wrap="square" rtlCol="0">
            <a:spAutoFit/>
          </a:bodyPr>
          <a:lstStyle/>
          <a:p>
            <a:r>
              <a:rPr lang="en-US" dirty="0" smtClean="0">
                <a:latin typeface="Arial Black" panose="020B0A04020102020204" pitchFamily="34" charset="0"/>
                <a:cs typeface="Arial" panose="020B0604020202020204" pitchFamily="34" charset="0"/>
              </a:rPr>
              <a:t>(v). </a:t>
            </a:r>
            <a:r>
              <a:rPr lang="en-IN" b="1" dirty="0"/>
              <a:t>Predictive </a:t>
            </a:r>
            <a:r>
              <a:rPr lang="en-IN" b="1" dirty="0" err="1"/>
              <a:t>Modeling</a:t>
            </a:r>
            <a:r>
              <a:rPr lang="en-IN" b="1" dirty="0" smtClean="0"/>
              <a:t>:</a:t>
            </a:r>
            <a:endParaRPr lang="en-IN" dirty="0"/>
          </a:p>
        </p:txBody>
      </p:sp>
      <p:sp>
        <p:nvSpPr>
          <p:cNvPr id="5" name="TextBox 4"/>
          <p:cNvSpPr txBox="1"/>
          <p:nvPr/>
        </p:nvSpPr>
        <p:spPr>
          <a:xfrm>
            <a:off x="1758270" y="4167786"/>
            <a:ext cx="4263992" cy="369332"/>
          </a:xfrm>
          <a:prstGeom prst="rect">
            <a:avLst/>
          </a:prstGeom>
          <a:noFill/>
        </p:spPr>
        <p:txBody>
          <a:bodyPr wrap="square" rtlCol="0">
            <a:spAutoFit/>
          </a:bodyPr>
          <a:lstStyle/>
          <a:p>
            <a:r>
              <a:rPr lang="en-US" dirty="0">
                <a:latin typeface="Arial Black" panose="020B0A04020102020204" pitchFamily="34" charset="0"/>
                <a:cs typeface="Arial" panose="020B0604020202020204" pitchFamily="34" charset="0"/>
              </a:rPr>
              <a:t>(</a:t>
            </a:r>
            <a:r>
              <a:rPr lang="en-US" dirty="0" smtClean="0">
                <a:latin typeface="Arial Black" panose="020B0A04020102020204" pitchFamily="34" charset="0"/>
                <a:cs typeface="Arial" panose="020B0604020202020204" pitchFamily="34" charset="0"/>
              </a:rPr>
              <a:t>vi). </a:t>
            </a:r>
            <a:r>
              <a:rPr lang="en-IN" b="1" dirty="0"/>
              <a:t>Insights </a:t>
            </a:r>
            <a:r>
              <a:rPr lang="en-IN" b="1" dirty="0" smtClean="0"/>
              <a:t>for Manufacturers:</a:t>
            </a:r>
            <a:endParaRPr lang="en-IN" dirty="0"/>
          </a:p>
        </p:txBody>
      </p:sp>
      <p:sp>
        <p:nvSpPr>
          <p:cNvPr id="7" name="TextBox 6"/>
          <p:cNvSpPr txBox="1"/>
          <p:nvPr/>
        </p:nvSpPr>
        <p:spPr>
          <a:xfrm>
            <a:off x="2253671" y="4770673"/>
            <a:ext cx="8797491" cy="923330"/>
          </a:xfrm>
          <a:prstGeom prst="rect">
            <a:avLst/>
          </a:prstGeom>
          <a:noFill/>
        </p:spPr>
        <p:txBody>
          <a:bodyPr wrap="square" rtlCol="0">
            <a:spAutoFit/>
          </a:bodyPr>
          <a:lstStyle/>
          <a:p>
            <a:r>
              <a:rPr lang="en-US" dirty="0"/>
              <a:t>Provide actionable insights for mobile phone manufacturers to enhance product development and marketing strategies based on market demand and competitive landscape.</a:t>
            </a:r>
            <a:endParaRPr lang="en-IN" dirty="0"/>
          </a:p>
        </p:txBody>
      </p:sp>
    </p:spTree>
    <p:extLst>
      <p:ext uri="{BB962C8B-B14F-4D97-AF65-F5344CB8AC3E}">
        <p14:creationId xmlns:p14="http://schemas.microsoft.com/office/powerpoint/2010/main" val="1388725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4982" y="215845"/>
            <a:ext cx="3398981" cy="584775"/>
          </a:xfrm>
          <a:prstGeom prst="rect">
            <a:avLst/>
          </a:prstGeom>
          <a:noFill/>
        </p:spPr>
        <p:txBody>
          <a:bodyPr wrap="square" rtlCol="0">
            <a:spAutoFit/>
          </a:bodyPr>
          <a:lstStyle/>
          <a:p>
            <a:r>
              <a:rPr lang="en-US" sz="3200" dirty="0">
                <a:latin typeface="Arial Black" panose="020B0A04020102020204" pitchFamily="34" charset="0"/>
              </a:rPr>
              <a:t>Chapter - 3</a:t>
            </a:r>
            <a:endParaRPr lang="en-IN" sz="3200" dirty="0">
              <a:latin typeface="Arial Black" panose="020B0A04020102020204" pitchFamily="34" charset="0"/>
            </a:endParaRPr>
          </a:p>
        </p:txBody>
      </p:sp>
      <p:sp>
        <p:nvSpPr>
          <p:cNvPr id="3" name="TextBox 2"/>
          <p:cNvSpPr txBox="1"/>
          <p:nvPr/>
        </p:nvSpPr>
        <p:spPr>
          <a:xfrm>
            <a:off x="1874982" y="840455"/>
            <a:ext cx="2733963" cy="461665"/>
          </a:xfrm>
          <a:prstGeom prst="rect">
            <a:avLst/>
          </a:prstGeom>
          <a:noFill/>
        </p:spPr>
        <p:txBody>
          <a:bodyPr wrap="square" rtlCol="0">
            <a:spAutoFit/>
          </a:bodyPr>
          <a:lstStyle/>
          <a:p>
            <a:pPr lvl="0"/>
            <a:r>
              <a:rPr lang="en-IN" sz="2400" b="1" dirty="0"/>
              <a:t>3. Methods</a:t>
            </a:r>
          </a:p>
        </p:txBody>
      </p:sp>
      <p:sp>
        <p:nvSpPr>
          <p:cNvPr id="6" name="TextBox 5"/>
          <p:cNvSpPr txBox="1"/>
          <p:nvPr/>
        </p:nvSpPr>
        <p:spPr>
          <a:xfrm>
            <a:off x="1874982" y="1406965"/>
            <a:ext cx="2964873" cy="369332"/>
          </a:xfrm>
          <a:prstGeom prst="rect">
            <a:avLst/>
          </a:prstGeom>
          <a:noFill/>
        </p:spPr>
        <p:txBody>
          <a:bodyPr wrap="square" rtlCol="0">
            <a:spAutoFit/>
          </a:bodyPr>
          <a:lstStyle/>
          <a:p>
            <a:r>
              <a:rPr lang="en-IN" dirty="0" smtClean="0">
                <a:latin typeface="Arial Black" panose="020B0A04020102020204" pitchFamily="34" charset="0"/>
              </a:rPr>
              <a:t>(</a:t>
            </a:r>
            <a:r>
              <a:rPr lang="en-IN" dirty="0" err="1" smtClean="0">
                <a:latin typeface="Arial Black" panose="020B0A04020102020204" pitchFamily="34" charset="0"/>
              </a:rPr>
              <a:t>i</a:t>
            </a:r>
            <a:r>
              <a:rPr lang="en-IN" dirty="0" smtClean="0">
                <a:latin typeface="Arial Black" panose="020B0A04020102020204" pitchFamily="34" charset="0"/>
              </a:rPr>
              <a:t>). </a:t>
            </a:r>
            <a:r>
              <a:rPr lang="en-IN" dirty="0">
                <a:latin typeface="Arial Black" panose="020B0A04020102020204" pitchFamily="34" charset="0"/>
              </a:rPr>
              <a:t>Data Exploration</a:t>
            </a:r>
            <a:r>
              <a:rPr lang="en-IN" dirty="0" smtClean="0">
                <a:latin typeface="Arial Black" panose="020B0A04020102020204" pitchFamily="34" charset="0"/>
              </a:rPr>
              <a:t>:</a:t>
            </a:r>
            <a:endParaRPr lang="en-IN" dirty="0">
              <a:latin typeface="Arial Black" panose="020B0A04020102020204" pitchFamily="34" charset="0"/>
            </a:endParaRPr>
          </a:p>
        </p:txBody>
      </p:sp>
      <p:sp>
        <p:nvSpPr>
          <p:cNvPr id="7" name="TextBox 6"/>
          <p:cNvSpPr txBox="1"/>
          <p:nvPr/>
        </p:nvSpPr>
        <p:spPr>
          <a:xfrm>
            <a:off x="1874982" y="1881142"/>
            <a:ext cx="8866909" cy="1477328"/>
          </a:xfrm>
          <a:prstGeom prst="rect">
            <a:avLst/>
          </a:prstGeom>
          <a:noFill/>
        </p:spPr>
        <p:txBody>
          <a:bodyPr wrap="square" rtlCol="0">
            <a:spAutoFit/>
          </a:bodyPr>
          <a:lstStyle/>
          <a:p>
            <a:r>
              <a:rPr lang="en-IN" b="1" dirty="0"/>
              <a:t>Load the </a:t>
            </a:r>
            <a:r>
              <a:rPr lang="en-IN" b="1" dirty="0" smtClean="0"/>
              <a:t>dataset:</a:t>
            </a:r>
            <a:endParaRPr lang="en-IN" b="1" dirty="0"/>
          </a:p>
          <a:p>
            <a:r>
              <a:rPr lang="en-US" dirty="0" smtClean="0"/>
              <a:t>To </a:t>
            </a:r>
            <a:r>
              <a:rPr lang="en-US" dirty="0"/>
              <a:t>load the Feature Extraction and Price Prediction for Mobile </a:t>
            </a:r>
            <a:r>
              <a:rPr lang="en-US" dirty="0" smtClean="0"/>
              <a:t>Phones dataset </a:t>
            </a:r>
            <a:r>
              <a:rPr lang="en-US" dirty="0"/>
              <a:t>into a Pandas </a:t>
            </a:r>
            <a:r>
              <a:rPr lang="en-US" dirty="0" err="1"/>
              <a:t>DataFrame</a:t>
            </a:r>
            <a:r>
              <a:rPr lang="en-US" dirty="0"/>
              <a:t>, Load the dataset provided in a CSV or Excel format into a Pandas </a:t>
            </a:r>
            <a:r>
              <a:rPr lang="en-US" dirty="0" err="1"/>
              <a:t>DataFrame</a:t>
            </a:r>
            <a:r>
              <a:rPr lang="en-US" dirty="0"/>
              <a:t> to facilitate easy manipulation and analysis</a:t>
            </a:r>
            <a:r>
              <a:rPr lang="en-US" dirty="0" smtClean="0"/>
              <a:t>. Using </a:t>
            </a:r>
            <a:r>
              <a:rPr lang="en-IN" dirty="0" smtClean="0"/>
              <a:t>Python  </a:t>
            </a:r>
            <a:r>
              <a:rPr lang="en-IN" dirty="0"/>
              <a:t>Pandas </a:t>
            </a:r>
            <a:r>
              <a:rPr lang="en-IN" dirty="0" smtClean="0"/>
              <a:t>Library.</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3474" y="3315870"/>
            <a:ext cx="125979" cy="60571"/>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6719" y="3376442"/>
            <a:ext cx="8755172" cy="1705698"/>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4982" y="5100112"/>
            <a:ext cx="8866909" cy="1473943"/>
          </a:xfrm>
          <a:prstGeom prst="rect">
            <a:avLst/>
          </a:prstGeom>
        </p:spPr>
      </p:pic>
    </p:spTree>
    <p:extLst>
      <p:ext uri="{BB962C8B-B14F-4D97-AF65-F5344CB8AC3E}">
        <p14:creationId xmlns:p14="http://schemas.microsoft.com/office/powerpoint/2010/main" val="215856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11927" y="649264"/>
            <a:ext cx="5104890" cy="461665"/>
          </a:xfrm>
          <a:prstGeom prst="rect">
            <a:avLst/>
          </a:prstGeom>
          <a:noFill/>
        </p:spPr>
        <p:txBody>
          <a:bodyPr wrap="square" rtlCol="0">
            <a:spAutoFit/>
          </a:bodyPr>
          <a:lstStyle/>
          <a:p>
            <a:r>
              <a:rPr lang="en-IN" sz="2400" dirty="0">
                <a:latin typeface="Arial Black" panose="020B0A04020102020204" pitchFamily="34" charset="0"/>
              </a:rPr>
              <a:t>(</a:t>
            </a:r>
            <a:r>
              <a:rPr lang="en-IN" sz="2400" dirty="0" smtClean="0">
                <a:latin typeface="Arial Black" panose="020B0A04020102020204" pitchFamily="34" charset="0"/>
              </a:rPr>
              <a:t>ii).</a:t>
            </a:r>
            <a:r>
              <a:rPr lang="en-IN" dirty="0" smtClean="0">
                <a:latin typeface="Arial Black" panose="020B0A04020102020204" pitchFamily="34" charset="0"/>
              </a:rPr>
              <a:t> </a:t>
            </a:r>
            <a:r>
              <a:rPr lang="en-IN" sz="2400" dirty="0">
                <a:latin typeface="Arial Black" panose="020B0A04020102020204" pitchFamily="34" charset="0"/>
              </a:rPr>
              <a:t>Data </a:t>
            </a:r>
            <a:r>
              <a:rPr lang="en-IN" sz="2400" dirty="0" err="1">
                <a:latin typeface="Arial Black" panose="020B0A04020102020204" pitchFamily="34" charset="0"/>
              </a:rPr>
              <a:t>Preprocessing</a:t>
            </a:r>
            <a:r>
              <a:rPr lang="en-IN" sz="2400" dirty="0" smtClean="0">
                <a:latin typeface="Arial Black" panose="020B0A04020102020204" pitchFamily="34" charset="0"/>
              </a:rPr>
              <a:t>:</a:t>
            </a:r>
            <a:endParaRPr lang="en-IN" sz="2400" dirty="0">
              <a:latin typeface="Arial Black" panose="020B0A04020102020204" pitchFamily="34" charset="0"/>
            </a:endParaRPr>
          </a:p>
        </p:txBody>
      </p:sp>
      <p:sp>
        <p:nvSpPr>
          <p:cNvPr id="3" name="TextBox 2"/>
          <p:cNvSpPr txBox="1"/>
          <p:nvPr/>
        </p:nvSpPr>
        <p:spPr>
          <a:xfrm>
            <a:off x="2516180" y="1490083"/>
            <a:ext cx="8486760" cy="1477328"/>
          </a:xfrm>
          <a:prstGeom prst="rect">
            <a:avLst/>
          </a:prstGeom>
          <a:noFill/>
        </p:spPr>
        <p:txBody>
          <a:bodyPr wrap="square" rtlCol="0">
            <a:spAutoFit/>
          </a:bodyPr>
          <a:lstStyle/>
          <a:p>
            <a:r>
              <a:rPr lang="en-US" dirty="0"/>
              <a:t>Cleaning the data is an essential step in the data analysis process, particularly for </a:t>
            </a:r>
            <a:r>
              <a:rPr lang="en-US" dirty="0" smtClean="0"/>
              <a:t>mobiles phone </a:t>
            </a:r>
            <a:r>
              <a:rPr lang="en-US" dirty="0"/>
              <a:t>analysis. It involves preparing the dataset by addressing missing values, removing duplicate entries, and fixing any anomalies or inconsistencies. This ensures that the data is accurate and reliable for further analysis.</a:t>
            </a:r>
            <a:endParaRPr lang="en-IN" dirty="0"/>
          </a:p>
        </p:txBody>
      </p:sp>
      <p:sp>
        <p:nvSpPr>
          <p:cNvPr id="4" name="TextBox 3"/>
          <p:cNvSpPr txBox="1"/>
          <p:nvPr/>
        </p:nvSpPr>
        <p:spPr>
          <a:xfrm>
            <a:off x="1911927" y="3346565"/>
            <a:ext cx="4341091" cy="369332"/>
          </a:xfrm>
          <a:prstGeom prst="rect">
            <a:avLst/>
          </a:prstGeom>
          <a:noFill/>
        </p:spPr>
        <p:txBody>
          <a:bodyPr wrap="square" rtlCol="0">
            <a:spAutoFit/>
          </a:bodyPr>
          <a:lstStyle/>
          <a:p>
            <a:r>
              <a:rPr lang="en-IN" dirty="0" smtClean="0">
                <a:latin typeface="Arial Black" panose="020B0A04020102020204" pitchFamily="34" charset="0"/>
              </a:rPr>
              <a:t>(</a:t>
            </a:r>
            <a:r>
              <a:rPr lang="en-IN" dirty="0">
                <a:latin typeface="Arial Black" panose="020B0A04020102020204" pitchFamily="34" charset="0"/>
              </a:rPr>
              <a:t>a</a:t>
            </a:r>
            <a:r>
              <a:rPr lang="en-IN" dirty="0" smtClean="0">
                <a:latin typeface="Arial Black" panose="020B0A04020102020204" pitchFamily="34" charset="0"/>
              </a:rPr>
              <a:t>). </a:t>
            </a:r>
            <a:r>
              <a:rPr lang="en-IN" b="1" dirty="0">
                <a:latin typeface="Arial Black" panose="020B0A04020102020204" pitchFamily="34" charset="0"/>
              </a:rPr>
              <a:t>Handling Missing Values</a:t>
            </a:r>
            <a:r>
              <a:rPr lang="en-IN" dirty="0">
                <a:latin typeface="Arial Black" panose="020B0A04020102020204" pitchFamily="34" charset="0"/>
              </a:rPr>
              <a:t>: </a:t>
            </a:r>
          </a:p>
        </p:txBody>
      </p:sp>
      <p:sp>
        <p:nvSpPr>
          <p:cNvPr id="6" name="TextBox 5"/>
          <p:cNvSpPr txBox="1"/>
          <p:nvPr/>
        </p:nvSpPr>
        <p:spPr>
          <a:xfrm flipH="1">
            <a:off x="2516180" y="3951811"/>
            <a:ext cx="8811491" cy="2031325"/>
          </a:xfrm>
          <a:prstGeom prst="rect">
            <a:avLst/>
          </a:prstGeom>
          <a:noFill/>
        </p:spPr>
        <p:txBody>
          <a:bodyPr wrap="square" rtlCol="0">
            <a:spAutoFit/>
          </a:bodyPr>
          <a:lstStyle/>
          <a:p>
            <a:r>
              <a:rPr lang="en-US" dirty="0"/>
              <a:t>Missing values can occur due to various reasons such as data entry errors or incomplete records. To handle missing values, you can</a:t>
            </a:r>
            <a:r>
              <a:rPr lang="en-US" dirty="0" smtClean="0"/>
              <a:t>:</a:t>
            </a:r>
          </a:p>
          <a:p>
            <a:pPr marL="285750" indent="-285750">
              <a:buFont typeface="Arial" panose="020B0604020202020204" pitchFamily="34" charset="0"/>
              <a:buChar char="•"/>
            </a:pPr>
            <a:r>
              <a:rPr lang="en-US" dirty="0" smtClean="0"/>
              <a:t>Use </a:t>
            </a:r>
            <a:r>
              <a:rPr lang="en-US" dirty="0" err="1" smtClean="0"/>
              <a:t>isnull</a:t>
            </a:r>
            <a:r>
              <a:rPr lang="en-US" dirty="0" smtClean="0"/>
              <a:t>()  </a:t>
            </a:r>
            <a:r>
              <a:rPr lang="en-US" dirty="0"/>
              <a:t>method to identify missing values in the dataset</a:t>
            </a:r>
            <a:r>
              <a:rPr lang="en-US" dirty="0" smtClean="0"/>
              <a:t>.</a:t>
            </a:r>
          </a:p>
          <a:p>
            <a:pPr marL="285750" indent="-285750">
              <a:buFont typeface="Arial" panose="020B0604020202020204" pitchFamily="34" charset="0"/>
              <a:buChar char="•"/>
            </a:pPr>
            <a:r>
              <a:rPr lang="en-US" dirty="0"/>
              <a:t>Use </a:t>
            </a:r>
            <a:r>
              <a:rPr lang="en-US" dirty="0" err="1" smtClean="0"/>
              <a:t>fillna</a:t>
            </a:r>
            <a:r>
              <a:rPr lang="en-US" dirty="0" smtClean="0"/>
              <a:t>() </a:t>
            </a:r>
            <a:r>
              <a:rPr lang="en-US" dirty="0"/>
              <a:t>method to replace missing values with appropriate values, such as the mean, median, or mode of the column</a:t>
            </a:r>
            <a:r>
              <a:rPr lang="en-US" dirty="0" smtClean="0"/>
              <a:t>.</a:t>
            </a:r>
          </a:p>
          <a:p>
            <a:pPr marL="285750" indent="-285750">
              <a:buFont typeface="Arial" panose="020B0604020202020204" pitchFamily="34" charset="0"/>
              <a:buChar char="•"/>
            </a:pPr>
            <a:r>
              <a:rPr lang="en-US" dirty="0"/>
              <a:t>Alternatively, you can use the </a:t>
            </a:r>
            <a:r>
              <a:rPr lang="en-US" dirty="0" err="1" smtClean="0"/>
              <a:t>dropna</a:t>
            </a:r>
            <a:r>
              <a:rPr lang="en-US" dirty="0" smtClean="0"/>
              <a:t>() </a:t>
            </a:r>
            <a:r>
              <a:rPr lang="en-US" dirty="0"/>
              <a:t>method to remove rows with missing values if they are not critical for your analysis.</a:t>
            </a:r>
            <a:endParaRPr lang="en-IN" dirty="0"/>
          </a:p>
        </p:txBody>
      </p:sp>
    </p:spTree>
    <p:extLst>
      <p:ext uri="{BB962C8B-B14F-4D97-AF65-F5344CB8AC3E}">
        <p14:creationId xmlns:p14="http://schemas.microsoft.com/office/powerpoint/2010/main" val="1667797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08470" y="163629"/>
            <a:ext cx="9364844" cy="3050751"/>
          </a:xfrm>
          <a:prstGeom prst="rect">
            <a:avLst/>
          </a:prstGeom>
        </p:spPr>
      </p:pic>
      <p:sp>
        <p:nvSpPr>
          <p:cNvPr id="3" name="TextBox 2"/>
          <p:cNvSpPr txBox="1"/>
          <p:nvPr/>
        </p:nvSpPr>
        <p:spPr>
          <a:xfrm>
            <a:off x="2021305" y="3798407"/>
            <a:ext cx="5178392" cy="369332"/>
          </a:xfrm>
          <a:prstGeom prst="rect">
            <a:avLst/>
          </a:prstGeom>
          <a:noFill/>
        </p:spPr>
        <p:txBody>
          <a:bodyPr wrap="square" rtlCol="0">
            <a:spAutoFit/>
          </a:bodyPr>
          <a:lstStyle/>
          <a:p>
            <a:r>
              <a:rPr lang="en-IN">
                <a:latin typeface="Arial Black" panose="020B0A04020102020204" pitchFamily="34" charset="0"/>
              </a:rPr>
              <a:t>(b). </a:t>
            </a:r>
            <a:r>
              <a:rPr lang="en-IN" b="1">
                <a:latin typeface="Arial Black" panose="020B0A04020102020204" pitchFamily="34" charset="0"/>
              </a:rPr>
              <a:t>Removing Duplicates</a:t>
            </a:r>
            <a:r>
              <a:rPr lang="en-IN">
                <a:latin typeface="Arial Black" panose="020B0A04020102020204" pitchFamily="34" charset="0"/>
              </a:rPr>
              <a:t>: </a:t>
            </a:r>
            <a:endParaRPr lang="en-IN" dirty="0">
              <a:latin typeface="Arial Black" panose="020B0A04020102020204" pitchFamily="34" charset="0"/>
            </a:endParaRPr>
          </a:p>
        </p:txBody>
      </p:sp>
      <p:sp>
        <p:nvSpPr>
          <p:cNvPr id="4" name="TextBox 3"/>
          <p:cNvSpPr txBox="1"/>
          <p:nvPr/>
        </p:nvSpPr>
        <p:spPr>
          <a:xfrm>
            <a:off x="2108470" y="4831882"/>
            <a:ext cx="8864868" cy="1477328"/>
          </a:xfrm>
          <a:prstGeom prst="rect">
            <a:avLst/>
          </a:prstGeom>
          <a:noFill/>
        </p:spPr>
        <p:txBody>
          <a:bodyPr wrap="square" rtlCol="0">
            <a:spAutoFit/>
          </a:bodyPr>
          <a:lstStyle/>
          <a:p>
            <a:r>
              <a:rPr lang="en-US" dirty="0"/>
              <a:t>Duplicate entries can skew the analysis results. To remove duplicates, you can:</a:t>
            </a:r>
          </a:p>
          <a:p>
            <a:endParaRPr lang="en-US" dirty="0"/>
          </a:p>
          <a:p>
            <a:pPr marL="285750" indent="-285750">
              <a:buFont typeface="Arial" panose="020B0604020202020204" pitchFamily="34" charset="0"/>
              <a:buChar char="•"/>
            </a:pPr>
            <a:r>
              <a:rPr lang="en-IN" dirty="0"/>
              <a:t>Use the duplicated() </a:t>
            </a:r>
            <a:r>
              <a:rPr lang="en-US" dirty="0"/>
              <a:t>method to identify duplicate rows in the dataset.</a:t>
            </a:r>
          </a:p>
          <a:p>
            <a:pPr marL="285750" indent="-285750">
              <a:buFont typeface="Arial" panose="020B0604020202020204" pitchFamily="34" charset="0"/>
              <a:buChar char="•"/>
            </a:pPr>
            <a:r>
              <a:rPr lang="en-IN" dirty="0"/>
              <a:t>Use the </a:t>
            </a:r>
            <a:r>
              <a:rPr lang="en-IN" dirty="0" err="1"/>
              <a:t>drop_duplicated</a:t>
            </a:r>
            <a:r>
              <a:rPr lang="en-IN" dirty="0"/>
              <a:t>() </a:t>
            </a:r>
            <a:r>
              <a:rPr lang="en-US" dirty="0"/>
              <a:t>method to remove duplicate rows and keep only unique entries.</a:t>
            </a:r>
          </a:p>
        </p:txBody>
      </p:sp>
    </p:spTree>
    <p:extLst>
      <p:ext uri="{BB962C8B-B14F-4D97-AF65-F5344CB8AC3E}">
        <p14:creationId xmlns:p14="http://schemas.microsoft.com/office/powerpoint/2010/main" val="3040337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86182" y="1394691"/>
            <a:ext cx="9199418" cy="646331"/>
          </a:xfrm>
          <a:prstGeom prst="rect">
            <a:avLst/>
          </a:prstGeom>
          <a:noFill/>
        </p:spPr>
        <p:txBody>
          <a:bodyPr wrap="square" rtlCol="0">
            <a:spAutoFit/>
          </a:bodyPr>
          <a:lstStyle/>
          <a:p>
            <a:endParaRPr lang="en-US" dirty="0" smtClean="0"/>
          </a:p>
          <a:p>
            <a:endParaRPr lang="en-IN" dirty="0"/>
          </a:p>
        </p:txBody>
      </p:sp>
      <p:pic>
        <p:nvPicPr>
          <p:cNvPr id="4" name="Picture 3"/>
          <p:cNvPicPr>
            <a:picLocks noChangeAspect="1"/>
          </p:cNvPicPr>
          <p:nvPr/>
        </p:nvPicPr>
        <p:blipFill>
          <a:blip r:embed="rId2"/>
          <a:stretch>
            <a:fillRect/>
          </a:stretch>
        </p:blipFill>
        <p:spPr>
          <a:xfrm>
            <a:off x="2124170" y="345515"/>
            <a:ext cx="7472218" cy="1435174"/>
          </a:xfrm>
          <a:prstGeom prst="rect">
            <a:avLst/>
          </a:prstGeom>
        </p:spPr>
      </p:pic>
      <p:sp>
        <p:nvSpPr>
          <p:cNvPr id="5" name="TextBox 4"/>
          <p:cNvSpPr txBox="1"/>
          <p:nvPr/>
        </p:nvSpPr>
        <p:spPr>
          <a:xfrm>
            <a:off x="2124170" y="2041022"/>
            <a:ext cx="4516582" cy="369332"/>
          </a:xfrm>
          <a:prstGeom prst="rect">
            <a:avLst/>
          </a:prstGeom>
          <a:noFill/>
        </p:spPr>
        <p:txBody>
          <a:bodyPr wrap="square" rtlCol="0">
            <a:spAutoFit/>
          </a:bodyPr>
          <a:lstStyle/>
          <a:p>
            <a:r>
              <a:rPr lang="en-IN" dirty="0" smtClean="0">
                <a:latin typeface="Arial Black" panose="020B0A04020102020204" pitchFamily="34" charset="0"/>
              </a:rPr>
              <a:t>(C). Outliers:</a:t>
            </a:r>
            <a:endParaRPr lang="en-IN" dirty="0">
              <a:latin typeface="Arial Black" panose="020B0A04020102020204" pitchFamily="34" charset="0"/>
            </a:endParaRPr>
          </a:p>
        </p:txBody>
      </p:sp>
      <p:sp>
        <p:nvSpPr>
          <p:cNvPr id="6" name="TextBox 5"/>
          <p:cNvSpPr txBox="1"/>
          <p:nvPr/>
        </p:nvSpPr>
        <p:spPr>
          <a:xfrm>
            <a:off x="2018292" y="2410354"/>
            <a:ext cx="9467273" cy="923330"/>
          </a:xfrm>
          <a:prstGeom prst="rect">
            <a:avLst/>
          </a:prstGeom>
          <a:noFill/>
        </p:spPr>
        <p:txBody>
          <a:bodyPr wrap="square" rtlCol="0">
            <a:spAutoFit/>
          </a:bodyPr>
          <a:lstStyle/>
          <a:p>
            <a:r>
              <a:rPr lang="en-US" b="1" dirty="0"/>
              <a:t>Boxplot:</a:t>
            </a:r>
            <a:r>
              <a:rPr lang="en-US" dirty="0"/>
              <a:t> Use a boxplot to visualize the distribution of each numerical variable (Memory, RAM, Battery_, Rear Camera, Front Camera, Mobile Height, Prize). Points outside the whiskers of the boxplot can be considered outliers.</a:t>
            </a:r>
          </a:p>
        </p:txBody>
      </p:sp>
      <p:pic>
        <p:nvPicPr>
          <p:cNvPr id="7" name="Picture 6"/>
          <p:cNvPicPr>
            <a:picLocks noChangeAspect="1"/>
          </p:cNvPicPr>
          <p:nvPr/>
        </p:nvPicPr>
        <p:blipFill>
          <a:blip r:embed="rId3"/>
          <a:stretch>
            <a:fillRect/>
          </a:stretch>
        </p:blipFill>
        <p:spPr>
          <a:xfrm>
            <a:off x="2003627" y="3225896"/>
            <a:ext cx="9633315" cy="3559916"/>
          </a:xfrm>
          <a:prstGeom prst="rect">
            <a:avLst/>
          </a:prstGeom>
        </p:spPr>
      </p:pic>
    </p:spTree>
    <p:extLst>
      <p:ext uri="{BB962C8B-B14F-4D97-AF65-F5344CB8AC3E}">
        <p14:creationId xmlns:p14="http://schemas.microsoft.com/office/powerpoint/2010/main" val="400723580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776</TotalTime>
  <Words>2366</Words>
  <Application>Microsoft Office PowerPoint</Application>
  <PresentationFormat>Widescreen</PresentationFormat>
  <Paragraphs>177</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Algerian</vt:lpstr>
      <vt:lpstr>Arial</vt:lpstr>
      <vt:lpstr>Arial Black</vt:lpstr>
      <vt:lpstr>Century Gothic</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59</cp:revision>
  <dcterms:created xsi:type="dcterms:W3CDTF">2024-02-14T06:38:32Z</dcterms:created>
  <dcterms:modified xsi:type="dcterms:W3CDTF">2024-04-06T09:17:57Z</dcterms:modified>
</cp:coreProperties>
</file>