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heme/themeOverride7.xml" ContentType="application/vnd.openxmlformats-officedocument.themeOverride+xml"/>
  <Override PartName="/ppt/theme/themeOverride8.xml" ContentType="application/vnd.openxmlformats-officedocument.themeOverr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6.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5" r:id="rId10"/>
    <p:sldId id="304"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9" autoAdjust="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11/19/2023</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11/19/2023</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11/19/2023</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11/19/2023</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11/19/2023</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11/19/2023</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11/19/2023</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11/19/2023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11/19/2023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11/19/2023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xmlns="" id="{65810330-F0B5-43C9-BC34-094FFB5C0529}"/>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7912607" y="1475234"/>
            <a:ext cx="3635926" cy="2901694"/>
          </a:xfrm>
        </p:spPr>
        <p:txBody>
          <a:bodyPr anchor="b">
            <a:normAutofit/>
          </a:bodyPr>
          <a:lstStyle/>
          <a:p>
            <a:r>
              <a:rPr lang="en-US" sz="4200" dirty="0">
                <a:solidFill>
                  <a:schemeClr val="tx1"/>
                </a:solidFill>
              </a:rPr>
              <a:t>TATA</a:t>
            </a:r>
            <a:br>
              <a:rPr lang="en-US" sz="4200" dirty="0">
                <a:solidFill>
                  <a:schemeClr val="tx1"/>
                </a:solidFill>
              </a:rPr>
            </a:br>
            <a:r>
              <a:rPr lang="en-US" sz="4200" dirty="0">
                <a:solidFill>
                  <a:schemeClr val="tx1"/>
                </a:solidFill>
              </a:rPr>
              <a:t>Data Visualization</a:t>
            </a:r>
          </a:p>
        </p:txBody>
      </p:sp>
      <p:cxnSp>
        <p:nvCxnSpPr>
          <p:cNvPr id="37" name="Straight Connector 36">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EDC90921-9082-491B-940E-827D679F3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xmlns="" id="{5FA0B906-EA36-476B-B36B-21EE27F08C6C}"/>
              </a:ext>
            </a:extLst>
          </p:cNvPr>
          <p:cNvPicPr>
            <a:picLocks noChangeAspect="1"/>
          </p:cNvPicPr>
          <p:nvPr/>
        </p:nvPicPr>
        <p:blipFill>
          <a:blip r:embed="rId4"/>
          <a:stretch>
            <a:fillRect/>
          </a:stretch>
        </p:blipFill>
        <p:spPr>
          <a:xfrm>
            <a:off x="9623237" y="1756391"/>
            <a:ext cx="1711418" cy="962673"/>
          </a:xfrm>
          <a:prstGeom prst="rect">
            <a:avLst/>
          </a:prstGeom>
        </p:spPr>
      </p:pic>
    </p:spTree>
    <p:extLst>
      <p:ext uri="{BB962C8B-B14F-4D97-AF65-F5344CB8AC3E}">
        <p14:creationId xmlns:p14="http://schemas.microsoft.com/office/powerpoint/2010/main" xmlns=""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5" name="Content Placeholder 4">
            <a:extLst>
              <a:ext uri="{FF2B5EF4-FFF2-40B4-BE49-F238E27FC236}">
                <a16:creationId xmlns:a16="http://schemas.microsoft.com/office/drawing/2014/main" xmlns="" id="{7A3EAAFA-351F-4848-866B-8C3BD547AF98}"/>
              </a:ext>
            </a:extLst>
          </p:cNvPr>
          <p:cNvSpPr>
            <a:spLocks noGrp="1"/>
          </p:cNvSpPr>
          <p:nvPr>
            <p:ph idx="1"/>
          </p:nvPr>
        </p:nvSpPr>
        <p:spPr/>
        <p:txBody>
          <a:bodyPr>
            <a:normAutofit fontScale="85000" lnSpcReduction="20000"/>
          </a:bodyPr>
          <a:lstStyle/>
          <a:p>
            <a:r>
              <a:rPr lang="en-US" dirty="0" smtClean="0"/>
              <a:t>Good Afternoon,</a:t>
            </a:r>
          </a:p>
          <a:p>
            <a:r>
              <a:rPr lang="en-US" dirty="0" smtClean="0"/>
              <a:t/>
            </a:r>
            <a:br>
              <a:rPr lang="en-US" dirty="0" smtClean="0"/>
            </a:br>
            <a:r>
              <a:rPr lang="en-US" dirty="0" smtClean="0"/>
              <a:t>I’m </a:t>
            </a:r>
            <a:r>
              <a:rPr lang="en-US" dirty="0" err="1" smtClean="0"/>
              <a:t>Mohd</a:t>
            </a:r>
            <a:r>
              <a:rPr lang="en-US" dirty="0" smtClean="0"/>
              <a:t> Monish, </a:t>
            </a:r>
            <a:r>
              <a:rPr lang="en-US" dirty="0" smtClean="0"/>
              <a:t>and I’m excited to share some insights about your business. Thank you for</a:t>
            </a:r>
            <a:br>
              <a:rPr lang="en-US" dirty="0" smtClean="0"/>
            </a:br>
            <a:r>
              <a:rPr lang="en-US" dirty="0" smtClean="0"/>
              <a:t>providing the guiding questions. It was helpful to see what types of insights you are looking to</a:t>
            </a:r>
            <a:br>
              <a:rPr lang="en-US" dirty="0" smtClean="0"/>
            </a:br>
            <a:r>
              <a:rPr lang="en-US" dirty="0" smtClean="0"/>
              <a:t>gain from the data. I hope you find the analysis compelling and helpful as you make decisions</a:t>
            </a:r>
            <a:br>
              <a:rPr lang="en-US" dirty="0" smtClean="0"/>
            </a:br>
            <a:r>
              <a:rPr lang="en-US" dirty="0" smtClean="0"/>
              <a:t>regarding future business opportunities.</a:t>
            </a:r>
          </a:p>
          <a:p>
            <a:r>
              <a:rPr lang="en-US" dirty="0" smtClean="0"/>
              <a:t/>
            </a:r>
            <a:br>
              <a:rPr lang="en-US" dirty="0" smtClean="0"/>
            </a:br>
            <a:r>
              <a:rPr lang="en-US" dirty="0" smtClean="0"/>
              <a:t>First off, I want to assure you that I’ve provided the most up to date and error free analysis. After</a:t>
            </a:r>
            <a:br>
              <a:rPr lang="en-US" dirty="0" smtClean="0"/>
            </a:br>
            <a:r>
              <a:rPr lang="en-US" dirty="0" smtClean="0"/>
              <a:t>I loaded the data into my software, I scrubbed any records that have negative quantities and</a:t>
            </a:r>
            <a:br>
              <a:rPr lang="en-US" dirty="0" smtClean="0"/>
            </a:br>
            <a:r>
              <a:rPr lang="en-US" dirty="0" smtClean="0"/>
              <a:t>unit price, as these records needed to be removed in order to provide helpful analysis.</a:t>
            </a:r>
          </a:p>
          <a:p>
            <a:pPr>
              <a:buNone/>
            </a:pPr>
            <a:r>
              <a:rPr lang="en-US" dirty="0" smtClean="0"/>
              <a:t>Hello</a:t>
            </a:r>
            <a:r>
              <a:rPr lang="en-US" dirty="0"/>
              <a:t>. In this presentation, we will go through the company’s sales performance for the years 2010 and 2011.</a:t>
            </a:r>
          </a:p>
          <a:p>
            <a:r>
              <a:rPr lang="en-US" dirty="0"/>
              <a:t>I appreciate the opportunity given to me to dive into this data to gain insightful information about the tore’s performance.</a:t>
            </a:r>
          </a:p>
          <a:p>
            <a:endParaRPr lang="en-US" dirty="0"/>
          </a:p>
        </p:txBody>
      </p:sp>
    </p:spTree>
    <p:extLst>
      <p:ext uri="{BB962C8B-B14F-4D97-AF65-F5344CB8AC3E}">
        <p14:creationId xmlns:p14="http://schemas.microsoft.com/office/powerpoint/2010/main" xmlns=""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Process</a:t>
            </a:r>
          </a:p>
        </p:txBody>
      </p:sp>
      <p:sp>
        <p:nvSpPr>
          <p:cNvPr id="5" name="Content Placeholder 4">
            <a:extLst>
              <a:ext uri="{FF2B5EF4-FFF2-40B4-BE49-F238E27FC236}">
                <a16:creationId xmlns:a16="http://schemas.microsoft.com/office/drawing/2014/main" xmlns="" id="{7A3EAAFA-351F-4848-866B-8C3BD547AF98}"/>
              </a:ext>
            </a:extLst>
          </p:cNvPr>
          <p:cNvSpPr>
            <a:spLocks noGrp="1"/>
          </p:cNvSpPr>
          <p:nvPr>
            <p:ph idx="1"/>
          </p:nvPr>
        </p:nvSpPr>
        <p:spPr/>
        <p:txBody>
          <a:bodyPr/>
          <a:lstStyle/>
          <a:p>
            <a:r>
              <a:rPr lang="en-US" dirty="0"/>
              <a:t>All the necessary steps were taken to ensure that the analysis is accurate and correct.</a:t>
            </a:r>
          </a:p>
          <a:p>
            <a:r>
              <a:rPr lang="en-US" dirty="0"/>
              <a:t>I cleaned up the data that was provided to me by removing all the negative values in the unit price and quantity column and also filtered the data as required for all the visualization.</a:t>
            </a:r>
          </a:p>
        </p:txBody>
      </p:sp>
    </p:spTree>
    <p:extLst>
      <p:ext uri="{BB962C8B-B14F-4D97-AF65-F5344CB8AC3E}">
        <p14:creationId xmlns:p14="http://schemas.microsoft.com/office/powerpoint/2010/main" xmlns="" val="369930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idx="4294967295"/>
          </p:nvPr>
        </p:nvSpPr>
        <p:spPr>
          <a:xfrm>
            <a:off x="0" y="204186"/>
            <a:ext cx="12192000" cy="976544"/>
          </a:xfrm>
        </p:spPr>
        <p:txBody>
          <a:bodyPr vert="horz" lIns="91440" tIns="45720" rIns="91440" bIns="45720" rtlCol="0">
            <a:normAutofit/>
          </a:bodyPr>
          <a:lstStyle/>
          <a:p>
            <a:pPr algn="ctr"/>
            <a:r>
              <a:rPr lang="en-US" sz="2400" b="1" dirty="0"/>
              <a:t>Revenue by Month 2011</a:t>
            </a:r>
          </a:p>
        </p:txBody>
      </p:sp>
      <p:pic>
        <p:nvPicPr>
          <p:cNvPr id="6" name="Content Placeholder 5">
            <a:extLst>
              <a:ext uri="{FF2B5EF4-FFF2-40B4-BE49-F238E27FC236}">
                <a16:creationId xmlns:a16="http://schemas.microsoft.com/office/drawing/2014/main" xmlns="" id="{0B4B959F-F6EB-4592-B500-9A3133B4C032}"/>
              </a:ext>
            </a:extLst>
          </p:cNvPr>
          <p:cNvPicPr>
            <a:picLocks noGrp="1" noChangeAspect="1"/>
          </p:cNvPicPr>
          <p:nvPr>
            <p:ph idx="4294967295"/>
          </p:nvPr>
        </p:nvPicPr>
        <p:blipFill>
          <a:blip r:embed="rId3"/>
          <a:stretch>
            <a:fillRect/>
          </a:stretch>
        </p:blipFill>
        <p:spPr>
          <a:xfrm>
            <a:off x="3248024" y="2713114"/>
            <a:ext cx="5695950" cy="33147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xmlns="" id="{FEA98CA3-48B3-4DBE-9E0C-0B6E64ED716E}"/>
              </a:ext>
            </a:extLst>
          </p:cNvPr>
          <p:cNvSpPr txBox="1"/>
          <p:nvPr/>
        </p:nvSpPr>
        <p:spPr>
          <a:xfrm>
            <a:off x="221942" y="1180730"/>
            <a:ext cx="117451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first 8 months had stable monthly revenues with minor fluctuations. The average revenue was $685,000.</a:t>
            </a:r>
          </a:p>
          <a:p>
            <a:pPr marL="285750" indent="-285750">
              <a:buFont typeface="Arial" panose="020B0604020202020204" pitchFamily="34" charset="0"/>
              <a:buChar char="•"/>
            </a:pPr>
            <a:r>
              <a:rPr lang="en-US" dirty="0"/>
              <a:t>We had a significant increase in revenue from September with the revenue peaking at $1.15 Million in November and an average of 21.18% increase in revenue from August to November.</a:t>
            </a:r>
          </a:p>
          <a:p>
            <a:pPr marL="285750" indent="-285750">
              <a:buFont typeface="Arial" panose="020B0604020202020204" pitchFamily="34" charset="0"/>
              <a:buChar char="•"/>
            </a:pPr>
            <a:r>
              <a:rPr lang="en-US" dirty="0"/>
              <a:t>The revenue trend from August to December demonstrates how seasonality affects retail store sales</a:t>
            </a:r>
          </a:p>
        </p:txBody>
      </p:sp>
    </p:spTree>
    <p:extLst>
      <p:ext uri="{BB962C8B-B14F-4D97-AF65-F5344CB8AC3E}">
        <p14:creationId xmlns:p14="http://schemas.microsoft.com/office/powerpoint/2010/main" xmlns="" val="278259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Countries by Revenue and their Quantity </a:t>
            </a:r>
          </a:p>
        </p:txBody>
      </p:sp>
      <p:sp>
        <p:nvSpPr>
          <p:cNvPr id="8" name="TextBox 7">
            <a:extLst>
              <a:ext uri="{FF2B5EF4-FFF2-40B4-BE49-F238E27FC236}">
                <a16:creationId xmlns:a16="http://schemas.microsoft.com/office/drawing/2014/main" xmlns="" id="{FEA98CA3-48B3-4DBE-9E0C-0B6E64ED716E}"/>
              </a:ext>
            </a:extLst>
          </p:cNvPr>
          <p:cNvSpPr txBox="1"/>
          <p:nvPr/>
        </p:nvSpPr>
        <p:spPr>
          <a:xfrm>
            <a:off x="221942" y="1180730"/>
            <a:ext cx="11745157"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 represents the top 10 countries in the revenue and the quantities bought in these countries except The United Kingdom .</a:t>
            </a:r>
          </a:p>
          <a:p>
            <a:pPr marL="742950" lvl="1" indent="-285750">
              <a:buFont typeface="Arial" panose="020B0604020202020204" pitchFamily="34" charset="0"/>
              <a:buChar char="•"/>
            </a:pPr>
            <a:r>
              <a:rPr lang="en-US" dirty="0"/>
              <a:t>There is no major difference between the revenue and the quantity of goods sold in these countries, showing a high purchasing power in these countries .</a:t>
            </a:r>
          </a:p>
          <a:p>
            <a:pPr marL="742950" lvl="1" indent="-285750">
              <a:buFont typeface="Arial" panose="020B0604020202020204" pitchFamily="34" charset="0"/>
              <a:buChar char="•"/>
            </a:pPr>
            <a:r>
              <a:rPr lang="en-US" dirty="0"/>
              <a:t>These countries represent regions with the highest potential to generate more revenue that management needs to focus more on in terms of marketing strategies</a:t>
            </a:r>
          </a:p>
        </p:txBody>
      </p:sp>
      <p:pic>
        <p:nvPicPr>
          <p:cNvPr id="4" name="Picture 3">
            <a:extLst>
              <a:ext uri="{FF2B5EF4-FFF2-40B4-BE49-F238E27FC236}">
                <a16:creationId xmlns:a16="http://schemas.microsoft.com/office/drawing/2014/main" xmlns="" id="{847B1B78-397E-44ED-9028-1C13B32ADF23}"/>
              </a:ext>
            </a:extLst>
          </p:cNvPr>
          <p:cNvPicPr>
            <a:picLocks noChangeAspect="1"/>
          </p:cNvPicPr>
          <p:nvPr/>
        </p:nvPicPr>
        <p:blipFill>
          <a:blip r:embed="rId3"/>
          <a:stretch>
            <a:fillRect/>
          </a:stretch>
        </p:blipFill>
        <p:spPr>
          <a:xfrm>
            <a:off x="2819693" y="3267111"/>
            <a:ext cx="6549654" cy="2804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826972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Customers by Revenue</a:t>
            </a:r>
          </a:p>
        </p:txBody>
      </p:sp>
      <p:sp>
        <p:nvSpPr>
          <p:cNvPr id="8" name="TextBox 7">
            <a:extLst>
              <a:ext uri="{FF2B5EF4-FFF2-40B4-BE49-F238E27FC236}">
                <a16:creationId xmlns:a16="http://schemas.microsoft.com/office/drawing/2014/main" xmlns="" id="{FEA98CA3-48B3-4DBE-9E0C-0B6E64ED716E}"/>
              </a:ext>
            </a:extLst>
          </p:cNvPr>
          <p:cNvSpPr txBox="1"/>
          <p:nvPr/>
        </p:nvSpPr>
        <p:spPr>
          <a:xfrm>
            <a:off x="221942" y="1180730"/>
            <a:ext cx="11745157" cy="1200329"/>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charts show that there is no major difference between the top 10 customers in terms of revenue generated.</a:t>
            </a:r>
          </a:p>
          <a:p>
            <a:pPr marL="742950" lvl="1" indent="-285750">
              <a:buFont typeface="Arial" panose="020B0604020202020204" pitchFamily="34" charset="0"/>
              <a:buChar char="•"/>
            </a:pPr>
            <a:r>
              <a:rPr lang="en-US" dirty="0"/>
              <a:t>The average difference is revenue between the top 10 customers in 15.8%.</a:t>
            </a:r>
          </a:p>
          <a:p>
            <a:pPr marL="742950" lvl="1" indent="-285750">
              <a:buFont typeface="Arial" panose="020B0604020202020204" pitchFamily="34" charset="0"/>
              <a:buChar char="•"/>
            </a:pPr>
            <a:r>
              <a:rPr lang="en-US" dirty="0"/>
              <a:t>The company can aim to strengthen the relationship with these customers to increase customer loyalty and retention and ultimately drive more sales an revenue for the company.</a:t>
            </a:r>
          </a:p>
        </p:txBody>
      </p:sp>
      <p:pic>
        <p:nvPicPr>
          <p:cNvPr id="5" name="Picture 4">
            <a:extLst>
              <a:ext uri="{FF2B5EF4-FFF2-40B4-BE49-F238E27FC236}">
                <a16:creationId xmlns:a16="http://schemas.microsoft.com/office/drawing/2014/main" xmlns="" id="{922E0DBE-698B-4B8F-B21E-636A54FC1074}"/>
              </a:ext>
            </a:extLst>
          </p:cNvPr>
          <p:cNvPicPr>
            <a:picLocks noChangeAspect="1"/>
          </p:cNvPicPr>
          <p:nvPr/>
        </p:nvPicPr>
        <p:blipFill>
          <a:blip r:embed="rId3"/>
          <a:stretch>
            <a:fillRect/>
          </a:stretch>
        </p:blipFill>
        <p:spPr>
          <a:xfrm>
            <a:off x="3533978" y="2842384"/>
            <a:ext cx="5121084" cy="28348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6372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Revenue by Countries </a:t>
            </a:r>
          </a:p>
        </p:txBody>
      </p:sp>
      <p:sp>
        <p:nvSpPr>
          <p:cNvPr id="8" name="TextBox 7">
            <a:extLst>
              <a:ext uri="{FF2B5EF4-FFF2-40B4-BE49-F238E27FC236}">
                <a16:creationId xmlns:a16="http://schemas.microsoft.com/office/drawing/2014/main" xmlns="" id="{FEA98CA3-48B3-4DBE-9E0C-0B6E64ED716E}"/>
              </a:ext>
            </a:extLst>
          </p:cNvPr>
          <p:cNvSpPr txBox="1"/>
          <p:nvPr/>
        </p:nvSpPr>
        <p:spPr>
          <a:xfrm>
            <a:off x="221942" y="1180730"/>
            <a:ext cx="11745157"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The map chart concludes by comparing the places that have produced the greatest revenue to those that have not.</a:t>
            </a:r>
          </a:p>
          <a:p>
            <a:pPr marL="742950" lvl="1" indent="-285750">
              <a:buFont typeface="Arial" panose="020B0604020202020204" pitchFamily="34" charset="0"/>
              <a:buChar char="•"/>
            </a:pPr>
            <a:r>
              <a:rPr lang="en-US" dirty="0"/>
              <a:t>The map also reveals that the majority of sales occur only in the European zone , with a small number in American region.</a:t>
            </a:r>
          </a:p>
          <a:p>
            <a:pPr marL="742950" lvl="1" indent="-285750">
              <a:buFont typeface="Arial" panose="020B0604020202020204" pitchFamily="34" charset="0"/>
              <a:buChar char="•"/>
            </a:pPr>
            <a:r>
              <a:rPr lang="en-US" dirty="0"/>
              <a:t>Along with Russia, there is no market for the items in Africa or Asia.</a:t>
            </a:r>
          </a:p>
          <a:p>
            <a:pPr marL="742950" lvl="1" indent="-285750">
              <a:buFont typeface="Arial" panose="020B0604020202020204" pitchFamily="34" charset="0"/>
              <a:buChar char="•"/>
            </a:pPr>
            <a:r>
              <a:rPr lang="en-US" dirty="0"/>
              <a:t>The company can concentrate on the European market more and dive deeper into countries in the region to come up with strategies that will maximize sales from each country in the region alongside Australia and Japan</a:t>
            </a:r>
          </a:p>
        </p:txBody>
      </p:sp>
      <p:pic>
        <p:nvPicPr>
          <p:cNvPr id="5" name="Picture 4">
            <a:extLst>
              <a:ext uri="{FF2B5EF4-FFF2-40B4-BE49-F238E27FC236}">
                <a16:creationId xmlns:a16="http://schemas.microsoft.com/office/drawing/2014/main" xmlns="" id="{2724B900-B64F-45EC-8C5A-7AD8C9AA5D45}"/>
              </a:ext>
            </a:extLst>
          </p:cNvPr>
          <p:cNvPicPr>
            <a:picLocks noChangeAspect="1"/>
          </p:cNvPicPr>
          <p:nvPr/>
        </p:nvPicPr>
        <p:blipFill>
          <a:blip r:embed="rId3"/>
          <a:stretch>
            <a:fillRect/>
          </a:stretch>
        </p:blipFill>
        <p:spPr>
          <a:xfrm>
            <a:off x="3495875" y="3429000"/>
            <a:ext cx="5197290" cy="2857748"/>
          </a:xfrm>
          <a:prstGeom prst="rect">
            <a:avLst/>
          </a:prstGeom>
        </p:spPr>
      </p:pic>
    </p:spTree>
    <p:extLst>
      <p:ext uri="{BB962C8B-B14F-4D97-AF65-F5344CB8AC3E}">
        <p14:creationId xmlns:p14="http://schemas.microsoft.com/office/powerpoint/2010/main" xmlns="" val="3965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Recommendations</a:t>
            </a:r>
          </a:p>
        </p:txBody>
      </p:sp>
      <p:sp>
        <p:nvSpPr>
          <p:cNvPr id="8" name="TextBox 7">
            <a:extLst>
              <a:ext uri="{FF2B5EF4-FFF2-40B4-BE49-F238E27FC236}">
                <a16:creationId xmlns:a16="http://schemas.microsoft.com/office/drawing/2014/main" xmlns="" id="{FEA98CA3-48B3-4DBE-9E0C-0B6E64ED716E}"/>
              </a:ext>
            </a:extLst>
          </p:cNvPr>
          <p:cNvSpPr txBox="1"/>
          <p:nvPr/>
        </p:nvSpPr>
        <p:spPr>
          <a:xfrm>
            <a:off x="142043" y="1180730"/>
            <a:ext cx="11745157" cy="3970318"/>
          </a:xfrm>
          <a:prstGeom prst="rect">
            <a:avLst/>
          </a:prstGeom>
          <a:noFill/>
        </p:spPr>
        <p:txBody>
          <a:bodyPr wrap="square" rtlCol="0">
            <a:spAutoFit/>
          </a:bodyPr>
          <a:lstStyle/>
          <a:p>
            <a:pPr marL="742950" lvl="1" indent="-285750">
              <a:buFont typeface="Arial" panose="020B0604020202020204" pitchFamily="34" charset="0"/>
              <a:buChar char="•"/>
            </a:pPr>
            <a:r>
              <a:rPr lang="en-US" dirty="0"/>
              <a:t>The company should come up with strategies that aim at stocking and advertising seasonal products to maximize sales when the demand for these goods goes up.</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company should do deeper analysis of products that are usually in high demand during low sales months to come up with strategies for marketing these products.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 deeper dive into the type of products and the revenue generated from these products for each region would be key in guiding region specific marketing strategies.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company should consider incentivizing top revenue generating customers to strengthen the relationship with these customers.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European market has more potential for growth and the company should aim at strategies that will increase its market positioning in the region.</a:t>
            </a:r>
          </a:p>
        </p:txBody>
      </p:sp>
    </p:spTree>
    <p:extLst>
      <p:ext uri="{BB962C8B-B14F-4D97-AF65-F5344CB8AC3E}">
        <p14:creationId xmlns:p14="http://schemas.microsoft.com/office/powerpoint/2010/main" xmlns="" val="241733356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89</TotalTime>
  <Words>499</Words>
  <Application>Microsoft Office PowerPoint</Application>
  <PresentationFormat>Custom</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Custom</vt:lpstr>
      <vt:lpstr>TATA Data Visualization</vt:lpstr>
      <vt:lpstr>Introduction</vt:lpstr>
      <vt:lpstr>Process</vt:lpstr>
      <vt:lpstr>Revenue by Month 2011</vt:lpstr>
      <vt:lpstr>Top 10 Countries by Revenue and their Quantity </vt:lpstr>
      <vt:lpstr>Top 10 Customers by Revenue</vt:lpstr>
      <vt:lpstr>Revenue by Countries </vt:lpstr>
      <vt:lpstr>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dc:title>
  <dc:creator>TUF GAMING</dc:creator>
  <cp:lastModifiedBy>monish khan</cp:lastModifiedBy>
  <cp:revision>11</cp:revision>
  <dcterms:created xsi:type="dcterms:W3CDTF">2023-07-22T06:13:50Z</dcterms:created>
  <dcterms:modified xsi:type="dcterms:W3CDTF">2023-11-19T04:51:12Z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