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3"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3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18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ommunicate.io/blog/create-a-customer-service-chatbot-using-chatgp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eayeshaiftikhar.medium.com/customer-support-chatbot-using-python-168e0a7c958d#:~:text=Overall%2C%20this%20project%20provides%20a%20solid%20foundation,learning%2C%20and%20Flutter%20for%20modern%20software%20developmen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PSCS224 - </a:t>
            </a:r>
            <a:r>
              <a:rPr lang="en-US" dirty="0">
                <a:solidFill>
                  <a:schemeClr val="tx1"/>
                </a:solidFill>
                <a:latin typeface="Cambria" panose="02040503050406030204" pitchFamily="18" charset="0"/>
                <a:ea typeface="Cambria" panose="02040503050406030204" pitchFamily="18" charset="0"/>
              </a:rPr>
              <a:t>Customer Support Chatbot </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7153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CST G-01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096000" y="221471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Saravanan</a:t>
            </a:r>
            <a:endParaRPr lang="en-US" sz="24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53347" y="466752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Technology(AIML)</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H M MANJULA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7144BCA-40D0-6CD4-E084-4BCD22C4A4A1}"/>
              </a:ext>
            </a:extLst>
          </p:cNvPr>
          <p:cNvGraphicFramePr>
            <a:graphicFrameLocks noGrp="1"/>
          </p:cNvGraphicFramePr>
          <p:nvPr>
            <p:extLst>
              <p:ext uri="{D42A27DB-BD31-4B8C-83A1-F6EECF244321}">
                <p14:modId xmlns:p14="http://schemas.microsoft.com/office/powerpoint/2010/main" val="3456914754"/>
              </p:ext>
            </p:extLst>
          </p:nvPr>
        </p:nvGraphicFramePr>
        <p:xfrm>
          <a:off x="790469" y="3102797"/>
          <a:ext cx="4726753" cy="1536005"/>
        </p:xfrm>
        <a:graphic>
          <a:graphicData uri="http://schemas.openxmlformats.org/drawingml/2006/table">
            <a:tbl>
              <a:tblPr firstRow="1" bandRow="1"/>
              <a:tblGrid>
                <a:gridCol w="2372679">
                  <a:extLst>
                    <a:ext uri="{9D8B030D-6E8A-4147-A177-3AD203B41FA5}">
                      <a16:colId xmlns:a16="http://schemas.microsoft.com/office/drawing/2014/main" val="2074903326"/>
                    </a:ext>
                  </a:extLst>
                </a:gridCol>
                <a:gridCol w="2354074">
                  <a:extLst>
                    <a:ext uri="{9D8B030D-6E8A-4147-A177-3AD203B41FA5}">
                      <a16:colId xmlns:a16="http://schemas.microsoft.com/office/drawing/2014/main" val="1262500936"/>
                    </a:ext>
                  </a:extLst>
                </a:gridCol>
              </a:tblGrid>
              <a:tr h="276448">
                <a:tc>
                  <a:txBody>
                    <a:bodyPr/>
                    <a:lstStyle/>
                    <a:p>
                      <a:r>
                        <a:rPr lang="en-US" b="1" dirty="0">
                          <a:solidFill>
                            <a:schemeClr val="bg2"/>
                          </a:solidFill>
                        </a:rPr>
                        <a:t>20211CST0024</a:t>
                      </a:r>
                    </a:p>
                  </a:txBody>
                  <a:tcPr/>
                </a:tc>
                <a:tc>
                  <a:txBody>
                    <a:bodyPr/>
                    <a:lstStyle/>
                    <a:p>
                      <a:r>
                        <a:rPr lang="en-US" b="1" dirty="0">
                          <a:solidFill>
                            <a:schemeClr val="bg2"/>
                          </a:solidFill>
                        </a:rPr>
                        <a:t>Mohammed Rahim</a:t>
                      </a:r>
                    </a:p>
                  </a:txBody>
                  <a:tcPr/>
                </a:tc>
                <a:extLst>
                  <a:ext uri="{0D108BD9-81ED-4DB2-BD59-A6C34878D82A}">
                    <a16:rowId xmlns:a16="http://schemas.microsoft.com/office/drawing/2014/main" val="440276827"/>
                  </a:ext>
                </a:extLst>
              </a:tr>
              <a:tr h="2764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20211CST0017</a:t>
                      </a:r>
                    </a:p>
                  </a:txBody>
                  <a:tcPr/>
                </a:tc>
                <a:tc>
                  <a:txBody>
                    <a:bodyPr/>
                    <a:lstStyle/>
                    <a:p>
                      <a:r>
                        <a:rPr lang="en-US" b="1" dirty="0" err="1">
                          <a:solidFill>
                            <a:schemeClr val="bg2"/>
                          </a:solidFill>
                        </a:rPr>
                        <a:t>Ronuru</a:t>
                      </a:r>
                      <a:r>
                        <a:rPr lang="en-US" b="1" dirty="0">
                          <a:solidFill>
                            <a:schemeClr val="bg2"/>
                          </a:solidFill>
                        </a:rPr>
                        <a:t> Mukesh</a:t>
                      </a:r>
                    </a:p>
                  </a:txBody>
                  <a:tcPr/>
                </a:tc>
                <a:extLst>
                  <a:ext uri="{0D108BD9-81ED-4DB2-BD59-A6C34878D82A}">
                    <a16:rowId xmlns:a16="http://schemas.microsoft.com/office/drawing/2014/main" val="3368698523"/>
                  </a:ext>
                </a:extLst>
              </a:tr>
              <a:tr h="4699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20211CST0005</a:t>
                      </a:r>
                    </a:p>
                  </a:txBody>
                  <a:tcPr/>
                </a:tc>
                <a:tc>
                  <a:txBody>
                    <a:bodyPr/>
                    <a:lstStyle/>
                    <a:p>
                      <a:r>
                        <a:rPr lang="en-US" b="1" dirty="0" err="1">
                          <a:solidFill>
                            <a:schemeClr val="bg2"/>
                          </a:solidFill>
                        </a:rPr>
                        <a:t>Saribala</a:t>
                      </a:r>
                      <a:r>
                        <a:rPr lang="en-US" b="1" dirty="0">
                          <a:solidFill>
                            <a:schemeClr val="bg2"/>
                          </a:solidFill>
                        </a:rPr>
                        <a:t> Vinay Kumar Reddy</a:t>
                      </a:r>
                    </a:p>
                  </a:txBody>
                  <a:tcPr/>
                </a:tc>
                <a:extLst>
                  <a:ext uri="{0D108BD9-81ED-4DB2-BD59-A6C34878D82A}">
                    <a16:rowId xmlns:a16="http://schemas.microsoft.com/office/drawing/2014/main" val="2162019980"/>
                  </a:ext>
                </a:extLst>
              </a:tr>
              <a:tr h="40824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20211CST0016</a:t>
                      </a:r>
                    </a:p>
                  </a:txBody>
                  <a:tcPr/>
                </a:tc>
                <a:tc>
                  <a:txBody>
                    <a:bodyPr/>
                    <a:lstStyle/>
                    <a:p>
                      <a:r>
                        <a:rPr lang="en-US" b="1" dirty="0" err="1">
                          <a:solidFill>
                            <a:schemeClr val="bg2"/>
                          </a:solidFill>
                        </a:rPr>
                        <a:t>Rampalli</a:t>
                      </a:r>
                      <a:r>
                        <a:rPr lang="en-US" b="1" dirty="0">
                          <a:solidFill>
                            <a:schemeClr val="bg2"/>
                          </a:solidFill>
                        </a:rPr>
                        <a:t> Jagan Mohan</a:t>
                      </a:r>
                    </a:p>
                  </a:txBody>
                  <a:tcPr/>
                </a:tc>
                <a:extLst>
                  <a:ext uri="{0D108BD9-81ED-4DB2-BD59-A6C34878D82A}">
                    <a16:rowId xmlns:a16="http://schemas.microsoft.com/office/drawing/2014/main" val="1069418185"/>
                  </a:ext>
                </a:extLst>
              </a:tr>
            </a:tbl>
          </a:graphicData>
        </a:graphic>
      </p:graphicFrame>
      <p:graphicFrame>
        <p:nvGraphicFramePr>
          <p:cNvPr id="3" name="Table 2">
            <a:extLst>
              <a:ext uri="{FF2B5EF4-FFF2-40B4-BE49-F238E27FC236}">
                <a16:creationId xmlns:a16="http://schemas.microsoft.com/office/drawing/2014/main" id="{AABFA1F6-778F-5BFA-AE36-E696FCC565F2}"/>
              </a:ext>
            </a:extLst>
          </p:cNvPr>
          <p:cNvGraphicFramePr>
            <a:graphicFrameLocks noGrp="1"/>
          </p:cNvGraphicFramePr>
          <p:nvPr>
            <p:extLst>
              <p:ext uri="{D42A27DB-BD31-4B8C-83A1-F6EECF244321}">
                <p14:modId xmlns:p14="http://schemas.microsoft.com/office/powerpoint/2010/main" val="189136683"/>
              </p:ext>
            </p:extLst>
          </p:nvPr>
        </p:nvGraphicFramePr>
        <p:xfrm>
          <a:off x="790469" y="2716270"/>
          <a:ext cx="4745358" cy="370840"/>
        </p:xfrm>
        <a:graphic>
          <a:graphicData uri="http://schemas.openxmlformats.org/drawingml/2006/table">
            <a:tbl>
              <a:tblPr firstRow="1" bandRow="1"/>
              <a:tblGrid>
                <a:gridCol w="2372679">
                  <a:extLst>
                    <a:ext uri="{9D8B030D-6E8A-4147-A177-3AD203B41FA5}">
                      <a16:colId xmlns:a16="http://schemas.microsoft.com/office/drawing/2014/main" val="3606880336"/>
                    </a:ext>
                  </a:extLst>
                </a:gridCol>
                <a:gridCol w="2372679">
                  <a:extLst>
                    <a:ext uri="{9D8B030D-6E8A-4147-A177-3AD203B41FA5}">
                      <a16:colId xmlns:a16="http://schemas.microsoft.com/office/drawing/2014/main" val="3806929150"/>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894049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https://github.com/MohdRahim91</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dirty="0"/>
              <a:t>KG Info Systems Pvt Ltd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dirty="0"/>
              <a:t> </a:t>
            </a:r>
            <a:r>
              <a:rPr lang="en-US" sz="2000" dirty="0">
                <a:latin typeface="Times New Roman" panose="02020603050405020304" pitchFamily="18" charset="0"/>
                <a:cs typeface="Times New Roman" panose="02020603050405020304" pitchFamily="18" charset="0"/>
              </a:rPr>
              <a:t>A customer support system that is easily and readily available is essential for any customer oriented business. In general, it can be observed that people want their problems to be addressed quickly and efficiently. We would like to build an online natural language chatbot platform which would address queries put forth to it in natural language. By extracting the issue at hand from a particular query, the platform would then find the solution in a pre-existing database. It would then guide the customer, step by step, on how to solve his problem in the most effective way possible. A customer would be able to easily use the support chatbot rather than having to directly talk to a customer care executive.</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Difficulty Level: Medium</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1800" dirty="0"/>
          </a:p>
          <a:p>
            <a:pPr marL="342900" lvl="0" indent="-190500" algn="just" rtl="0">
              <a:spcBef>
                <a:spcPts val="0"/>
              </a:spcBef>
              <a:spcAft>
                <a:spcPts val="0"/>
              </a:spcAft>
              <a:buClr>
                <a:schemeClr val="dk1"/>
              </a:buClr>
              <a:buSzPct val="100000"/>
              <a:buNone/>
            </a:pPr>
            <a:r>
              <a:rPr lang="en-US" sz="2000" b="1" dirty="0">
                <a:latin typeface="Cambria" panose="02040503050406030204" pitchFamily="18" charset="0"/>
                <a:ea typeface="Cambria" panose="02040503050406030204" pitchFamily="18" charset="0"/>
              </a:rPr>
              <a:t>Frontend</a:t>
            </a:r>
            <a:r>
              <a:rPr lang="en-US" sz="1800" b="1" dirty="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HTML, CSS, </a:t>
            </a:r>
            <a:r>
              <a:rPr lang="en-US" sz="1800" dirty="0" err="1">
                <a:latin typeface="Cambria" panose="02040503050406030204" pitchFamily="18" charset="0"/>
                <a:ea typeface="Cambria" panose="02040503050406030204" pitchFamily="18" charset="0"/>
              </a:rPr>
              <a:t>javascript</a:t>
            </a:r>
            <a:r>
              <a:rPr lang="en-US" sz="1800" dirty="0">
                <a:latin typeface="Cambria" panose="02040503050406030204" pitchFamily="18" charset="0"/>
                <a:ea typeface="Cambria" panose="02040503050406030204" pitchFamily="18" charset="0"/>
              </a:rPr>
              <a:t>, Bootstrap, jQuery, Web Speech API, Google Cloud text to speech, </a:t>
            </a:r>
            <a:r>
              <a:rPr lang="en-US" sz="1800" dirty="0" err="1">
                <a:latin typeface="Cambria" panose="02040503050406030204" pitchFamily="18" charset="0"/>
                <a:ea typeface="Cambria" panose="02040503050406030204" pitchFamily="18" charset="0"/>
              </a:rPr>
              <a:t>botUI</a:t>
            </a:r>
            <a:r>
              <a:rPr lang="en-US" sz="1800"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endParaRPr lang="en-US" sz="20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2000" b="1" dirty="0">
                <a:latin typeface="Cambria" panose="02040503050406030204" pitchFamily="18" charset="0"/>
                <a:ea typeface="Cambria" panose="02040503050406030204" pitchFamily="18" charset="0"/>
              </a:rPr>
              <a:t>Backend :</a:t>
            </a: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Flask, </a:t>
            </a:r>
            <a:r>
              <a:rPr lang="en-US" sz="1800" dirty="0" err="1">
                <a:latin typeface="Cambria" panose="02040503050406030204" pitchFamily="18" charset="0"/>
                <a:ea typeface="Cambria" panose="02040503050406030204" pitchFamily="18" charset="0"/>
              </a:rPr>
              <a:t>PyTorch</a:t>
            </a:r>
            <a:r>
              <a:rPr lang="en-US" sz="1800" dirty="0">
                <a:latin typeface="Cambria" panose="02040503050406030204" pitchFamily="18" charset="0"/>
                <a:ea typeface="Cambria" panose="02040503050406030204" pitchFamily="18" charset="0"/>
              </a:rPr>
              <a:t>, Natural Language Toolkit,  </a:t>
            </a:r>
            <a:r>
              <a:rPr lang="en-US" sz="1800" dirty="0" err="1">
                <a:latin typeface="Cambria" panose="02040503050406030204" pitchFamily="18" charset="0"/>
                <a:ea typeface="Cambria" panose="02040503050406030204" pitchFamily="18" charset="0"/>
              </a:rPr>
              <a:t>SpaCy</a:t>
            </a:r>
            <a:r>
              <a:rPr lang="en-US" sz="1800" dirty="0">
                <a:latin typeface="Cambria" panose="02040503050406030204" pitchFamily="18" charset="0"/>
                <a:ea typeface="Cambria" panose="02040503050406030204" pitchFamily="18" charset="0"/>
              </a:rPr>
              <a:t>, Rasa NLU, Python, Database, Translate API</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 </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VS Studio</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Jupiter</a:t>
            </a: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Google </a:t>
            </a:r>
            <a:r>
              <a:rPr lang="en-US" sz="2000" dirty="0" err="1">
                <a:latin typeface="Cambria" panose="02040503050406030204" pitchFamily="18" charset="0"/>
                <a:ea typeface="Cambria" panose="02040503050406030204" pitchFamily="18" charset="0"/>
              </a:rPr>
              <a:t>Colab</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000" dirty="0">
                <a:latin typeface="Cambria" panose="02040503050406030204" pitchFamily="18" charset="0"/>
                <a:ea typeface="Cambria" panose="02040503050406030204" pitchFamily="18" charset="0"/>
              </a:rPr>
              <a:t>Rasa NLU</a:t>
            </a:r>
          </a:p>
          <a:p>
            <a:pPr marL="495300" indent="-342900" algn="just">
              <a:lnSpc>
                <a:spcPct val="200000"/>
              </a:lnSpc>
              <a:spcBef>
                <a:spcPts val="0"/>
              </a:spcBef>
              <a:buSzPct val="100000"/>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7A72866B-A4FA-CC7E-C99B-88E7A65B7F0D}"/>
              </a:ext>
            </a:extLst>
          </p:cNvPr>
          <p:cNvSpPr>
            <a:spLocks noGrp="1" noChangeArrowheads="1"/>
          </p:cNvSpPr>
          <p:nvPr>
            <p:ph type="body" idx="1"/>
          </p:nvPr>
        </p:nvSpPr>
        <p:spPr bwMode="auto">
          <a:xfrm>
            <a:off x="658687" y="973351"/>
            <a:ext cx="1130790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 Provide quick, efficient, 24/7 customer support using </a:t>
            </a:r>
          </a:p>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solidFill>
                  <a:schemeClr val="tx1"/>
                </a:solidFill>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Features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Query extraction and solution matching from a pre-existing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Multi-language support for global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Text-to-speech functionality for vocal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Benefits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Reduces wait times and call center workload.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Provides human-like, step-by-step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Simplifies issue resolution for customers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533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4" name="Title 13">
            <a:extLst>
              <a:ext uri="{FF2B5EF4-FFF2-40B4-BE49-F238E27FC236}">
                <a16:creationId xmlns:a16="http://schemas.microsoft.com/office/drawing/2014/main" id="{4C7F12A4-230A-C3D2-F77B-9409CC76F89C}"/>
              </a:ext>
            </a:extLst>
          </p:cNvPr>
          <p:cNvSpPr>
            <a:spLocks noGrp="1"/>
          </p:cNvSpPr>
          <p:nvPr>
            <p:ph type="title"/>
          </p:nvPr>
        </p:nvSpPr>
        <p:spPr/>
        <p:txBody>
          <a:bodyPr/>
          <a:lstStyle/>
          <a:p>
            <a:r>
              <a:rPr lang="en-US" dirty="0"/>
              <a:t>PROJECT TIME LINE</a:t>
            </a:r>
          </a:p>
        </p:txBody>
      </p:sp>
      <p:pic>
        <p:nvPicPr>
          <p:cNvPr id="3" name="Picture 2">
            <a:extLst>
              <a:ext uri="{FF2B5EF4-FFF2-40B4-BE49-F238E27FC236}">
                <a16:creationId xmlns:a16="http://schemas.microsoft.com/office/drawing/2014/main" id="{98875368-AB6C-6CDB-C42B-35C3934353A1}"/>
              </a:ext>
            </a:extLst>
          </p:cNvPr>
          <p:cNvPicPr>
            <a:picLocks noChangeAspect="1"/>
          </p:cNvPicPr>
          <p:nvPr/>
        </p:nvPicPr>
        <p:blipFill>
          <a:blip r:embed="rId3"/>
          <a:stretch>
            <a:fillRect/>
          </a:stretch>
        </p:blipFill>
        <p:spPr>
          <a:xfrm>
            <a:off x="1674688" y="1070053"/>
            <a:ext cx="8352890" cy="5011734"/>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q"/>
            </a:pPr>
            <a:r>
              <a:rPr lang="en-US" sz="2000" dirty="0">
                <a:latin typeface="Cambria" panose="02040503050406030204" pitchFamily="18" charset="0"/>
                <a:ea typeface="Cambria" panose="02040503050406030204" pitchFamily="18" charset="0"/>
              </a:rPr>
              <a:t>Research paper on customer support chatbot with machine learning  by [</a:t>
            </a:r>
            <a:r>
              <a:rPr lang="en-US" sz="2000" dirty="0"/>
              <a:t>International Research Journal of Engineering and Technology (IRJET)]</a:t>
            </a:r>
            <a:r>
              <a:rPr lang="en-US" sz="2000" dirty="0">
                <a:latin typeface="Cambria" panose="02040503050406030204" pitchFamily="18" charset="0"/>
                <a:ea typeface="Cambria" panose="02040503050406030204" pitchFamily="18" charset="0"/>
              </a:rPr>
              <a:t>done by presidency university  students</a:t>
            </a:r>
          </a:p>
          <a:p>
            <a:pPr marL="495300" indent="-342900">
              <a:spcBef>
                <a:spcPts val="0"/>
              </a:spcBef>
              <a:buFont typeface="Wingdings" panose="05000000000000000000" pitchFamily="2" charset="2"/>
              <a:buChar char="q"/>
            </a:pPr>
            <a:r>
              <a:rPr lang="en-US" sz="2000" dirty="0">
                <a:latin typeface="Cambria" panose="02040503050406030204" pitchFamily="18" charset="0"/>
                <a:ea typeface="Cambria" panose="02040503050406030204" pitchFamily="18" charset="0"/>
                <a:hlinkClick r:id="rId3"/>
              </a:rPr>
              <a:t>https://www.kommunicate.io/blog/create-a-customer-service-chatbot-using-chatgpt/</a:t>
            </a:r>
            <a:endParaRPr lang="en-US" sz="20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q"/>
            </a:pPr>
            <a:r>
              <a:rPr lang="en-US" sz="2000" dirty="0">
                <a:latin typeface="Cambria" panose="02040503050406030204" pitchFamily="18" charset="0"/>
                <a:ea typeface="Cambria" panose="02040503050406030204" pitchFamily="18" charset="0"/>
                <a:hlinkClick r:id="rId4"/>
              </a:rPr>
              <a:t>https://seayeshaiftikhar.medium.com/customer-support-chatbot-using-python-168e0a7c958d#:~:text=Overall%2C%20this%20project%20provides%20a%20solid%20foundation,learning%2C%20and%20Flutter%20for%20modern%20software%20development</a:t>
            </a:r>
            <a:endParaRPr lang="en-US" sz="20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q"/>
            </a:pP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515</Words>
  <Application>Microsoft Office PowerPoint</Application>
  <PresentationFormat>Widescreen</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PSCS224 - Customer Support Chatbot  with ML</vt:lpstr>
      <vt:lpstr>Content</vt:lpstr>
      <vt:lpstr>Problem Statement Number: </vt:lpstr>
      <vt:lpstr>Analysis of Problem Statement</vt:lpstr>
      <vt:lpstr>Analysis of Problem Statement (contd...)</vt:lpstr>
      <vt:lpstr>Analysis of Problem Statement (contd...)</vt:lpstr>
      <vt:lpstr>PROJECT TIME LINE</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Mohammed Rahim</cp:lastModifiedBy>
  <cp:revision>37</cp:revision>
  <dcterms:modified xsi:type="dcterms:W3CDTF">2024-10-19T12:34:46Z</dcterms:modified>
</cp:coreProperties>
</file>