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616" r:id="rId2"/>
    <p:sldId id="617" r:id="rId3"/>
    <p:sldId id="630" r:id="rId4"/>
    <p:sldId id="672" r:id="rId5"/>
    <p:sldId id="673" r:id="rId6"/>
    <p:sldId id="674" r:id="rId7"/>
    <p:sldId id="675" r:id="rId8"/>
    <p:sldId id="676" r:id="rId9"/>
    <p:sldId id="677" r:id="rId10"/>
    <p:sldId id="664" r:id="rId11"/>
    <p:sldId id="629" r:id="rId12"/>
    <p:sldId id="679" r:id="rId13"/>
    <p:sldId id="678" r:id="rId14"/>
    <p:sldId id="680" r:id="rId15"/>
    <p:sldId id="665" r:id="rId16"/>
    <p:sldId id="517" r:id="rId17"/>
    <p:sldId id="666" r:id="rId18"/>
  </p:sldIdLst>
  <p:sldSz cx="9144000" cy="5143500" type="screen16x9"/>
  <p:notesSz cx="6888163" cy="100203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448904-18E5-472C-A89A-DCFF9C6736BE}">
          <p14:sldIdLst>
            <p14:sldId id="616"/>
            <p14:sldId id="617"/>
            <p14:sldId id="630"/>
            <p14:sldId id="672"/>
            <p14:sldId id="673"/>
            <p14:sldId id="674"/>
            <p14:sldId id="675"/>
            <p14:sldId id="676"/>
            <p14:sldId id="677"/>
            <p14:sldId id="664"/>
            <p14:sldId id="629"/>
            <p14:sldId id="679"/>
            <p14:sldId id="678"/>
            <p14:sldId id="680"/>
            <p14:sldId id="665"/>
          </p14:sldIdLst>
        </p14:section>
        <p14:section name="Untitled Section" id="{0FD84F00-35C0-4A34-B38D-0561F3DB51E5}">
          <p14:sldIdLst>
            <p14:sldId id="517"/>
            <p14:sldId id="6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03864"/>
    <a:srgbClr val="800000"/>
    <a:srgbClr val="D9D9D9"/>
    <a:srgbClr val="10253F"/>
    <a:srgbClr val="001A52"/>
    <a:srgbClr val="003300"/>
    <a:srgbClr val="C00000"/>
    <a:srgbClr val="B2A4D2"/>
    <a:srgbClr val="99B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94206" autoAdjust="0"/>
  </p:normalViewPr>
  <p:slideViewPr>
    <p:cSldViewPr snapToGrid="0">
      <p:cViewPr varScale="1">
        <p:scale>
          <a:sx n="91" d="100"/>
          <a:sy n="91" d="100"/>
        </p:scale>
        <p:origin x="6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500" cy="501650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6" y="1"/>
            <a:ext cx="2984500" cy="501650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F8985221-AA52-4B7C-841D-859C44DDDDA4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18650"/>
            <a:ext cx="2984500" cy="501650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6" y="9518650"/>
            <a:ext cx="2984500" cy="501650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7DFE5ED1-8AD9-4DB8-912C-046520D0BA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32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500" cy="501650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6" y="1"/>
            <a:ext cx="2984500" cy="501650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6A8E00D9-363B-43A3-9529-01B80231516B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7" y="4822827"/>
            <a:ext cx="5510213" cy="3944938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8650"/>
            <a:ext cx="2984500" cy="501650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6" y="9518650"/>
            <a:ext cx="2984500" cy="501650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45C00616-6AB9-4CC4-8829-413F51D03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18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17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58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4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3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4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7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1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844C9A-8649-4FD1-ABE8-7928640BC1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FC0E-126B-4073-B84E-B6E3C2A35864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5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8C31-1F63-4533-8119-59E2D4C4B5DB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F8B1-1347-41A6-AB70-47F8C75E1A76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951-1841-4DC8-B75F-6C30069C811A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4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0EBE-4334-4C2D-8E4F-41176B1458BF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CEB-1E28-4E20-A12E-EB1B4F818ABC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9A9A-F004-4D36-9678-E205AF10F9E2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E464-65F0-4CF0-BEBB-722E21310DA0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8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01CA-1777-45A3-B183-8E3981F5D973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6522-35CF-4832-85AB-D8B162C63737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AB28-2CB4-471F-BF44-89956EABB042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9727-F125-4A22-8C13-B52F1AB73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t="-2000" r="-2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BE7E-F801-40FE-A6E5-E9ED336363C6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2151" y="597154"/>
            <a:ext cx="4030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0000"/>
                </a:solidFill>
              </a:defRPr>
            </a:lvl1pPr>
          </a:lstStyle>
          <a:p>
            <a:fld id="{70CA9727-F125-4A22-8C13-B52F1AB739D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08536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  <a:effectLst>
            <a:glow rad="63500">
              <a:srgbClr val="66FF33">
                <a:alpha val="40000"/>
              </a:srgbClr>
            </a:glow>
            <a:outerShdw blurRad="40000" dist="23000" dir="5400000" rotWithShape="0">
              <a:schemeClr val="tx2">
                <a:lumMod val="60000"/>
                <a:lumOff val="40000"/>
                <a:alpha val="35000"/>
              </a:scheme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6271EE8-C3E6-4158-AC59-D9A20B7BE105}"/>
              </a:ext>
            </a:extLst>
          </p:cNvPr>
          <p:cNvPicPr>
            <a:picLocks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638" cy="549602"/>
          </a:xfrm>
          <a:prstGeom prst="rect">
            <a:avLst/>
          </a:prstGeom>
        </p:spPr>
      </p:pic>
      <p:pic>
        <p:nvPicPr>
          <p:cNvPr id="10" name="Picture 9" descr="E:\sco logo.png"/>
          <p:cNvPicPr>
            <a:picLocks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98" y="0"/>
            <a:ext cx="618302" cy="6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06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262943" y="1847202"/>
            <a:ext cx="6926585" cy="962730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CAPSTONE PROJECT - MID DEFENCE</a:t>
            </a:r>
            <a:endParaRPr lang="en-US" sz="2400" b="1" dirty="0">
              <a:solidFill>
                <a:prstClr val="white"/>
              </a:solidFill>
            </a:endParaRPr>
          </a:p>
          <a:p>
            <a:pPr algn="ctr"/>
            <a:r>
              <a:rPr lang="en-US" sz="1200" b="1" dirty="0">
                <a:solidFill>
                  <a:prstClr val="white"/>
                </a:solidFill>
              </a:rPr>
              <a:t>DATED : </a:t>
            </a:r>
            <a:r>
              <a:rPr lang="en-US" sz="1200" b="1" dirty="0" smtClean="0">
                <a:solidFill>
                  <a:prstClr val="white"/>
                </a:solidFill>
              </a:rPr>
              <a:t>25</a:t>
            </a:r>
            <a:r>
              <a:rPr lang="en-US" sz="1200" b="1" baseline="30000" dirty="0" smtClean="0">
                <a:solidFill>
                  <a:prstClr val="white"/>
                </a:solidFill>
              </a:rPr>
              <a:t>th</a:t>
            </a:r>
            <a:r>
              <a:rPr lang="en-US" sz="1200" b="1" dirty="0" smtClean="0">
                <a:solidFill>
                  <a:prstClr val="white"/>
                </a:solidFill>
              </a:rPr>
              <a:t>  Oct 2023</a:t>
            </a:r>
            <a:endParaRPr 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DATASET IMPORTANT FEATURES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09" y="1030013"/>
            <a:ext cx="8177049" cy="384566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Total 500 logs are collected drive test logs data and a CSV file is generated, containing following features:</a:t>
            </a:r>
          </a:p>
          <a:p>
            <a:pPr lvl="1" algn="just">
              <a:lnSpc>
                <a:spcPct val="200000"/>
              </a:lnSpc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“log name”, “label”, “date”, “time”, “size of logs in KB” and “Slice”</a:t>
            </a:r>
            <a:endParaRPr lang="en-GB" sz="17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From generated CSV file data, two features </a:t>
            </a:r>
            <a:r>
              <a:rPr lang="en-GB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“Size of Logs”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“Slice”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(a part of log name) are important and will be considered as input and log category i.e. </a:t>
            </a:r>
            <a:r>
              <a:rPr lang="en-GB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“Label”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considered as output for selected supervised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32579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 rot="10800000" flipV="1">
            <a:off x="1222871" y="111687"/>
            <a:ext cx="6610122" cy="716083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PROBLEM STATEMENT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192" y="977462"/>
            <a:ext cx="7872249" cy="416603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Cellular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logs collected during drive testing can’t be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and categorized easily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as there are a lots of logs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(500 logs).</a:t>
            </a:r>
          </a:p>
          <a:p>
            <a:pPr algn="just">
              <a:lnSpc>
                <a:spcPct val="200000"/>
              </a:lnSpc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The collected drive testing logs may be categorized and labelled manually which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consumed a lot of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time (even days) for formulation of final report.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By this project, the drive test logs will be categorized automatically which will reduced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time (in Minutes) as do during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manual manipulation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final report generation in PTA 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 activities.</a:t>
            </a:r>
          </a:p>
        </p:txBody>
      </p:sp>
    </p:spTree>
    <p:extLst>
      <p:ext uri="{BB962C8B-B14F-4D97-AF65-F5344CB8AC3E}">
        <p14:creationId xmlns:p14="http://schemas.microsoft.com/office/powerpoint/2010/main" val="19961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PROPOSED METHODOLOGY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09" y="1166648"/>
            <a:ext cx="8177049" cy="38456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As our selected dataset has input features as well as output, therefore:</a:t>
            </a:r>
          </a:p>
          <a:p>
            <a:pPr lvl="1" algn="just">
              <a:lnSpc>
                <a:spcPct val="150000"/>
              </a:lnSpc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supervised machine learning models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Random Forrest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implemented, trained and output performance metrics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(accuracy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, precision, recall and F1 – score)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has been evaluated</a:t>
            </a:r>
          </a:p>
          <a:p>
            <a:pPr lvl="1" algn="just">
              <a:lnSpc>
                <a:spcPct val="150000"/>
              </a:lnSpc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performance of above implemented supervised machine learning has been evaluated graphically as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supervised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achine learning models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(SVM,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Tree, KNN,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ogistic Regression, ANN </a:t>
            </a:r>
            <a:r>
              <a:rPr lang="en-GB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will be implemented and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output performance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metrics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(accuracy, precision, recall and F1 – score)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evaluated on formulated data</a:t>
            </a:r>
          </a:p>
          <a:p>
            <a:pPr lvl="1" algn="just">
              <a:lnSpc>
                <a:spcPct val="150000"/>
              </a:lnSpc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performance of above implemented supervised machine learning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evaluated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graphically as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 and ROC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1" indent="0" algn="just">
              <a:lnSpc>
                <a:spcPct val="150000"/>
              </a:lnSpc>
              <a:buNone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01510" y="73572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PERFORMANCE METRICS –RANDOM FORREST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87" y="1093076"/>
            <a:ext cx="7974367" cy="38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01510" y="73572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CONFUSION METRIX – DECISION TREE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6" y="1177159"/>
            <a:ext cx="6884275" cy="38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PROGRESS TILL TODAY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14" y="1072055"/>
            <a:ext cx="8376745" cy="3888831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is the progress of the project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raw data has been collected as drive test logs from different clusters in GB area 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CSV file has been generated from collected drive test logs containing important features 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features of CSV file are “log name”, “date”, “time”, “size of log in KB”, “label” and “Slice” are retained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cleaning and analysis have been completed that is null values and outliers detection, average, max, min and sum of size of logs in KB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Visualization (EDA) has been carried out.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Label encoding is performed on feature “label” in data frame loaded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Oversampling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implemented to enhanced output performance of model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split into train and test data for training of models and performance evaluation of implemented model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Forrest Model has been implemented as collected data is supervised data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metrics of Random Forest including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accuracy, precision, recall and F1-score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have been evaluated</a:t>
            </a:r>
          </a:p>
          <a:p>
            <a:pPr lvl="1" algn="just">
              <a:lnSpc>
                <a:spcPct val="100000"/>
              </a:lnSpc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including accuracy, precision, recall and F1-score, have been evaluated</a:t>
            </a:r>
          </a:p>
          <a:p>
            <a:pPr algn="just">
              <a:lnSpc>
                <a:spcPct val="100000"/>
              </a:lnSpc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supervised machine learning models such as </a:t>
            </a:r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ANN, SVM, KNN, Decision Tree, logistic Regression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implementation and output performance will be evaluated as performance and confusion metrics</a:t>
            </a:r>
          </a:p>
        </p:txBody>
      </p:sp>
    </p:spTree>
    <p:extLst>
      <p:ext uri="{BB962C8B-B14F-4D97-AF65-F5344CB8AC3E}">
        <p14:creationId xmlns:p14="http://schemas.microsoft.com/office/powerpoint/2010/main" val="34519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179725" y="2232533"/>
            <a:ext cx="6926585" cy="962730"/>
          </a:xfrm>
          <a:prstGeom prst="roundRect">
            <a:avLst>
              <a:gd name="adj" fmla="val 27335"/>
            </a:avLst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537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PROPOSED METHODOLOGY- FLOW CHART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5" y="903890"/>
            <a:ext cx="8650013" cy="4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112704" y="88133"/>
            <a:ext cx="6775373" cy="742183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INTRODUCTION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04" y="935422"/>
            <a:ext cx="8303172" cy="40044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am </a:t>
            </a:r>
            <a:r>
              <a:rPr lang="en-GB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Engr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Muhammad Raza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studying at “High Impact Deep Learning” at “Technical Enclave”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Gilgit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currently working as RF Optimization Engineer at SCO GB</a:t>
            </a:r>
          </a:p>
          <a:p>
            <a:pPr algn="just">
              <a:lnSpc>
                <a:spcPct val="100000"/>
              </a:lnSpc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My team members are:</a:t>
            </a: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1. </a:t>
            </a:r>
            <a:r>
              <a:rPr lang="en-GB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Engr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Aitizaz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Haider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2. </a:t>
            </a:r>
            <a:r>
              <a:rPr lang="en-GB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Engr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Abdul Wahid</a:t>
            </a:r>
          </a:p>
          <a:p>
            <a:pPr algn="just">
              <a:lnSpc>
                <a:spcPct val="10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roject title: </a:t>
            </a:r>
            <a:r>
              <a:rPr lang="en-GB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“Cellular Network Drive Test Log Analysis and Classification”</a:t>
            </a:r>
          </a:p>
          <a:p>
            <a:pPr algn="just">
              <a:lnSpc>
                <a:spcPct val="100000"/>
              </a:lnSpc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purpose of this project is to automate the report generation during PTA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Survey report which minimize time duration in manual processing of drive test logs</a:t>
            </a:r>
          </a:p>
          <a:p>
            <a:pPr algn="just">
              <a:lnSpc>
                <a:spcPct val="100000"/>
              </a:lnSpc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drive testing of cellular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etwork, multiple logs of format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“23Feb09 121917.1”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“23Feb09 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121917.2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 are being collected</a:t>
            </a:r>
          </a:p>
          <a:p>
            <a:pPr algn="just">
              <a:lnSpc>
                <a:spcPct val="100000"/>
              </a:lnSpc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above logs have been processed by python coding and a CSV file is formulated for further processing</a:t>
            </a:r>
          </a:p>
          <a:p>
            <a:pPr algn="just">
              <a:lnSpc>
                <a:spcPct val="100000"/>
              </a:lnSpc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Logs are categorized as 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“Mobile Terminating”, “Mobile Originating”, “3G Data”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“4G Data”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according to 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“Logs Name”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“Size of log in KB”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DATASET DESCRIPTION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977463"/>
            <a:ext cx="8135007" cy="40188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The dataset used in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project is drive test logs, collected during drive testing at different clusters in GB area (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Gilgit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Hunza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Sost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Gahkuch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Astore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Chilas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Skardu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Khaplu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700" dirty="0" err="1">
                <a:latin typeface="Arial" panose="020B0604020202020204" pitchFamily="34" charset="0"/>
                <a:cs typeface="Arial" panose="020B0604020202020204" pitchFamily="34" charset="0"/>
              </a:rPr>
              <a:t>Shigar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The source of data is Nemo Outdoor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collected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logs during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drive testing at different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clusters in GB.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The total number of logs collected are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five hundred (500)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and size of dataset is </a:t>
            </a:r>
            <a:r>
              <a:rPr lang="en-GB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800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 CSV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containing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useful features such as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“log name”, “date”, “time”, “size of log”, “label”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“Slice</a:t>
            </a:r>
            <a:r>
              <a:rPr lang="en-GB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(a part of log name) has been formulated from collected drive test logs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DATASET PRE-PROCCESING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44" y="1040524"/>
            <a:ext cx="4202584" cy="2921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925" y="1799462"/>
            <a:ext cx="3836802" cy="303720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98428" y="2596055"/>
            <a:ext cx="50449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DATA VISUALIZATION- SCATTER &amp; LINE GRAPHS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17" y="1278206"/>
            <a:ext cx="7126434" cy="36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DATA VISUALIZATION – BAR GRAPHS 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8" y="945931"/>
            <a:ext cx="7977351" cy="40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DATA VISUALIZATION – HEAT MAP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6" y="952687"/>
            <a:ext cx="6737131" cy="39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BEFORE DATA OVERSAMPLING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3" y="2741411"/>
            <a:ext cx="5416700" cy="20508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592" y="1282261"/>
            <a:ext cx="4221379" cy="3552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883" y="1103587"/>
            <a:ext cx="42777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samples in all four classes are not same, therefore the performance of model affected and low accuracy has been observed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333041" y="-1"/>
            <a:ext cx="6521986" cy="804231"/>
          </a:xfrm>
          <a:prstGeom prst="roundRect">
            <a:avLst/>
          </a:prstGeom>
          <a:solidFill>
            <a:srgbClr val="10253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AFTER DATA OVERSAMPLING</a:t>
            </a: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43" r="1536" b="4380"/>
          <a:stretch/>
        </p:blipFill>
        <p:spPr>
          <a:xfrm>
            <a:off x="472966" y="2571750"/>
            <a:ext cx="5391807" cy="1975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10" y="1518349"/>
            <a:ext cx="4246180" cy="3313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863" y="1288244"/>
            <a:ext cx="446689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samples in all four classes are balanced by oversampling and therefore the performance of model has been enhanced and high performance has been achieved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18153</TotalTime>
  <Words>945</Words>
  <Application>Microsoft Office PowerPoint</Application>
  <PresentationFormat>On-screen Show (16:9)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2577</cp:revision>
  <cp:lastPrinted>2020-12-22T20:40:19Z</cp:lastPrinted>
  <dcterms:created xsi:type="dcterms:W3CDTF">2020-04-01T04:45:28Z</dcterms:created>
  <dcterms:modified xsi:type="dcterms:W3CDTF">2023-10-25T12:08:18Z</dcterms:modified>
</cp:coreProperties>
</file>