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SemiBold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E023A4-380E-4D05-94B3-18DFA3C8E84F}">
  <a:tblStyle styleId="{28E023A4-380E-4D05-94B3-18DFA3C8E84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regular.fntdata"/><Relationship Id="rId22" Type="http://schemas.openxmlformats.org/officeDocument/2006/relationships/font" Target="fonts/RalewaySemiBold-italic.fntdata"/><Relationship Id="rId21" Type="http://schemas.openxmlformats.org/officeDocument/2006/relationships/font" Target="fonts/RalewaySemiBold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ff36360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25ff36360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5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8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Google Shape;51;p1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791B"/>
              </a:buClr>
              <a:buSzPts val="990"/>
              <a:buFont typeface="Arial"/>
              <a:buNone/>
            </a:pPr>
            <a:r>
              <a:rPr lang="en" sz="2360">
                <a:latin typeface="Times New Roman"/>
                <a:ea typeface="Times New Roman"/>
                <a:cs typeface="Times New Roman"/>
                <a:sym typeface="Times New Roman"/>
              </a:rPr>
              <a:t>Travel planning using the best possible route and maximising the visits to the sites using Time dependent Orienteering Problem</a:t>
            </a:r>
            <a:endParaRPr sz="5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7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Mohd Sadiqe Raheem Shaikh(2021AIM1012)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M Pavan Naik(2021AIM1011)</a:t>
            </a:r>
            <a:endParaRPr sz="2400"/>
          </a:p>
        </p:txBody>
      </p:sp>
      <p:sp>
        <p:nvSpPr>
          <p:cNvPr id="74" name="Google Shape;74;p13"/>
          <p:cNvSpPr txBox="1"/>
          <p:nvPr/>
        </p:nvSpPr>
        <p:spPr>
          <a:xfrm>
            <a:off x="2435875" y="4743300"/>
            <a:ext cx="296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92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lt2"/>
                </a:solidFill>
              </a:rPr>
              <a:t>Introduction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129725" y="1480150"/>
            <a:ext cx="5603400" cy="27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900">
              <a:solidFill>
                <a:srgbClr val="C0791B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b="0" lang="en" sz="1900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 problem statement focuses on providing the user(</a:t>
            </a:r>
            <a:r>
              <a:rPr b="0" lang="en" sz="1900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tourists</a:t>
            </a:r>
            <a:r>
              <a:rPr b="0" lang="en" sz="1900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) with optimal route which contains maximum scenic views, while </a:t>
            </a:r>
            <a:r>
              <a:rPr b="0" lang="en" sz="1900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exceeding a cost budget (e.g., total travel time). </a:t>
            </a:r>
            <a:endParaRPr b="0" sz="1900">
              <a:solidFill>
                <a:srgbClr val="C0791B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</a:pPr>
            <a:r>
              <a:t/>
            </a:r>
            <a:endParaRPr b="0" sz="1900">
              <a:solidFill>
                <a:srgbClr val="C0791B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775" y="1289450"/>
            <a:ext cx="2589575" cy="34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</a:rPr>
              <a:t>Timeline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87" name="Google Shape;87;p15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{28E023A4-380E-4D05-94B3-18DFA3C8E84F}</a:tableStyleId>
              </a:tblPr>
              <a:tblGrid>
                <a:gridCol w="710225"/>
                <a:gridCol w="710225"/>
                <a:gridCol w="710225"/>
                <a:gridCol w="382850"/>
                <a:gridCol w="103760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Setting Up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Implementation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88" name="Google Shape;88;p15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89" name="Google Shape;89;p15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1"/>
                </a:solidFill>
              </a:rPr>
              <a:t>1st week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646175" y="1560476"/>
            <a:ext cx="2315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Literature Review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1"/>
                </a:solidFill>
              </a:rPr>
              <a:t>2nd week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2" name="Google Shape;92;p15"/>
          <p:cNvSpPr txBox="1"/>
          <p:nvPr>
            <p:ph idx="4294967295" type="body"/>
          </p:nvPr>
        </p:nvSpPr>
        <p:spPr>
          <a:xfrm>
            <a:off x="3251009" y="3993750"/>
            <a:ext cx="2315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/>
              <a:t>Code building and data integration</a:t>
            </a:r>
            <a:endParaRPr sz="1400"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1"/>
                </a:solidFill>
              </a:rPr>
              <a:t>3rd week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4" name="Google Shape;94;p15"/>
          <p:cNvSpPr txBox="1"/>
          <p:nvPr>
            <p:ph idx="4294967295" type="body"/>
          </p:nvPr>
        </p:nvSpPr>
        <p:spPr>
          <a:xfrm>
            <a:off x="5091049" y="1560476"/>
            <a:ext cx="2353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/>
              <a:t>Identifying limitations and improvements</a:t>
            </a:r>
            <a:endParaRPr sz="1400"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1"/>
                </a:solidFill>
              </a:rPr>
              <a:t>4th week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6" name="Google Shape;96;p15"/>
          <p:cNvSpPr txBox="1"/>
          <p:nvPr>
            <p:ph idx="4294967295" type="body"/>
          </p:nvPr>
        </p:nvSpPr>
        <p:spPr>
          <a:xfrm>
            <a:off x="6245125" y="3993750"/>
            <a:ext cx="2353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/>
              <a:t>P</a:t>
            </a:r>
            <a:r>
              <a:rPr lang="en" sz="1400"/>
              <a:t>reparing demo</a:t>
            </a:r>
            <a:endParaRPr sz="1400"/>
          </a:p>
        </p:txBody>
      </p:sp>
      <p:cxnSp>
        <p:nvCxnSpPr>
          <p:cNvPr id="97" name="Google Shape;97;p15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98" name="Google Shape;98;p15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99" name="Google Shape;99;p15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75" y="162725"/>
            <a:ext cx="86616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887550" y="753875"/>
            <a:ext cx="56097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Proposed Work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887550" y="1516475"/>
            <a:ext cx="66084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propose to use the following </a:t>
            </a:r>
            <a:r>
              <a:rPr lang="en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heuristic</a:t>
            </a:r>
            <a:r>
              <a:rPr lang="en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calculate the </a:t>
            </a:r>
            <a:r>
              <a:rPr lang="en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 optimal path for travelling and visiting the place </a:t>
            </a:r>
            <a:endParaRPr>
              <a:solidFill>
                <a:srgbClr val="C0791B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791B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time-dependent spatial data for the road networks </a:t>
            </a:r>
            <a:endParaRPr>
              <a:solidFill>
                <a:srgbClr val="C0791B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791B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 time-dependent heuristic for the locations </a:t>
            </a:r>
            <a:endParaRPr>
              <a:solidFill>
                <a:srgbClr val="C0791B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75" y="162725"/>
            <a:ext cx="86616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887550" y="753875"/>
            <a:ext cx="6311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Heuristic and assumptions</a:t>
            </a:r>
            <a:endParaRPr i="0" sz="3000" u="none" cap="none" strike="noStrike">
              <a:solidFill>
                <a:schemeClr val="l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887550" y="1516475"/>
            <a:ext cx="66084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Bidirectional </a:t>
            </a:r>
            <a:r>
              <a:rPr lang="en" sz="1500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A*</a:t>
            </a:r>
            <a:endParaRPr sz="1500">
              <a:solidFill>
                <a:srgbClr val="C0791B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 function = g(x) + h(x)</a:t>
            </a:r>
            <a:endParaRPr sz="1500">
              <a:solidFill>
                <a:srgbClr val="C0791B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g(x) = Dynamic travel time on an edge</a:t>
            </a:r>
            <a:endParaRPr sz="1500">
              <a:solidFill>
                <a:srgbClr val="C0791B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h(x) = Estimated time from next node to destination</a:t>
            </a:r>
            <a:endParaRPr sz="1500">
              <a:solidFill>
                <a:srgbClr val="C0791B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●h</a:t>
            </a:r>
            <a:r>
              <a:rPr baseline="-25000" lang="en" sz="2500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lang="en" sz="1500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(x)=Manhattan distance to dest / max speed limit in that region</a:t>
            </a:r>
            <a:endParaRPr sz="1500">
              <a:solidFill>
                <a:srgbClr val="C0791B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○</a:t>
            </a:r>
            <a:r>
              <a:rPr i="1" lang="en" sz="1400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Will always be an under estimator and thereby admissible</a:t>
            </a:r>
            <a:endParaRPr i="1" sz="1400">
              <a:solidFill>
                <a:srgbClr val="C0791B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●Edge weight distributions</a:t>
            </a:r>
            <a:endParaRPr sz="1500">
              <a:solidFill>
                <a:srgbClr val="C0791B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○</a:t>
            </a:r>
            <a:r>
              <a:rPr i="1" lang="en" sz="1400">
                <a:solidFill>
                  <a:srgbClr val="C07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Individual distribution of travel time for each edge</a:t>
            </a:r>
            <a:endParaRPr i="1" sz="1400">
              <a:solidFill>
                <a:srgbClr val="C0791B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i="1" sz="1400">
              <a:solidFill>
                <a:srgbClr val="C0791B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0791B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65500" y="1031125"/>
            <a:ext cx="3783300" cy="3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2400">
                <a:solidFill>
                  <a:schemeClr val="dk2"/>
                </a:solidFill>
              </a:rPr>
              <a:t>We solve the path finding problem using </a:t>
            </a:r>
            <a:r>
              <a:rPr lang="en"/>
              <a:t>Bidirectional A*</a:t>
            </a:r>
            <a:r>
              <a:rPr lang="en" sz="2400"/>
              <a:t> </a:t>
            </a:r>
            <a:r>
              <a:rPr b="0" lang="en" sz="2400">
                <a:solidFill>
                  <a:schemeClr val="dk2"/>
                </a:solidFill>
              </a:rPr>
              <a:t>algorithm 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626975" y="49950"/>
            <a:ext cx="451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7458"/>
          <a:stretch/>
        </p:blipFill>
        <p:spPr>
          <a:xfrm>
            <a:off x="4700800" y="345250"/>
            <a:ext cx="4306775" cy="46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03300" y="411575"/>
            <a:ext cx="4594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Observations and Results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374625" y="1985700"/>
            <a:ext cx="3784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We were able to </a:t>
            </a:r>
            <a:r>
              <a:rPr lang="en" sz="19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provide the user with the optimal path which includes best scenic views and locations within less </a:t>
            </a:r>
            <a:r>
              <a:rPr lang="en" sz="19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amount of time and cost. </a:t>
            </a:r>
            <a:endParaRPr b="0" i="0" sz="1900" u="none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25" y="86850"/>
            <a:ext cx="3951000" cy="502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References</a:t>
            </a:r>
            <a:endParaRPr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03300" y="1229725"/>
            <a:ext cx="8385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0791B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C079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Enjoy the most beautiful scene now: a memetic algorithm to solve two-fold time-dependent arc orienteering problem</a:t>
            </a:r>
            <a:endParaRPr sz="1800">
              <a:solidFill>
                <a:srgbClr val="C079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079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Chao CHEN, Liping GAO1, Xuefeng XIE,, Zhu WANG2</a:t>
            </a:r>
            <a:endParaRPr sz="1500">
              <a:solidFill>
                <a:srgbClr val="C079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C079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0791B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C079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Scenic Routes Now: Eﬀiciently Solving the Time-Dependent Arc Orienteering Problem </a:t>
            </a:r>
            <a:endParaRPr sz="1800">
              <a:solidFill>
                <a:srgbClr val="C079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079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Ying Lu†⋆, Gregor Jossé‡⋆, Tobias Emrich‡ , Ugur Demiryurek†, Matthias Renz# , Cyrus Shahabi† , Matthias Schubert‡</a:t>
            </a:r>
            <a:endParaRPr sz="1500">
              <a:solidFill>
                <a:srgbClr val="C079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C079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0791B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C079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extension of the arc orienteering problem and its application to cycle trip planning</a:t>
            </a:r>
            <a:endParaRPr sz="1800">
              <a:solidFill>
                <a:srgbClr val="C079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079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Verbeeck a,⇑, P. Vansteenwegen b, E.-H. Aghezzaf a</a:t>
            </a:r>
            <a:endParaRPr sz="1500">
              <a:solidFill>
                <a:srgbClr val="C079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C079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