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8" r:id="rId5"/>
    <p:sldId id="259" r:id="rId6"/>
    <p:sldId id="261" r:id="rId7"/>
    <p:sldId id="266"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67"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413A8-ECF3-4C08-BD1C-523D2F3FDA4E}" type="datetimeFigureOut">
              <a:rPr lang="en-IN" smtClean="0"/>
              <a:t>25-12-2024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31DC40-CAFB-4B62-866B-BAE92BED37E3}" type="slidenum">
              <a:rPr lang="en-IN" smtClean="0"/>
              <a:t>‹#›</a:t>
            </a:fld>
            <a:endParaRPr lang="en-IN"/>
          </a:p>
        </p:txBody>
      </p:sp>
    </p:spTree>
    <p:extLst>
      <p:ext uri="{BB962C8B-B14F-4D97-AF65-F5344CB8AC3E}">
        <p14:creationId xmlns:p14="http://schemas.microsoft.com/office/powerpoint/2010/main" val="662534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C5E4AB-CBC9-078A-73FF-F443F58085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CF3EDD-6D9B-78EB-7B28-98CB7CA7DF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A312F3-A084-D3DA-F921-DCFA1E0B5ED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5C9E857-22A9-971E-DD74-569A1B45644C}"/>
              </a:ext>
            </a:extLst>
          </p:cNvPr>
          <p:cNvSpPr>
            <a:spLocks noGrp="1"/>
          </p:cNvSpPr>
          <p:nvPr>
            <p:ph type="sldNum" sz="quarter" idx="5"/>
          </p:nvPr>
        </p:nvSpPr>
        <p:spPr/>
        <p:txBody>
          <a:bodyPr/>
          <a:lstStyle/>
          <a:p>
            <a:fld id="{DC31DC40-CAFB-4B62-866B-BAE92BED37E3}" type="slidenum">
              <a:rPr lang="en-IN" smtClean="0"/>
              <a:t>4</a:t>
            </a:fld>
            <a:endParaRPr lang="en-IN"/>
          </a:p>
        </p:txBody>
      </p:sp>
    </p:spTree>
    <p:extLst>
      <p:ext uri="{BB962C8B-B14F-4D97-AF65-F5344CB8AC3E}">
        <p14:creationId xmlns:p14="http://schemas.microsoft.com/office/powerpoint/2010/main" val="3948724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31DC40-CAFB-4B62-866B-BAE92BED37E3}" type="slidenum">
              <a:rPr lang="en-IN" smtClean="0"/>
              <a:t>5</a:t>
            </a:fld>
            <a:endParaRPr lang="en-IN"/>
          </a:p>
        </p:txBody>
      </p:sp>
    </p:spTree>
    <p:extLst>
      <p:ext uri="{BB962C8B-B14F-4D97-AF65-F5344CB8AC3E}">
        <p14:creationId xmlns:p14="http://schemas.microsoft.com/office/powerpoint/2010/main" val="1122881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99D45-86BF-A385-45BF-D8907A343A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F37436C-F8B9-FF86-F762-A224451429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32883F-1C67-0085-E9AA-2781B879EB3F}"/>
              </a:ext>
            </a:extLst>
          </p:cNvPr>
          <p:cNvSpPr>
            <a:spLocks noGrp="1"/>
          </p:cNvSpPr>
          <p:nvPr>
            <p:ph type="dt" sz="half" idx="10"/>
          </p:nvPr>
        </p:nvSpPr>
        <p:spPr/>
        <p:txBody>
          <a:bodyPr/>
          <a:lstStyle/>
          <a:p>
            <a:fld id="{FDF1458E-0E96-4935-BFFD-BC6B1262497B}" type="datetimeFigureOut">
              <a:rPr lang="en-IN" smtClean="0"/>
              <a:t>25-12-2024</a:t>
            </a:fld>
            <a:endParaRPr lang="en-IN"/>
          </a:p>
        </p:txBody>
      </p:sp>
      <p:sp>
        <p:nvSpPr>
          <p:cNvPr id="5" name="Footer Placeholder 4">
            <a:extLst>
              <a:ext uri="{FF2B5EF4-FFF2-40B4-BE49-F238E27FC236}">
                <a16:creationId xmlns:a16="http://schemas.microsoft.com/office/drawing/2014/main" id="{CFD1E34E-0E2A-A76C-B743-5A16679CF0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5263CE-45EE-5469-3902-E2320E26A4DD}"/>
              </a:ext>
            </a:extLst>
          </p:cNvPr>
          <p:cNvSpPr>
            <a:spLocks noGrp="1"/>
          </p:cNvSpPr>
          <p:nvPr>
            <p:ph type="sldNum" sz="quarter" idx="12"/>
          </p:nvPr>
        </p:nvSpPr>
        <p:spPr/>
        <p:txBody>
          <a:bodyPr/>
          <a:lstStyle/>
          <a:p>
            <a:fld id="{F3BD5154-01B1-405D-96CE-67A811C0263C}" type="slidenum">
              <a:rPr lang="en-IN" smtClean="0"/>
              <a:t>‹#›</a:t>
            </a:fld>
            <a:endParaRPr lang="en-IN"/>
          </a:p>
        </p:txBody>
      </p:sp>
    </p:spTree>
    <p:extLst>
      <p:ext uri="{BB962C8B-B14F-4D97-AF65-F5344CB8AC3E}">
        <p14:creationId xmlns:p14="http://schemas.microsoft.com/office/powerpoint/2010/main" val="76075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C0632-3148-F88B-BE88-64A1D13F535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074685-CD97-A2BB-B472-FB24D80FA0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986D7F-AEF8-3D5C-E949-B6AD21BA7219}"/>
              </a:ext>
            </a:extLst>
          </p:cNvPr>
          <p:cNvSpPr>
            <a:spLocks noGrp="1"/>
          </p:cNvSpPr>
          <p:nvPr>
            <p:ph type="dt" sz="half" idx="10"/>
          </p:nvPr>
        </p:nvSpPr>
        <p:spPr/>
        <p:txBody>
          <a:bodyPr/>
          <a:lstStyle/>
          <a:p>
            <a:fld id="{FDF1458E-0E96-4935-BFFD-BC6B1262497B}" type="datetimeFigureOut">
              <a:rPr lang="en-IN" smtClean="0"/>
              <a:t>25-12-2024</a:t>
            </a:fld>
            <a:endParaRPr lang="en-IN"/>
          </a:p>
        </p:txBody>
      </p:sp>
      <p:sp>
        <p:nvSpPr>
          <p:cNvPr id="5" name="Footer Placeholder 4">
            <a:extLst>
              <a:ext uri="{FF2B5EF4-FFF2-40B4-BE49-F238E27FC236}">
                <a16:creationId xmlns:a16="http://schemas.microsoft.com/office/drawing/2014/main" id="{A3D11DA8-80C6-6706-C489-82FD22D7A5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FE2A5D-B1EE-5E01-1672-10CAA0547C9C}"/>
              </a:ext>
            </a:extLst>
          </p:cNvPr>
          <p:cNvSpPr>
            <a:spLocks noGrp="1"/>
          </p:cNvSpPr>
          <p:nvPr>
            <p:ph type="sldNum" sz="quarter" idx="12"/>
          </p:nvPr>
        </p:nvSpPr>
        <p:spPr/>
        <p:txBody>
          <a:bodyPr/>
          <a:lstStyle/>
          <a:p>
            <a:fld id="{F3BD5154-01B1-405D-96CE-67A811C0263C}" type="slidenum">
              <a:rPr lang="en-IN" smtClean="0"/>
              <a:t>‹#›</a:t>
            </a:fld>
            <a:endParaRPr lang="en-IN"/>
          </a:p>
        </p:txBody>
      </p:sp>
    </p:spTree>
    <p:extLst>
      <p:ext uri="{BB962C8B-B14F-4D97-AF65-F5344CB8AC3E}">
        <p14:creationId xmlns:p14="http://schemas.microsoft.com/office/powerpoint/2010/main" val="1279609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AADBB4-CEA7-C706-419B-2EA972F424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DA9AA2-0661-1921-6152-D964059AD6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C4DE33-97AF-D8B0-7C84-2A0DFF1291BF}"/>
              </a:ext>
            </a:extLst>
          </p:cNvPr>
          <p:cNvSpPr>
            <a:spLocks noGrp="1"/>
          </p:cNvSpPr>
          <p:nvPr>
            <p:ph type="dt" sz="half" idx="10"/>
          </p:nvPr>
        </p:nvSpPr>
        <p:spPr/>
        <p:txBody>
          <a:bodyPr/>
          <a:lstStyle/>
          <a:p>
            <a:fld id="{FDF1458E-0E96-4935-BFFD-BC6B1262497B}" type="datetimeFigureOut">
              <a:rPr lang="en-IN" smtClean="0"/>
              <a:t>25-12-2024</a:t>
            </a:fld>
            <a:endParaRPr lang="en-IN"/>
          </a:p>
        </p:txBody>
      </p:sp>
      <p:sp>
        <p:nvSpPr>
          <p:cNvPr id="5" name="Footer Placeholder 4">
            <a:extLst>
              <a:ext uri="{FF2B5EF4-FFF2-40B4-BE49-F238E27FC236}">
                <a16:creationId xmlns:a16="http://schemas.microsoft.com/office/drawing/2014/main" id="{D0EDA9FD-9D1D-F9D8-6087-609B8DF053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4DE66C-B10E-B900-C1F2-2CE5661D006A}"/>
              </a:ext>
            </a:extLst>
          </p:cNvPr>
          <p:cNvSpPr>
            <a:spLocks noGrp="1"/>
          </p:cNvSpPr>
          <p:nvPr>
            <p:ph type="sldNum" sz="quarter" idx="12"/>
          </p:nvPr>
        </p:nvSpPr>
        <p:spPr/>
        <p:txBody>
          <a:bodyPr/>
          <a:lstStyle/>
          <a:p>
            <a:fld id="{F3BD5154-01B1-405D-96CE-67A811C0263C}" type="slidenum">
              <a:rPr lang="en-IN" smtClean="0"/>
              <a:t>‹#›</a:t>
            </a:fld>
            <a:endParaRPr lang="en-IN"/>
          </a:p>
        </p:txBody>
      </p:sp>
    </p:spTree>
    <p:extLst>
      <p:ext uri="{BB962C8B-B14F-4D97-AF65-F5344CB8AC3E}">
        <p14:creationId xmlns:p14="http://schemas.microsoft.com/office/powerpoint/2010/main" val="4169943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FE822-349A-F44E-CBF8-3CBAE4BC50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0D8FD0-9A3B-18E4-9A83-86D8689EE3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27EBC3-ABFF-E677-3B22-4DB2F3C8F229}"/>
              </a:ext>
            </a:extLst>
          </p:cNvPr>
          <p:cNvSpPr>
            <a:spLocks noGrp="1"/>
          </p:cNvSpPr>
          <p:nvPr>
            <p:ph type="dt" sz="half" idx="10"/>
          </p:nvPr>
        </p:nvSpPr>
        <p:spPr/>
        <p:txBody>
          <a:bodyPr/>
          <a:lstStyle/>
          <a:p>
            <a:fld id="{FDF1458E-0E96-4935-BFFD-BC6B1262497B}" type="datetimeFigureOut">
              <a:rPr lang="en-IN" smtClean="0"/>
              <a:t>25-12-2024</a:t>
            </a:fld>
            <a:endParaRPr lang="en-IN"/>
          </a:p>
        </p:txBody>
      </p:sp>
      <p:sp>
        <p:nvSpPr>
          <p:cNvPr id="5" name="Footer Placeholder 4">
            <a:extLst>
              <a:ext uri="{FF2B5EF4-FFF2-40B4-BE49-F238E27FC236}">
                <a16:creationId xmlns:a16="http://schemas.microsoft.com/office/drawing/2014/main" id="{0167F5B0-83E0-AD21-CBC1-9A18C81C52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95CA6D-6473-2BDF-1900-49E277CEDD8B}"/>
              </a:ext>
            </a:extLst>
          </p:cNvPr>
          <p:cNvSpPr>
            <a:spLocks noGrp="1"/>
          </p:cNvSpPr>
          <p:nvPr>
            <p:ph type="sldNum" sz="quarter" idx="12"/>
          </p:nvPr>
        </p:nvSpPr>
        <p:spPr/>
        <p:txBody>
          <a:bodyPr/>
          <a:lstStyle/>
          <a:p>
            <a:fld id="{F3BD5154-01B1-405D-96CE-67A811C0263C}" type="slidenum">
              <a:rPr lang="en-IN" smtClean="0"/>
              <a:t>‹#›</a:t>
            </a:fld>
            <a:endParaRPr lang="en-IN"/>
          </a:p>
        </p:txBody>
      </p:sp>
    </p:spTree>
    <p:extLst>
      <p:ext uri="{BB962C8B-B14F-4D97-AF65-F5344CB8AC3E}">
        <p14:creationId xmlns:p14="http://schemas.microsoft.com/office/powerpoint/2010/main" val="3402500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2FFDE-F925-36B2-2DBC-7C1D535EA5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C4EC20D-00FC-E118-A73E-824B29DA56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6C840F-5BAA-A8F0-B598-4961220FFE90}"/>
              </a:ext>
            </a:extLst>
          </p:cNvPr>
          <p:cNvSpPr>
            <a:spLocks noGrp="1"/>
          </p:cNvSpPr>
          <p:nvPr>
            <p:ph type="dt" sz="half" idx="10"/>
          </p:nvPr>
        </p:nvSpPr>
        <p:spPr/>
        <p:txBody>
          <a:bodyPr/>
          <a:lstStyle/>
          <a:p>
            <a:fld id="{FDF1458E-0E96-4935-BFFD-BC6B1262497B}" type="datetimeFigureOut">
              <a:rPr lang="en-IN" smtClean="0"/>
              <a:t>25-12-2024</a:t>
            </a:fld>
            <a:endParaRPr lang="en-IN"/>
          </a:p>
        </p:txBody>
      </p:sp>
      <p:sp>
        <p:nvSpPr>
          <p:cNvPr id="5" name="Footer Placeholder 4">
            <a:extLst>
              <a:ext uri="{FF2B5EF4-FFF2-40B4-BE49-F238E27FC236}">
                <a16:creationId xmlns:a16="http://schemas.microsoft.com/office/drawing/2014/main" id="{52FF293F-8E71-2738-F1D3-96D163DA13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D879E5-B85C-7505-AD33-033839C5AAED}"/>
              </a:ext>
            </a:extLst>
          </p:cNvPr>
          <p:cNvSpPr>
            <a:spLocks noGrp="1"/>
          </p:cNvSpPr>
          <p:nvPr>
            <p:ph type="sldNum" sz="quarter" idx="12"/>
          </p:nvPr>
        </p:nvSpPr>
        <p:spPr/>
        <p:txBody>
          <a:bodyPr/>
          <a:lstStyle/>
          <a:p>
            <a:fld id="{F3BD5154-01B1-405D-96CE-67A811C0263C}" type="slidenum">
              <a:rPr lang="en-IN" smtClean="0"/>
              <a:t>‹#›</a:t>
            </a:fld>
            <a:endParaRPr lang="en-IN"/>
          </a:p>
        </p:txBody>
      </p:sp>
    </p:spTree>
    <p:extLst>
      <p:ext uri="{BB962C8B-B14F-4D97-AF65-F5344CB8AC3E}">
        <p14:creationId xmlns:p14="http://schemas.microsoft.com/office/powerpoint/2010/main" val="2647731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6209-2BE4-0F02-52AF-6669733112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2C893C-AB72-BD1F-24ED-6AA4B53EAC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8DF8B31-6266-3420-695B-AF93B5F375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24DC044-B080-8BCF-24C8-C0F90274B540}"/>
              </a:ext>
            </a:extLst>
          </p:cNvPr>
          <p:cNvSpPr>
            <a:spLocks noGrp="1"/>
          </p:cNvSpPr>
          <p:nvPr>
            <p:ph type="dt" sz="half" idx="10"/>
          </p:nvPr>
        </p:nvSpPr>
        <p:spPr/>
        <p:txBody>
          <a:bodyPr/>
          <a:lstStyle/>
          <a:p>
            <a:fld id="{FDF1458E-0E96-4935-BFFD-BC6B1262497B}" type="datetimeFigureOut">
              <a:rPr lang="en-IN" smtClean="0"/>
              <a:t>25-12-2024</a:t>
            </a:fld>
            <a:endParaRPr lang="en-IN"/>
          </a:p>
        </p:txBody>
      </p:sp>
      <p:sp>
        <p:nvSpPr>
          <p:cNvPr id="6" name="Footer Placeholder 5">
            <a:extLst>
              <a:ext uri="{FF2B5EF4-FFF2-40B4-BE49-F238E27FC236}">
                <a16:creationId xmlns:a16="http://schemas.microsoft.com/office/drawing/2014/main" id="{5EF04F4E-3865-8A66-EFD6-8A32BFD6B7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2B873B-2653-B94E-C854-B8C0A19ACDA3}"/>
              </a:ext>
            </a:extLst>
          </p:cNvPr>
          <p:cNvSpPr>
            <a:spLocks noGrp="1"/>
          </p:cNvSpPr>
          <p:nvPr>
            <p:ph type="sldNum" sz="quarter" idx="12"/>
          </p:nvPr>
        </p:nvSpPr>
        <p:spPr/>
        <p:txBody>
          <a:bodyPr/>
          <a:lstStyle/>
          <a:p>
            <a:fld id="{F3BD5154-01B1-405D-96CE-67A811C0263C}" type="slidenum">
              <a:rPr lang="en-IN" smtClean="0"/>
              <a:t>‹#›</a:t>
            </a:fld>
            <a:endParaRPr lang="en-IN"/>
          </a:p>
        </p:txBody>
      </p:sp>
    </p:spTree>
    <p:extLst>
      <p:ext uri="{BB962C8B-B14F-4D97-AF65-F5344CB8AC3E}">
        <p14:creationId xmlns:p14="http://schemas.microsoft.com/office/powerpoint/2010/main" val="2419410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CCB23-6A20-1A44-C19A-1FB15D65F7A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B9AAA7-4922-8FEB-088F-637A4D9660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30A183-AB99-A481-97A3-F7095EC63F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E24E68A-132A-7915-24F5-6F6A357E43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787A9D-3B99-3652-35C7-910F223AA8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D5229D0-0839-4EE0-A3FD-30E5CAEA1E25}"/>
              </a:ext>
            </a:extLst>
          </p:cNvPr>
          <p:cNvSpPr>
            <a:spLocks noGrp="1"/>
          </p:cNvSpPr>
          <p:nvPr>
            <p:ph type="dt" sz="half" idx="10"/>
          </p:nvPr>
        </p:nvSpPr>
        <p:spPr/>
        <p:txBody>
          <a:bodyPr/>
          <a:lstStyle/>
          <a:p>
            <a:fld id="{FDF1458E-0E96-4935-BFFD-BC6B1262497B}" type="datetimeFigureOut">
              <a:rPr lang="en-IN" smtClean="0"/>
              <a:t>25-12-2024</a:t>
            </a:fld>
            <a:endParaRPr lang="en-IN"/>
          </a:p>
        </p:txBody>
      </p:sp>
      <p:sp>
        <p:nvSpPr>
          <p:cNvPr id="8" name="Footer Placeholder 7">
            <a:extLst>
              <a:ext uri="{FF2B5EF4-FFF2-40B4-BE49-F238E27FC236}">
                <a16:creationId xmlns:a16="http://schemas.microsoft.com/office/drawing/2014/main" id="{7394A80A-8B07-9ED1-6DAD-232535EF3D6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9D5723-E154-6A3C-CDBB-7EC0DD9469B3}"/>
              </a:ext>
            </a:extLst>
          </p:cNvPr>
          <p:cNvSpPr>
            <a:spLocks noGrp="1"/>
          </p:cNvSpPr>
          <p:nvPr>
            <p:ph type="sldNum" sz="quarter" idx="12"/>
          </p:nvPr>
        </p:nvSpPr>
        <p:spPr/>
        <p:txBody>
          <a:bodyPr/>
          <a:lstStyle/>
          <a:p>
            <a:fld id="{F3BD5154-01B1-405D-96CE-67A811C0263C}" type="slidenum">
              <a:rPr lang="en-IN" smtClean="0"/>
              <a:t>‹#›</a:t>
            </a:fld>
            <a:endParaRPr lang="en-IN"/>
          </a:p>
        </p:txBody>
      </p:sp>
    </p:spTree>
    <p:extLst>
      <p:ext uri="{BB962C8B-B14F-4D97-AF65-F5344CB8AC3E}">
        <p14:creationId xmlns:p14="http://schemas.microsoft.com/office/powerpoint/2010/main" val="741345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ECF20-CD32-6AF1-8C8F-394E0B99259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978EE81-4BC1-9814-740B-4E2278C2F2D2}"/>
              </a:ext>
            </a:extLst>
          </p:cNvPr>
          <p:cNvSpPr>
            <a:spLocks noGrp="1"/>
          </p:cNvSpPr>
          <p:nvPr>
            <p:ph type="dt" sz="half" idx="10"/>
          </p:nvPr>
        </p:nvSpPr>
        <p:spPr/>
        <p:txBody>
          <a:bodyPr/>
          <a:lstStyle/>
          <a:p>
            <a:fld id="{FDF1458E-0E96-4935-BFFD-BC6B1262497B}" type="datetimeFigureOut">
              <a:rPr lang="en-IN" smtClean="0"/>
              <a:t>25-12-2024</a:t>
            </a:fld>
            <a:endParaRPr lang="en-IN"/>
          </a:p>
        </p:txBody>
      </p:sp>
      <p:sp>
        <p:nvSpPr>
          <p:cNvPr id="4" name="Footer Placeholder 3">
            <a:extLst>
              <a:ext uri="{FF2B5EF4-FFF2-40B4-BE49-F238E27FC236}">
                <a16:creationId xmlns:a16="http://schemas.microsoft.com/office/drawing/2014/main" id="{32FA9DBD-DEF9-8943-6B26-6F687EE71F0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8D2338F-592E-70CD-7A91-99C793BAC686}"/>
              </a:ext>
            </a:extLst>
          </p:cNvPr>
          <p:cNvSpPr>
            <a:spLocks noGrp="1"/>
          </p:cNvSpPr>
          <p:nvPr>
            <p:ph type="sldNum" sz="quarter" idx="12"/>
          </p:nvPr>
        </p:nvSpPr>
        <p:spPr/>
        <p:txBody>
          <a:bodyPr/>
          <a:lstStyle/>
          <a:p>
            <a:fld id="{F3BD5154-01B1-405D-96CE-67A811C0263C}" type="slidenum">
              <a:rPr lang="en-IN" smtClean="0"/>
              <a:t>‹#›</a:t>
            </a:fld>
            <a:endParaRPr lang="en-IN"/>
          </a:p>
        </p:txBody>
      </p:sp>
    </p:spTree>
    <p:extLst>
      <p:ext uri="{BB962C8B-B14F-4D97-AF65-F5344CB8AC3E}">
        <p14:creationId xmlns:p14="http://schemas.microsoft.com/office/powerpoint/2010/main" val="1957182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4AB819-A18B-F0DF-7F20-77442B37CCA6}"/>
              </a:ext>
            </a:extLst>
          </p:cNvPr>
          <p:cNvSpPr>
            <a:spLocks noGrp="1"/>
          </p:cNvSpPr>
          <p:nvPr>
            <p:ph type="dt" sz="half" idx="10"/>
          </p:nvPr>
        </p:nvSpPr>
        <p:spPr/>
        <p:txBody>
          <a:bodyPr/>
          <a:lstStyle/>
          <a:p>
            <a:fld id="{FDF1458E-0E96-4935-BFFD-BC6B1262497B}" type="datetimeFigureOut">
              <a:rPr lang="en-IN" smtClean="0"/>
              <a:t>25-12-2024</a:t>
            </a:fld>
            <a:endParaRPr lang="en-IN"/>
          </a:p>
        </p:txBody>
      </p:sp>
      <p:sp>
        <p:nvSpPr>
          <p:cNvPr id="3" name="Footer Placeholder 2">
            <a:extLst>
              <a:ext uri="{FF2B5EF4-FFF2-40B4-BE49-F238E27FC236}">
                <a16:creationId xmlns:a16="http://schemas.microsoft.com/office/drawing/2014/main" id="{FA7198B1-F7E8-A039-69A7-9B295C407F3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8E981A2-2B1B-3D51-CC66-3760D5B5ABD3}"/>
              </a:ext>
            </a:extLst>
          </p:cNvPr>
          <p:cNvSpPr>
            <a:spLocks noGrp="1"/>
          </p:cNvSpPr>
          <p:nvPr>
            <p:ph type="sldNum" sz="quarter" idx="12"/>
          </p:nvPr>
        </p:nvSpPr>
        <p:spPr/>
        <p:txBody>
          <a:bodyPr/>
          <a:lstStyle/>
          <a:p>
            <a:fld id="{F3BD5154-01B1-405D-96CE-67A811C0263C}" type="slidenum">
              <a:rPr lang="en-IN" smtClean="0"/>
              <a:t>‹#›</a:t>
            </a:fld>
            <a:endParaRPr lang="en-IN"/>
          </a:p>
        </p:txBody>
      </p:sp>
    </p:spTree>
    <p:extLst>
      <p:ext uri="{BB962C8B-B14F-4D97-AF65-F5344CB8AC3E}">
        <p14:creationId xmlns:p14="http://schemas.microsoft.com/office/powerpoint/2010/main" val="2469641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C23F7-65E7-4110-0840-08150E6127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B2257DD-C0AD-187B-8F1A-4E8FC2B7AB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0BCAEB9-C32D-8FDD-B205-B114E7512A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5BED57-E3A9-74A6-9774-8843E2C69306}"/>
              </a:ext>
            </a:extLst>
          </p:cNvPr>
          <p:cNvSpPr>
            <a:spLocks noGrp="1"/>
          </p:cNvSpPr>
          <p:nvPr>
            <p:ph type="dt" sz="half" idx="10"/>
          </p:nvPr>
        </p:nvSpPr>
        <p:spPr/>
        <p:txBody>
          <a:bodyPr/>
          <a:lstStyle/>
          <a:p>
            <a:fld id="{FDF1458E-0E96-4935-BFFD-BC6B1262497B}" type="datetimeFigureOut">
              <a:rPr lang="en-IN" smtClean="0"/>
              <a:t>25-12-2024</a:t>
            </a:fld>
            <a:endParaRPr lang="en-IN"/>
          </a:p>
        </p:txBody>
      </p:sp>
      <p:sp>
        <p:nvSpPr>
          <p:cNvPr id="6" name="Footer Placeholder 5">
            <a:extLst>
              <a:ext uri="{FF2B5EF4-FFF2-40B4-BE49-F238E27FC236}">
                <a16:creationId xmlns:a16="http://schemas.microsoft.com/office/drawing/2014/main" id="{CD846B85-1E60-02CF-9E2A-43E6B4AC7C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E62795-FDF9-D318-C15A-C7D88D9421E1}"/>
              </a:ext>
            </a:extLst>
          </p:cNvPr>
          <p:cNvSpPr>
            <a:spLocks noGrp="1"/>
          </p:cNvSpPr>
          <p:nvPr>
            <p:ph type="sldNum" sz="quarter" idx="12"/>
          </p:nvPr>
        </p:nvSpPr>
        <p:spPr/>
        <p:txBody>
          <a:bodyPr/>
          <a:lstStyle/>
          <a:p>
            <a:fld id="{F3BD5154-01B1-405D-96CE-67A811C0263C}" type="slidenum">
              <a:rPr lang="en-IN" smtClean="0"/>
              <a:t>‹#›</a:t>
            </a:fld>
            <a:endParaRPr lang="en-IN"/>
          </a:p>
        </p:txBody>
      </p:sp>
    </p:spTree>
    <p:extLst>
      <p:ext uri="{BB962C8B-B14F-4D97-AF65-F5344CB8AC3E}">
        <p14:creationId xmlns:p14="http://schemas.microsoft.com/office/powerpoint/2010/main" val="2607902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E6789-6F21-C4E4-E99A-F3A423F261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488EAD9-8D27-D5BB-8EF7-5F9DE8CEE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506570D-6396-92B5-D4C8-62447357D7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41A63B-6018-0006-4EC5-8143D7148A07}"/>
              </a:ext>
            </a:extLst>
          </p:cNvPr>
          <p:cNvSpPr>
            <a:spLocks noGrp="1"/>
          </p:cNvSpPr>
          <p:nvPr>
            <p:ph type="dt" sz="half" idx="10"/>
          </p:nvPr>
        </p:nvSpPr>
        <p:spPr/>
        <p:txBody>
          <a:bodyPr/>
          <a:lstStyle/>
          <a:p>
            <a:fld id="{FDF1458E-0E96-4935-BFFD-BC6B1262497B}" type="datetimeFigureOut">
              <a:rPr lang="en-IN" smtClean="0"/>
              <a:t>25-12-2024</a:t>
            </a:fld>
            <a:endParaRPr lang="en-IN"/>
          </a:p>
        </p:txBody>
      </p:sp>
      <p:sp>
        <p:nvSpPr>
          <p:cNvPr id="6" name="Footer Placeholder 5">
            <a:extLst>
              <a:ext uri="{FF2B5EF4-FFF2-40B4-BE49-F238E27FC236}">
                <a16:creationId xmlns:a16="http://schemas.microsoft.com/office/drawing/2014/main" id="{F6C7E69A-3B2B-B3B0-E773-824B2F908F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D7E746-9DE1-3E6B-B70D-8F1646FA9C90}"/>
              </a:ext>
            </a:extLst>
          </p:cNvPr>
          <p:cNvSpPr>
            <a:spLocks noGrp="1"/>
          </p:cNvSpPr>
          <p:nvPr>
            <p:ph type="sldNum" sz="quarter" idx="12"/>
          </p:nvPr>
        </p:nvSpPr>
        <p:spPr/>
        <p:txBody>
          <a:bodyPr/>
          <a:lstStyle/>
          <a:p>
            <a:fld id="{F3BD5154-01B1-405D-96CE-67A811C0263C}" type="slidenum">
              <a:rPr lang="en-IN" smtClean="0"/>
              <a:t>‹#›</a:t>
            </a:fld>
            <a:endParaRPr lang="en-IN"/>
          </a:p>
        </p:txBody>
      </p:sp>
    </p:spTree>
    <p:extLst>
      <p:ext uri="{BB962C8B-B14F-4D97-AF65-F5344CB8AC3E}">
        <p14:creationId xmlns:p14="http://schemas.microsoft.com/office/powerpoint/2010/main" val="159385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D9BC40-4D9F-205B-A5C1-620B65E71A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B19D04-38D4-B229-1423-D304CFA642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677D1C-F571-9EFD-080F-6269732B59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F1458E-0E96-4935-BFFD-BC6B1262497B}" type="datetimeFigureOut">
              <a:rPr lang="en-IN" smtClean="0"/>
              <a:t>25-12-2024</a:t>
            </a:fld>
            <a:endParaRPr lang="en-IN"/>
          </a:p>
        </p:txBody>
      </p:sp>
      <p:sp>
        <p:nvSpPr>
          <p:cNvPr id="5" name="Footer Placeholder 4">
            <a:extLst>
              <a:ext uri="{FF2B5EF4-FFF2-40B4-BE49-F238E27FC236}">
                <a16:creationId xmlns:a16="http://schemas.microsoft.com/office/drawing/2014/main" id="{93C3E7F7-985D-36B5-383C-68F52EE8F8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3FA471F-873A-7245-D12E-C6CD7A4BB2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BD5154-01B1-405D-96CE-67A811C0263C}" type="slidenum">
              <a:rPr lang="en-IN" smtClean="0"/>
              <a:t>‹#›</a:t>
            </a:fld>
            <a:endParaRPr lang="en-IN"/>
          </a:p>
        </p:txBody>
      </p:sp>
    </p:spTree>
    <p:extLst>
      <p:ext uri="{BB962C8B-B14F-4D97-AF65-F5344CB8AC3E}">
        <p14:creationId xmlns:p14="http://schemas.microsoft.com/office/powerpoint/2010/main" val="2218813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D88110A-D0E4-C334-31C1-65F1B98784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52400"/>
            <a:ext cx="12192000" cy="6858000"/>
          </a:xfrm>
          <a:prstGeom prst="rect">
            <a:avLst/>
          </a:prstGeom>
        </p:spPr>
      </p:pic>
      <p:pic>
        <p:nvPicPr>
          <p:cNvPr id="6" name="Picture 5">
            <a:extLst>
              <a:ext uri="{FF2B5EF4-FFF2-40B4-BE49-F238E27FC236}">
                <a16:creationId xmlns:a16="http://schemas.microsoft.com/office/drawing/2014/main" id="{9AA711C9-56A2-13AD-A82D-64A5A68BF3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CDC6C9C-5AE9-617F-EFE0-4F38BB777598}"/>
              </a:ext>
            </a:extLst>
          </p:cNvPr>
          <p:cNvSpPr>
            <a:spLocks noGrp="1"/>
          </p:cNvSpPr>
          <p:nvPr>
            <p:ph type="ctrTitle"/>
          </p:nvPr>
        </p:nvSpPr>
        <p:spPr>
          <a:xfrm>
            <a:off x="68826" y="29498"/>
            <a:ext cx="12034684" cy="825907"/>
          </a:xfrm>
        </p:spPr>
        <p:txBody>
          <a:bodyPr>
            <a:normAutofit/>
          </a:bodyPr>
          <a:lstStyle/>
          <a:p>
            <a:r>
              <a:rPr lang="en-US" sz="4000" dirty="0">
                <a:solidFill>
                  <a:schemeClr val="bg1"/>
                </a:solidFill>
                <a:latin typeface="Arial Black" panose="020B0A04020102020204" pitchFamily="34" charset="0"/>
              </a:rPr>
              <a:t>INTRODUCTION</a:t>
            </a:r>
            <a:endParaRPr lang="en-IN" sz="4400" dirty="0">
              <a:solidFill>
                <a:schemeClr val="bg1"/>
              </a:solidFill>
              <a:latin typeface="Arial Black" panose="020B0A04020102020204" pitchFamily="34" charset="0"/>
            </a:endParaRPr>
          </a:p>
        </p:txBody>
      </p:sp>
      <p:sp>
        <p:nvSpPr>
          <p:cNvPr id="3" name="Subtitle 2">
            <a:extLst>
              <a:ext uri="{FF2B5EF4-FFF2-40B4-BE49-F238E27FC236}">
                <a16:creationId xmlns:a16="http://schemas.microsoft.com/office/drawing/2014/main" id="{EB22ADC9-436B-0747-7FA3-150F7F2535B3}"/>
              </a:ext>
            </a:extLst>
          </p:cNvPr>
          <p:cNvSpPr>
            <a:spLocks noGrp="1"/>
          </p:cNvSpPr>
          <p:nvPr>
            <p:ph type="subTitle" idx="1"/>
          </p:nvPr>
        </p:nvSpPr>
        <p:spPr>
          <a:xfrm>
            <a:off x="68825" y="2659224"/>
            <a:ext cx="12034683" cy="1483568"/>
          </a:xfrm>
        </p:spPr>
        <p:txBody>
          <a:bodyPr>
            <a:normAutofit/>
          </a:bodyPr>
          <a:lstStyle/>
          <a:p>
            <a:r>
              <a:rPr lang="en-US" sz="3700" u="sng" kern="100" dirty="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INTERACTIVE TRAFFIC ACCIDENT SEVERITY DASHBOARD</a:t>
            </a:r>
            <a:endParaRPr lang="en-IN" sz="3700" kern="100" dirty="0">
              <a:solidFill>
                <a:schemeClr val="bg1"/>
              </a:solidFill>
              <a:effectLst/>
              <a:latin typeface="Arial Black" panose="020B0A04020102020204" pitchFamily="34" charset="0"/>
              <a:ea typeface="Calibri" panose="020F0502020204030204" pitchFamily="34" charset="0"/>
              <a:cs typeface="Times New Roman" panose="02020603050405020304" pitchFamily="18" charset="0"/>
            </a:endParaRPr>
          </a:p>
          <a:p>
            <a:endParaRPr lang="en-IN" sz="37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3256610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26025D-ADDD-0D11-C02E-DBA89BD1E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6388163-262B-7D4E-2616-FE22273A92B5}"/>
              </a:ext>
            </a:extLst>
          </p:cNvPr>
          <p:cNvSpPr>
            <a:spLocks noGrp="1"/>
          </p:cNvSpPr>
          <p:nvPr>
            <p:ph type="title"/>
          </p:nvPr>
        </p:nvSpPr>
        <p:spPr>
          <a:xfrm>
            <a:off x="74644" y="55986"/>
            <a:ext cx="12036489" cy="718455"/>
          </a:xfrm>
        </p:spPr>
        <p:txBody>
          <a:bodyPr>
            <a:normAutofit/>
          </a:bodyPr>
          <a:lstStyle/>
          <a:p>
            <a:pPr algn="ctr"/>
            <a:r>
              <a:rPr lang="en-IN" sz="4400" u="sng" dirty="0">
                <a:solidFill>
                  <a:schemeClr val="bg1">
                    <a:lumMod val="95000"/>
                  </a:schemeClr>
                </a:solidFill>
                <a:latin typeface="Arial Black" panose="020B0A04020102020204" pitchFamily="34" charset="0"/>
              </a:rPr>
              <a:t>DASHBOARD</a:t>
            </a:r>
            <a:endParaRPr lang="en-IN" dirty="0">
              <a:solidFill>
                <a:schemeClr val="bg1">
                  <a:lumMod val="95000"/>
                </a:schemeClr>
              </a:solidFill>
            </a:endParaRPr>
          </a:p>
        </p:txBody>
      </p:sp>
      <p:pic>
        <p:nvPicPr>
          <p:cNvPr id="6" name="Picture 5">
            <a:extLst>
              <a:ext uri="{FF2B5EF4-FFF2-40B4-BE49-F238E27FC236}">
                <a16:creationId xmlns:a16="http://schemas.microsoft.com/office/drawing/2014/main" id="{EB7B12CC-73F8-4BED-A466-9EAECB139B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510" y="905069"/>
            <a:ext cx="11778343" cy="5775650"/>
          </a:xfrm>
          <a:prstGeom prst="rect">
            <a:avLst/>
          </a:prstGeom>
        </p:spPr>
      </p:pic>
    </p:spTree>
    <p:extLst>
      <p:ext uri="{BB962C8B-B14F-4D97-AF65-F5344CB8AC3E}">
        <p14:creationId xmlns:p14="http://schemas.microsoft.com/office/powerpoint/2010/main" val="1691443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8A36D1-36F6-AD0A-5AB1-721290DA81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1ABE5A5-2A52-A974-C011-7992160012E6}"/>
              </a:ext>
            </a:extLst>
          </p:cNvPr>
          <p:cNvSpPr>
            <a:spLocks noGrp="1"/>
          </p:cNvSpPr>
          <p:nvPr>
            <p:ph type="title"/>
          </p:nvPr>
        </p:nvSpPr>
        <p:spPr>
          <a:xfrm>
            <a:off x="838200" y="2192694"/>
            <a:ext cx="10515600" cy="1670179"/>
          </a:xfrm>
        </p:spPr>
        <p:txBody>
          <a:bodyPr>
            <a:normAutofit/>
          </a:bodyPr>
          <a:lstStyle/>
          <a:p>
            <a:pPr algn="ctr"/>
            <a:r>
              <a:rPr lang="en-IN" sz="6600" b="1" u="sng" dirty="0">
                <a:solidFill>
                  <a:schemeClr val="bg1"/>
                </a:solidFill>
                <a:latin typeface="Arial Black" panose="020B0A04020102020204" pitchFamily="34" charset="0"/>
              </a:rPr>
              <a:t>THANK YOU</a:t>
            </a:r>
            <a:endParaRPr lang="en-IN" sz="6600" b="1" u="sng" dirty="0">
              <a:solidFill>
                <a:schemeClr val="bg1"/>
              </a:solidFill>
            </a:endParaRPr>
          </a:p>
        </p:txBody>
      </p:sp>
    </p:spTree>
    <p:extLst>
      <p:ext uri="{BB962C8B-B14F-4D97-AF65-F5344CB8AC3E}">
        <p14:creationId xmlns:p14="http://schemas.microsoft.com/office/powerpoint/2010/main" val="3610875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9CE9B0-6D86-1334-5798-F4889263F9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28E5106-5B6A-ECB2-69EB-294E278DB98D}"/>
              </a:ext>
            </a:extLst>
          </p:cNvPr>
          <p:cNvSpPr>
            <a:spLocks noGrp="1"/>
          </p:cNvSpPr>
          <p:nvPr>
            <p:ph type="title"/>
          </p:nvPr>
        </p:nvSpPr>
        <p:spPr>
          <a:xfrm>
            <a:off x="68825" y="68828"/>
            <a:ext cx="12005187" cy="707921"/>
          </a:xfrm>
        </p:spPr>
        <p:txBody>
          <a:bodyPr>
            <a:normAutofit/>
          </a:bodyPr>
          <a:lstStyle/>
          <a:p>
            <a:pPr algn="ctr"/>
            <a:r>
              <a:rPr lang="en-IN" sz="4000" dirty="0">
                <a:solidFill>
                  <a:schemeClr val="bg1"/>
                </a:solidFill>
                <a:latin typeface="Arial Black" panose="020B0A04020102020204" pitchFamily="34" charset="0"/>
              </a:rPr>
              <a:t>BUSINESS REQUIREMENT </a:t>
            </a:r>
            <a:endParaRPr lang="en-IN" sz="4000" dirty="0">
              <a:solidFill>
                <a:schemeClr val="bg1"/>
              </a:solidFill>
            </a:endParaRPr>
          </a:p>
        </p:txBody>
      </p:sp>
      <p:sp>
        <p:nvSpPr>
          <p:cNvPr id="3" name="Content Placeholder 2">
            <a:extLst>
              <a:ext uri="{FF2B5EF4-FFF2-40B4-BE49-F238E27FC236}">
                <a16:creationId xmlns:a16="http://schemas.microsoft.com/office/drawing/2014/main" id="{6F5F1CE5-AAF4-1B80-9CA5-F19F715BC6F5}"/>
              </a:ext>
            </a:extLst>
          </p:cNvPr>
          <p:cNvSpPr>
            <a:spLocks noGrp="1"/>
          </p:cNvSpPr>
          <p:nvPr>
            <p:ph idx="1"/>
          </p:nvPr>
        </p:nvSpPr>
        <p:spPr>
          <a:xfrm>
            <a:off x="68825" y="1032384"/>
            <a:ext cx="12005187" cy="5359085"/>
          </a:xfrm>
        </p:spPr>
        <p:txBody>
          <a:bodyPr>
            <a:normAutofit/>
          </a:bodyPr>
          <a:lstStyle/>
          <a:p>
            <a:pPr>
              <a:buFont typeface="Courier New" panose="02070309020205020404" pitchFamily="49" charset="0"/>
              <a:buChar char="o"/>
            </a:pPr>
            <a:r>
              <a:rPr lang="en-IN" b="1" dirty="0">
                <a:solidFill>
                  <a:schemeClr val="bg1"/>
                </a:solidFill>
                <a:latin typeface="Arial" panose="020B0604020202020204" pitchFamily="34" charset="0"/>
                <a:cs typeface="Arial" panose="020B0604020202020204" pitchFamily="34" charset="0"/>
              </a:rPr>
              <a:t>Objective </a:t>
            </a:r>
          </a:p>
          <a:p>
            <a:pPr>
              <a:buFont typeface="Courier New" panose="02070309020205020404" pitchFamily="49" charset="0"/>
              <a:buChar char="o"/>
            </a:pPr>
            <a:r>
              <a:rPr lang="en-IN" b="1" dirty="0">
                <a:solidFill>
                  <a:schemeClr val="bg1"/>
                </a:solidFill>
                <a:latin typeface="Arial" panose="020B0604020202020204" pitchFamily="34" charset="0"/>
                <a:cs typeface="Arial" panose="020B0604020202020204" pitchFamily="34" charset="0"/>
              </a:rPr>
              <a:t>Data Walkthrough &amp; Quality Check in Excel</a:t>
            </a:r>
          </a:p>
          <a:p>
            <a:pPr>
              <a:buFont typeface="Courier New" panose="02070309020205020404" pitchFamily="49" charset="0"/>
              <a:buChar char="o"/>
            </a:pPr>
            <a:r>
              <a:rPr lang="en-IN" b="1" dirty="0">
                <a:solidFill>
                  <a:schemeClr val="bg1"/>
                </a:solidFill>
                <a:latin typeface="Arial" panose="020B0604020202020204" pitchFamily="34" charset="0"/>
                <a:cs typeface="Arial" panose="020B0604020202020204" pitchFamily="34" charset="0"/>
              </a:rPr>
              <a:t>Data Connection using ETL Process</a:t>
            </a:r>
          </a:p>
          <a:p>
            <a:pPr>
              <a:buFont typeface="Courier New" panose="02070309020205020404" pitchFamily="49" charset="0"/>
              <a:buChar char="o"/>
            </a:pPr>
            <a:r>
              <a:rPr lang="en-IN" b="1" dirty="0">
                <a:solidFill>
                  <a:schemeClr val="bg1"/>
                </a:solidFill>
                <a:latin typeface="Arial" panose="020B0604020202020204" pitchFamily="34" charset="0"/>
                <a:cs typeface="Arial" panose="020B0604020202020204" pitchFamily="34" charset="0"/>
              </a:rPr>
              <a:t>Data cleansing, sorting, filtering  and analyzing data in SQL</a:t>
            </a:r>
          </a:p>
          <a:p>
            <a:pPr>
              <a:buFont typeface="Courier New" panose="02070309020205020404" pitchFamily="49" charset="0"/>
              <a:buChar char="o"/>
            </a:pPr>
            <a:r>
              <a:rPr lang="en-IN" b="1" dirty="0">
                <a:solidFill>
                  <a:schemeClr val="bg1"/>
                </a:solidFill>
                <a:latin typeface="Arial" panose="020B0604020202020204" pitchFamily="34" charset="0"/>
                <a:cs typeface="Arial" panose="020B0604020202020204" pitchFamily="34" charset="0"/>
              </a:rPr>
              <a:t>Writing Queries in MS SQL Server</a:t>
            </a:r>
          </a:p>
          <a:p>
            <a:pPr>
              <a:buFont typeface="Courier New" panose="02070309020205020404" pitchFamily="49" charset="0"/>
              <a:buChar char="o"/>
            </a:pPr>
            <a:r>
              <a:rPr lang="en-IN" b="1" dirty="0">
                <a:solidFill>
                  <a:schemeClr val="bg1"/>
                </a:solidFill>
                <a:latin typeface="Arial" panose="020B0604020202020204" pitchFamily="34" charset="0"/>
                <a:cs typeface="Arial" panose="020B0604020202020204" pitchFamily="34" charset="0"/>
              </a:rPr>
              <a:t>Data Modelling and Processing</a:t>
            </a:r>
          </a:p>
          <a:p>
            <a:pPr>
              <a:buFont typeface="Courier New" panose="02070309020205020404" pitchFamily="49" charset="0"/>
              <a:buChar char="o"/>
            </a:pPr>
            <a:r>
              <a:rPr lang="en-IN" b="1" dirty="0">
                <a:solidFill>
                  <a:schemeClr val="bg1"/>
                </a:solidFill>
                <a:latin typeface="Arial" panose="020B0604020202020204" pitchFamily="34" charset="0"/>
                <a:cs typeface="Arial" panose="020B0604020202020204" pitchFamily="34" charset="0"/>
              </a:rPr>
              <a:t>LOD Calculations in Tableau</a:t>
            </a:r>
          </a:p>
          <a:p>
            <a:pPr>
              <a:buFont typeface="Courier New" panose="02070309020205020404" pitchFamily="49" charset="0"/>
              <a:buChar char="o"/>
            </a:pPr>
            <a:r>
              <a:rPr lang="en-IN" b="1" dirty="0">
                <a:solidFill>
                  <a:schemeClr val="bg1"/>
                </a:solidFill>
                <a:latin typeface="Arial" panose="020B0604020202020204" pitchFamily="34" charset="0"/>
                <a:cs typeface="Arial" panose="020B0604020202020204" pitchFamily="34" charset="0"/>
              </a:rPr>
              <a:t>Dashboard Lay outing</a:t>
            </a:r>
          </a:p>
          <a:p>
            <a:pPr>
              <a:buFont typeface="Courier New" panose="02070309020205020404" pitchFamily="49" charset="0"/>
              <a:buChar char="o"/>
            </a:pPr>
            <a:r>
              <a:rPr lang="en-IN" b="1" dirty="0">
                <a:solidFill>
                  <a:schemeClr val="bg1"/>
                </a:solidFill>
                <a:latin typeface="Arial" panose="020B0604020202020204" pitchFamily="34" charset="0"/>
                <a:cs typeface="Arial" panose="020B0604020202020204" pitchFamily="34" charset="0"/>
              </a:rPr>
              <a:t>Insights Generation</a:t>
            </a:r>
          </a:p>
          <a:p>
            <a:pPr>
              <a:buFont typeface="Courier New" panose="02070309020205020404" pitchFamily="49" charset="0"/>
              <a:buChar char="o"/>
            </a:pPr>
            <a:r>
              <a:rPr lang="en-IN" b="1" dirty="0">
                <a:solidFill>
                  <a:schemeClr val="bg1"/>
                </a:solidFill>
                <a:latin typeface="Arial" panose="020B0604020202020204" pitchFamily="34" charset="0"/>
                <a:cs typeface="Arial" panose="020B0604020202020204" pitchFamily="34" charset="0"/>
              </a:rPr>
              <a:t>Dashboard</a:t>
            </a:r>
          </a:p>
          <a:p>
            <a:pPr marL="0" indent="0">
              <a:buNone/>
            </a:pPr>
            <a:endParaRPr lang="en-IN" b="1" dirty="0">
              <a:solidFill>
                <a:schemeClr val="bg1"/>
              </a:solidFill>
            </a:endParaRPr>
          </a:p>
        </p:txBody>
      </p:sp>
    </p:spTree>
    <p:extLst>
      <p:ext uri="{BB962C8B-B14F-4D97-AF65-F5344CB8AC3E}">
        <p14:creationId xmlns:p14="http://schemas.microsoft.com/office/powerpoint/2010/main" val="1651519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92CA99-E403-A7C4-C1B2-A625479B21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AADCB93-A971-411A-C0E7-3AF8A72ED521}"/>
              </a:ext>
            </a:extLst>
          </p:cNvPr>
          <p:cNvSpPr>
            <a:spLocks noGrp="1"/>
          </p:cNvSpPr>
          <p:nvPr>
            <p:ph type="title"/>
          </p:nvPr>
        </p:nvSpPr>
        <p:spPr>
          <a:xfrm>
            <a:off x="68825" y="88491"/>
            <a:ext cx="12015019" cy="786580"/>
          </a:xfrm>
        </p:spPr>
        <p:txBody>
          <a:bodyPr>
            <a:normAutofit/>
          </a:bodyPr>
          <a:lstStyle/>
          <a:p>
            <a:pPr algn="ctr"/>
            <a:r>
              <a:rPr lang="en-US" sz="4000" dirty="0">
                <a:solidFill>
                  <a:schemeClr val="bg1"/>
                </a:solidFill>
                <a:latin typeface="Arial Black" panose="020B0A04020102020204" pitchFamily="34" charset="0"/>
              </a:rPr>
              <a:t>OBJECTIVE</a:t>
            </a:r>
            <a:endParaRPr lang="en-IN" sz="4000" dirty="0">
              <a:solidFill>
                <a:schemeClr val="bg1"/>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C0CF94A4-5A47-4E26-4F11-B023625E3124}"/>
              </a:ext>
            </a:extLst>
          </p:cNvPr>
          <p:cNvSpPr>
            <a:spLocks noGrp="1"/>
          </p:cNvSpPr>
          <p:nvPr>
            <p:ph idx="1"/>
          </p:nvPr>
        </p:nvSpPr>
        <p:spPr>
          <a:xfrm>
            <a:off x="68825" y="963562"/>
            <a:ext cx="12015019" cy="4625475"/>
          </a:xfrm>
        </p:spPr>
        <p:txBody>
          <a:bodyPr>
            <a:normAutofit/>
          </a:bodyPr>
          <a:lstStyle/>
          <a:p>
            <a:pPr>
              <a:buFont typeface="Wingdings" panose="05000000000000000000" pitchFamily="2" charset="2"/>
              <a:buChar char="ü"/>
            </a:pPr>
            <a:r>
              <a:rPr lang="en-US" dirty="0">
                <a:solidFill>
                  <a:schemeClr val="bg1"/>
                </a:solidFill>
                <a:latin typeface="Arial" panose="020B0604020202020204" pitchFamily="34" charset="0"/>
                <a:cs typeface="Arial" panose="020B0604020202020204" pitchFamily="34" charset="0"/>
              </a:rPr>
              <a:t>To provide an advanced analytical representation of road accident trends and patterns, enabling stakeholders to evaluate critical metrics such as accident severity, casualty rates, and contributing factors like weather conditions, road surfaces, and vehicle types.</a:t>
            </a:r>
          </a:p>
          <a:p>
            <a:pPr marL="0" indent="0">
              <a:buNone/>
            </a:pPr>
            <a:endParaRPr lang="en-US" dirty="0">
              <a:solidFill>
                <a:schemeClr val="bg1"/>
              </a:solidFill>
              <a:latin typeface="Arial" panose="020B0604020202020204" pitchFamily="34" charset="0"/>
              <a:cs typeface="Arial" panose="020B0604020202020204" pitchFamily="34" charset="0"/>
            </a:endParaRPr>
          </a:p>
          <a:p>
            <a:pPr marL="0" indent="0">
              <a:buNone/>
            </a:pPr>
            <a:endParaRPr lang="en-US" dirty="0">
              <a:solidFill>
                <a:schemeClr val="bg1"/>
              </a:solidFill>
              <a:latin typeface="Arial" panose="020B0604020202020204" pitchFamily="34" charset="0"/>
              <a:cs typeface="Arial" panose="020B0604020202020204" pitchFamily="34" charset="0"/>
            </a:endParaRPr>
          </a:p>
          <a:p>
            <a:pPr>
              <a:buFont typeface="Wingdings" panose="05000000000000000000" pitchFamily="2" charset="2"/>
              <a:buChar char="ü"/>
            </a:pPr>
            <a:r>
              <a:rPr lang="en-US" dirty="0">
                <a:solidFill>
                  <a:schemeClr val="bg1"/>
                </a:solidFill>
                <a:latin typeface="Arial" panose="020B0604020202020204" pitchFamily="34" charset="0"/>
                <a:cs typeface="Arial" panose="020B0604020202020204" pitchFamily="34" charset="0"/>
              </a:rPr>
              <a:t>To facilitate data-driven decision-making by visualizing year-over-year comparisons, geographic hotspots, and causal relationships, thereby supporting effective policy implementation and safety interventions.</a:t>
            </a:r>
          </a:p>
          <a:p>
            <a:pPr marL="0" indent="0">
              <a:buNone/>
            </a:pPr>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5774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58A29-70C3-1918-BE47-DFE34C467CA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B35FC4A-D5BC-255E-6FFE-F746D18A1E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702A191-25B1-F37D-EFD0-86E9CC38C4A8}"/>
              </a:ext>
            </a:extLst>
          </p:cNvPr>
          <p:cNvSpPr>
            <a:spLocks noGrp="1"/>
          </p:cNvSpPr>
          <p:nvPr>
            <p:ph type="title"/>
          </p:nvPr>
        </p:nvSpPr>
        <p:spPr>
          <a:xfrm>
            <a:off x="78658" y="68827"/>
            <a:ext cx="12024852" cy="707922"/>
          </a:xfrm>
        </p:spPr>
        <p:txBody>
          <a:bodyPr>
            <a:normAutofit/>
          </a:bodyPr>
          <a:lstStyle/>
          <a:p>
            <a:pPr algn="ctr"/>
            <a:r>
              <a:rPr lang="en-IN" sz="4000" dirty="0">
                <a:solidFill>
                  <a:schemeClr val="bg1"/>
                </a:solidFill>
                <a:latin typeface="Arial Black" panose="020B0A04020102020204" pitchFamily="34" charset="0"/>
              </a:rPr>
              <a:t>KPI REQUIREMENTS </a:t>
            </a:r>
            <a:endParaRPr lang="en-IN" sz="4000" dirty="0">
              <a:solidFill>
                <a:schemeClr val="bg1"/>
              </a:solidFill>
            </a:endParaRPr>
          </a:p>
        </p:txBody>
      </p:sp>
      <p:sp>
        <p:nvSpPr>
          <p:cNvPr id="3" name="Content Placeholder 2">
            <a:extLst>
              <a:ext uri="{FF2B5EF4-FFF2-40B4-BE49-F238E27FC236}">
                <a16:creationId xmlns:a16="http://schemas.microsoft.com/office/drawing/2014/main" id="{FACD9BDD-C4C9-1464-61F4-FCECA8171928}"/>
              </a:ext>
            </a:extLst>
          </p:cNvPr>
          <p:cNvSpPr>
            <a:spLocks noGrp="1"/>
          </p:cNvSpPr>
          <p:nvPr>
            <p:ph idx="1"/>
          </p:nvPr>
        </p:nvSpPr>
        <p:spPr>
          <a:xfrm>
            <a:off x="125313" y="776749"/>
            <a:ext cx="11939171" cy="6012423"/>
          </a:xfrm>
        </p:spPr>
        <p:txBody>
          <a:bodyPr>
            <a:normAutofit/>
          </a:bodyPr>
          <a:lstStyle/>
          <a:p>
            <a:pPr algn="l">
              <a:buFont typeface="Wingdings" panose="05000000000000000000" pitchFamily="2" charset="2"/>
              <a:buChar char="ü"/>
            </a:pPr>
            <a:r>
              <a:rPr lang="en-US" sz="2000" b="1" i="0" u="sng" dirty="0">
                <a:solidFill>
                  <a:schemeClr val="bg1"/>
                </a:solidFill>
                <a:effectLst/>
                <a:latin typeface="Arial" panose="020B0604020202020204" pitchFamily="34" charset="0"/>
              </a:rPr>
              <a:t>Total Accidents :</a:t>
            </a:r>
            <a:endParaRPr lang="en-US" sz="2000" b="1" u="sng" dirty="0">
              <a:solidFill>
                <a:schemeClr val="bg1"/>
              </a:solidFill>
              <a:latin typeface="Arial" panose="020B0604020202020204" pitchFamily="34" charset="0"/>
            </a:endParaRPr>
          </a:p>
          <a:p>
            <a:pPr algn="l"/>
            <a:r>
              <a:rPr lang="en-US" sz="1800" i="0" dirty="0">
                <a:solidFill>
                  <a:schemeClr val="bg1"/>
                </a:solidFill>
                <a:effectLst/>
                <a:latin typeface="Arial" panose="020B0604020202020204" pitchFamily="34" charset="0"/>
              </a:rPr>
              <a:t>Objective</a:t>
            </a:r>
            <a:r>
              <a:rPr lang="en-US" sz="1800" b="1" i="0" dirty="0">
                <a:solidFill>
                  <a:schemeClr val="bg1"/>
                </a:solidFill>
                <a:effectLst/>
                <a:latin typeface="Arial" panose="020B0604020202020204" pitchFamily="34" charset="0"/>
              </a:rPr>
              <a:t> - </a:t>
            </a:r>
            <a:r>
              <a:rPr lang="en-US" sz="1800" b="0" i="0" dirty="0">
                <a:solidFill>
                  <a:schemeClr val="bg1"/>
                </a:solidFill>
                <a:effectLst/>
                <a:latin typeface="Arial" panose="020B0604020202020204" pitchFamily="34" charset="0"/>
              </a:rPr>
              <a:t>Represents the total number of road accidents that occurred in the selected year.</a:t>
            </a:r>
          </a:p>
          <a:p>
            <a:r>
              <a:rPr lang="en-US" sz="1800" i="0" dirty="0">
                <a:solidFill>
                  <a:schemeClr val="bg1"/>
                </a:solidFill>
                <a:effectLst/>
                <a:latin typeface="Arial" panose="020B0604020202020204" pitchFamily="34" charset="0"/>
              </a:rPr>
              <a:t>Graph Type </a:t>
            </a:r>
            <a:r>
              <a:rPr lang="en-US" sz="1800" b="1" i="0" dirty="0">
                <a:solidFill>
                  <a:schemeClr val="bg1"/>
                </a:solidFill>
                <a:effectLst/>
                <a:latin typeface="Arial" panose="020B0604020202020204" pitchFamily="34" charset="0"/>
              </a:rPr>
              <a:t>- </a:t>
            </a:r>
            <a:r>
              <a:rPr lang="en-US" sz="1800" b="0" i="0" dirty="0">
                <a:solidFill>
                  <a:schemeClr val="bg1"/>
                </a:solidFill>
                <a:effectLst/>
                <a:latin typeface="Arial" panose="020B0604020202020204" pitchFamily="34" charset="0"/>
              </a:rPr>
              <a:t>Line chart showing monthly trends.</a:t>
            </a:r>
          </a:p>
          <a:p>
            <a:pPr algn="l">
              <a:buFont typeface="Wingdings" panose="05000000000000000000" pitchFamily="2" charset="2"/>
              <a:buChar char="ü"/>
            </a:pPr>
            <a:r>
              <a:rPr lang="en-US" sz="2000" b="1" i="0" u="sng" dirty="0">
                <a:solidFill>
                  <a:schemeClr val="bg1"/>
                </a:solidFill>
                <a:effectLst/>
                <a:latin typeface="Arial" panose="020B0604020202020204" pitchFamily="34" charset="0"/>
              </a:rPr>
              <a:t>Total Casualties :</a:t>
            </a:r>
            <a:endParaRPr lang="en-US" sz="2000" b="1" u="sng" dirty="0">
              <a:solidFill>
                <a:schemeClr val="bg1"/>
              </a:solidFill>
              <a:latin typeface="Arial" panose="020B0604020202020204" pitchFamily="34" charset="0"/>
            </a:endParaRPr>
          </a:p>
          <a:p>
            <a:pPr algn="l"/>
            <a:r>
              <a:rPr lang="en-US" sz="1800" b="0" i="0" dirty="0">
                <a:solidFill>
                  <a:schemeClr val="bg1"/>
                </a:solidFill>
                <a:effectLst/>
                <a:latin typeface="Arial" panose="020B0604020202020204" pitchFamily="34" charset="0"/>
              </a:rPr>
              <a:t>Objective - Indicates the total number of individuals injured or killed in road accidents during the selected year.</a:t>
            </a:r>
          </a:p>
          <a:p>
            <a:pPr algn="l"/>
            <a:r>
              <a:rPr lang="en-US" sz="1800" i="0" dirty="0">
                <a:solidFill>
                  <a:schemeClr val="bg1"/>
                </a:solidFill>
                <a:effectLst/>
                <a:latin typeface="Arial" panose="020B0604020202020204" pitchFamily="34" charset="0"/>
              </a:rPr>
              <a:t>Graph Type </a:t>
            </a:r>
            <a:r>
              <a:rPr lang="en-US" sz="1800" b="1" i="0" dirty="0">
                <a:solidFill>
                  <a:schemeClr val="bg1"/>
                </a:solidFill>
                <a:effectLst/>
                <a:latin typeface="Arial" panose="020B0604020202020204" pitchFamily="34" charset="0"/>
              </a:rPr>
              <a:t>- </a:t>
            </a:r>
            <a:r>
              <a:rPr lang="en-US" sz="1800" b="0" i="0" dirty="0">
                <a:solidFill>
                  <a:schemeClr val="bg1"/>
                </a:solidFill>
                <a:effectLst/>
                <a:latin typeface="Arial" panose="020B0604020202020204" pitchFamily="34" charset="0"/>
              </a:rPr>
              <a:t>Line chart showing monthly trends.</a:t>
            </a:r>
          </a:p>
          <a:p>
            <a:pPr algn="l">
              <a:buFont typeface="Wingdings" panose="05000000000000000000" pitchFamily="2" charset="2"/>
              <a:buChar char="ü"/>
            </a:pPr>
            <a:r>
              <a:rPr lang="en-US" sz="2000" b="1" i="0" u="sng" dirty="0">
                <a:solidFill>
                  <a:schemeClr val="bg1"/>
                </a:solidFill>
                <a:effectLst/>
                <a:latin typeface="Arial" panose="020B0604020202020204" pitchFamily="34" charset="0"/>
              </a:rPr>
              <a:t>Fatal Casualties :</a:t>
            </a:r>
            <a:endParaRPr lang="en-US" sz="2000" b="1" u="sng" dirty="0">
              <a:solidFill>
                <a:schemeClr val="bg1"/>
              </a:solidFill>
              <a:latin typeface="Arial" panose="020B0604020202020204" pitchFamily="34" charset="0"/>
            </a:endParaRPr>
          </a:p>
          <a:p>
            <a:r>
              <a:rPr lang="en-US" sz="1800" b="0" i="0" dirty="0">
                <a:solidFill>
                  <a:schemeClr val="bg1"/>
                </a:solidFill>
                <a:effectLst/>
                <a:latin typeface="Arial" panose="020B0604020202020204" pitchFamily="34" charset="0"/>
              </a:rPr>
              <a:t>Objective - Shows the total number of fatalities resulting from road accidents.</a:t>
            </a:r>
          </a:p>
          <a:p>
            <a:r>
              <a:rPr lang="en-US" sz="1800" i="0" dirty="0">
                <a:solidFill>
                  <a:schemeClr val="bg1"/>
                </a:solidFill>
                <a:effectLst/>
                <a:latin typeface="Arial" panose="020B0604020202020204" pitchFamily="34" charset="0"/>
              </a:rPr>
              <a:t>Graph Type </a:t>
            </a:r>
            <a:r>
              <a:rPr lang="en-US" sz="1800" b="1" i="0" dirty="0">
                <a:solidFill>
                  <a:schemeClr val="bg1"/>
                </a:solidFill>
                <a:effectLst/>
                <a:latin typeface="Arial" panose="020B0604020202020204" pitchFamily="34" charset="0"/>
              </a:rPr>
              <a:t>- </a:t>
            </a:r>
            <a:r>
              <a:rPr lang="en-US" sz="1800" b="0" i="0" dirty="0">
                <a:solidFill>
                  <a:schemeClr val="bg1"/>
                </a:solidFill>
                <a:effectLst/>
                <a:latin typeface="Arial" panose="020B0604020202020204" pitchFamily="34" charset="0"/>
              </a:rPr>
              <a:t>Line chart showing monthly trends.</a:t>
            </a:r>
          </a:p>
          <a:p>
            <a:pPr algn="l">
              <a:buFont typeface="Wingdings" panose="05000000000000000000" pitchFamily="2" charset="2"/>
              <a:buChar char="ü"/>
            </a:pPr>
            <a:r>
              <a:rPr lang="en-US" sz="2000" b="1" i="0" u="sng" dirty="0">
                <a:solidFill>
                  <a:schemeClr val="bg1"/>
                </a:solidFill>
                <a:effectLst/>
                <a:latin typeface="Arial" panose="020B0604020202020204" pitchFamily="34" charset="0"/>
              </a:rPr>
              <a:t>Serious Casualties :</a:t>
            </a:r>
            <a:endParaRPr lang="en-US" sz="2000" b="1" u="sng" dirty="0">
              <a:solidFill>
                <a:schemeClr val="bg1"/>
              </a:solidFill>
              <a:latin typeface="Arial" panose="020B0604020202020204" pitchFamily="34" charset="0"/>
            </a:endParaRPr>
          </a:p>
          <a:p>
            <a:pPr algn="l"/>
            <a:r>
              <a:rPr lang="en-US" sz="1800" b="0" i="0" dirty="0">
                <a:solidFill>
                  <a:schemeClr val="bg1"/>
                </a:solidFill>
                <a:effectLst/>
                <a:latin typeface="Arial" panose="020B0604020202020204" pitchFamily="34" charset="0"/>
              </a:rPr>
              <a:t>Objective - Represents the number of individuals seriously injured in road accidents.</a:t>
            </a:r>
          </a:p>
          <a:p>
            <a:r>
              <a:rPr lang="en-US" sz="1800" i="0" dirty="0">
                <a:solidFill>
                  <a:schemeClr val="bg1"/>
                </a:solidFill>
                <a:effectLst/>
                <a:latin typeface="Arial" panose="020B0604020202020204" pitchFamily="34" charset="0"/>
              </a:rPr>
              <a:t>Graph Type </a:t>
            </a:r>
            <a:r>
              <a:rPr lang="en-US" sz="1800" b="1" i="0" dirty="0">
                <a:solidFill>
                  <a:schemeClr val="bg1"/>
                </a:solidFill>
                <a:effectLst/>
                <a:latin typeface="Arial" panose="020B0604020202020204" pitchFamily="34" charset="0"/>
              </a:rPr>
              <a:t>- </a:t>
            </a:r>
            <a:r>
              <a:rPr lang="en-US" sz="1800" b="0" i="0" dirty="0">
                <a:solidFill>
                  <a:schemeClr val="bg1"/>
                </a:solidFill>
                <a:effectLst/>
                <a:latin typeface="Arial" panose="020B0604020202020204" pitchFamily="34" charset="0"/>
              </a:rPr>
              <a:t>Line chart showing monthly trends.</a:t>
            </a:r>
          </a:p>
          <a:p>
            <a:pPr algn="l">
              <a:buFont typeface="Wingdings" panose="05000000000000000000" pitchFamily="2" charset="2"/>
              <a:buChar char="ü"/>
            </a:pPr>
            <a:r>
              <a:rPr lang="en-US" sz="2000" b="1" i="0" u="sng" dirty="0">
                <a:solidFill>
                  <a:schemeClr val="bg1"/>
                </a:solidFill>
                <a:effectLst/>
                <a:latin typeface="Arial" panose="020B0604020202020204" pitchFamily="34" charset="0"/>
              </a:rPr>
              <a:t>Slight Casualties :</a:t>
            </a:r>
          </a:p>
          <a:p>
            <a:pPr algn="l"/>
            <a:r>
              <a:rPr lang="en-US" sz="1900" b="0" i="0" dirty="0">
                <a:solidFill>
                  <a:schemeClr val="bg1"/>
                </a:solidFill>
                <a:effectLst/>
                <a:latin typeface="Arial" panose="020B0604020202020204" pitchFamily="34" charset="0"/>
              </a:rPr>
              <a:t>Objective - Indicates the number of individuals with minor injuries caused by road accidents.</a:t>
            </a:r>
          </a:p>
          <a:p>
            <a:pPr algn="l"/>
            <a:r>
              <a:rPr lang="en-US" sz="1900" i="0" dirty="0">
                <a:solidFill>
                  <a:schemeClr val="bg1"/>
                </a:solidFill>
                <a:effectLst/>
                <a:latin typeface="Arial" panose="020B0604020202020204" pitchFamily="34" charset="0"/>
              </a:rPr>
              <a:t>Graph Type </a:t>
            </a:r>
            <a:r>
              <a:rPr lang="en-US" sz="1900" b="1" i="0" dirty="0">
                <a:solidFill>
                  <a:schemeClr val="bg1"/>
                </a:solidFill>
                <a:effectLst/>
                <a:latin typeface="Arial" panose="020B0604020202020204" pitchFamily="34" charset="0"/>
              </a:rPr>
              <a:t>- </a:t>
            </a:r>
            <a:r>
              <a:rPr lang="en-US" sz="1900" b="0" i="0" dirty="0">
                <a:solidFill>
                  <a:schemeClr val="bg1"/>
                </a:solidFill>
                <a:effectLst/>
                <a:latin typeface="Arial" panose="020B0604020202020204" pitchFamily="34" charset="0"/>
              </a:rPr>
              <a:t>Line chart showing monthly trends.</a:t>
            </a:r>
            <a:br>
              <a:rPr lang="en-US" dirty="0"/>
            </a:br>
            <a:endParaRPr lang="en-US" sz="1800" b="0" i="0" dirty="0">
              <a:solidFill>
                <a:schemeClr val="bg1"/>
              </a:solidFill>
              <a:effectLst/>
              <a:latin typeface="Arial" panose="020B0604020202020204" pitchFamily="34" charset="0"/>
            </a:endParaRPr>
          </a:p>
          <a:p>
            <a:pPr marL="0" indent="0">
              <a:buNone/>
            </a:pPr>
            <a:endParaRPr lang="en-US" sz="1800" b="0" i="0" dirty="0">
              <a:solidFill>
                <a:schemeClr val="bg1"/>
              </a:solidFill>
              <a:effectLst/>
              <a:latin typeface="Arial" panose="020B0604020202020204" pitchFamily="34" charset="0"/>
            </a:endParaRPr>
          </a:p>
          <a:p>
            <a:pPr>
              <a:buFont typeface="Wingdings" panose="05000000000000000000" pitchFamily="2" charset="2"/>
              <a:buChar char="ü"/>
            </a:pPr>
            <a:endParaRPr lang="en-US" sz="2000" dirty="0"/>
          </a:p>
          <a:p>
            <a:endParaRPr lang="en-IN" sz="2000" b="1" u="sng" dirty="0">
              <a:solidFill>
                <a:schemeClr val="bg1"/>
              </a:solidFill>
              <a:latin typeface="Arial" panose="020B0604020202020204" pitchFamily="34" charset="0"/>
              <a:cs typeface="Arial" panose="020B0604020202020204" pitchFamily="34" charset="0"/>
            </a:endParaRPr>
          </a:p>
          <a:p>
            <a:endParaRPr lang="en-US" sz="2400" dirty="0">
              <a:solidFill>
                <a:schemeClr val="bg1"/>
              </a:solidFill>
              <a:latin typeface="Arial" panose="020B0604020202020204" pitchFamily="34" charset="0"/>
              <a:cs typeface="Arial" panose="020B0604020202020204" pitchFamily="34" charset="0"/>
            </a:endParaRPr>
          </a:p>
          <a:p>
            <a:pPr marL="0" indent="0">
              <a:buNone/>
            </a:pPr>
            <a:endParaRPr lang="en-US" sz="2400" dirty="0">
              <a:solidFill>
                <a:schemeClr val="bg1"/>
              </a:solidFill>
              <a:latin typeface="Arial" panose="020B0604020202020204" pitchFamily="34" charset="0"/>
              <a:cs typeface="Arial" panose="020B0604020202020204" pitchFamily="34" charset="0"/>
            </a:endParaRPr>
          </a:p>
          <a:p>
            <a:endParaRPr lang="en-IN"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9151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A5C7E6-9B87-9432-E019-E178285CCE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9D6853A-580E-963D-E6BF-079FD086BABE}"/>
              </a:ext>
            </a:extLst>
          </p:cNvPr>
          <p:cNvSpPr>
            <a:spLocks noGrp="1"/>
          </p:cNvSpPr>
          <p:nvPr>
            <p:ph type="title"/>
          </p:nvPr>
        </p:nvSpPr>
        <p:spPr>
          <a:xfrm>
            <a:off x="78658" y="68827"/>
            <a:ext cx="12024852" cy="707922"/>
          </a:xfrm>
        </p:spPr>
        <p:txBody>
          <a:bodyPr>
            <a:normAutofit/>
          </a:bodyPr>
          <a:lstStyle/>
          <a:p>
            <a:pPr algn="ctr"/>
            <a:r>
              <a:rPr lang="en-IN" sz="4000" dirty="0">
                <a:solidFill>
                  <a:schemeClr val="bg1"/>
                </a:solidFill>
                <a:latin typeface="Arial Black" panose="020B0A04020102020204" pitchFamily="34" charset="0"/>
              </a:rPr>
              <a:t>CHART REQUIREMENTS </a:t>
            </a:r>
            <a:endParaRPr lang="en-IN" sz="4000" dirty="0">
              <a:solidFill>
                <a:schemeClr val="bg1"/>
              </a:solidFill>
            </a:endParaRPr>
          </a:p>
        </p:txBody>
      </p:sp>
      <p:sp>
        <p:nvSpPr>
          <p:cNvPr id="3" name="Content Placeholder 2">
            <a:extLst>
              <a:ext uri="{FF2B5EF4-FFF2-40B4-BE49-F238E27FC236}">
                <a16:creationId xmlns:a16="http://schemas.microsoft.com/office/drawing/2014/main" id="{9D8E1C3C-7336-6710-E4C8-35157304CCFB}"/>
              </a:ext>
            </a:extLst>
          </p:cNvPr>
          <p:cNvSpPr>
            <a:spLocks noGrp="1"/>
          </p:cNvSpPr>
          <p:nvPr>
            <p:ph idx="1"/>
          </p:nvPr>
        </p:nvSpPr>
        <p:spPr>
          <a:xfrm>
            <a:off x="41335" y="970396"/>
            <a:ext cx="12062176" cy="5812970"/>
          </a:xfrm>
        </p:spPr>
        <p:txBody>
          <a:bodyPr>
            <a:noAutofit/>
          </a:bodyPr>
          <a:lstStyle/>
          <a:p>
            <a:pPr algn="l">
              <a:buFont typeface="Wingdings" panose="05000000000000000000" pitchFamily="2" charset="2"/>
              <a:buChar char="ü"/>
            </a:pPr>
            <a:r>
              <a:rPr lang="en-US" sz="2000" b="1" i="0" u="sng" dirty="0">
                <a:solidFill>
                  <a:schemeClr val="bg1"/>
                </a:solidFill>
                <a:effectLst/>
                <a:latin typeface="Arial" panose="020B0604020202020204" pitchFamily="34" charset="0"/>
              </a:rPr>
              <a:t>Fatal Casualties by Vehicle Type :</a:t>
            </a:r>
            <a:endParaRPr lang="en-US" sz="2000" b="1" u="sng" dirty="0">
              <a:solidFill>
                <a:schemeClr val="bg1"/>
              </a:solidFill>
              <a:latin typeface="Arial" panose="020B0604020202020204" pitchFamily="34" charset="0"/>
            </a:endParaRPr>
          </a:p>
          <a:p>
            <a:pPr algn="l"/>
            <a:r>
              <a:rPr lang="en-US" sz="1800" b="0" i="0" dirty="0">
                <a:solidFill>
                  <a:schemeClr val="bg1"/>
                </a:solidFill>
                <a:effectLst/>
                <a:latin typeface="Arial" panose="020B0604020202020204" pitchFamily="34" charset="0"/>
              </a:rPr>
              <a:t>Objective - Breaks down fatalities by type of vehicle involved, such as cars, trucks, bicycles, and buses.</a:t>
            </a:r>
          </a:p>
          <a:p>
            <a:pPr algn="l"/>
            <a:r>
              <a:rPr lang="en-US" sz="1800" i="0" dirty="0">
                <a:solidFill>
                  <a:schemeClr val="bg1"/>
                </a:solidFill>
                <a:effectLst/>
                <a:latin typeface="Arial" panose="020B0604020202020204" pitchFamily="34" charset="0"/>
              </a:rPr>
              <a:t>Graph Type -</a:t>
            </a:r>
            <a:r>
              <a:rPr lang="en-US" sz="1800" b="1" i="0" dirty="0">
                <a:solidFill>
                  <a:schemeClr val="bg1"/>
                </a:solidFill>
                <a:effectLst/>
                <a:latin typeface="Arial" panose="020B0604020202020204" pitchFamily="34" charset="0"/>
              </a:rPr>
              <a:t> </a:t>
            </a:r>
            <a:r>
              <a:rPr lang="en-US" sz="1800" b="0" i="0" dirty="0">
                <a:solidFill>
                  <a:schemeClr val="bg1"/>
                </a:solidFill>
                <a:effectLst/>
                <a:latin typeface="Arial" panose="020B0604020202020204" pitchFamily="34" charset="0"/>
              </a:rPr>
              <a:t>Icons with numerical data and percentage changes</a:t>
            </a:r>
          </a:p>
          <a:p>
            <a:pPr algn="l">
              <a:buFont typeface="Wingdings" panose="05000000000000000000" pitchFamily="2" charset="2"/>
              <a:buChar char="ü"/>
            </a:pPr>
            <a:r>
              <a:rPr lang="en-US" sz="2000" b="1" i="0" u="sng" dirty="0">
                <a:solidFill>
                  <a:schemeClr val="bg1"/>
                </a:solidFill>
                <a:effectLst/>
                <a:latin typeface="Arial" panose="020B0604020202020204" pitchFamily="34" charset="0"/>
              </a:rPr>
              <a:t>Fatal Casualties by Weather Conditions :</a:t>
            </a:r>
            <a:endParaRPr lang="en-US" sz="2000" b="1" u="sng" dirty="0">
              <a:solidFill>
                <a:schemeClr val="bg1"/>
              </a:solidFill>
              <a:latin typeface="Arial" panose="020B0604020202020204" pitchFamily="34" charset="0"/>
            </a:endParaRPr>
          </a:p>
          <a:p>
            <a:pPr algn="l"/>
            <a:r>
              <a:rPr lang="en-US" sz="1800" b="0" i="0" dirty="0">
                <a:solidFill>
                  <a:schemeClr val="bg1"/>
                </a:solidFill>
                <a:effectLst/>
                <a:latin typeface="Arial" panose="020B0604020202020204" pitchFamily="34" charset="0"/>
              </a:rPr>
              <a:t>Objective - Shows how different weather conditions (e.g., fine, rain, snow/fog) contribute to fatal accidents.</a:t>
            </a:r>
          </a:p>
          <a:p>
            <a:pPr algn="l"/>
            <a:r>
              <a:rPr lang="en-US" sz="1800" i="0" dirty="0">
                <a:solidFill>
                  <a:schemeClr val="bg1"/>
                </a:solidFill>
                <a:effectLst/>
                <a:latin typeface="Arial" panose="020B0604020202020204" pitchFamily="34" charset="0"/>
              </a:rPr>
              <a:t>Graph Type - </a:t>
            </a:r>
            <a:r>
              <a:rPr lang="en-US" sz="1800" b="0" i="0" dirty="0">
                <a:solidFill>
                  <a:schemeClr val="bg1"/>
                </a:solidFill>
                <a:effectLst/>
                <a:latin typeface="Arial" panose="020B0604020202020204" pitchFamily="34" charset="0"/>
              </a:rPr>
              <a:t>Pie chart</a:t>
            </a:r>
          </a:p>
          <a:p>
            <a:pPr algn="l">
              <a:buFont typeface="Wingdings" panose="05000000000000000000" pitchFamily="2" charset="2"/>
              <a:buChar char="ü"/>
            </a:pPr>
            <a:r>
              <a:rPr lang="en-US" sz="2000" b="1" i="0" u="sng" dirty="0">
                <a:solidFill>
                  <a:schemeClr val="bg1"/>
                </a:solidFill>
                <a:effectLst/>
                <a:latin typeface="Arial" panose="020B0604020202020204" pitchFamily="34" charset="0"/>
              </a:rPr>
              <a:t>Fatal Casualties by Road Surface :</a:t>
            </a:r>
            <a:endParaRPr lang="en-US" sz="2000" b="1" u="sng" dirty="0">
              <a:solidFill>
                <a:schemeClr val="bg1"/>
              </a:solidFill>
              <a:latin typeface="Arial" panose="020B0604020202020204" pitchFamily="34" charset="0"/>
            </a:endParaRPr>
          </a:p>
          <a:p>
            <a:pPr algn="l"/>
            <a:r>
              <a:rPr lang="en-US" sz="1800" b="0" i="0" dirty="0">
                <a:solidFill>
                  <a:schemeClr val="bg1"/>
                </a:solidFill>
                <a:effectLst/>
                <a:latin typeface="Arial" panose="020B0604020202020204" pitchFamily="34" charset="0"/>
              </a:rPr>
              <a:t>Objective - Highlights the impact of road surface conditions (e.g., dry, wet, frost/snow) on fatal accidents.</a:t>
            </a:r>
          </a:p>
          <a:p>
            <a:pPr algn="l"/>
            <a:r>
              <a:rPr lang="en-US" sz="1800" i="0" dirty="0">
                <a:solidFill>
                  <a:schemeClr val="bg1"/>
                </a:solidFill>
                <a:effectLst/>
                <a:latin typeface="Arial" panose="020B0604020202020204" pitchFamily="34" charset="0"/>
              </a:rPr>
              <a:t>Graph Type - </a:t>
            </a:r>
            <a:r>
              <a:rPr lang="en-US" sz="1800" b="0" i="0" dirty="0">
                <a:solidFill>
                  <a:schemeClr val="bg1"/>
                </a:solidFill>
                <a:effectLst/>
                <a:latin typeface="Arial" panose="020B0604020202020204" pitchFamily="34" charset="0"/>
              </a:rPr>
              <a:t>Pie chart.</a:t>
            </a:r>
          </a:p>
          <a:p>
            <a:pPr algn="l">
              <a:buFont typeface="Wingdings" panose="05000000000000000000" pitchFamily="2" charset="2"/>
              <a:buChar char="ü"/>
            </a:pPr>
            <a:r>
              <a:rPr lang="en-US" sz="2000" b="1" i="0" u="sng" dirty="0">
                <a:solidFill>
                  <a:schemeClr val="bg1"/>
                </a:solidFill>
                <a:effectLst/>
                <a:latin typeface="Arial" panose="020B0604020202020204" pitchFamily="34" charset="0"/>
              </a:rPr>
              <a:t>Fatal Casualties by Road Type :</a:t>
            </a:r>
            <a:endParaRPr lang="en-US" sz="2000" b="1" u="sng" dirty="0">
              <a:solidFill>
                <a:schemeClr val="bg1"/>
              </a:solidFill>
              <a:latin typeface="Arial" panose="020B0604020202020204" pitchFamily="34" charset="0"/>
            </a:endParaRPr>
          </a:p>
          <a:p>
            <a:pPr algn="l"/>
            <a:r>
              <a:rPr lang="en-US" sz="1800" b="0" i="0" dirty="0">
                <a:solidFill>
                  <a:schemeClr val="bg1"/>
                </a:solidFill>
                <a:effectLst/>
                <a:latin typeface="Arial" panose="020B0604020202020204" pitchFamily="34" charset="0"/>
              </a:rPr>
              <a:t>Objective - Categorizes fatalities based on the type of road (e.g., single carriageway, dual carriageway, slip road).</a:t>
            </a:r>
          </a:p>
          <a:p>
            <a:pPr algn="l"/>
            <a:r>
              <a:rPr lang="en-US" sz="1800" i="0" dirty="0">
                <a:solidFill>
                  <a:schemeClr val="bg1"/>
                </a:solidFill>
                <a:effectLst/>
                <a:latin typeface="Arial" panose="020B0604020202020204" pitchFamily="34" charset="0"/>
              </a:rPr>
              <a:t>Graph Type: </a:t>
            </a:r>
            <a:r>
              <a:rPr lang="en-US" sz="1800" b="0" i="0" dirty="0">
                <a:solidFill>
                  <a:schemeClr val="bg1"/>
                </a:solidFill>
                <a:effectLst/>
                <a:latin typeface="Arial" panose="020B0604020202020204" pitchFamily="34" charset="0"/>
              </a:rPr>
              <a:t>Bar chart</a:t>
            </a:r>
          </a:p>
          <a:p>
            <a:pPr algn="l">
              <a:buFont typeface="Wingdings" panose="05000000000000000000" pitchFamily="2" charset="2"/>
              <a:buChar char="ü"/>
            </a:pPr>
            <a:r>
              <a:rPr lang="en-US" sz="2000" b="1" i="0" u="sng" dirty="0">
                <a:solidFill>
                  <a:schemeClr val="bg1"/>
                </a:solidFill>
                <a:effectLst/>
                <a:latin typeface="Arial" panose="020B0604020202020204" pitchFamily="34" charset="0"/>
              </a:rPr>
              <a:t>Fatal Casualties by Location :</a:t>
            </a:r>
            <a:endParaRPr lang="en-US" sz="2000" b="1" u="sng" dirty="0">
              <a:solidFill>
                <a:schemeClr val="bg1"/>
              </a:solidFill>
              <a:latin typeface="Arial" panose="020B0604020202020204" pitchFamily="34" charset="0"/>
            </a:endParaRPr>
          </a:p>
          <a:p>
            <a:pPr algn="l"/>
            <a:r>
              <a:rPr lang="en-US" sz="1800" b="0" i="0" dirty="0">
                <a:solidFill>
                  <a:schemeClr val="bg1"/>
                </a:solidFill>
                <a:effectLst/>
                <a:latin typeface="Arial" panose="020B0604020202020204" pitchFamily="34" charset="0"/>
              </a:rPr>
              <a:t>Displays the geographical distribution of fatal accidents.</a:t>
            </a:r>
          </a:p>
          <a:p>
            <a:pPr algn="l"/>
            <a:r>
              <a:rPr lang="en-US" sz="1800" i="0" dirty="0">
                <a:solidFill>
                  <a:schemeClr val="bg1"/>
                </a:solidFill>
                <a:effectLst/>
                <a:latin typeface="Arial" panose="020B0604020202020204" pitchFamily="34" charset="0"/>
              </a:rPr>
              <a:t>Graph Type</a:t>
            </a:r>
            <a:r>
              <a:rPr lang="en-US" sz="1800" dirty="0">
                <a:solidFill>
                  <a:schemeClr val="bg1"/>
                </a:solidFill>
                <a:latin typeface="Arial" panose="020B0604020202020204" pitchFamily="34" charset="0"/>
              </a:rPr>
              <a:t> - </a:t>
            </a:r>
            <a:r>
              <a:rPr lang="en-US" sz="1800" b="0" i="0" dirty="0">
                <a:solidFill>
                  <a:schemeClr val="bg1"/>
                </a:solidFill>
                <a:effectLst/>
                <a:latin typeface="Arial" panose="020B0604020202020204" pitchFamily="34" charset="0"/>
              </a:rPr>
              <a:t>Geospatial map with data points.</a:t>
            </a:r>
          </a:p>
          <a:p>
            <a:pPr>
              <a:buFont typeface="Wingdings" panose="05000000000000000000" pitchFamily="2" charset="2"/>
              <a:buChar char="ü"/>
            </a:pPr>
            <a:endParaRPr lang="en-IN" sz="1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7580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F39BF6-589C-3725-AD4A-F5DB8605E9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86138FF-C519-E1FE-30DD-D8C46F738E81}"/>
              </a:ext>
            </a:extLst>
          </p:cNvPr>
          <p:cNvSpPr>
            <a:spLocks noGrp="1"/>
          </p:cNvSpPr>
          <p:nvPr>
            <p:ph type="title"/>
          </p:nvPr>
        </p:nvSpPr>
        <p:spPr>
          <a:xfrm>
            <a:off x="74645" y="37321"/>
            <a:ext cx="12036490" cy="569163"/>
          </a:xfrm>
        </p:spPr>
        <p:txBody>
          <a:bodyPr>
            <a:normAutofit fontScale="90000"/>
          </a:bodyPr>
          <a:lstStyle/>
          <a:p>
            <a:pPr algn="ctr"/>
            <a:r>
              <a:rPr lang="en-IN" sz="4000" dirty="0">
                <a:solidFill>
                  <a:schemeClr val="bg1"/>
                </a:solidFill>
                <a:latin typeface="Arial Black" panose="020B0A04020102020204" pitchFamily="34" charset="0"/>
              </a:rPr>
              <a:t>ANALYSIS</a:t>
            </a:r>
            <a:r>
              <a:rPr lang="en-IN" sz="4000" dirty="0">
                <a:solidFill>
                  <a:schemeClr val="bg1"/>
                </a:solidFill>
              </a:rPr>
              <a:t> </a:t>
            </a:r>
            <a:r>
              <a:rPr lang="en-IN" sz="4000" dirty="0">
                <a:solidFill>
                  <a:schemeClr val="bg1"/>
                </a:solidFill>
                <a:latin typeface="Arial Black" panose="020B0A04020102020204" pitchFamily="34" charset="0"/>
              </a:rPr>
              <a:t>AND</a:t>
            </a:r>
            <a:r>
              <a:rPr lang="en-IN" sz="4000" dirty="0">
                <a:solidFill>
                  <a:schemeClr val="bg1"/>
                </a:solidFill>
              </a:rPr>
              <a:t>  </a:t>
            </a:r>
            <a:r>
              <a:rPr lang="en-IN" sz="4000" dirty="0">
                <a:solidFill>
                  <a:schemeClr val="bg1"/>
                </a:solidFill>
                <a:latin typeface="Arial Black" panose="020B0A04020102020204" pitchFamily="34" charset="0"/>
              </a:rPr>
              <a:t>FINDINGS</a:t>
            </a:r>
            <a:endParaRPr lang="en-IN" sz="4000" dirty="0">
              <a:solidFill>
                <a:schemeClr val="bg1"/>
              </a:solidFill>
            </a:endParaRPr>
          </a:p>
        </p:txBody>
      </p:sp>
      <p:sp>
        <p:nvSpPr>
          <p:cNvPr id="3" name="Content Placeholder 2">
            <a:extLst>
              <a:ext uri="{FF2B5EF4-FFF2-40B4-BE49-F238E27FC236}">
                <a16:creationId xmlns:a16="http://schemas.microsoft.com/office/drawing/2014/main" id="{F93E33E2-3B99-ACC6-2972-F9E029712C67}"/>
              </a:ext>
            </a:extLst>
          </p:cNvPr>
          <p:cNvSpPr>
            <a:spLocks noGrp="1"/>
          </p:cNvSpPr>
          <p:nvPr>
            <p:ph idx="1"/>
          </p:nvPr>
        </p:nvSpPr>
        <p:spPr>
          <a:xfrm>
            <a:off x="74645" y="802432"/>
            <a:ext cx="12036490" cy="5906277"/>
          </a:xfrm>
        </p:spPr>
        <p:txBody>
          <a:bodyPr>
            <a:normAutofit/>
          </a:bodyPr>
          <a:lstStyle/>
          <a:p>
            <a:pPr>
              <a:buFont typeface="Wingdings" panose="05000000000000000000" pitchFamily="2" charset="2"/>
              <a:buChar char="ü"/>
            </a:pPr>
            <a:r>
              <a:rPr lang="en-US" sz="2200" b="1" u="sng" dirty="0">
                <a:solidFill>
                  <a:schemeClr val="bg1"/>
                </a:solidFill>
                <a:latin typeface="Arial" panose="020B0604020202020204" pitchFamily="34" charset="0"/>
                <a:cs typeface="Arial" panose="020B0604020202020204" pitchFamily="34" charset="0"/>
              </a:rPr>
              <a:t>Year-over-Year Increase: </a:t>
            </a:r>
          </a:p>
          <a:p>
            <a:pPr marL="0" indent="0">
              <a:buNone/>
            </a:pPr>
            <a:r>
              <a:rPr lang="en-US" sz="2000" dirty="0">
                <a:solidFill>
                  <a:schemeClr val="bg1"/>
                </a:solidFill>
                <a:latin typeface="Arial" panose="020B0604020202020204" pitchFamily="34" charset="0"/>
                <a:cs typeface="Arial" panose="020B0604020202020204" pitchFamily="34" charset="0"/>
              </a:rPr>
              <a:t>There is a noticeable increase in total accidents (6.76%), total casualties (7.31%), and fatal casualties (21.67%) compared to the previous year.</a:t>
            </a:r>
          </a:p>
          <a:p>
            <a:pPr>
              <a:buFont typeface="Wingdings" panose="05000000000000000000" pitchFamily="2" charset="2"/>
              <a:buChar char="ü"/>
            </a:pPr>
            <a:endParaRPr lang="en-US" sz="2000" dirty="0">
              <a:solidFill>
                <a:schemeClr val="bg1"/>
              </a:solidFill>
              <a:latin typeface="Arial" panose="020B0604020202020204" pitchFamily="34" charset="0"/>
              <a:cs typeface="Arial" panose="020B0604020202020204" pitchFamily="34" charset="0"/>
            </a:endParaRPr>
          </a:p>
          <a:p>
            <a:pPr>
              <a:buFont typeface="Wingdings" panose="05000000000000000000" pitchFamily="2" charset="2"/>
              <a:buChar char="ü"/>
            </a:pPr>
            <a:r>
              <a:rPr lang="en-US" sz="2200" b="1" u="sng" dirty="0">
                <a:solidFill>
                  <a:schemeClr val="bg1"/>
                </a:solidFill>
                <a:latin typeface="Arial" panose="020B0604020202020204" pitchFamily="34" charset="0"/>
                <a:cs typeface="Arial" panose="020B0604020202020204" pitchFamily="34" charset="0"/>
              </a:rPr>
              <a:t>Casualty Severity:</a:t>
            </a:r>
          </a:p>
          <a:p>
            <a:pPr marL="0" indent="0">
              <a:buNone/>
            </a:pPr>
            <a:r>
              <a:rPr lang="en-US" sz="2000" dirty="0">
                <a:solidFill>
                  <a:schemeClr val="bg1"/>
                </a:solidFill>
                <a:latin typeface="Arial" panose="020B0604020202020204" pitchFamily="34" charset="0"/>
                <a:cs typeface="Arial" panose="020B0604020202020204" pitchFamily="34" charset="0"/>
              </a:rPr>
              <a:t> Serious casualties account for a significant proportion (36,096 cases), while slight casualties make up the largest share (206,333 cases).</a:t>
            </a:r>
          </a:p>
          <a:p>
            <a:pPr>
              <a:buFont typeface="Wingdings" panose="05000000000000000000" pitchFamily="2" charset="2"/>
              <a:buChar char="ü"/>
            </a:pPr>
            <a:endParaRPr lang="en-US" sz="2000" dirty="0">
              <a:solidFill>
                <a:schemeClr val="bg1"/>
              </a:solidFill>
              <a:latin typeface="Arial" panose="020B0604020202020204" pitchFamily="34" charset="0"/>
              <a:cs typeface="Arial" panose="020B0604020202020204" pitchFamily="34" charset="0"/>
            </a:endParaRPr>
          </a:p>
          <a:p>
            <a:pPr>
              <a:buFont typeface="Wingdings" panose="05000000000000000000" pitchFamily="2" charset="2"/>
              <a:buChar char="ü"/>
            </a:pPr>
            <a:r>
              <a:rPr lang="en-US" sz="2200" b="1" u="sng" dirty="0">
                <a:solidFill>
                  <a:schemeClr val="bg1"/>
                </a:solidFill>
                <a:latin typeface="Arial" panose="020B0604020202020204" pitchFamily="34" charset="0"/>
                <a:cs typeface="Arial" panose="020B0604020202020204" pitchFamily="34" charset="0"/>
              </a:rPr>
              <a:t>Vehicle Type Contribution: </a:t>
            </a:r>
          </a:p>
          <a:p>
            <a:pPr marL="0" indent="0">
              <a:buNone/>
            </a:pPr>
            <a:r>
              <a:rPr lang="en-US" sz="2000" dirty="0">
                <a:solidFill>
                  <a:schemeClr val="bg1"/>
                </a:solidFill>
                <a:latin typeface="Arial" panose="020B0604020202020204" pitchFamily="34" charset="0"/>
                <a:cs typeface="Arial" panose="020B0604020202020204" pitchFamily="34" charset="0"/>
              </a:rPr>
              <a:t>Cars contributed the highest number of fatal casualties (3,973), followed by vans (539) and bicycles (468), with a significant 46.25% increase in bicycle-related fatalities.</a:t>
            </a:r>
          </a:p>
          <a:p>
            <a:pPr>
              <a:buFont typeface="Wingdings" panose="05000000000000000000" pitchFamily="2" charset="2"/>
              <a:buChar char="ü"/>
            </a:pPr>
            <a:endParaRPr lang="en-US" sz="2000" dirty="0">
              <a:solidFill>
                <a:schemeClr val="bg1"/>
              </a:solidFill>
              <a:latin typeface="Arial" panose="020B0604020202020204" pitchFamily="34" charset="0"/>
              <a:cs typeface="Arial" panose="020B0604020202020204" pitchFamily="34" charset="0"/>
            </a:endParaRPr>
          </a:p>
          <a:p>
            <a:pPr>
              <a:buFont typeface="Wingdings" panose="05000000000000000000" pitchFamily="2" charset="2"/>
              <a:buChar char="ü"/>
            </a:pPr>
            <a:r>
              <a:rPr lang="en-US" sz="2200" b="1" u="sng" dirty="0">
                <a:solidFill>
                  <a:schemeClr val="bg1"/>
                </a:solidFill>
                <a:latin typeface="Arial" panose="020B0604020202020204" pitchFamily="34" charset="0"/>
                <a:cs typeface="Arial" panose="020B0604020202020204" pitchFamily="34" charset="0"/>
              </a:rPr>
              <a:t>Weather Influence: </a:t>
            </a:r>
          </a:p>
          <a:p>
            <a:pPr marL="0" indent="0">
              <a:buNone/>
            </a:pPr>
            <a:r>
              <a:rPr lang="en-US" sz="2000" dirty="0">
                <a:solidFill>
                  <a:schemeClr val="bg1"/>
                </a:solidFill>
                <a:latin typeface="Arial" panose="020B0604020202020204" pitchFamily="34" charset="0"/>
                <a:cs typeface="Arial" panose="020B0604020202020204" pitchFamily="34" charset="0"/>
              </a:rPr>
              <a:t>Most fatal casualties occurred under fine weather conditions (82%), with rain contributing to 13.38% and snow/fog being the least significant at 2.19%.</a:t>
            </a:r>
          </a:p>
        </p:txBody>
      </p:sp>
    </p:spTree>
    <p:extLst>
      <p:ext uri="{BB962C8B-B14F-4D97-AF65-F5344CB8AC3E}">
        <p14:creationId xmlns:p14="http://schemas.microsoft.com/office/powerpoint/2010/main" val="831123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435399-E19A-3A66-A2AE-A706CB4029F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3DF9708-2698-7C58-05C0-300B8407D2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137C3DD-0F3C-6926-1D67-2B25B68900E9}"/>
              </a:ext>
            </a:extLst>
          </p:cNvPr>
          <p:cNvSpPr>
            <a:spLocks noGrp="1"/>
          </p:cNvSpPr>
          <p:nvPr>
            <p:ph type="title"/>
          </p:nvPr>
        </p:nvSpPr>
        <p:spPr>
          <a:xfrm>
            <a:off x="74645" y="37321"/>
            <a:ext cx="12036490" cy="569163"/>
          </a:xfrm>
        </p:spPr>
        <p:txBody>
          <a:bodyPr>
            <a:normAutofit fontScale="90000"/>
          </a:bodyPr>
          <a:lstStyle/>
          <a:p>
            <a:pPr algn="ctr"/>
            <a:r>
              <a:rPr lang="en-IN" sz="4000" dirty="0">
                <a:solidFill>
                  <a:schemeClr val="bg1"/>
                </a:solidFill>
                <a:latin typeface="Arial Black" panose="020B0A04020102020204" pitchFamily="34" charset="0"/>
              </a:rPr>
              <a:t>ANALYSIS</a:t>
            </a:r>
            <a:r>
              <a:rPr lang="en-IN" sz="4000" dirty="0">
                <a:solidFill>
                  <a:schemeClr val="bg1"/>
                </a:solidFill>
              </a:rPr>
              <a:t> </a:t>
            </a:r>
            <a:r>
              <a:rPr lang="en-IN" sz="4000" dirty="0">
                <a:solidFill>
                  <a:schemeClr val="bg1"/>
                </a:solidFill>
                <a:latin typeface="Arial Black" panose="020B0A04020102020204" pitchFamily="34" charset="0"/>
              </a:rPr>
              <a:t>AND</a:t>
            </a:r>
            <a:r>
              <a:rPr lang="en-IN" sz="4000" dirty="0">
                <a:solidFill>
                  <a:schemeClr val="bg1"/>
                </a:solidFill>
              </a:rPr>
              <a:t>  </a:t>
            </a:r>
            <a:r>
              <a:rPr lang="en-IN" sz="4000" dirty="0">
                <a:solidFill>
                  <a:schemeClr val="bg1"/>
                </a:solidFill>
                <a:latin typeface="Arial Black" panose="020B0A04020102020204" pitchFamily="34" charset="0"/>
              </a:rPr>
              <a:t>FINDINGS</a:t>
            </a:r>
            <a:endParaRPr lang="en-IN" sz="4000" dirty="0">
              <a:solidFill>
                <a:schemeClr val="bg1"/>
              </a:solidFill>
            </a:endParaRPr>
          </a:p>
        </p:txBody>
      </p:sp>
      <p:sp>
        <p:nvSpPr>
          <p:cNvPr id="3" name="Content Placeholder 2">
            <a:extLst>
              <a:ext uri="{FF2B5EF4-FFF2-40B4-BE49-F238E27FC236}">
                <a16:creationId xmlns:a16="http://schemas.microsoft.com/office/drawing/2014/main" id="{9F436D5B-004B-04BC-8DB1-5961E5CE46B9}"/>
              </a:ext>
            </a:extLst>
          </p:cNvPr>
          <p:cNvSpPr>
            <a:spLocks noGrp="1"/>
          </p:cNvSpPr>
          <p:nvPr>
            <p:ph idx="1"/>
          </p:nvPr>
        </p:nvSpPr>
        <p:spPr>
          <a:xfrm>
            <a:off x="74645" y="886415"/>
            <a:ext cx="12036490" cy="5784980"/>
          </a:xfrm>
        </p:spPr>
        <p:txBody>
          <a:bodyPr>
            <a:normAutofit/>
          </a:bodyPr>
          <a:lstStyle/>
          <a:p>
            <a:pPr>
              <a:buFont typeface="Wingdings" panose="05000000000000000000" pitchFamily="2" charset="2"/>
              <a:buChar char="ü"/>
            </a:pPr>
            <a:r>
              <a:rPr lang="en-US" sz="2200" b="1" u="sng" dirty="0">
                <a:solidFill>
                  <a:schemeClr val="bg1"/>
                </a:solidFill>
                <a:latin typeface="Arial" panose="020B0604020202020204" pitchFamily="34" charset="0"/>
                <a:cs typeface="Arial" panose="020B0604020202020204" pitchFamily="34" charset="0"/>
              </a:rPr>
              <a:t>Road Surface Conditions: </a:t>
            </a:r>
          </a:p>
          <a:p>
            <a:pPr marL="0" indent="0">
              <a:buNone/>
            </a:pPr>
            <a:r>
              <a:rPr lang="en-US" sz="2000" dirty="0">
                <a:solidFill>
                  <a:schemeClr val="bg1"/>
                </a:solidFill>
                <a:latin typeface="Arial" panose="020B0604020202020204" pitchFamily="34" charset="0"/>
                <a:cs typeface="Arial" panose="020B0604020202020204" pitchFamily="34" charset="0"/>
              </a:rPr>
              <a:t>Dry road surfaces accounted for 64.55% of fatalities, while wet surfaces were involved in 34.27%, indicating weather-related risks.</a:t>
            </a:r>
          </a:p>
          <a:p>
            <a:pPr>
              <a:buFont typeface="Wingdings" panose="05000000000000000000" pitchFamily="2" charset="2"/>
              <a:buChar char="ü"/>
            </a:pPr>
            <a:endParaRPr lang="en-US" sz="2000" dirty="0">
              <a:solidFill>
                <a:schemeClr val="bg1"/>
              </a:solidFill>
              <a:latin typeface="Arial" panose="020B0604020202020204" pitchFamily="34" charset="0"/>
              <a:cs typeface="Arial" panose="020B0604020202020204" pitchFamily="34" charset="0"/>
            </a:endParaRPr>
          </a:p>
          <a:p>
            <a:pPr>
              <a:buFont typeface="Wingdings" panose="05000000000000000000" pitchFamily="2" charset="2"/>
              <a:buChar char="ü"/>
            </a:pPr>
            <a:r>
              <a:rPr lang="en-US" sz="2200" b="1" u="sng" dirty="0">
                <a:solidFill>
                  <a:schemeClr val="bg1"/>
                </a:solidFill>
                <a:latin typeface="Arial" panose="020B0604020202020204" pitchFamily="34" charset="0"/>
                <a:cs typeface="Arial" panose="020B0604020202020204" pitchFamily="34" charset="0"/>
              </a:rPr>
              <a:t>High-Risk Road Types: </a:t>
            </a:r>
          </a:p>
          <a:p>
            <a:pPr marL="0" indent="0">
              <a:buNone/>
            </a:pPr>
            <a:r>
              <a:rPr lang="en-US" sz="2000" dirty="0">
                <a:solidFill>
                  <a:schemeClr val="bg1"/>
                </a:solidFill>
                <a:latin typeface="Arial" panose="020B0604020202020204" pitchFamily="34" charset="0"/>
                <a:cs typeface="Arial" panose="020B0604020202020204" pitchFamily="34" charset="0"/>
              </a:rPr>
              <a:t>Single carriageways have the highest fatality count (3,953), significantly surpassing dual carriageways (1,195) and other road types.</a:t>
            </a:r>
          </a:p>
          <a:p>
            <a:pPr>
              <a:buFont typeface="Wingdings" panose="05000000000000000000" pitchFamily="2" charset="2"/>
              <a:buChar char="ü"/>
            </a:pPr>
            <a:endParaRPr lang="en-US" sz="2000" dirty="0">
              <a:solidFill>
                <a:schemeClr val="bg1"/>
              </a:solidFill>
              <a:latin typeface="Arial" panose="020B0604020202020204" pitchFamily="34" charset="0"/>
              <a:cs typeface="Arial" panose="020B0604020202020204" pitchFamily="34" charset="0"/>
            </a:endParaRPr>
          </a:p>
          <a:p>
            <a:pPr>
              <a:buFont typeface="Wingdings" panose="05000000000000000000" pitchFamily="2" charset="2"/>
              <a:buChar char="ü"/>
            </a:pPr>
            <a:r>
              <a:rPr lang="en-US" sz="2200" b="1" u="sng" dirty="0">
                <a:solidFill>
                  <a:schemeClr val="bg1"/>
                </a:solidFill>
                <a:latin typeface="Arial" panose="020B0604020202020204" pitchFamily="34" charset="0"/>
                <a:cs typeface="Arial" panose="020B0604020202020204" pitchFamily="34" charset="0"/>
              </a:rPr>
              <a:t>Geographic Hotspots: </a:t>
            </a:r>
          </a:p>
          <a:p>
            <a:pPr marL="0" indent="0">
              <a:buNone/>
            </a:pPr>
            <a:r>
              <a:rPr lang="en-US" sz="2000" dirty="0">
                <a:solidFill>
                  <a:schemeClr val="bg1"/>
                </a:solidFill>
                <a:latin typeface="Arial" panose="020B0604020202020204" pitchFamily="34" charset="0"/>
                <a:cs typeface="Arial" panose="020B0604020202020204" pitchFamily="34" charset="0"/>
              </a:rPr>
              <a:t>The map visualization highlights concentrated accident hotspots in specific regions, necessitating targeted safety interventions in those areas.</a:t>
            </a:r>
          </a:p>
          <a:p>
            <a:pPr>
              <a:buFont typeface="Wingdings" panose="05000000000000000000" pitchFamily="2" charset="2"/>
              <a:buChar char="ü"/>
            </a:pPr>
            <a:endParaRPr lang="en-US" sz="2000" dirty="0">
              <a:solidFill>
                <a:schemeClr val="bg1"/>
              </a:solidFill>
              <a:latin typeface="Arial" panose="020B0604020202020204" pitchFamily="34" charset="0"/>
              <a:cs typeface="Arial" panose="020B0604020202020204" pitchFamily="34" charset="0"/>
            </a:endParaRPr>
          </a:p>
          <a:p>
            <a:pPr>
              <a:buFont typeface="Wingdings" panose="05000000000000000000" pitchFamily="2" charset="2"/>
              <a:buChar char="ü"/>
            </a:pPr>
            <a:r>
              <a:rPr lang="en-US" sz="2200" b="1" u="sng" dirty="0">
                <a:solidFill>
                  <a:schemeClr val="bg1"/>
                </a:solidFill>
                <a:latin typeface="Arial" panose="020B0604020202020204" pitchFamily="34" charset="0"/>
                <a:cs typeface="Arial" panose="020B0604020202020204" pitchFamily="34" charset="0"/>
              </a:rPr>
              <a:t>Decreasing Trends in Certain Categories:</a:t>
            </a:r>
          </a:p>
          <a:p>
            <a:pPr marL="0" indent="0">
              <a:buNone/>
            </a:pPr>
            <a:r>
              <a:rPr lang="en-US" sz="2000" dirty="0">
                <a:solidFill>
                  <a:schemeClr val="bg1"/>
                </a:solidFill>
                <a:latin typeface="Arial" panose="020B0604020202020204" pitchFamily="34" charset="0"/>
                <a:cs typeface="Arial" panose="020B0604020202020204" pitchFamily="34" charset="0"/>
              </a:rPr>
              <a:t>Fatalities involving pedestrians (e.g., 26.83% reduction in fatalities for certain vehicle types like buses)   show promising signs of improvement.</a:t>
            </a:r>
            <a:endParaRPr lang="en-IN"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8456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AD9483-49F4-FFCF-AEBD-B18917E4F3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F0E9370-9421-3AAD-152A-13B4BF5F9E21}"/>
              </a:ext>
            </a:extLst>
          </p:cNvPr>
          <p:cNvSpPr>
            <a:spLocks noGrp="1"/>
          </p:cNvSpPr>
          <p:nvPr>
            <p:ph type="title"/>
          </p:nvPr>
        </p:nvSpPr>
        <p:spPr>
          <a:xfrm>
            <a:off x="83975" y="46656"/>
            <a:ext cx="12027159" cy="578495"/>
          </a:xfrm>
        </p:spPr>
        <p:txBody>
          <a:bodyPr>
            <a:noAutofit/>
          </a:bodyPr>
          <a:lstStyle/>
          <a:p>
            <a:pPr algn="ctr"/>
            <a:r>
              <a:rPr lang="en-IN" sz="4000" dirty="0">
                <a:solidFill>
                  <a:schemeClr val="bg1"/>
                </a:solidFill>
                <a:latin typeface="Arial Black" panose="020B0A04020102020204" pitchFamily="34" charset="0"/>
              </a:rPr>
              <a:t>RECOMMENDATIONS </a:t>
            </a:r>
            <a:endParaRPr lang="en-IN" sz="4000" dirty="0">
              <a:solidFill>
                <a:schemeClr val="bg1"/>
              </a:solidFill>
            </a:endParaRPr>
          </a:p>
        </p:txBody>
      </p:sp>
      <p:sp>
        <p:nvSpPr>
          <p:cNvPr id="3" name="Content Placeholder 2">
            <a:extLst>
              <a:ext uri="{FF2B5EF4-FFF2-40B4-BE49-F238E27FC236}">
                <a16:creationId xmlns:a16="http://schemas.microsoft.com/office/drawing/2014/main" id="{B2D50859-9EB5-D8BE-F1BF-113800AF2038}"/>
              </a:ext>
            </a:extLst>
          </p:cNvPr>
          <p:cNvSpPr>
            <a:spLocks noGrp="1"/>
          </p:cNvSpPr>
          <p:nvPr>
            <p:ph idx="1"/>
          </p:nvPr>
        </p:nvSpPr>
        <p:spPr>
          <a:xfrm>
            <a:off x="80866" y="737125"/>
            <a:ext cx="12027158" cy="5999577"/>
          </a:xfrm>
        </p:spPr>
        <p:txBody>
          <a:bodyPr>
            <a:normAutofit/>
          </a:bodyPr>
          <a:lstStyle/>
          <a:p>
            <a:pPr>
              <a:buFont typeface="Wingdings" panose="05000000000000000000" pitchFamily="2" charset="2"/>
              <a:buChar char="ü"/>
            </a:pPr>
            <a:r>
              <a:rPr lang="en-US" sz="2200" b="1" u="sng" dirty="0">
                <a:solidFill>
                  <a:schemeClr val="bg1"/>
                </a:solidFill>
                <a:latin typeface="Arial" panose="020B0604020202020204" pitchFamily="34" charset="0"/>
                <a:cs typeface="Arial" panose="020B0604020202020204" pitchFamily="34" charset="0"/>
              </a:rPr>
              <a:t>Enhance Vaccination Coverage: </a:t>
            </a:r>
          </a:p>
          <a:p>
            <a:pPr marL="0" indent="0">
              <a:buNone/>
            </a:pPr>
            <a:r>
              <a:rPr lang="en-US" sz="2000" dirty="0">
                <a:solidFill>
                  <a:schemeClr val="bg1"/>
                </a:solidFill>
                <a:latin typeface="Arial" panose="020B0604020202020204" pitchFamily="34" charset="0"/>
                <a:cs typeface="Arial" panose="020B0604020202020204" pitchFamily="34" charset="0"/>
              </a:rPr>
              <a:t>Bridge the gap between first and second dose administrations by launching targeted campaigns and improving accessibility, especially in rural areas.</a:t>
            </a:r>
          </a:p>
          <a:p>
            <a:pPr>
              <a:buFont typeface="Wingdings" panose="05000000000000000000" pitchFamily="2" charset="2"/>
              <a:buChar char="§"/>
            </a:pPr>
            <a:endParaRPr lang="en-US" sz="2200" dirty="0">
              <a:solidFill>
                <a:schemeClr val="bg1"/>
              </a:solidFill>
              <a:latin typeface="Arial" panose="020B0604020202020204" pitchFamily="34" charset="0"/>
              <a:cs typeface="Arial" panose="020B0604020202020204" pitchFamily="34" charset="0"/>
            </a:endParaRPr>
          </a:p>
          <a:p>
            <a:pPr>
              <a:buFont typeface="Wingdings" panose="05000000000000000000" pitchFamily="2" charset="2"/>
              <a:buChar char="ü"/>
            </a:pPr>
            <a:r>
              <a:rPr lang="en-US" sz="2200" b="1" u="sng" dirty="0">
                <a:solidFill>
                  <a:schemeClr val="bg1"/>
                </a:solidFill>
                <a:latin typeface="Arial" panose="020B0604020202020204" pitchFamily="34" charset="0"/>
                <a:cs typeface="Arial" panose="020B0604020202020204" pitchFamily="34" charset="0"/>
              </a:rPr>
              <a:t>Strengthen Testing Infrastructure: </a:t>
            </a:r>
          </a:p>
          <a:p>
            <a:pPr marL="0" indent="0">
              <a:buNone/>
            </a:pPr>
            <a:r>
              <a:rPr lang="en-US" sz="2000" dirty="0">
                <a:solidFill>
                  <a:schemeClr val="bg1"/>
                </a:solidFill>
                <a:latin typeface="Arial" panose="020B0604020202020204" pitchFamily="34" charset="0"/>
                <a:cs typeface="Arial" panose="020B0604020202020204" pitchFamily="34" charset="0"/>
              </a:rPr>
              <a:t>Increase the number of testing labs in states with low capacity, such as Uttar Pradesh and Delhi, to ensure early detection and containment.</a:t>
            </a:r>
          </a:p>
          <a:p>
            <a:pPr>
              <a:buFont typeface="Wingdings" panose="05000000000000000000" pitchFamily="2" charset="2"/>
              <a:buChar char="§"/>
            </a:pPr>
            <a:endParaRPr lang="en-US" sz="2200" dirty="0">
              <a:solidFill>
                <a:schemeClr val="bg1"/>
              </a:solidFill>
              <a:latin typeface="Arial" panose="020B0604020202020204" pitchFamily="34" charset="0"/>
              <a:cs typeface="Arial" panose="020B0604020202020204" pitchFamily="34" charset="0"/>
            </a:endParaRPr>
          </a:p>
          <a:p>
            <a:pPr>
              <a:buFont typeface="Wingdings" panose="05000000000000000000" pitchFamily="2" charset="2"/>
              <a:buChar char="ü"/>
            </a:pPr>
            <a:r>
              <a:rPr lang="en-US" sz="2200" b="1" u="sng" dirty="0">
                <a:solidFill>
                  <a:schemeClr val="bg1"/>
                </a:solidFill>
                <a:latin typeface="Arial" panose="020B0604020202020204" pitchFamily="34" charset="0"/>
                <a:cs typeface="Arial" panose="020B0604020202020204" pitchFamily="34" charset="0"/>
              </a:rPr>
              <a:t>Focus on High-Risk Age Groups: </a:t>
            </a:r>
          </a:p>
          <a:p>
            <a:pPr marL="0" indent="0">
              <a:buNone/>
            </a:pPr>
            <a:r>
              <a:rPr lang="en-US" sz="2000" dirty="0">
                <a:solidFill>
                  <a:schemeClr val="bg1"/>
                </a:solidFill>
                <a:latin typeface="Arial" panose="020B0604020202020204" pitchFamily="34" charset="0"/>
                <a:cs typeface="Arial" panose="020B0604020202020204" pitchFamily="34" charset="0"/>
              </a:rPr>
              <a:t>Implement preventive measures and awareness programs for the 20–29 and 30–39 age groups, as they represent the highest proportion of cases.</a:t>
            </a:r>
          </a:p>
          <a:p>
            <a:pPr marL="0" indent="0">
              <a:buNone/>
            </a:pPr>
            <a:endParaRPr lang="en-US" sz="2200" dirty="0">
              <a:solidFill>
                <a:schemeClr val="bg1"/>
              </a:solidFill>
              <a:latin typeface="Arial" panose="020B0604020202020204" pitchFamily="34" charset="0"/>
              <a:cs typeface="Arial" panose="020B0604020202020204" pitchFamily="34" charset="0"/>
            </a:endParaRPr>
          </a:p>
          <a:p>
            <a:pPr>
              <a:buFont typeface="Wingdings" panose="05000000000000000000" pitchFamily="2" charset="2"/>
              <a:buChar char="ü"/>
            </a:pPr>
            <a:r>
              <a:rPr lang="en-US" sz="2200" b="1" u="sng" dirty="0">
                <a:solidFill>
                  <a:schemeClr val="bg1"/>
                </a:solidFill>
                <a:latin typeface="Arial" panose="020B0604020202020204" pitchFamily="34" charset="0"/>
                <a:cs typeface="Arial" panose="020B0604020202020204" pitchFamily="34" charset="0"/>
              </a:rPr>
              <a:t>Gender-Specific Interventions:</a:t>
            </a:r>
          </a:p>
          <a:p>
            <a:pPr marL="0" indent="0">
              <a:buNone/>
            </a:pPr>
            <a:r>
              <a:rPr lang="en-US" sz="2000" dirty="0">
                <a:solidFill>
                  <a:schemeClr val="bg1"/>
                </a:solidFill>
                <a:latin typeface="Arial" panose="020B0604020202020204" pitchFamily="34" charset="0"/>
                <a:cs typeface="Arial" panose="020B0604020202020204" pitchFamily="34" charset="0"/>
              </a:rPr>
              <a:t>Investigate the causes behind the higher proportion of male cases and design gender-specific safety guidelines to address the disparity.</a:t>
            </a:r>
          </a:p>
          <a:p>
            <a:pPr>
              <a:buFont typeface="Wingdings" panose="05000000000000000000" pitchFamily="2" charset="2"/>
              <a:buChar char="§"/>
            </a:pPr>
            <a:endParaRPr lang="en-US" sz="2000" dirty="0">
              <a:solidFill>
                <a:schemeClr val="bg1"/>
              </a:solidFill>
              <a:latin typeface="Arial" panose="020B0604020202020204" pitchFamily="34" charset="0"/>
              <a:cs typeface="Arial" panose="020B0604020202020204" pitchFamily="34" charset="0"/>
            </a:endParaRPr>
          </a:p>
          <a:p>
            <a:pPr>
              <a:buFont typeface="Wingdings" panose="05000000000000000000" pitchFamily="2" charset="2"/>
              <a:buChar char="§"/>
            </a:pPr>
            <a:endParaRPr lang="en-US" sz="2000" dirty="0">
              <a:solidFill>
                <a:schemeClr val="bg1"/>
              </a:solidFill>
              <a:latin typeface="Arial" panose="020B0604020202020204" pitchFamily="34" charset="0"/>
              <a:cs typeface="Arial" panose="020B0604020202020204" pitchFamily="34" charset="0"/>
            </a:endParaRPr>
          </a:p>
          <a:p>
            <a:pPr>
              <a:buFont typeface="Wingdings" panose="05000000000000000000" pitchFamily="2" charset="2"/>
              <a:buChar char="§"/>
            </a:pPr>
            <a:endParaRPr lang="en-US"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1655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4325D9-D6D6-7CBE-210A-CEF5101379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D57FB28-1848-732A-F0B8-0088589D61D3}"/>
              </a:ext>
            </a:extLst>
          </p:cNvPr>
          <p:cNvSpPr>
            <a:spLocks noGrp="1"/>
          </p:cNvSpPr>
          <p:nvPr>
            <p:ph type="title"/>
          </p:nvPr>
        </p:nvSpPr>
        <p:spPr>
          <a:xfrm>
            <a:off x="93305" y="65316"/>
            <a:ext cx="12027159" cy="690464"/>
          </a:xfrm>
        </p:spPr>
        <p:txBody>
          <a:bodyPr>
            <a:normAutofit/>
          </a:bodyPr>
          <a:lstStyle/>
          <a:p>
            <a:pPr algn="ctr"/>
            <a:r>
              <a:rPr lang="en-IN" sz="4000" dirty="0">
                <a:solidFill>
                  <a:schemeClr val="bg1"/>
                </a:solidFill>
                <a:latin typeface="Arial Black" panose="020B0A04020102020204" pitchFamily="34" charset="0"/>
              </a:rPr>
              <a:t>RECOMMENDATIONS </a:t>
            </a:r>
            <a:endParaRPr lang="en-IN" sz="4000" dirty="0">
              <a:solidFill>
                <a:schemeClr val="bg1"/>
              </a:solidFill>
            </a:endParaRPr>
          </a:p>
        </p:txBody>
      </p:sp>
      <p:sp>
        <p:nvSpPr>
          <p:cNvPr id="3" name="Content Placeholder 2">
            <a:extLst>
              <a:ext uri="{FF2B5EF4-FFF2-40B4-BE49-F238E27FC236}">
                <a16:creationId xmlns:a16="http://schemas.microsoft.com/office/drawing/2014/main" id="{68A8AA08-C094-3B9C-9EBF-F6F18E3D69AC}"/>
              </a:ext>
            </a:extLst>
          </p:cNvPr>
          <p:cNvSpPr>
            <a:spLocks noGrp="1"/>
          </p:cNvSpPr>
          <p:nvPr>
            <p:ph idx="1"/>
          </p:nvPr>
        </p:nvSpPr>
        <p:spPr>
          <a:xfrm>
            <a:off x="93305" y="886415"/>
            <a:ext cx="12005390" cy="4609316"/>
          </a:xfrm>
        </p:spPr>
        <p:txBody>
          <a:bodyPr>
            <a:normAutofit/>
          </a:bodyPr>
          <a:lstStyle/>
          <a:p>
            <a:pPr>
              <a:buFont typeface="Wingdings" panose="05000000000000000000" pitchFamily="2" charset="2"/>
              <a:buChar char="§"/>
            </a:pPr>
            <a:r>
              <a:rPr lang="en-US" sz="2200" b="1" u="sng" dirty="0">
                <a:solidFill>
                  <a:schemeClr val="bg1"/>
                </a:solidFill>
                <a:latin typeface="Arial" panose="020B0604020202020204" pitchFamily="34" charset="0"/>
                <a:cs typeface="Arial" panose="020B0604020202020204" pitchFamily="34" charset="0"/>
              </a:rPr>
              <a:t>Expand Resource Allocation to Worst-Affected States:</a:t>
            </a:r>
          </a:p>
          <a:p>
            <a:pPr marL="0" indent="0">
              <a:buNone/>
            </a:pPr>
            <a:r>
              <a:rPr lang="en-US" sz="2000" dirty="0">
                <a:solidFill>
                  <a:schemeClr val="bg1"/>
                </a:solidFill>
                <a:latin typeface="Arial" panose="020B0604020202020204" pitchFamily="34" charset="0"/>
                <a:cs typeface="Arial" panose="020B0604020202020204" pitchFamily="34" charset="0"/>
              </a:rPr>
              <a:t>Prioritize healthcare resources, vaccination drives, and testing facilities in heavily impacted states like Maharashtra and Tamil Nadu.</a:t>
            </a:r>
          </a:p>
          <a:p>
            <a:pPr>
              <a:buFont typeface="Wingdings" panose="05000000000000000000" pitchFamily="2" charset="2"/>
              <a:buChar char="§"/>
            </a:pPr>
            <a:endParaRPr lang="en-US" sz="2200" dirty="0">
              <a:solidFill>
                <a:schemeClr val="bg1"/>
              </a:solidFill>
              <a:latin typeface="Arial" panose="020B0604020202020204" pitchFamily="34" charset="0"/>
              <a:cs typeface="Arial" panose="020B0604020202020204" pitchFamily="34" charset="0"/>
            </a:endParaRPr>
          </a:p>
          <a:p>
            <a:pPr>
              <a:buFont typeface="Wingdings" panose="05000000000000000000" pitchFamily="2" charset="2"/>
              <a:buChar char="§"/>
            </a:pPr>
            <a:r>
              <a:rPr lang="en-US" sz="2200" b="1" u="sng" dirty="0">
                <a:solidFill>
                  <a:schemeClr val="bg1"/>
                </a:solidFill>
                <a:latin typeface="Arial" panose="020B0604020202020204" pitchFamily="34" charset="0"/>
                <a:cs typeface="Arial" panose="020B0604020202020204" pitchFamily="34" charset="0"/>
              </a:rPr>
              <a:t>Promote Lesser-Used Vaccines: </a:t>
            </a:r>
          </a:p>
          <a:p>
            <a:pPr marL="0" indent="0">
              <a:buNone/>
            </a:pPr>
            <a:r>
              <a:rPr lang="en-US" sz="2000" dirty="0">
                <a:solidFill>
                  <a:schemeClr val="bg1"/>
                </a:solidFill>
                <a:latin typeface="Arial" panose="020B0604020202020204" pitchFamily="34" charset="0"/>
                <a:cs typeface="Arial" panose="020B0604020202020204" pitchFamily="34" charset="0"/>
              </a:rPr>
              <a:t>Increase awareness and supply of vaccines like Covaxin and Sputnik V to ensure diverse vaccine coverage and reduce dependency on CoviShield.</a:t>
            </a:r>
          </a:p>
          <a:p>
            <a:pPr>
              <a:buFont typeface="Wingdings" panose="05000000000000000000" pitchFamily="2" charset="2"/>
              <a:buChar char="§"/>
            </a:pPr>
            <a:endParaRPr lang="en-US" sz="2200" dirty="0">
              <a:solidFill>
                <a:schemeClr val="bg1"/>
              </a:solidFill>
              <a:latin typeface="Arial" panose="020B0604020202020204" pitchFamily="34" charset="0"/>
              <a:cs typeface="Arial" panose="020B0604020202020204" pitchFamily="34" charset="0"/>
            </a:endParaRPr>
          </a:p>
          <a:p>
            <a:pPr>
              <a:buFont typeface="Wingdings" panose="05000000000000000000" pitchFamily="2" charset="2"/>
              <a:buChar char="§"/>
            </a:pPr>
            <a:r>
              <a:rPr lang="en-US" sz="2200" b="1" u="sng" dirty="0">
                <a:solidFill>
                  <a:schemeClr val="bg1"/>
                </a:solidFill>
                <a:latin typeface="Arial" panose="020B0604020202020204" pitchFamily="34" charset="0"/>
                <a:cs typeface="Arial" panose="020B0604020202020204" pitchFamily="34" charset="0"/>
              </a:rPr>
              <a:t>Leverage Data for Proactive Policies: </a:t>
            </a:r>
          </a:p>
          <a:p>
            <a:pPr marL="0" indent="0">
              <a:buNone/>
            </a:pPr>
            <a:r>
              <a:rPr lang="en-US" sz="2000" dirty="0">
                <a:solidFill>
                  <a:schemeClr val="bg1"/>
                </a:solidFill>
                <a:latin typeface="Arial" panose="020B0604020202020204" pitchFamily="34" charset="0"/>
                <a:cs typeface="Arial" panose="020B0604020202020204" pitchFamily="34" charset="0"/>
              </a:rPr>
              <a:t>Use the insights on state-wise deaths, testing, and vaccination to develop region-specific strategies for managing future pandemics.</a:t>
            </a:r>
          </a:p>
          <a:p>
            <a:pPr>
              <a:buFont typeface="Wingdings" panose="05000000000000000000" pitchFamily="2" charset="2"/>
              <a:buChar char="§"/>
            </a:pP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7597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TotalTime>
  <Words>860</Words>
  <Application>Microsoft Office PowerPoint</Application>
  <PresentationFormat>Widescreen</PresentationFormat>
  <Paragraphs>104</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Black</vt:lpstr>
      <vt:lpstr>Calibri</vt:lpstr>
      <vt:lpstr>Calibri Light</vt:lpstr>
      <vt:lpstr>Courier New</vt:lpstr>
      <vt:lpstr>Wingdings</vt:lpstr>
      <vt:lpstr>Office Theme</vt:lpstr>
      <vt:lpstr>INTRODUCTION</vt:lpstr>
      <vt:lpstr>BUSINESS REQUIREMENT </vt:lpstr>
      <vt:lpstr>OBJECTIVE</vt:lpstr>
      <vt:lpstr>KPI REQUIREMENTS </vt:lpstr>
      <vt:lpstr>CHART REQUIREMENTS </vt:lpstr>
      <vt:lpstr>ANALYSIS AND  FINDINGS</vt:lpstr>
      <vt:lpstr>ANALYSIS AND  FINDINGS</vt:lpstr>
      <vt:lpstr>RECOMMENDATIONS </vt:lpstr>
      <vt:lpstr>RECOMMENDATIONS </vt:lpstr>
      <vt:lpstr>DASHBOARD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Arfaz Alam</dc:creator>
  <cp:lastModifiedBy>Arfaz Alam</cp:lastModifiedBy>
  <cp:revision>11</cp:revision>
  <dcterms:created xsi:type="dcterms:W3CDTF">2024-12-24T16:07:29Z</dcterms:created>
  <dcterms:modified xsi:type="dcterms:W3CDTF">2024-12-25T10:59:50Z</dcterms:modified>
</cp:coreProperties>
</file>