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72" r:id="rId5"/>
    <p:sldId id="268" r:id="rId6"/>
    <p:sldId id="273" r:id="rId7"/>
    <p:sldId id="274" r:id="rId8"/>
    <p:sldId id="260" r:id="rId9"/>
    <p:sldId id="269" r:id="rId10"/>
    <p:sldId id="271" r:id="rId11"/>
    <p:sldId id="277" r:id="rId12"/>
    <p:sldId id="259" r:id="rId13"/>
    <p:sldId id="275" r:id="rId14"/>
    <p:sldId id="276" r:id="rId15"/>
    <p:sldId id="278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13A8-ECF3-4C08-BD1C-523D2F3FDA4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DC40-CAFB-4B62-866B-BAE92BED3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3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E4AB-CBC9-078A-73FF-F443F580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F3EDD-6D9B-78EB-7B28-98CB7CA7D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312F3-A084-D3DA-F921-DCFA1E0B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9E857-22A9-971E-DD74-569A1B45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DC40-CAFB-4B62-866B-BAE92BED37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2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02B-FB7D-D189-167B-06A31D43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608E6-4616-B74D-C9BD-1DDED7F88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2C45E-EBF6-682A-BAA0-A6337D7A2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04009-3E04-045C-6F41-B03196DCE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DC40-CAFB-4B62-866B-BAE92BED37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3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E407-0648-8ADA-3C19-6C385337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6A22E-9A6B-A5E7-39B2-D39B733E4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EA5A3-B594-65F7-5855-6D8C1F533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3A9B-2C83-A9AD-FFAE-C4CA3AE2A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DC40-CAFB-4B62-866B-BAE92BED37E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DC40-CAFB-4B62-866B-BAE92BED37E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8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8EBD-F9B2-46CA-A1C1-B64229D0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11688-71DE-6DDF-0823-0D0096393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663EB-59E4-2C0F-5432-93A675707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403-8355-3102-0A3C-7D18A1FC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DC40-CAFB-4B62-866B-BAE92BED37E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9D45-86BF-A385-45BF-D8907A34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7436C-F8B9-FF86-F762-A2244514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883F-1C67-0085-E9AA-2781B879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E34E-0E2A-A76C-B743-5A16679C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63CE-45EE-5469-3902-E2320E2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0632-3148-F88B-BE88-64A1D13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74685-CD97-A2BB-B472-FB24D80F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6D7F-AEF8-3D5C-E949-B6AD21BA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1DA8-80C6-6706-C489-82FD22D7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2A5D-B1EE-5E01-1672-10CAA05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0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ADBB4-CEA7-C706-419B-2EA972F42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9AA2-0661-1921-6152-D964059AD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DE33-97AF-D8B0-7C84-2A0DFF1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A9FD-9D1D-F9D8-6087-609B8DF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E66C-B10E-B900-C1F2-2CE5661D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E822-349A-F44E-CBF8-3CBAE4BC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8FD0-9A3B-18E4-9A83-86D8689E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EBC3-ABFF-E677-3B22-4DB2F3C8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F5B0-83E0-AD21-CBC1-9A18C81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CA6D-6473-2BDF-1900-49E277C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FFDE-F925-36B2-2DBC-7C1D53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C20D-00FC-E118-A73E-824B29DA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840F-5BAA-A8F0-B598-4961220F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293F-8E71-2738-F1D3-96D163DA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79E5-B85C-7505-AD33-033839C5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6209-2BE4-0F02-52AF-66697331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893C-AB72-BD1F-24ED-6AA4B53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8B31-6266-3420-695B-AF93B5F3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DC044-B080-8BCF-24C8-C0F90274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04F4E-3865-8A66-EFD6-8A32BFD6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873B-2653-B94E-C854-B8C0A19A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1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23-6A20-1A44-C19A-1FB15D65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AAA7-4922-8FEB-088F-637A4D96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A183-AB99-A481-97A3-F7095EC63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4E68A-132A-7915-24F5-6F6A357E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87A9D-3B99-3652-35C7-910F223AA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229D0-0839-4EE0-A3FD-30E5CAEA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4A80A-8B07-9ED1-6DAD-232535EF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D5723-E154-6A3C-CDBB-7EC0DD9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F20-CD32-6AF1-8C8F-394E0B9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8EE81-4BC1-9814-740B-4E2278C2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A9DBD-DEF9-8943-6B26-6F687EE7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2338F-592E-70CD-7A91-99C793B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8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B819-A18B-F0DF-7F20-77442B37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198B1-F7E8-A039-69A7-9B295C40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81A2-2B1B-3D51-CC66-3760D5B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23F7-65E7-4110-0840-08150E61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57DD-C0AD-187B-8F1A-4E8FC2B7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AEB9-C32D-8FDD-B205-B114E751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BED57-E3A9-74A6-9774-8843E2C6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6B85-1E60-02CF-9E2A-43E6B4AC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2795-FDF9-D318-C15A-C7D88D94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0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6789-6F21-C4E4-E99A-F3A423F2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8EAD9-8D27-D5BB-8EF7-5F9DE8CE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570D-6396-92B5-D4C8-62447357D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A63B-6018-0006-4EC5-8143D71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7E69A-3B2B-B3B0-E773-824B2F90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E746-9DE1-3E6B-B70D-8F1646FA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9BC40-4D9F-205B-A5C1-620B65E7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9D04-38D4-B229-1423-D304CFA6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7D1C-F571-9EFD-080F-6269732B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458E-0E96-4935-BFFD-BC6B1262497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E7F7-985D-36B5-383C-68F52EE8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471F-873A-7245-D12E-C6CD7A4BB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D5154-01B1-405D-96CE-67A811C0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715662-8AF2-D83E-78D8-8C0357A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C6C9C-5AE9-617F-EFE0-4F38BB77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6" y="29498"/>
            <a:ext cx="12034684" cy="825907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IN" sz="44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2ADC9-436B-0747-7FA3-150F7F25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" y="2659224"/>
            <a:ext cx="12034683" cy="1483568"/>
          </a:xfrm>
        </p:spPr>
        <p:txBody>
          <a:bodyPr>
            <a:normAutofit/>
          </a:bodyPr>
          <a:lstStyle/>
          <a:p>
            <a:r>
              <a:rPr lang="en-US" sz="40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REVENUE AND TRANSACTION INTELLIGENCE SYSTEM</a:t>
            </a:r>
            <a:endParaRPr lang="en-IN" sz="4000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1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8419D-A63C-42C3-3BC1-5AB01213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31AC8-3D44-217B-B3E0-6792725A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65315"/>
            <a:ext cx="12108024" cy="73711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DASHBOARD</a:t>
            </a:r>
            <a:endParaRPr lang="en-IN" sz="4000" b="1" u="sng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81BF7-0847-1B89-8EB6-FFA768E6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" y="846830"/>
            <a:ext cx="11943182" cy="59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8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08B99-409A-A406-D4F6-97C7945D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BF6C8-17D8-3A08-4586-6A3826A6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600A6-F60E-0571-D5F8-EA20559C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" y="1791475"/>
            <a:ext cx="11961845" cy="248194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DASHBOARD - 2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CREDIT CARD TRANSACTION REPORT 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5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25345-3BBD-F363-A212-A13B1248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D6853A-580E-963D-E6BF-079FD086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27994"/>
            <a:ext cx="12024852" cy="621638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CHART REQUIREMENTS 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C3C-7336-6710-E4C8-35157304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" y="746451"/>
            <a:ext cx="12073709" cy="6008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2 : Credit Card Transaction Report: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Quarterly Revenue &amp; Transaction Count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combined bar and line chart representing revenue and transaction count per quarter (Q1 to Q4).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seasonal trends in credit card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by Expenditure Type Horizontal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spending distribution across categories (Bills, Entertainment, Fuel).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 which expenditure types drive the most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by Education Level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Dashboard 1, displays revenue based on education segments.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by Customer Job Horizontal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down revenue by professions (e.g., Businessman, Govt, Blue-collar).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insights into job-specific spending patterns.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8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DBB28-6C7B-272D-DE11-E9F6920C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AB3C1-FE29-7367-90C5-930751D65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D1175-6569-0563-0D72-5CB1682E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27994"/>
            <a:ext cx="12024852" cy="621638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CHART REQUIREMENTS 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DA63-FF36-6C1F-CE2D-9AEB290E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" y="830430"/>
            <a:ext cx="12073709" cy="38908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by Use (Swipe, Chip, Online)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revenue contributions based on transaction methods.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popular payment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Acquisition Cost (CAC) by Card Category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 indicating the cost of acquiring customers per card type (Blue, Silver, Gold, Platinum).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in evaluating cost efficiency of card acquisition campaigns.</a:t>
            </a:r>
          </a:p>
          <a:p>
            <a:pPr marL="0" indent="0">
              <a:buNone/>
            </a:pPr>
            <a:endParaRPr lang="en-IN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0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D1633-F9D1-5DFF-C4A5-092D6086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173F5-C356-9159-AD0A-E0001491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4921A-5405-1F3A-F3E8-277C208C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29497"/>
            <a:ext cx="11985523" cy="5863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NALYSIS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0B48-C7FA-3D7C-D8B5-5122B16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" y="877088"/>
            <a:ext cx="12074012" cy="58223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and Transactions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generated the highest revenue and transaction count among all quarters.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Categories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and Silver card categories contribute the most revenue, while Platinum cards generate the least.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Expenditure Type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Bills and entertainment are the highest expenditure categories, followed by fuel and groceries.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Influence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Graduates contribute the highest revenue compared to other education levels.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Jobs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Self-employed customers contribute the most revenue, followed by businessmen and blue-collar workers.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Type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Swipe transactions account for the majority of revenue, followed by chip transactions and online payments.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Acquisition Cost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Blue cards have the highest acquisition cost, while Platinum cards have the lowest.</a:t>
            </a:r>
            <a:endParaRPr lang="en-US" sz="18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9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9112E-D434-BEA3-BBC6-0922D99D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33C5E-5D65-7C0F-DCEF-6AA60F59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769152-5634-8518-CD7A-0D02837D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29497"/>
            <a:ext cx="11985523" cy="5956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C3A5-13B1-E288-00BD-EBDECAE3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" y="844227"/>
            <a:ext cx="12103510" cy="556609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High-Contributing Segments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graduates, self-employed individuals, and businessmen for customized offers to boost revenue.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Card Categories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Promote Silver and Platinum cards with tailored rewards to increase their adoption and revenue share.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Transaction Channels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chip and online payment usage through rewards or discounts to balance transaction modes.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Spend on High Categories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incentives for bills, entertainment, and grocery expenses to drive higher spending.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Efficiency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acquisition costs for Blue cards by refining marketing strategies and focusing on high-value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Campaigns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Q3 trends to implement targeted campaigns during high-revenue periods.</a:t>
            </a:r>
            <a:endParaRPr lang="en-US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0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657AE7-72E7-7B06-5CB9-AA7E2778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388163-262B-7D4E-2616-FE22273A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55986"/>
            <a:ext cx="12036489" cy="718455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DASHBOARD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7D843-6FD7-17DF-2D2C-8D54DB92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0" y="923731"/>
            <a:ext cx="11845128" cy="57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8101E-5AA8-BE49-AEC1-3A6AD7E54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BE5A5-2A52-A974-C011-79921600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694"/>
            <a:ext cx="10515600" cy="1670179"/>
          </a:xfrm>
        </p:spPr>
        <p:txBody>
          <a:bodyPr>
            <a:normAutofit/>
          </a:bodyPr>
          <a:lstStyle/>
          <a:p>
            <a:pPr algn="ctr"/>
            <a:r>
              <a:rPr lang="en-IN" sz="66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IN" sz="6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1EECC-B030-7362-AC25-8FB912E6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E5106-5B6A-ECB2-69EB-294E278D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" y="68828"/>
            <a:ext cx="12005187" cy="707921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BUSINESS REQUIREMENT </a:t>
            </a:r>
            <a:endParaRPr lang="en-IN" sz="40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1CE5-AAF4-1B80-9CA5-F19F715B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1032384"/>
            <a:ext cx="12005187" cy="53590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Walkthrough &amp; Quality Check in Power Query(Excel)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Connection using ETL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cleansing, sorting, filtering  and analyzing data in 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Queries in Postgre 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and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DAX Calculations in Power BI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Lay outing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Generation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8010-B171-D80A-D950-4B703DF4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D2DAF3-67DC-BFCE-A1E6-D0FB6BA5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BEB1A-FF5D-5252-19F8-60934B9B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" y="68828"/>
            <a:ext cx="12005187" cy="70792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OBJECTIVE</a:t>
            </a:r>
            <a:endParaRPr lang="en-IN" sz="4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D9EF-4E05-F584-A4E0-6A29E2DA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1032384"/>
            <a:ext cx="12005187" cy="443535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a comprehensive analysis of credit card usage patterns, customer demographics, and revenue generation segmented by key variables such as gender, age group, income level, education level, and expenditure type.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enable data-driven decision-making by presenting actionable insights into customer behavior, transaction trends, and financial metrics across different card categories and customer segments.</a:t>
            </a: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9BCF5-04AF-D474-FBEF-ABF9A4D2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FF794-64B8-96ED-93D6-98134E2E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1791475"/>
            <a:ext cx="11859208" cy="248194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DASHBOARD -1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CREDIT CARD CUSTOMER REPORT 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58A29-70C3-1918-BE47-DFE34C46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3DB05-EB13-40AF-7BB0-3D175852B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2A191-25B1-F37D-EFD0-86E9CC3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68827"/>
            <a:ext cx="12024852" cy="707922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DASHBOARD SPECIFICATION 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9BDD-C4C9-1464-61F4-FCECA817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3" y="845575"/>
            <a:ext cx="11819576" cy="594359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KPI’s Requirements 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(55.4M)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Indicates the overall income generated from credit card customers.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Interest (7.9M)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the total interest earnings from credit card holders.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Income (577M)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combined revenue streams such as transactions, fees, and interest.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(3.19)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 a calculated customer satisfaction score or a ratio indicating credit card usage effectiveness.</a:t>
            </a: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5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B453C-3113-FD14-1DE4-15116638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470D46-0F81-16D1-4A24-9B13BC29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05356-5F88-31E0-424B-E0D1AE0F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1503"/>
            <a:ext cx="12024852" cy="639094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CHART REQUIREMENTS 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217-E6F1-BEEB-39D6-A5894B15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" y="801232"/>
            <a:ext cx="12084847" cy="597279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vs Gender Line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revenue trends between male and female customers over months in 2023.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in identifying which gender contributes more consistently to revenue.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Group Bar Chart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revenue distribution among different age groups (e.g., 20-30, 30-40).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Assesses which age segment contributes most to revenue.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States Horizontal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states (e.g., TX, NY, CA) with the highest revenue generation.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regional insights into customer contribution.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Group Horizontal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split by salary brackets (low, mid, high).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how income levels impact card usage and revenue.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0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5AD4-8F10-7D23-3781-D51D2BDC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E2D84-AEC1-E876-C1DC-6BF806C4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C233A-D590-78DE-9416-92B00940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1503"/>
            <a:ext cx="12024852" cy="639094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CHART REQUIREMENTS 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29B6-2AC1-1FF5-888C-3CE76E91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" y="801232"/>
            <a:ext cx="12084847" cy="56088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Count Bar Chart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revenue based on customers' dependent counts (e.g., 4, 3, 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spending patterns related to family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comparison by marital status (Married, Single, Unknown).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insights into spending trends based on relationship status.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Level Bar Chart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analysis by education levels (Graduate, High School, College).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the education segment generating the most revenue.</a:t>
            </a:r>
          </a:p>
          <a:p>
            <a:pPr marL="0" indent="0">
              <a:buNone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95D580-CB1D-D60C-C222-28F3B3A1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6CAC0-92A2-8160-1D55-B6E51314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29497"/>
            <a:ext cx="11985523" cy="5863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NALYSIS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7459-BACA-0221-08E1-B89F216B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" y="709123"/>
            <a:ext cx="12074012" cy="5952928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Trends: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contribute slightly more to revenue compared to females, with fluctuations in revenue across months.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Group Insights: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aged 40-50 generate the highest revenue, followed by 50-60 age group.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Revenue: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 (TX) leads in revenue generation among states, followed by California (CA) and New York (NY).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Insights: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salary groups contribute the most revenue, indicating a direct correlation between income and spending.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Dependents Influence: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with 2-3 dependents show higher revenue contribution.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customers contribute more revenue than single or unknown status groups.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Impact: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Graduates generate the highest revenue, while postgraduates and doctorate holders contribute the least.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Distribution: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dashboard highlights a balance between high and mid-level revenue contributors, emphasizing diversity in customer demographics.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7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D133-A6E6-8600-CE53-71993E4F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43574-31F5-7DEC-C0EC-838FD8983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EB379-9885-4AC2-CF53-21CFDDEB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29497"/>
            <a:ext cx="11985523" cy="5956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5FC7-FCB0-BA86-2430-28AB139E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" y="625152"/>
            <a:ext cx="12103510" cy="619402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High Revenue Age Groups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 marketing efforts on the 40-50 and 50-60 age groups, as they generate the highest revenue.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High-Salary Groups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premium services and benefits to customers in the high salary group to enhance loyalty and spending.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Regional Insights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Texas, New York, and California for campaigns, as they contribute significantly to revenue.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 Products for Dependents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family-oriented credit card benefits to attract customers with 2-3 dependents.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Married Customers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rewards or special offers tailored for married customers, who contribute more revenue.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Graduate Engagement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exclusive offers or loyalty programs for graduates to sustain their contribution.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Gender-Specific Campaigns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gender-specific promotions to boost revenue from both male and female customer segments.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Low-Segment Participation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strategies to increase engagement from low-salary and lower-contributing education levels.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3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1179</Words>
  <Application>Microsoft Office PowerPoint</Application>
  <PresentationFormat>Widescreen</PresentationFormat>
  <Paragraphs>173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INTRODUCTION</vt:lpstr>
      <vt:lpstr>BUSINESS REQUIREMENT </vt:lpstr>
      <vt:lpstr>OBJECTIVE</vt:lpstr>
      <vt:lpstr>DASHBOARD -1    CREDIT CARD CUSTOMER REPORT </vt:lpstr>
      <vt:lpstr>DASHBOARD SPECIFICATION </vt:lpstr>
      <vt:lpstr>CHART REQUIREMENTS </vt:lpstr>
      <vt:lpstr>CHART REQUIREMENTS </vt:lpstr>
      <vt:lpstr>ANALYSIS &amp; FINDINGS</vt:lpstr>
      <vt:lpstr>RECOMMENDATIONS</vt:lpstr>
      <vt:lpstr>DASHBOARD</vt:lpstr>
      <vt:lpstr>DASHBOARD - 2    CREDIT CARD TRANSACTION REPORT </vt:lpstr>
      <vt:lpstr>CHART REQUIREMENTS </vt:lpstr>
      <vt:lpstr>CHART REQUIREMENTS </vt:lpstr>
      <vt:lpstr>ANALYSIS &amp; FINDINGS</vt:lpstr>
      <vt:lpstr>RECOMMENDATIONS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Arfaz Alam</dc:creator>
  <cp:lastModifiedBy>Arfaz Alam</cp:lastModifiedBy>
  <cp:revision>12</cp:revision>
  <dcterms:created xsi:type="dcterms:W3CDTF">2024-12-24T16:07:29Z</dcterms:created>
  <dcterms:modified xsi:type="dcterms:W3CDTF">2024-12-26T09:15:33Z</dcterms:modified>
</cp:coreProperties>
</file>