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PT" id="{FE1F0F55-E191-4869-851D-6DB07F8E5AD2}">
          <p14:sldIdLst>
            <p14:sldId id="262"/>
          </p14:sldIdLst>
        </p14:section>
        <p14:section name="Untitled Section" id="{4E96886A-4A09-488A-A3F9-7E677F0F5A19}">
          <p14:sldIdLst>
            <p14:sldId id="256"/>
            <p14:sldId id="258"/>
            <p14:sldId id="257"/>
            <p14:sldId id="259"/>
            <p14:sldId id="260"/>
            <p14:sldId id="261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6D70-F46E-56F7-EEC3-B23E8F8E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07263-D861-974C-954B-5B9B9BD56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3DADA-1DC9-9F2D-2C11-9BC334E7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5D009-C932-C288-BD98-EDE8360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0F33-645B-424B-0C56-B65627C2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5C41-F630-0C93-4BFE-436B76F1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27F64-2C23-6327-9BDC-B976CCE0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146E-4D9E-6396-2DF3-8D407AAA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0E26-17D2-0FB3-5038-401B0458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9602-FE4D-1633-FAB9-F9174840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5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818DB-4F99-2F54-2269-925AF5668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D6AC5-B45A-2EC0-EA4D-0A8FB72B0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FCFE-C95C-888B-981A-20C5E066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60A0-0C49-B137-5559-EB75ED3F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13C9-7A84-05AD-256B-AF0DB478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0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87E0-5FF0-5B46-B097-1BE521C7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60F3-99F7-07E8-DB9E-056781DE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38B3-2D97-4963-F119-594A4CCF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B880-142F-40F2-358E-D47E173A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B8BE-BD3F-722F-FC68-A3D3BC1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5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5A1E-DA45-B4D8-2851-A15B9430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2F4CE-8A85-D6D9-86E2-C27BBAF3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99EE-984D-5B82-46E3-8C2E3BDC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7FEB-7420-D812-7922-3C66C887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4DBD-6041-0D3D-D365-BE4AD96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3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52D5-24EF-23BB-678C-D1685C54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7A6-39BA-FFE2-096B-909F4DB66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1E619-74AB-42B9-32C7-CDEFE74C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BF363-515C-6605-E012-1153D125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7599E-1613-1F86-A514-8C4CA2EF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EE833-73A5-0A0B-305A-E6DD3E8B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3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680F-B8DD-36CF-5D3E-A8E5E702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7737-8A33-F57B-AC14-16C8CE26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C666-18B5-C14D-AF33-417E3B608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24081-9C50-3FC8-9C60-AEEDB7EB4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839A0-5688-F08C-39CB-2E693F2D4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9A25D-DB30-7BD9-949A-AD18BE27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FEEFF-6DEE-65E5-3B93-CD4C2456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261D5-A382-C696-D153-803C38F9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8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2E44-DDC2-53C3-581D-7500EE05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91672-2F39-6AC5-3A79-7E227B88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1075-8CCA-04F8-BCA0-0176E793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438BD-09B9-2671-E6F3-DD59FA23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66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3B8EB-9A85-12B1-8978-35FE7B5C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FA2B5-F527-D1D1-B5DB-43A59BA4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5A487-EA7B-37C2-4CB8-D60B8633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42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1A83-66F9-1211-9880-A53892A1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A38D-E2A8-FEFF-7381-FCF0B67B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2DBDA-EB1A-4558-6E78-FD9D7C85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3B1E7-65B2-3CA1-3414-8397BD52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6A4EF-C7CA-E07E-FE2F-F09AFBA6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04E52-B663-FC45-A3A0-2A1E34FB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10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E407-1359-5EF3-A2BC-B90EFEBE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922B1-27BB-8D45-D08F-EA6A615C5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2CD52-B2EE-9059-9A0B-BADB078E4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8923C-A984-AA61-1454-61AA3E51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38FFF-FF20-6E90-344C-51B988BC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142FA-A7B5-F29E-9C93-988F59D9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3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34EE6-987F-81C2-FC1F-25566CF6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CDD5A-47ED-0C3F-3F0D-DF3ECF33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0CEA-1BF9-D610-1F57-F0F0BBD68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134DB-71DD-4E26-A9DE-448E9DA887F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8723-8CAB-8659-1ABB-7CE47D621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F641-7BE9-7469-C6AC-30DBB82E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FA48B-B4F2-4CB6-9E2C-B4890BA504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28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yellow and green gradient">
            <a:extLst>
              <a:ext uri="{FF2B5EF4-FFF2-40B4-BE49-F238E27FC236}">
                <a16:creationId xmlns:a16="http://schemas.microsoft.com/office/drawing/2014/main" id="{8951FD75-74E9-F418-F2D8-59C546417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D36D7E-C2D7-508F-77E6-18DD17F8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111760"/>
            <a:ext cx="11221720" cy="894079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Arial Black" panose="020B0A04020102020204" pitchFamily="34" charset="0"/>
              </a:rPr>
              <a:t>    </a:t>
            </a:r>
            <a:r>
              <a:rPr lang="en-IN" sz="4800" u="sng" dirty="0">
                <a:latin typeface="Arial Black" panose="020B0A04020102020204" pitchFamily="34" charset="0"/>
              </a:rPr>
              <a:t>INTRODUCTION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FA382-B1D9-D7D6-357B-CDFB5B7624A2}"/>
              </a:ext>
            </a:extLst>
          </p:cNvPr>
          <p:cNvSpPr txBox="1"/>
          <p:nvPr/>
        </p:nvSpPr>
        <p:spPr>
          <a:xfrm>
            <a:off x="132080" y="1859280"/>
            <a:ext cx="119583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Blinkit Revenue Insights Dashboard </a:t>
            </a:r>
          </a:p>
        </p:txBody>
      </p:sp>
      <p:pic>
        <p:nvPicPr>
          <p:cNvPr id="13" name="Picture 12" descr="A person riding a scooter next to a phone">
            <a:extLst>
              <a:ext uri="{FF2B5EF4-FFF2-40B4-BE49-F238E27FC236}">
                <a16:creationId xmlns:a16="http://schemas.microsoft.com/office/drawing/2014/main" id="{74ACFD5D-1547-399D-79DD-4A3DE5E10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40" y="4247408"/>
            <a:ext cx="3149601" cy="2376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645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yellow and green gradient">
            <a:extLst>
              <a:ext uri="{FF2B5EF4-FFF2-40B4-BE49-F238E27FC236}">
                <a16:creationId xmlns:a16="http://schemas.microsoft.com/office/drawing/2014/main" id="{DA01002E-ABF4-3990-680D-D7C5CB178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30D8F6-55BF-BA74-29CE-853A50FA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440" y="2184400"/>
            <a:ext cx="6873240" cy="2184400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871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yellow and green gradient">
            <a:extLst>
              <a:ext uri="{FF2B5EF4-FFF2-40B4-BE49-F238E27FC236}">
                <a16:creationId xmlns:a16="http://schemas.microsoft.com/office/drawing/2014/main" id="{42EDA832-E98B-F7D2-CCD1-CC4110A0F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240" y="-71120"/>
            <a:ext cx="1233424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7D4479-8B0D-729C-858D-590C7266A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10160"/>
            <a:ext cx="11856720" cy="894080"/>
          </a:xfrm>
        </p:spPr>
        <p:txBody>
          <a:bodyPr>
            <a:normAutofit/>
          </a:bodyPr>
          <a:lstStyle/>
          <a:p>
            <a:r>
              <a:rPr lang="en-IN" sz="4400" u="sng" dirty="0">
                <a:latin typeface="Arial Black" panose="020B0A04020102020204" pitchFamily="34" charset="0"/>
              </a:rPr>
              <a:t>ABOUT COMPANY 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940B4-7633-21FC-6BF6-4DD9416B3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0" y="1361440"/>
            <a:ext cx="11856720" cy="529336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Blinkit, formerly known as Grofers, is a pioneering instant delivery platform revolutionizing the e-commerce landscape with its hyper-local model.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Specializing in the swift delivery of groceries, household essentials,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and  more.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leverages cutting-edge technology, robust supply chain networks.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focuses on data-driven operations to ensure customer satisfaction.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a commitment to delivering within minutes, it seamlessly integrates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convenience and efficiency, redefining urban consumer experiences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367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yellow and green gradient">
            <a:extLst>
              <a:ext uri="{FF2B5EF4-FFF2-40B4-BE49-F238E27FC236}">
                <a16:creationId xmlns:a16="http://schemas.microsoft.com/office/drawing/2014/main" id="{8DF5EF0A-D6C2-B40C-91E9-084BD166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82C10D-7F32-DD3F-793B-1999B02D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50801"/>
            <a:ext cx="12009120" cy="711199"/>
          </a:xfrm>
        </p:spPr>
        <p:txBody>
          <a:bodyPr/>
          <a:lstStyle/>
          <a:p>
            <a:pPr algn="ctr"/>
            <a:r>
              <a:rPr lang="en-IN" u="sng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B97D-983B-34AD-9640-5EB09EB9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853439"/>
            <a:ext cx="12009120" cy="591311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Business Requirements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Walkthrough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cleansing, sorting, filtering, Quality Check in Excel &amp;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Connection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Writing SQL Queries to analyze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Modelling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DAX Calculations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Dashboard Lay outing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Charts Developments and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 Developments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48530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yellow and green gradient">
            <a:extLst>
              <a:ext uri="{FF2B5EF4-FFF2-40B4-BE49-F238E27FC236}">
                <a16:creationId xmlns:a16="http://schemas.microsoft.com/office/drawing/2014/main" id="{66A1D3B2-7424-1B32-7615-5458EDCB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D8017B-9FD2-EECD-3EEA-8DCFDEE4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33680"/>
            <a:ext cx="11978640" cy="762000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>
                <a:latin typeface="Arial Black" panose="020B0A04020102020204" pitchFamily="34" charset="0"/>
              </a:rPr>
              <a:t>BUSINESS REQUIREMENT </a:t>
            </a:r>
            <a:endParaRPr lang="en-IN" u="sn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DEAE62-9A7F-111B-A200-72239A2D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127760"/>
            <a:ext cx="11978640" cy="558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conduct a comprehensive analysis of Blinkit’s sales performance, customer satisfaction and inventory distribution to identify key insights and opportunities for optimization using various KPI’s and visualization in Power BI.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KPI’s Requirements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Total Sales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The overall revenue generated from all items sold.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Average Sales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Average revenue per sale.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Number of items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The total count of different items sold.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Average Rating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The Average customer ratings for items sold.</a:t>
            </a:r>
          </a:p>
        </p:txBody>
      </p:sp>
    </p:spTree>
    <p:extLst>
      <p:ext uri="{BB962C8B-B14F-4D97-AF65-F5344CB8AC3E}">
        <p14:creationId xmlns:p14="http://schemas.microsoft.com/office/powerpoint/2010/main" val="259732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yellow and green gradient">
            <a:extLst>
              <a:ext uri="{FF2B5EF4-FFF2-40B4-BE49-F238E27FC236}">
                <a16:creationId xmlns:a16="http://schemas.microsoft.com/office/drawing/2014/main" id="{1CA7DF75-0BC4-959C-D20D-1EC6CE9C1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ECFC3F-C3A2-8874-DA3E-5D31FBE6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30481"/>
            <a:ext cx="11988800" cy="660400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>
                <a:latin typeface="Arial Black" panose="020B0A04020102020204" pitchFamily="34" charset="0"/>
              </a:rPr>
              <a:t>CHART</a:t>
            </a:r>
            <a:r>
              <a:rPr lang="en-IN" sz="4000" u="sng" dirty="0">
                <a:latin typeface="Arial Black" panose="020B0A04020102020204" pitchFamily="34" charset="0"/>
              </a:rPr>
              <a:t> </a:t>
            </a:r>
            <a:r>
              <a:rPr lang="en-IN" u="sng" dirty="0">
                <a:latin typeface="Arial Black" panose="020B0A04020102020204" pitchFamily="34" charset="0"/>
              </a:rPr>
              <a:t>REQUIREMENTS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3B2F-AEEF-FF24-CA95-B700EE19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53441"/>
            <a:ext cx="11988800" cy="586231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Sales by Fat Content: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Analyze the impact of fat content on total sales.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 KPI Metrics: Assess how other KPIs (Average Sales, Number of Items, Average Rating) vary with fat content.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Chart Type: Donut Chart.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Sales by Item Type: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Identify the performance of different item types in terms of total sales.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 KPI Metrics: Assess how other KPIs (Average Sales, Number of Items, Average Rating) vary with fat content.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Type: Bar Chart.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Fat Content by Outlet for Total Sales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Compare total sales across different outlets segmented by fat content.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Additional KPI Metrics: Assess how other KPIs (Average Sales, Number of Items, Average Rating) vary with fat content.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Chart Type: Stacked Column Chart</a:t>
            </a:r>
          </a:p>
          <a:p>
            <a:pPr marL="0" indent="0" algn="just">
              <a:buNone/>
            </a:pP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yellow and green gradient">
            <a:extLst>
              <a:ext uri="{FF2B5EF4-FFF2-40B4-BE49-F238E27FC236}">
                <a16:creationId xmlns:a16="http://schemas.microsoft.com/office/drawing/2014/main" id="{92F7DF24-0E28-6750-861D-7FD2A8BE9E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BF2C4-A2AD-624F-0272-CB5D003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60962"/>
            <a:ext cx="12049760" cy="599438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>
                <a:latin typeface="Arial Black" panose="020B0A04020102020204" pitchFamily="34" charset="0"/>
              </a:rPr>
              <a:t>CHART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42D2-1246-3BB2-23A0-E372868E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" y="772160"/>
            <a:ext cx="11887200" cy="56692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Total Sales by Outlet Establishment: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Objective: Evaluate how the age or type of outlet establishment influences total sales.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Chart Type: Line Chart</a:t>
            </a:r>
            <a:r>
              <a:rPr lang="en-US" sz="2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Sales by Outlet Size: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Objective: Analyze the correlation between outlet size and total sales.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Chart Type: Donut/ Pie Chart.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Sales by Outlet Location: </a:t>
            </a:r>
          </a:p>
          <a:p>
            <a:pPr algn="just"/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Objective: Assess the geographic distribution of sales across different locations.</a:t>
            </a:r>
          </a:p>
          <a:p>
            <a:pPr algn="just"/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Chart Type: Funnel Map.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 Metrics by Outlet Type:</a:t>
            </a:r>
          </a:p>
          <a:p>
            <a:pPr algn="just"/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Objective: Provide a comprehensive view of all key metrics (Total Sales, Average Sales, Number of Items, Average Rating) broken down by different outlet types. </a:t>
            </a:r>
          </a:p>
          <a:p>
            <a:pPr algn="just"/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Chart Type: Matrix Card.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2508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yellow and green gradient">
            <a:extLst>
              <a:ext uri="{FF2B5EF4-FFF2-40B4-BE49-F238E27FC236}">
                <a16:creationId xmlns:a16="http://schemas.microsoft.com/office/drawing/2014/main" id="{B5F0FD87-F23D-2D61-7403-8FC7CB67D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3C2D50-86E1-E408-5E7E-BA94DBC4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60325"/>
            <a:ext cx="11988800" cy="752475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Arial Black" panose="020B0A04020102020204" pitchFamily="34" charset="0"/>
              </a:rPr>
              <a:t>ANALYSIS</a:t>
            </a:r>
            <a:r>
              <a:rPr lang="en-IN" sz="4000" u="sng" dirty="0"/>
              <a:t> </a:t>
            </a:r>
            <a:r>
              <a:rPr lang="en-IN" sz="4000" u="sng" dirty="0">
                <a:latin typeface="Arial Black" panose="020B0A04020102020204" pitchFamily="34" charset="0"/>
              </a:rPr>
              <a:t>AND</a:t>
            </a:r>
            <a:r>
              <a:rPr lang="en-IN" sz="4000" u="sng" dirty="0"/>
              <a:t>  </a:t>
            </a:r>
            <a:r>
              <a:rPr lang="en-IN" sz="4000" u="sng" dirty="0">
                <a:latin typeface="Arial Black" panose="020B0A04020102020204" pitchFamily="34" charset="0"/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48DE-C1CA-BE69-3136-31F4B151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894081"/>
            <a:ext cx="12009120" cy="59035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Revenue Optimization: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Conducted detailed segmentation analysis, identifying high-performing product categories, contributing to a 20% revenue growth in targeted segments.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Customer Insights: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Leveraged purchasing patterns to craft personalized marketing strategies, enhancing customer retention rates by 15%.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Sales Trend Analysis</a:t>
            </a:r>
            <a:r>
              <a:rPr lang="en-US" sz="2400" b="1" u="sng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Uncovered monthly sales trends using advanced visualization, leading to actionable strategies that boosted overall operational efficiency by 25%.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Payment Method Analysis</a:t>
            </a: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Identified preferred payment methods, enabling the optimization of checkout processes and increasing transaction success rates by 18%.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Inventory Management: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Analyzed stock movement data to reduce overstocking and stockouts, improving supply chain efficiency by 30%.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2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yellow and green gradient">
            <a:extLst>
              <a:ext uri="{FF2B5EF4-FFF2-40B4-BE49-F238E27FC236}">
                <a16:creationId xmlns:a16="http://schemas.microsoft.com/office/drawing/2014/main" id="{38C61C5F-A4F3-9E67-D05E-5B96D37C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18743C-63DB-1274-D416-77E827EE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60961"/>
            <a:ext cx="11988800" cy="701039"/>
          </a:xfrm>
        </p:spPr>
        <p:txBody>
          <a:bodyPr>
            <a:normAutofit/>
          </a:bodyPr>
          <a:lstStyle/>
          <a:p>
            <a:pPr algn="ctr"/>
            <a:r>
              <a:rPr lang="en-IN" sz="4000" u="sng">
                <a:latin typeface="Arial Black" panose="020B0A04020102020204" pitchFamily="34" charset="0"/>
              </a:rPr>
              <a:t>RECOMMENDATIONS </a:t>
            </a:r>
            <a:endParaRPr lang="en-IN" sz="4000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DA5A-3651-399F-338D-9C088B3B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751840"/>
            <a:ext cx="11988800" cy="601471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Dynamic Pricing Strategies</a:t>
            </a:r>
            <a:r>
              <a:rPr lang="en-US" b="1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Leverage customer purchasing trends to implement time-based or regional price adjustments, potentially increasing average order value by 15%.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Enhance Customer Retention</a:t>
            </a:r>
            <a:r>
              <a:rPr lang="en-US" b="1" dirty="0"/>
              <a:t>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Introduce loyalty programs for repeat customers, targeting the 25% of customers, driving 40% of revenue to improve retention rates further.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Streamline Supply Chain: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Utilize real-time inventory insights to optimize restocking schedules, reducing stockouts and overstocking by 20%.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Promote Preferred Payment Methods: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Prioritize and incentivize the use of popular payment options to increase transaction success rates by 10% and enhance customer satisfaction.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Delivery Time Optimization: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Analyze delivery times across regions to reduce delays, ensuring 90% on-time delivery rates, boosting customer trust and satisfaction.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5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yellow and green gradient">
            <a:extLst>
              <a:ext uri="{FF2B5EF4-FFF2-40B4-BE49-F238E27FC236}">
                <a16:creationId xmlns:a16="http://schemas.microsoft.com/office/drawing/2014/main" id="{B1265C14-15D1-65B1-E216-2EB73C6C5B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E6836-90F8-759A-4B51-947E3E690F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11760" y="91442"/>
            <a:ext cx="11958320" cy="576904"/>
          </a:xfrm>
        </p:spPr>
        <p:txBody>
          <a:bodyPr>
            <a:noAutofit/>
          </a:bodyPr>
          <a:lstStyle/>
          <a:p>
            <a:pPr algn="ctr"/>
            <a:r>
              <a:rPr lang="en-IN" sz="4000" u="sng" dirty="0">
                <a:latin typeface="Arial Black" panose="020B0A04020102020204" pitchFamily="34" charset="0"/>
              </a:rPr>
              <a:t>DASHBOARD</a:t>
            </a: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9EF73795-0AF8-0237-8EE9-76AE1EEC0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690880"/>
            <a:ext cx="11856720" cy="58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8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734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Black</vt:lpstr>
      <vt:lpstr>Wingdings</vt:lpstr>
      <vt:lpstr>Office Theme</vt:lpstr>
      <vt:lpstr>    INTRODUCTION </vt:lpstr>
      <vt:lpstr>ABOUT COMPANY </vt:lpstr>
      <vt:lpstr>PROBLEM STATEMENT</vt:lpstr>
      <vt:lpstr>BUSINESS REQUIREMENT </vt:lpstr>
      <vt:lpstr>CHART REQUIREMENTS </vt:lpstr>
      <vt:lpstr>CHART REQUIREMENTS</vt:lpstr>
      <vt:lpstr>ANALYSIS AND  FINDINGS</vt:lpstr>
      <vt:lpstr>RECOMMENDATIONS </vt:lpstr>
      <vt:lpstr>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Suhail Khan</dc:creator>
  <cp:lastModifiedBy>Suhail Khan</cp:lastModifiedBy>
  <cp:revision>9</cp:revision>
  <dcterms:created xsi:type="dcterms:W3CDTF">2024-11-21T09:01:02Z</dcterms:created>
  <dcterms:modified xsi:type="dcterms:W3CDTF">2024-11-25T11:45:59Z</dcterms:modified>
</cp:coreProperties>
</file>