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70" r:id="rId4"/>
    <p:sldId id="268" r:id="rId5"/>
    <p:sldId id="279" r:id="rId6"/>
    <p:sldId id="273" r:id="rId7"/>
    <p:sldId id="274" r:id="rId8"/>
    <p:sldId id="260" r:id="rId9"/>
    <p:sldId id="269" r:id="rId10"/>
    <p:sldId id="271" r:id="rId11"/>
    <p:sldId id="28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84967" autoAdjust="0"/>
  </p:normalViewPr>
  <p:slideViewPr>
    <p:cSldViewPr snapToGrid="0">
      <p:cViewPr varScale="1">
        <p:scale>
          <a:sx n="82" d="100"/>
          <a:sy n="82" d="100"/>
        </p:scale>
        <p:origin x="6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413A8-ECF3-4C08-BD1C-523D2F3FDA4E}" type="datetimeFigureOut">
              <a:rPr lang="en-IN" smtClean="0"/>
              <a:t>31-12-2024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1DC40-CAFB-4B62-866B-BAE92BED37E3}" type="slidenum">
              <a:rPr lang="en-IN" smtClean="0"/>
              <a:t>‹#›</a:t>
            </a:fld>
            <a:endParaRPr lang="en-IN"/>
          </a:p>
        </p:txBody>
      </p:sp>
    </p:spTree>
    <p:extLst>
      <p:ext uri="{BB962C8B-B14F-4D97-AF65-F5344CB8AC3E}">
        <p14:creationId xmlns:p14="http://schemas.microsoft.com/office/powerpoint/2010/main" val="662534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5E4AB-CBC9-078A-73FF-F443F58085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CF3EDD-6D9B-78EB-7B28-98CB7CA7DF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A312F3-A084-D3DA-F921-DCFA1E0B5ED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5C9E857-22A9-971E-DD74-569A1B45644C}"/>
              </a:ext>
            </a:extLst>
          </p:cNvPr>
          <p:cNvSpPr>
            <a:spLocks noGrp="1"/>
          </p:cNvSpPr>
          <p:nvPr>
            <p:ph type="sldNum" sz="quarter" idx="5"/>
          </p:nvPr>
        </p:nvSpPr>
        <p:spPr/>
        <p:txBody>
          <a:bodyPr/>
          <a:lstStyle/>
          <a:p>
            <a:fld id="{DC31DC40-CAFB-4B62-866B-BAE92BED37E3}" type="slidenum">
              <a:rPr lang="en-IN" smtClean="0"/>
              <a:t>4</a:t>
            </a:fld>
            <a:endParaRPr lang="en-IN"/>
          </a:p>
        </p:txBody>
      </p:sp>
    </p:spTree>
    <p:extLst>
      <p:ext uri="{BB962C8B-B14F-4D97-AF65-F5344CB8AC3E}">
        <p14:creationId xmlns:p14="http://schemas.microsoft.com/office/powerpoint/2010/main" val="394872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47C92-F8BD-B10F-C0BE-59EC9BC19E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3BCFD-75AE-2D1B-C5E1-C82778E1F7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F0BC5A-69DA-0BF4-FB45-6400BD5AA4B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F60EB0-0A52-D5F9-A76F-D4C16D60D139}"/>
              </a:ext>
            </a:extLst>
          </p:cNvPr>
          <p:cNvSpPr>
            <a:spLocks noGrp="1"/>
          </p:cNvSpPr>
          <p:nvPr>
            <p:ph type="sldNum" sz="quarter" idx="5"/>
          </p:nvPr>
        </p:nvSpPr>
        <p:spPr/>
        <p:txBody>
          <a:bodyPr/>
          <a:lstStyle/>
          <a:p>
            <a:fld id="{DC31DC40-CAFB-4B62-866B-BAE92BED37E3}" type="slidenum">
              <a:rPr lang="en-IN" smtClean="0"/>
              <a:t>5</a:t>
            </a:fld>
            <a:endParaRPr lang="en-IN"/>
          </a:p>
        </p:txBody>
      </p:sp>
    </p:spTree>
    <p:extLst>
      <p:ext uri="{BB962C8B-B14F-4D97-AF65-F5344CB8AC3E}">
        <p14:creationId xmlns:p14="http://schemas.microsoft.com/office/powerpoint/2010/main" val="1204176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6602B-FB7D-D189-167B-06A31D43F3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608E6-4616-B74D-C9BD-1DDED7F884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E2C45E-EBF6-682A-BAA0-A6337D7A2AA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C504009-3E04-045C-6F41-B03196DCE612}"/>
              </a:ext>
            </a:extLst>
          </p:cNvPr>
          <p:cNvSpPr>
            <a:spLocks noGrp="1"/>
          </p:cNvSpPr>
          <p:nvPr>
            <p:ph type="sldNum" sz="quarter" idx="5"/>
          </p:nvPr>
        </p:nvSpPr>
        <p:spPr/>
        <p:txBody>
          <a:bodyPr/>
          <a:lstStyle/>
          <a:p>
            <a:fld id="{DC31DC40-CAFB-4B62-866B-BAE92BED37E3}" type="slidenum">
              <a:rPr lang="en-IN" smtClean="0"/>
              <a:t>6</a:t>
            </a:fld>
            <a:endParaRPr lang="en-IN"/>
          </a:p>
        </p:txBody>
      </p:sp>
    </p:spTree>
    <p:extLst>
      <p:ext uri="{BB962C8B-B14F-4D97-AF65-F5344CB8AC3E}">
        <p14:creationId xmlns:p14="http://schemas.microsoft.com/office/powerpoint/2010/main" val="237583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3E407-0648-8ADA-3C19-6C385337A2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6A22E-9A6B-A5E7-39B2-D39B733E47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2EA5A3-B594-65F7-5855-6D8C1F5333A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9D33A9B-2C83-A9AD-FFAE-C4CA3AE2A017}"/>
              </a:ext>
            </a:extLst>
          </p:cNvPr>
          <p:cNvSpPr>
            <a:spLocks noGrp="1"/>
          </p:cNvSpPr>
          <p:nvPr>
            <p:ph type="sldNum" sz="quarter" idx="5"/>
          </p:nvPr>
        </p:nvSpPr>
        <p:spPr/>
        <p:txBody>
          <a:bodyPr/>
          <a:lstStyle/>
          <a:p>
            <a:fld id="{DC31DC40-CAFB-4B62-866B-BAE92BED37E3}" type="slidenum">
              <a:rPr lang="en-IN" smtClean="0"/>
              <a:t>7</a:t>
            </a:fld>
            <a:endParaRPr lang="en-IN"/>
          </a:p>
        </p:txBody>
      </p:sp>
    </p:spTree>
    <p:extLst>
      <p:ext uri="{BB962C8B-B14F-4D97-AF65-F5344CB8AC3E}">
        <p14:creationId xmlns:p14="http://schemas.microsoft.com/office/powerpoint/2010/main" val="1462055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9D45-86BF-A385-45BF-D8907A343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37436C-F8B9-FF86-F762-A22445142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2883F-1C67-0085-E9AA-2781B879EB3F}"/>
              </a:ext>
            </a:extLst>
          </p:cNvPr>
          <p:cNvSpPr>
            <a:spLocks noGrp="1"/>
          </p:cNvSpPr>
          <p:nvPr>
            <p:ph type="dt" sz="half" idx="10"/>
          </p:nvPr>
        </p:nvSpPr>
        <p:spPr/>
        <p:txBody>
          <a:bodyPr/>
          <a:lstStyle/>
          <a:p>
            <a:fld id="{FDF1458E-0E96-4935-BFFD-BC6B1262497B}" type="datetimeFigureOut">
              <a:rPr lang="en-IN" smtClean="0"/>
              <a:t>31-12-2024</a:t>
            </a:fld>
            <a:endParaRPr lang="en-IN"/>
          </a:p>
        </p:txBody>
      </p:sp>
      <p:sp>
        <p:nvSpPr>
          <p:cNvPr id="5" name="Footer Placeholder 4">
            <a:extLst>
              <a:ext uri="{FF2B5EF4-FFF2-40B4-BE49-F238E27FC236}">
                <a16:creationId xmlns:a16="http://schemas.microsoft.com/office/drawing/2014/main" id="{CFD1E34E-0E2A-A76C-B743-5A16679CF0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263CE-45EE-5469-3902-E2320E26A4DD}"/>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76075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0632-3148-F88B-BE88-64A1D13F53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074685-CD97-A2BB-B472-FB24D80FA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86D7F-AEF8-3D5C-E949-B6AD21BA7219}"/>
              </a:ext>
            </a:extLst>
          </p:cNvPr>
          <p:cNvSpPr>
            <a:spLocks noGrp="1"/>
          </p:cNvSpPr>
          <p:nvPr>
            <p:ph type="dt" sz="half" idx="10"/>
          </p:nvPr>
        </p:nvSpPr>
        <p:spPr/>
        <p:txBody>
          <a:bodyPr/>
          <a:lstStyle/>
          <a:p>
            <a:fld id="{FDF1458E-0E96-4935-BFFD-BC6B1262497B}" type="datetimeFigureOut">
              <a:rPr lang="en-IN" smtClean="0"/>
              <a:t>31-12-2024</a:t>
            </a:fld>
            <a:endParaRPr lang="en-IN"/>
          </a:p>
        </p:txBody>
      </p:sp>
      <p:sp>
        <p:nvSpPr>
          <p:cNvPr id="5" name="Footer Placeholder 4">
            <a:extLst>
              <a:ext uri="{FF2B5EF4-FFF2-40B4-BE49-F238E27FC236}">
                <a16:creationId xmlns:a16="http://schemas.microsoft.com/office/drawing/2014/main" id="{A3D11DA8-80C6-6706-C489-82FD22D7A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E2A5D-B1EE-5E01-1672-10CAA0547C9C}"/>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127960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AADBB4-CEA7-C706-419B-2EA972F424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DA9AA2-0661-1921-6152-D964059AD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4DE33-97AF-D8B0-7C84-2A0DFF1291BF}"/>
              </a:ext>
            </a:extLst>
          </p:cNvPr>
          <p:cNvSpPr>
            <a:spLocks noGrp="1"/>
          </p:cNvSpPr>
          <p:nvPr>
            <p:ph type="dt" sz="half" idx="10"/>
          </p:nvPr>
        </p:nvSpPr>
        <p:spPr/>
        <p:txBody>
          <a:bodyPr/>
          <a:lstStyle/>
          <a:p>
            <a:fld id="{FDF1458E-0E96-4935-BFFD-BC6B1262497B}" type="datetimeFigureOut">
              <a:rPr lang="en-IN" smtClean="0"/>
              <a:t>31-12-2024</a:t>
            </a:fld>
            <a:endParaRPr lang="en-IN"/>
          </a:p>
        </p:txBody>
      </p:sp>
      <p:sp>
        <p:nvSpPr>
          <p:cNvPr id="5" name="Footer Placeholder 4">
            <a:extLst>
              <a:ext uri="{FF2B5EF4-FFF2-40B4-BE49-F238E27FC236}">
                <a16:creationId xmlns:a16="http://schemas.microsoft.com/office/drawing/2014/main" id="{D0EDA9FD-9D1D-F9D8-6087-609B8DF053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4DE66C-B10E-B900-C1F2-2CE5661D006A}"/>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416994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E822-349A-F44E-CBF8-3CBAE4BC50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0D8FD0-9A3B-18E4-9A83-86D8689EE3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7EBC3-ABFF-E677-3B22-4DB2F3C8F229}"/>
              </a:ext>
            </a:extLst>
          </p:cNvPr>
          <p:cNvSpPr>
            <a:spLocks noGrp="1"/>
          </p:cNvSpPr>
          <p:nvPr>
            <p:ph type="dt" sz="half" idx="10"/>
          </p:nvPr>
        </p:nvSpPr>
        <p:spPr/>
        <p:txBody>
          <a:bodyPr/>
          <a:lstStyle/>
          <a:p>
            <a:fld id="{FDF1458E-0E96-4935-BFFD-BC6B1262497B}" type="datetimeFigureOut">
              <a:rPr lang="en-IN" smtClean="0"/>
              <a:t>31-12-2024</a:t>
            </a:fld>
            <a:endParaRPr lang="en-IN"/>
          </a:p>
        </p:txBody>
      </p:sp>
      <p:sp>
        <p:nvSpPr>
          <p:cNvPr id="5" name="Footer Placeholder 4">
            <a:extLst>
              <a:ext uri="{FF2B5EF4-FFF2-40B4-BE49-F238E27FC236}">
                <a16:creationId xmlns:a16="http://schemas.microsoft.com/office/drawing/2014/main" id="{0167F5B0-83E0-AD21-CBC1-9A18C81C5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95CA6D-6473-2BDF-1900-49E277CEDD8B}"/>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340250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FFDE-F925-36B2-2DBC-7C1D535EA5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4EC20D-00FC-E118-A73E-824B29DA5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6C840F-5BAA-A8F0-B598-4961220FFE90}"/>
              </a:ext>
            </a:extLst>
          </p:cNvPr>
          <p:cNvSpPr>
            <a:spLocks noGrp="1"/>
          </p:cNvSpPr>
          <p:nvPr>
            <p:ph type="dt" sz="half" idx="10"/>
          </p:nvPr>
        </p:nvSpPr>
        <p:spPr/>
        <p:txBody>
          <a:bodyPr/>
          <a:lstStyle/>
          <a:p>
            <a:fld id="{FDF1458E-0E96-4935-BFFD-BC6B1262497B}" type="datetimeFigureOut">
              <a:rPr lang="en-IN" smtClean="0"/>
              <a:t>31-12-2024</a:t>
            </a:fld>
            <a:endParaRPr lang="en-IN"/>
          </a:p>
        </p:txBody>
      </p:sp>
      <p:sp>
        <p:nvSpPr>
          <p:cNvPr id="5" name="Footer Placeholder 4">
            <a:extLst>
              <a:ext uri="{FF2B5EF4-FFF2-40B4-BE49-F238E27FC236}">
                <a16:creationId xmlns:a16="http://schemas.microsoft.com/office/drawing/2014/main" id="{52FF293F-8E71-2738-F1D3-96D163DA13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D879E5-B85C-7505-AD33-033839C5AAED}"/>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2647731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6209-2BE4-0F02-52AF-6669733112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2C893C-AB72-BD1F-24ED-6AA4B53EAC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DF8B31-6266-3420-695B-AF93B5F375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4DC044-B080-8BCF-24C8-C0F90274B540}"/>
              </a:ext>
            </a:extLst>
          </p:cNvPr>
          <p:cNvSpPr>
            <a:spLocks noGrp="1"/>
          </p:cNvSpPr>
          <p:nvPr>
            <p:ph type="dt" sz="half" idx="10"/>
          </p:nvPr>
        </p:nvSpPr>
        <p:spPr/>
        <p:txBody>
          <a:bodyPr/>
          <a:lstStyle/>
          <a:p>
            <a:fld id="{FDF1458E-0E96-4935-BFFD-BC6B1262497B}" type="datetimeFigureOut">
              <a:rPr lang="en-IN" smtClean="0"/>
              <a:t>31-12-2024</a:t>
            </a:fld>
            <a:endParaRPr lang="en-IN"/>
          </a:p>
        </p:txBody>
      </p:sp>
      <p:sp>
        <p:nvSpPr>
          <p:cNvPr id="6" name="Footer Placeholder 5">
            <a:extLst>
              <a:ext uri="{FF2B5EF4-FFF2-40B4-BE49-F238E27FC236}">
                <a16:creationId xmlns:a16="http://schemas.microsoft.com/office/drawing/2014/main" id="{5EF04F4E-3865-8A66-EFD6-8A32BFD6B7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2B873B-2653-B94E-C854-B8C0A19ACDA3}"/>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241941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CB23-6A20-1A44-C19A-1FB15D65F7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B9AAA7-4922-8FEB-088F-637A4D966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30A183-AB99-A481-97A3-F7095EC63F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24E68A-132A-7915-24F5-6F6A357E4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787A9D-3B99-3652-35C7-910F223AA8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5229D0-0839-4EE0-A3FD-30E5CAEA1E25}"/>
              </a:ext>
            </a:extLst>
          </p:cNvPr>
          <p:cNvSpPr>
            <a:spLocks noGrp="1"/>
          </p:cNvSpPr>
          <p:nvPr>
            <p:ph type="dt" sz="half" idx="10"/>
          </p:nvPr>
        </p:nvSpPr>
        <p:spPr/>
        <p:txBody>
          <a:bodyPr/>
          <a:lstStyle/>
          <a:p>
            <a:fld id="{FDF1458E-0E96-4935-BFFD-BC6B1262497B}" type="datetimeFigureOut">
              <a:rPr lang="en-IN" smtClean="0"/>
              <a:t>31-12-2024</a:t>
            </a:fld>
            <a:endParaRPr lang="en-IN"/>
          </a:p>
        </p:txBody>
      </p:sp>
      <p:sp>
        <p:nvSpPr>
          <p:cNvPr id="8" name="Footer Placeholder 7">
            <a:extLst>
              <a:ext uri="{FF2B5EF4-FFF2-40B4-BE49-F238E27FC236}">
                <a16:creationId xmlns:a16="http://schemas.microsoft.com/office/drawing/2014/main" id="{7394A80A-8B07-9ED1-6DAD-232535EF3D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9D5723-E154-6A3C-CDBB-7EC0DD9469B3}"/>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74134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CF20-CD32-6AF1-8C8F-394E0B9925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78EE81-4BC1-9814-740B-4E2278C2F2D2}"/>
              </a:ext>
            </a:extLst>
          </p:cNvPr>
          <p:cNvSpPr>
            <a:spLocks noGrp="1"/>
          </p:cNvSpPr>
          <p:nvPr>
            <p:ph type="dt" sz="half" idx="10"/>
          </p:nvPr>
        </p:nvSpPr>
        <p:spPr/>
        <p:txBody>
          <a:bodyPr/>
          <a:lstStyle/>
          <a:p>
            <a:fld id="{FDF1458E-0E96-4935-BFFD-BC6B1262497B}" type="datetimeFigureOut">
              <a:rPr lang="en-IN" smtClean="0"/>
              <a:t>31-12-2024</a:t>
            </a:fld>
            <a:endParaRPr lang="en-IN"/>
          </a:p>
        </p:txBody>
      </p:sp>
      <p:sp>
        <p:nvSpPr>
          <p:cNvPr id="4" name="Footer Placeholder 3">
            <a:extLst>
              <a:ext uri="{FF2B5EF4-FFF2-40B4-BE49-F238E27FC236}">
                <a16:creationId xmlns:a16="http://schemas.microsoft.com/office/drawing/2014/main" id="{32FA9DBD-DEF9-8943-6B26-6F687EE71F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D2338F-592E-70CD-7A91-99C793BAC686}"/>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195718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4AB819-A18B-F0DF-7F20-77442B37CCA6}"/>
              </a:ext>
            </a:extLst>
          </p:cNvPr>
          <p:cNvSpPr>
            <a:spLocks noGrp="1"/>
          </p:cNvSpPr>
          <p:nvPr>
            <p:ph type="dt" sz="half" idx="10"/>
          </p:nvPr>
        </p:nvSpPr>
        <p:spPr/>
        <p:txBody>
          <a:bodyPr/>
          <a:lstStyle/>
          <a:p>
            <a:fld id="{FDF1458E-0E96-4935-BFFD-BC6B1262497B}" type="datetimeFigureOut">
              <a:rPr lang="en-IN" smtClean="0"/>
              <a:t>31-12-2024</a:t>
            </a:fld>
            <a:endParaRPr lang="en-IN"/>
          </a:p>
        </p:txBody>
      </p:sp>
      <p:sp>
        <p:nvSpPr>
          <p:cNvPr id="3" name="Footer Placeholder 2">
            <a:extLst>
              <a:ext uri="{FF2B5EF4-FFF2-40B4-BE49-F238E27FC236}">
                <a16:creationId xmlns:a16="http://schemas.microsoft.com/office/drawing/2014/main" id="{FA7198B1-F7E8-A039-69A7-9B295C407F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E981A2-2B1B-3D51-CC66-3760D5B5ABD3}"/>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246964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23F7-65E7-4110-0840-08150E612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2257DD-C0AD-187B-8F1A-4E8FC2B7A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BCAEB9-C32D-8FDD-B205-B114E7512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BED57-E3A9-74A6-9774-8843E2C69306}"/>
              </a:ext>
            </a:extLst>
          </p:cNvPr>
          <p:cNvSpPr>
            <a:spLocks noGrp="1"/>
          </p:cNvSpPr>
          <p:nvPr>
            <p:ph type="dt" sz="half" idx="10"/>
          </p:nvPr>
        </p:nvSpPr>
        <p:spPr/>
        <p:txBody>
          <a:bodyPr/>
          <a:lstStyle/>
          <a:p>
            <a:fld id="{FDF1458E-0E96-4935-BFFD-BC6B1262497B}" type="datetimeFigureOut">
              <a:rPr lang="en-IN" smtClean="0"/>
              <a:t>31-12-2024</a:t>
            </a:fld>
            <a:endParaRPr lang="en-IN"/>
          </a:p>
        </p:txBody>
      </p:sp>
      <p:sp>
        <p:nvSpPr>
          <p:cNvPr id="6" name="Footer Placeholder 5">
            <a:extLst>
              <a:ext uri="{FF2B5EF4-FFF2-40B4-BE49-F238E27FC236}">
                <a16:creationId xmlns:a16="http://schemas.microsoft.com/office/drawing/2014/main" id="{CD846B85-1E60-02CF-9E2A-43E6B4AC7C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E62795-FDF9-D318-C15A-C7D88D9421E1}"/>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260790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6789-6F21-C4E4-E99A-F3A423F26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88EAD9-8D27-D5BB-8EF7-5F9DE8CEE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06570D-6396-92B5-D4C8-62447357D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41A63B-6018-0006-4EC5-8143D7148A07}"/>
              </a:ext>
            </a:extLst>
          </p:cNvPr>
          <p:cNvSpPr>
            <a:spLocks noGrp="1"/>
          </p:cNvSpPr>
          <p:nvPr>
            <p:ph type="dt" sz="half" idx="10"/>
          </p:nvPr>
        </p:nvSpPr>
        <p:spPr/>
        <p:txBody>
          <a:bodyPr/>
          <a:lstStyle/>
          <a:p>
            <a:fld id="{FDF1458E-0E96-4935-BFFD-BC6B1262497B}" type="datetimeFigureOut">
              <a:rPr lang="en-IN" smtClean="0"/>
              <a:t>31-12-2024</a:t>
            </a:fld>
            <a:endParaRPr lang="en-IN"/>
          </a:p>
        </p:txBody>
      </p:sp>
      <p:sp>
        <p:nvSpPr>
          <p:cNvPr id="6" name="Footer Placeholder 5">
            <a:extLst>
              <a:ext uri="{FF2B5EF4-FFF2-40B4-BE49-F238E27FC236}">
                <a16:creationId xmlns:a16="http://schemas.microsoft.com/office/drawing/2014/main" id="{F6C7E69A-3B2B-B3B0-E773-824B2F908F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D7E746-9DE1-3E6B-B70D-8F1646FA9C90}"/>
              </a:ext>
            </a:extLst>
          </p:cNvPr>
          <p:cNvSpPr>
            <a:spLocks noGrp="1"/>
          </p:cNvSpPr>
          <p:nvPr>
            <p:ph type="sldNum" sz="quarter" idx="12"/>
          </p:nvPr>
        </p:nvSpPr>
        <p:spPr/>
        <p:txBody>
          <a:bodyPr/>
          <a:lstStyle/>
          <a:p>
            <a:fld id="{F3BD5154-01B1-405D-96CE-67A811C0263C}" type="slidenum">
              <a:rPr lang="en-IN" smtClean="0"/>
              <a:t>‹#›</a:t>
            </a:fld>
            <a:endParaRPr lang="en-IN"/>
          </a:p>
        </p:txBody>
      </p:sp>
    </p:spTree>
    <p:extLst>
      <p:ext uri="{BB962C8B-B14F-4D97-AF65-F5344CB8AC3E}">
        <p14:creationId xmlns:p14="http://schemas.microsoft.com/office/powerpoint/2010/main" val="15938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D9BC40-4D9F-205B-A5C1-620B65E71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B19D04-38D4-B229-1423-D304CFA64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77D1C-F571-9EFD-080F-6269732B5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1458E-0E96-4935-BFFD-BC6B1262497B}" type="datetimeFigureOut">
              <a:rPr lang="en-IN" smtClean="0"/>
              <a:t>31-12-2024</a:t>
            </a:fld>
            <a:endParaRPr lang="en-IN"/>
          </a:p>
        </p:txBody>
      </p:sp>
      <p:sp>
        <p:nvSpPr>
          <p:cNvPr id="5" name="Footer Placeholder 4">
            <a:extLst>
              <a:ext uri="{FF2B5EF4-FFF2-40B4-BE49-F238E27FC236}">
                <a16:creationId xmlns:a16="http://schemas.microsoft.com/office/drawing/2014/main" id="{93C3E7F7-985D-36B5-383C-68F52EE8F8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FA471F-873A-7245-D12E-C6CD7A4BB2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D5154-01B1-405D-96CE-67A811C0263C}" type="slidenum">
              <a:rPr lang="en-IN" smtClean="0"/>
              <a:t>‹#›</a:t>
            </a:fld>
            <a:endParaRPr lang="en-IN"/>
          </a:p>
        </p:txBody>
      </p:sp>
    </p:spTree>
    <p:extLst>
      <p:ext uri="{BB962C8B-B14F-4D97-AF65-F5344CB8AC3E}">
        <p14:creationId xmlns:p14="http://schemas.microsoft.com/office/powerpoint/2010/main" val="2218813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711C9-56A2-13AD-A82D-64A5A68BF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CDC6C9C-5AE9-617F-EFE0-4F38BB777598}"/>
              </a:ext>
            </a:extLst>
          </p:cNvPr>
          <p:cNvSpPr>
            <a:spLocks noGrp="1"/>
          </p:cNvSpPr>
          <p:nvPr>
            <p:ph type="ctrTitle"/>
          </p:nvPr>
        </p:nvSpPr>
        <p:spPr>
          <a:xfrm>
            <a:off x="68826" y="29498"/>
            <a:ext cx="12034684" cy="825907"/>
          </a:xfrm>
        </p:spPr>
        <p:txBody>
          <a:bodyPr>
            <a:normAutofit/>
          </a:bodyPr>
          <a:lstStyle/>
          <a:p>
            <a:r>
              <a:rPr lang="en-US" sz="3600" u="sng" dirty="0">
                <a:solidFill>
                  <a:schemeClr val="bg1"/>
                </a:solidFill>
                <a:latin typeface="Arial Black" panose="020B0A04020102020204" pitchFamily="34" charset="0"/>
              </a:rPr>
              <a:t>INTRODUCTION</a:t>
            </a:r>
            <a:endParaRPr lang="en-IN" sz="4000" u="sng" dirty="0">
              <a:solidFill>
                <a:schemeClr val="bg1"/>
              </a:solidFill>
              <a:latin typeface="Arial Black" panose="020B0A04020102020204" pitchFamily="34" charset="0"/>
            </a:endParaRPr>
          </a:p>
        </p:txBody>
      </p:sp>
      <p:sp>
        <p:nvSpPr>
          <p:cNvPr id="3" name="Subtitle 2">
            <a:extLst>
              <a:ext uri="{FF2B5EF4-FFF2-40B4-BE49-F238E27FC236}">
                <a16:creationId xmlns:a16="http://schemas.microsoft.com/office/drawing/2014/main" id="{EB22ADC9-436B-0747-7FA3-150F7F2535B3}"/>
              </a:ext>
            </a:extLst>
          </p:cNvPr>
          <p:cNvSpPr>
            <a:spLocks noGrp="1"/>
          </p:cNvSpPr>
          <p:nvPr>
            <p:ph type="subTitle" idx="1"/>
          </p:nvPr>
        </p:nvSpPr>
        <p:spPr>
          <a:xfrm>
            <a:off x="68825" y="2668563"/>
            <a:ext cx="12034683" cy="1259632"/>
          </a:xfrm>
        </p:spPr>
        <p:txBody>
          <a:bodyPr>
            <a:normAutofit/>
          </a:bodyPr>
          <a:lstStyle/>
          <a:p>
            <a:r>
              <a:rPr lang="en-US" sz="4000" dirty="0">
                <a:solidFill>
                  <a:schemeClr val="bg1"/>
                </a:solidFill>
                <a:latin typeface="Arial Black" panose="020B0A04020102020204" pitchFamily="34" charset="0"/>
              </a:rPr>
              <a:t>LOAN PORTFOLIO ANALYTICS &amp; CREDIT OPTIMIZATION REPORT</a:t>
            </a:r>
            <a:endParaRPr lang="en-IN" sz="4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25661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A711C9-56A2-13AD-A82D-64A5A68BF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031AC8-3D44-217B-B3E0-6792725AD118}"/>
              </a:ext>
            </a:extLst>
          </p:cNvPr>
          <p:cNvSpPr>
            <a:spLocks noGrp="1"/>
          </p:cNvSpPr>
          <p:nvPr>
            <p:ph type="title"/>
          </p:nvPr>
        </p:nvSpPr>
        <p:spPr>
          <a:xfrm>
            <a:off x="83976" y="65314"/>
            <a:ext cx="12108024" cy="671803"/>
          </a:xfrm>
        </p:spPr>
        <p:txBody>
          <a:bodyPr>
            <a:normAutofit/>
          </a:bodyPr>
          <a:lstStyle/>
          <a:p>
            <a:pPr algn="ctr"/>
            <a:r>
              <a:rPr lang="en-US" sz="3600" b="1" u="sng" dirty="0">
                <a:solidFill>
                  <a:schemeClr val="bg1"/>
                </a:solidFill>
                <a:latin typeface="Arial Black" panose="020B0A04020102020204" pitchFamily="34" charset="0"/>
                <a:cs typeface="Arial" panose="020B0604020202020204" pitchFamily="34" charset="0"/>
              </a:rPr>
              <a:t>DASHBOARD</a:t>
            </a:r>
            <a:endParaRPr lang="en-IN" sz="3600" b="1" u="sng" dirty="0">
              <a:solidFill>
                <a:schemeClr val="bg1"/>
              </a:solidFill>
              <a:latin typeface="Arial Black" panose="020B0A040201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3C39CD19-046D-C2AB-711B-29117FC6D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6" y="802433"/>
            <a:ext cx="12024048" cy="5990252"/>
          </a:xfrm>
          <a:prstGeom prst="rect">
            <a:avLst/>
          </a:prstGeom>
        </p:spPr>
      </p:pic>
    </p:spTree>
    <p:extLst>
      <p:ext uri="{BB962C8B-B14F-4D97-AF65-F5344CB8AC3E}">
        <p14:creationId xmlns:p14="http://schemas.microsoft.com/office/powerpoint/2010/main" val="77588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E2ACE-5495-24D5-7F1B-C178F833811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D3FF94-6CC3-ED57-017E-F7E741C66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24D738-D803-C96B-0942-120CEADB30E7}"/>
              </a:ext>
            </a:extLst>
          </p:cNvPr>
          <p:cNvSpPr>
            <a:spLocks noGrp="1"/>
          </p:cNvSpPr>
          <p:nvPr>
            <p:ph type="title"/>
          </p:nvPr>
        </p:nvSpPr>
        <p:spPr>
          <a:xfrm>
            <a:off x="83976" y="65315"/>
            <a:ext cx="12108024" cy="597156"/>
          </a:xfrm>
        </p:spPr>
        <p:txBody>
          <a:bodyPr>
            <a:normAutofit fontScale="90000"/>
          </a:bodyPr>
          <a:lstStyle/>
          <a:p>
            <a:pPr algn="ctr"/>
            <a:r>
              <a:rPr lang="en-US" sz="4000" b="1" u="sng" dirty="0">
                <a:solidFill>
                  <a:schemeClr val="bg1"/>
                </a:solidFill>
                <a:latin typeface="Arial Black" panose="020B0A04020102020204" pitchFamily="34" charset="0"/>
                <a:cs typeface="Arial" panose="020B0604020202020204" pitchFamily="34" charset="0"/>
              </a:rPr>
              <a:t>DASHBOARD</a:t>
            </a:r>
            <a:endParaRPr lang="en-IN" sz="4000" b="1" u="sng" dirty="0">
              <a:solidFill>
                <a:schemeClr val="bg1"/>
              </a:solidFill>
              <a:latin typeface="Arial Black" panose="020B0A040201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A71066F-C651-2706-66B8-A08A2BB4D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38" y="727787"/>
            <a:ext cx="11943183" cy="6064897"/>
          </a:xfrm>
          <a:prstGeom prst="rect">
            <a:avLst/>
          </a:prstGeom>
        </p:spPr>
      </p:pic>
    </p:spTree>
    <p:extLst>
      <p:ext uri="{BB962C8B-B14F-4D97-AF65-F5344CB8AC3E}">
        <p14:creationId xmlns:p14="http://schemas.microsoft.com/office/powerpoint/2010/main" val="1163429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711C9-56A2-13AD-A82D-64A5A68BF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1ABE5A5-2A52-A974-C011-7992160012E6}"/>
              </a:ext>
            </a:extLst>
          </p:cNvPr>
          <p:cNvSpPr>
            <a:spLocks noGrp="1"/>
          </p:cNvSpPr>
          <p:nvPr>
            <p:ph type="title"/>
          </p:nvPr>
        </p:nvSpPr>
        <p:spPr>
          <a:xfrm>
            <a:off x="838200" y="2192694"/>
            <a:ext cx="10515600" cy="1670179"/>
          </a:xfrm>
        </p:spPr>
        <p:txBody>
          <a:bodyPr>
            <a:normAutofit/>
          </a:bodyPr>
          <a:lstStyle/>
          <a:p>
            <a:pPr algn="ctr"/>
            <a:r>
              <a:rPr lang="en-IN" sz="6600" b="1" u="sng" dirty="0">
                <a:solidFill>
                  <a:schemeClr val="bg1"/>
                </a:solidFill>
                <a:latin typeface="Arial Black" panose="020B0A04020102020204" pitchFamily="34" charset="0"/>
              </a:rPr>
              <a:t>THANK YOU</a:t>
            </a:r>
            <a:endParaRPr lang="en-IN" sz="6600" b="1" u="sng" dirty="0">
              <a:solidFill>
                <a:schemeClr val="bg1"/>
              </a:solidFill>
            </a:endParaRPr>
          </a:p>
        </p:txBody>
      </p:sp>
    </p:spTree>
    <p:extLst>
      <p:ext uri="{BB962C8B-B14F-4D97-AF65-F5344CB8AC3E}">
        <p14:creationId xmlns:p14="http://schemas.microsoft.com/office/powerpoint/2010/main" val="361087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A711C9-56A2-13AD-A82D-64A5A68BF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8E5106-5B6A-ECB2-69EB-294E278DB98D}"/>
              </a:ext>
            </a:extLst>
          </p:cNvPr>
          <p:cNvSpPr>
            <a:spLocks noGrp="1"/>
          </p:cNvSpPr>
          <p:nvPr>
            <p:ph type="title"/>
          </p:nvPr>
        </p:nvSpPr>
        <p:spPr>
          <a:xfrm>
            <a:off x="68825" y="68828"/>
            <a:ext cx="12005187" cy="707921"/>
          </a:xfrm>
        </p:spPr>
        <p:txBody>
          <a:bodyPr>
            <a:normAutofit/>
          </a:bodyPr>
          <a:lstStyle/>
          <a:p>
            <a:pPr algn="ctr"/>
            <a:r>
              <a:rPr lang="en-IN" sz="3600" u="sng" dirty="0">
                <a:solidFill>
                  <a:schemeClr val="bg1"/>
                </a:solidFill>
                <a:latin typeface="Arial Black" panose="020B0A04020102020204" pitchFamily="34" charset="0"/>
              </a:rPr>
              <a:t>BUSINESS REQUIREMENT </a:t>
            </a:r>
            <a:endParaRPr lang="en-IN" sz="3600" u="sng" dirty="0">
              <a:solidFill>
                <a:schemeClr val="bg1"/>
              </a:solidFill>
            </a:endParaRPr>
          </a:p>
        </p:txBody>
      </p:sp>
      <p:sp>
        <p:nvSpPr>
          <p:cNvPr id="3" name="Content Placeholder 2">
            <a:extLst>
              <a:ext uri="{FF2B5EF4-FFF2-40B4-BE49-F238E27FC236}">
                <a16:creationId xmlns:a16="http://schemas.microsoft.com/office/drawing/2014/main" id="{6F5F1CE5-AAF4-1B80-9CA5-F19F715BC6F5}"/>
              </a:ext>
            </a:extLst>
          </p:cNvPr>
          <p:cNvSpPr>
            <a:spLocks noGrp="1"/>
          </p:cNvSpPr>
          <p:nvPr>
            <p:ph idx="1"/>
          </p:nvPr>
        </p:nvSpPr>
        <p:spPr>
          <a:xfrm>
            <a:off x="68825" y="948405"/>
            <a:ext cx="12005187" cy="5163143"/>
          </a:xfrm>
        </p:spPr>
        <p:txBody>
          <a:bodyPr>
            <a:normAutofit/>
          </a:bodyPr>
          <a:lstStyle/>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Objective </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Data Walkthrough &amp; Quality Check in Power Query</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Data Connection using ETL Process</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Data cleansing, sorting, filtering  and analyzing data in SQL</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Writing Queries in Postgre SQL</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Data Modelling and Processing</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Pivot Tables Calculations in Excel</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Report Lay outing and Insights Generation</a:t>
            </a:r>
          </a:p>
          <a:p>
            <a:pPr>
              <a:buFont typeface="Courier New" panose="02070309020205020404" pitchFamily="49" charset="0"/>
              <a:buChar char="o"/>
            </a:pPr>
            <a:r>
              <a:rPr lang="en-IN" b="1" dirty="0">
                <a:solidFill>
                  <a:schemeClr val="bg1"/>
                </a:solidFill>
                <a:latin typeface="Arial" panose="020B0604020202020204" pitchFamily="34" charset="0"/>
                <a:cs typeface="Arial" panose="020B0604020202020204" pitchFamily="34" charset="0"/>
              </a:rPr>
              <a:t>Dashboard</a:t>
            </a:r>
          </a:p>
          <a:p>
            <a:pPr marL="0" indent="0">
              <a:buNone/>
            </a:pPr>
            <a:endParaRPr lang="en-IN" b="1" dirty="0">
              <a:solidFill>
                <a:schemeClr val="bg1"/>
              </a:solidFill>
            </a:endParaRPr>
          </a:p>
        </p:txBody>
      </p:sp>
    </p:spTree>
    <p:extLst>
      <p:ext uri="{BB962C8B-B14F-4D97-AF65-F5344CB8AC3E}">
        <p14:creationId xmlns:p14="http://schemas.microsoft.com/office/powerpoint/2010/main" val="1651519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78010-B171-D80A-D950-4B703DF4317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AA711C9-56A2-13AD-A82D-64A5A68BF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4BEB1A-FF5D-5252-19F8-60934B9B1955}"/>
              </a:ext>
            </a:extLst>
          </p:cNvPr>
          <p:cNvSpPr>
            <a:spLocks noGrp="1"/>
          </p:cNvSpPr>
          <p:nvPr>
            <p:ph type="title"/>
          </p:nvPr>
        </p:nvSpPr>
        <p:spPr>
          <a:xfrm>
            <a:off x="68825" y="68828"/>
            <a:ext cx="12005187" cy="707921"/>
          </a:xfrm>
        </p:spPr>
        <p:txBody>
          <a:bodyPr>
            <a:normAutofit/>
          </a:bodyPr>
          <a:lstStyle/>
          <a:p>
            <a:pPr algn="ctr"/>
            <a:r>
              <a:rPr lang="en-US" sz="3600" u="sng" dirty="0">
                <a:solidFill>
                  <a:schemeClr val="bg1"/>
                </a:solidFill>
                <a:latin typeface="Arial Black" panose="020B0A04020102020204" pitchFamily="34" charset="0"/>
              </a:rPr>
              <a:t>OBJECTIVE</a:t>
            </a:r>
            <a:endParaRPr lang="en-IN" sz="3600" u="sng" dirty="0">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277D9EF-4E05-F584-A4E0-6A29E2DAD2FE}"/>
              </a:ext>
            </a:extLst>
          </p:cNvPr>
          <p:cNvSpPr>
            <a:spLocks noGrp="1"/>
          </p:cNvSpPr>
          <p:nvPr>
            <p:ph idx="1"/>
          </p:nvPr>
        </p:nvSpPr>
        <p:spPr>
          <a:xfrm>
            <a:off x="68825" y="1032384"/>
            <a:ext cx="12005187" cy="5377747"/>
          </a:xfrm>
        </p:spPr>
        <p:txBody>
          <a:bodyPr>
            <a:normAutofit/>
          </a:bodyPr>
          <a:lstStyle/>
          <a:p>
            <a:pPr>
              <a:buFont typeface="Courier New" panose="02070309020205020404" pitchFamily="49" charset="0"/>
              <a:buChar char="o"/>
            </a:pPr>
            <a:endParaRPr lang="en-US" sz="2400" b="1" dirty="0">
              <a:solidFill>
                <a:schemeClr val="bg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400" b="1" u="sng" dirty="0">
                <a:solidFill>
                  <a:schemeClr val="bg1"/>
                </a:solidFill>
                <a:latin typeface="Arial" panose="020B0604020202020204" pitchFamily="34" charset="0"/>
                <a:cs typeface="Arial" panose="020B0604020202020204" pitchFamily="34" charset="0"/>
              </a:rPr>
              <a:t>Comprehensive Loan Analysis: </a:t>
            </a:r>
          </a:p>
          <a:p>
            <a:pPr marL="0" indent="0">
              <a:buNone/>
            </a:pPr>
            <a:r>
              <a:rPr lang="en-US" sz="2000" b="1" dirty="0">
                <a:solidFill>
                  <a:schemeClr val="bg1"/>
                </a:solidFill>
                <a:latin typeface="Arial" panose="020B0604020202020204" pitchFamily="34" charset="0"/>
                <a:cs typeface="Arial" panose="020B0604020202020204" pitchFamily="34" charset="0"/>
              </a:rPr>
              <a:t>These dashboards are designed to provide an in-depth analysis of bank loan performance by summarizing key metrics, such as total applications, funded amounts, and success rates. They enable precise identification of trends in good versus bad loans, state-wise distributions, and term-based categorization to guide strategic financial decision-making.</a:t>
            </a:r>
          </a:p>
          <a:p>
            <a:pPr marL="0" indent="0">
              <a:buNone/>
            </a:pPr>
            <a:endParaRPr lang="en-US" sz="2400" b="1" dirty="0">
              <a:solidFill>
                <a:schemeClr val="bg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400" b="1" u="sng" dirty="0">
                <a:solidFill>
                  <a:schemeClr val="bg1"/>
                </a:solidFill>
                <a:latin typeface="Arial" panose="020B0604020202020204" pitchFamily="34" charset="0"/>
                <a:cs typeface="Arial" panose="020B0604020202020204" pitchFamily="34" charset="0"/>
              </a:rPr>
              <a:t>Optimized Decision-Support Framework: </a:t>
            </a:r>
          </a:p>
          <a:p>
            <a:pPr marL="0" indent="0">
              <a:buNone/>
            </a:pPr>
            <a:r>
              <a:rPr lang="en-US" sz="2000" b="1" dirty="0">
                <a:solidFill>
                  <a:schemeClr val="bg1"/>
                </a:solidFill>
                <a:latin typeface="Arial" panose="020B0604020202020204" pitchFamily="34" charset="0"/>
                <a:cs typeface="Arial" panose="020B0604020202020204" pitchFamily="34" charset="0"/>
              </a:rPr>
              <a:t>By leveraging advanced visualizations, these dashboards facilitate real-time monitoring of critical KPIs, including attrition rates, interest rates, and customer preferences. This empowers stakeholders to improve operational efficiency, reduce financial risk, and align business strategies with emerging market insights.</a:t>
            </a:r>
          </a:p>
          <a:p>
            <a:pPr marL="0" indent="0">
              <a:buNone/>
            </a:pPr>
            <a:endParaRPr lang="en-US" sz="2400" b="1" dirty="0">
              <a:solidFill>
                <a:schemeClr val="bg1"/>
              </a:solidFill>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sz="2400" b="1" dirty="0">
              <a:solidFill>
                <a:schemeClr val="bg1"/>
              </a:solidFill>
              <a:latin typeface="Arial" panose="020B0604020202020204" pitchFamily="34" charset="0"/>
              <a:cs typeface="Arial" panose="020B0604020202020204" pitchFamily="34" charset="0"/>
            </a:endParaRPr>
          </a:p>
          <a:p>
            <a:pPr marL="0" indent="0">
              <a:buNone/>
            </a:pPr>
            <a:endParaRPr lang="en-I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700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58A29-70C3-1918-BE47-DFE34C467CA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AA711C9-56A2-13AD-A82D-64A5A68BF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702A191-25B1-F37D-EFD0-86E9CC38C4A8}"/>
              </a:ext>
            </a:extLst>
          </p:cNvPr>
          <p:cNvSpPr>
            <a:spLocks noGrp="1"/>
          </p:cNvSpPr>
          <p:nvPr>
            <p:ph type="title"/>
          </p:nvPr>
        </p:nvSpPr>
        <p:spPr>
          <a:xfrm>
            <a:off x="78658" y="68827"/>
            <a:ext cx="12024852" cy="707922"/>
          </a:xfrm>
        </p:spPr>
        <p:txBody>
          <a:bodyPr>
            <a:normAutofit/>
          </a:bodyPr>
          <a:lstStyle/>
          <a:p>
            <a:pPr algn="ctr"/>
            <a:r>
              <a:rPr lang="en-IN" sz="3600" u="sng" dirty="0">
                <a:solidFill>
                  <a:schemeClr val="bg1"/>
                </a:solidFill>
                <a:latin typeface="Arial Black" panose="020B0A04020102020204" pitchFamily="34" charset="0"/>
              </a:rPr>
              <a:t>DASHBOARD SPECIFICATION </a:t>
            </a:r>
            <a:endParaRPr lang="en-IN" sz="3600" u="sng" dirty="0">
              <a:solidFill>
                <a:schemeClr val="bg1"/>
              </a:solidFill>
            </a:endParaRPr>
          </a:p>
        </p:txBody>
      </p:sp>
      <p:sp>
        <p:nvSpPr>
          <p:cNvPr id="3" name="Content Placeholder 2">
            <a:extLst>
              <a:ext uri="{FF2B5EF4-FFF2-40B4-BE49-F238E27FC236}">
                <a16:creationId xmlns:a16="http://schemas.microsoft.com/office/drawing/2014/main" id="{FACD9BDD-C4C9-1464-61F4-FCECA8171928}"/>
              </a:ext>
            </a:extLst>
          </p:cNvPr>
          <p:cNvSpPr>
            <a:spLocks noGrp="1"/>
          </p:cNvSpPr>
          <p:nvPr>
            <p:ph idx="1"/>
          </p:nvPr>
        </p:nvSpPr>
        <p:spPr>
          <a:xfrm>
            <a:off x="39632" y="948219"/>
            <a:ext cx="12063877" cy="5629868"/>
          </a:xfrm>
        </p:spPr>
        <p:txBody>
          <a:bodyPr>
            <a:normAutofit lnSpcReduction="10000"/>
          </a:bodyPr>
          <a:lstStyle/>
          <a:p>
            <a:pPr>
              <a:buFont typeface="Courier New" panose="02070309020205020404" pitchFamily="49" charset="0"/>
              <a:buChar char="o"/>
            </a:pPr>
            <a:r>
              <a:rPr lang="en-IN" sz="2400" b="1" u="sng" dirty="0">
                <a:solidFill>
                  <a:schemeClr val="bg1"/>
                </a:solidFill>
                <a:latin typeface="Arial" panose="020B0604020202020204" pitchFamily="34" charset="0"/>
                <a:cs typeface="Arial" panose="020B0604020202020204" pitchFamily="34" charset="0"/>
              </a:rPr>
              <a:t>KPI’s Requirements </a:t>
            </a:r>
            <a:r>
              <a:rPr lang="en-IN" sz="2400" b="1" dirty="0">
                <a:solidFill>
                  <a:schemeClr val="bg1"/>
                </a:solidFill>
                <a:latin typeface="Arial" panose="020B0604020202020204" pitchFamily="34" charset="0"/>
                <a:cs typeface="Arial" panose="020B0604020202020204" pitchFamily="34" charset="0"/>
              </a:rPr>
              <a:t>:</a:t>
            </a:r>
          </a:p>
          <a:p>
            <a:r>
              <a:rPr lang="en-US" sz="2000" b="1" dirty="0">
                <a:solidFill>
                  <a:schemeClr val="bg1"/>
                </a:solidFill>
                <a:latin typeface="Arial" panose="020B0604020202020204" pitchFamily="34" charset="0"/>
                <a:cs typeface="Arial" panose="020B0604020202020204" pitchFamily="34" charset="0"/>
              </a:rPr>
              <a:t>Total Loan Applications </a:t>
            </a:r>
            <a:r>
              <a:rPr lang="en-US" sz="2200" b="1" dirty="0">
                <a:solidFill>
                  <a:schemeClr val="bg1"/>
                </a:solidFill>
                <a:latin typeface="Arial" panose="020B0604020202020204" pitchFamily="34" charset="0"/>
                <a:cs typeface="Arial" panose="020B0604020202020204" pitchFamily="34" charset="0"/>
              </a:rPr>
              <a:t>(38.6K)</a:t>
            </a:r>
            <a:endParaRPr lang="en-US" sz="22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Represents the total number of loan applications processed within a specified time frame. Includes Monthly-To-Date (MTD) and Month-over-Month (MoM) growth percentages.</a:t>
            </a:r>
          </a:p>
          <a:p>
            <a:pPr marL="0" indent="0">
              <a:buNone/>
            </a:pPr>
            <a:endParaRPr lang="en-US" sz="1800" dirty="0">
              <a:solidFill>
                <a:schemeClr val="bg1"/>
              </a:solidFill>
              <a:latin typeface="Arial" panose="020B0604020202020204" pitchFamily="34" charset="0"/>
              <a:cs typeface="Arial" panose="020B0604020202020204" pitchFamily="34" charset="0"/>
            </a:endParaRPr>
          </a:p>
          <a:p>
            <a:r>
              <a:rPr lang="en-US" sz="2000" b="1" dirty="0">
                <a:solidFill>
                  <a:schemeClr val="bg1"/>
                </a:solidFill>
                <a:latin typeface="Arial" panose="020B0604020202020204" pitchFamily="34" charset="0"/>
                <a:cs typeface="Arial" panose="020B0604020202020204" pitchFamily="34" charset="0"/>
              </a:rPr>
              <a:t>Total Funded Amount </a:t>
            </a:r>
            <a:r>
              <a:rPr lang="en-US" sz="2200" b="1" dirty="0">
                <a:solidFill>
                  <a:schemeClr val="bg1"/>
                </a:solidFill>
                <a:latin typeface="Arial" panose="020B0604020202020204" pitchFamily="34" charset="0"/>
                <a:cs typeface="Arial" panose="020B0604020202020204" pitchFamily="34" charset="0"/>
              </a:rPr>
              <a:t>($435.8M)</a:t>
            </a:r>
            <a:endParaRPr lang="en-US" sz="22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Reflects the total amount of loans disbursed to customers. It also highlights MTD and MoM trends in funding performance.</a:t>
            </a:r>
          </a:p>
          <a:p>
            <a:pPr marL="0" indent="0">
              <a:buNone/>
            </a:pPr>
            <a:endParaRPr lang="en-US" sz="1800" dirty="0">
              <a:solidFill>
                <a:schemeClr val="bg1"/>
              </a:solidFill>
              <a:latin typeface="Arial" panose="020B0604020202020204" pitchFamily="34" charset="0"/>
              <a:cs typeface="Arial" panose="020B0604020202020204" pitchFamily="34" charset="0"/>
            </a:endParaRPr>
          </a:p>
          <a:p>
            <a:r>
              <a:rPr lang="en-US" sz="2000" b="1" dirty="0">
                <a:solidFill>
                  <a:schemeClr val="bg1"/>
                </a:solidFill>
                <a:latin typeface="Arial" panose="020B0604020202020204" pitchFamily="34" charset="0"/>
                <a:cs typeface="Arial" panose="020B0604020202020204" pitchFamily="34" charset="0"/>
              </a:rPr>
              <a:t>Good Loan Issued </a:t>
            </a:r>
            <a:r>
              <a:rPr lang="en-US" sz="2200" b="1" dirty="0">
                <a:solidFill>
                  <a:schemeClr val="bg1"/>
                </a:solidFill>
                <a:latin typeface="Arial" panose="020B0604020202020204" pitchFamily="34" charset="0"/>
                <a:cs typeface="Arial" panose="020B0604020202020204" pitchFamily="34" charset="0"/>
              </a:rPr>
              <a:t>(86.2%)</a:t>
            </a:r>
            <a:endParaRPr lang="en-US" sz="22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Indicates the percentage of loans classified as "good" based on predefined criteria (e.g., repayment likelihood, low risk).</a:t>
            </a:r>
          </a:p>
          <a:p>
            <a:pPr marL="0" indent="0">
              <a:buNone/>
            </a:pPr>
            <a:endParaRPr lang="en-US" sz="1800" dirty="0">
              <a:solidFill>
                <a:schemeClr val="bg1"/>
              </a:solidFill>
              <a:latin typeface="Arial" panose="020B0604020202020204" pitchFamily="34" charset="0"/>
              <a:cs typeface="Arial" panose="020B0604020202020204" pitchFamily="34" charset="0"/>
            </a:endParaRPr>
          </a:p>
          <a:p>
            <a:r>
              <a:rPr lang="en-US" sz="2000" b="1" dirty="0">
                <a:solidFill>
                  <a:schemeClr val="bg1"/>
                </a:solidFill>
                <a:latin typeface="Arial" panose="020B0604020202020204" pitchFamily="34" charset="0"/>
                <a:cs typeface="Arial" panose="020B0604020202020204" pitchFamily="34" charset="0"/>
              </a:rPr>
              <a:t>Bad Loan Issued </a:t>
            </a:r>
            <a:r>
              <a:rPr lang="en-US" sz="2200" b="1" dirty="0">
                <a:solidFill>
                  <a:schemeClr val="bg1"/>
                </a:solidFill>
                <a:latin typeface="Arial" panose="020B0604020202020204" pitchFamily="34" charset="0"/>
                <a:cs typeface="Arial" panose="020B0604020202020204" pitchFamily="34" charset="0"/>
              </a:rPr>
              <a:t>(13.8%)</a:t>
            </a:r>
            <a:endParaRPr lang="en-US" sz="22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Shows the percentage of loans classified as "bad," which may carry higher risks or are more likely to default.</a:t>
            </a:r>
            <a:endParaRPr lang="en-US" sz="2000" dirty="0"/>
          </a:p>
          <a:p>
            <a:pPr>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915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F2339-5878-97E9-E891-949EFB076B0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7D40A0B-FFF8-2417-A44F-CDF4C94B7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00A45A9-D6D5-17D4-04F4-D0F281E23BFF}"/>
              </a:ext>
            </a:extLst>
          </p:cNvPr>
          <p:cNvSpPr>
            <a:spLocks noGrp="1"/>
          </p:cNvSpPr>
          <p:nvPr>
            <p:ph type="title"/>
          </p:nvPr>
        </p:nvSpPr>
        <p:spPr>
          <a:xfrm>
            <a:off x="78658" y="68827"/>
            <a:ext cx="12024852" cy="707922"/>
          </a:xfrm>
        </p:spPr>
        <p:txBody>
          <a:bodyPr>
            <a:normAutofit/>
          </a:bodyPr>
          <a:lstStyle/>
          <a:p>
            <a:pPr algn="ctr"/>
            <a:r>
              <a:rPr lang="en-IN" sz="3600" u="sng" dirty="0">
                <a:solidFill>
                  <a:schemeClr val="bg1"/>
                </a:solidFill>
                <a:latin typeface="Arial Black" panose="020B0A04020102020204" pitchFamily="34" charset="0"/>
              </a:rPr>
              <a:t>DASHBOARD SPECIFICATION </a:t>
            </a:r>
            <a:endParaRPr lang="en-IN" sz="3600" u="sng" dirty="0">
              <a:solidFill>
                <a:schemeClr val="bg1"/>
              </a:solidFill>
            </a:endParaRPr>
          </a:p>
        </p:txBody>
      </p:sp>
      <p:sp>
        <p:nvSpPr>
          <p:cNvPr id="3" name="Content Placeholder 2">
            <a:extLst>
              <a:ext uri="{FF2B5EF4-FFF2-40B4-BE49-F238E27FC236}">
                <a16:creationId xmlns:a16="http://schemas.microsoft.com/office/drawing/2014/main" id="{C6024C6B-623D-E2B5-8285-A47FE881D157}"/>
              </a:ext>
            </a:extLst>
          </p:cNvPr>
          <p:cNvSpPr>
            <a:spLocks noGrp="1"/>
          </p:cNvSpPr>
          <p:nvPr>
            <p:ph idx="1"/>
          </p:nvPr>
        </p:nvSpPr>
        <p:spPr>
          <a:xfrm>
            <a:off x="59145" y="845576"/>
            <a:ext cx="12063877" cy="5760495"/>
          </a:xfrm>
        </p:spPr>
        <p:txBody>
          <a:bodyPr>
            <a:normAutofit/>
          </a:bodyPr>
          <a:lstStyle/>
          <a:p>
            <a:pPr>
              <a:buFont typeface="Courier New" panose="02070309020205020404" pitchFamily="49" charset="0"/>
              <a:buChar char="o"/>
            </a:pPr>
            <a:r>
              <a:rPr lang="en-IN" sz="2400" b="1" u="sng" dirty="0">
                <a:solidFill>
                  <a:schemeClr val="bg1"/>
                </a:solidFill>
                <a:latin typeface="Arial" panose="020B0604020202020204" pitchFamily="34" charset="0"/>
                <a:cs typeface="Arial" panose="020B0604020202020204" pitchFamily="34" charset="0"/>
              </a:rPr>
              <a:t>KPI’s Requirements </a:t>
            </a:r>
            <a:r>
              <a:rPr lang="en-IN" sz="2400" b="1" dirty="0">
                <a:solidFill>
                  <a:schemeClr val="bg1"/>
                </a:solidFill>
                <a:latin typeface="Arial" panose="020B0604020202020204" pitchFamily="34" charset="0"/>
                <a:cs typeface="Arial" panose="020B0604020202020204" pitchFamily="34" charset="0"/>
              </a:rPr>
              <a:t>:</a:t>
            </a:r>
          </a:p>
          <a:p>
            <a:r>
              <a:rPr lang="en-US" sz="2000" b="1" dirty="0">
                <a:solidFill>
                  <a:schemeClr val="bg1"/>
                </a:solidFill>
                <a:latin typeface="Arial" panose="020B0604020202020204" pitchFamily="34" charset="0"/>
                <a:cs typeface="Arial" panose="020B0604020202020204" pitchFamily="34" charset="0"/>
              </a:rPr>
              <a:t>Good Loan Applications (33.2K)</a:t>
            </a: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The number of loan applications categorized as "good," contributing to financial stability.</a:t>
            </a:r>
          </a:p>
          <a:p>
            <a:pPr>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r>
              <a:rPr lang="en-US" sz="2000" b="1" dirty="0">
                <a:solidFill>
                  <a:schemeClr val="bg1"/>
                </a:solidFill>
                <a:latin typeface="Arial" panose="020B0604020202020204" pitchFamily="34" charset="0"/>
                <a:cs typeface="Arial" panose="020B0604020202020204" pitchFamily="34" charset="0"/>
              </a:rPr>
              <a:t>Bad Loan Applications (5.3K)</a:t>
            </a: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The number of loan applications classified as "bad," which could signal areas requiring improved credit risk assessments.</a:t>
            </a:r>
          </a:p>
          <a:p>
            <a:pPr>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r>
              <a:rPr lang="en-US" sz="2000" b="1" dirty="0">
                <a:solidFill>
                  <a:schemeClr val="bg1"/>
                </a:solidFill>
                <a:latin typeface="Arial" panose="020B0604020202020204" pitchFamily="34" charset="0"/>
                <a:cs typeface="Arial" panose="020B0604020202020204" pitchFamily="34" charset="0"/>
              </a:rPr>
              <a:t>Loan Applications by Status (Fully Paid, Charged Off, Current)</a:t>
            </a: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Breaks down the loan statuses, showcasing how many loans have been paid, are in default, or are still active.</a:t>
            </a:r>
          </a:p>
          <a:p>
            <a:pPr marL="0" indent="0">
              <a:buNone/>
            </a:pPr>
            <a:endParaRPr lang="en-US" sz="2000" dirty="0">
              <a:solidFill>
                <a:schemeClr val="bg1"/>
              </a:solidFill>
              <a:latin typeface="Arial" panose="020B0604020202020204" pitchFamily="34" charset="0"/>
              <a:cs typeface="Arial" panose="020B0604020202020204" pitchFamily="34" charset="0"/>
            </a:endParaRPr>
          </a:p>
          <a:p>
            <a:r>
              <a:rPr lang="en-US" sz="2000" b="1" dirty="0">
                <a:solidFill>
                  <a:schemeClr val="bg1"/>
                </a:solidFill>
                <a:latin typeface="Arial" panose="020B0604020202020204" pitchFamily="34" charset="0"/>
                <a:cs typeface="Arial" panose="020B0604020202020204" pitchFamily="34" charset="0"/>
              </a:rPr>
              <a:t>Funded Amount and Amount Received</a:t>
            </a:r>
            <a:endParaRPr lang="en-US" sz="2000" dirty="0">
              <a:solidFill>
                <a:schemeClr val="bg1"/>
              </a:solidFill>
              <a:latin typeface="Arial" panose="020B0604020202020204" pitchFamily="34" charset="0"/>
              <a:cs typeface="Arial" panose="020B0604020202020204" pitchFamily="34" charset="0"/>
            </a:endParaRPr>
          </a:p>
          <a:p>
            <a:pPr marL="0" indent="0">
              <a:buNone/>
            </a:pPr>
            <a:r>
              <a:rPr lang="en-US" sz="2000" dirty="0">
                <a:solidFill>
                  <a:schemeClr val="bg1"/>
                </a:solidFill>
                <a:latin typeface="Arial" panose="020B0604020202020204" pitchFamily="34" charset="0"/>
                <a:cs typeface="Arial" panose="020B0604020202020204" pitchFamily="34" charset="0"/>
              </a:rPr>
              <a:t>Visualizes the total disbursed loan amounts and the corresponding repayments received.</a:t>
            </a:r>
          </a:p>
          <a:p>
            <a:pPr marL="0" indent="0">
              <a:buNone/>
            </a:pPr>
            <a:endParaRPr lang="en-US" sz="1400" dirty="0"/>
          </a:p>
        </p:txBody>
      </p:sp>
    </p:spTree>
    <p:extLst>
      <p:ext uri="{BB962C8B-B14F-4D97-AF65-F5344CB8AC3E}">
        <p14:creationId xmlns:p14="http://schemas.microsoft.com/office/powerpoint/2010/main" val="120878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B453C-3113-FD14-1DE4-15116638D4A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AA711C9-56A2-13AD-A82D-64A5A68BF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405356-5F88-31E0-424B-E0D1AE0FE234}"/>
              </a:ext>
            </a:extLst>
          </p:cNvPr>
          <p:cNvSpPr>
            <a:spLocks noGrp="1"/>
          </p:cNvSpPr>
          <p:nvPr>
            <p:ph type="title"/>
          </p:nvPr>
        </p:nvSpPr>
        <p:spPr>
          <a:xfrm>
            <a:off x="78658" y="31503"/>
            <a:ext cx="12024852" cy="639094"/>
          </a:xfrm>
        </p:spPr>
        <p:txBody>
          <a:bodyPr>
            <a:normAutofit/>
          </a:bodyPr>
          <a:lstStyle/>
          <a:p>
            <a:pPr algn="ctr"/>
            <a:r>
              <a:rPr lang="en-IN" sz="3600" u="sng" dirty="0">
                <a:solidFill>
                  <a:schemeClr val="bg1"/>
                </a:solidFill>
                <a:latin typeface="Arial Black" panose="020B0A04020102020204" pitchFamily="34" charset="0"/>
              </a:rPr>
              <a:t>CHART REQUIREMENTS </a:t>
            </a:r>
            <a:endParaRPr lang="en-IN" sz="3600" u="sng" dirty="0">
              <a:solidFill>
                <a:schemeClr val="bg1"/>
              </a:solidFill>
            </a:endParaRPr>
          </a:p>
        </p:txBody>
      </p:sp>
      <p:sp>
        <p:nvSpPr>
          <p:cNvPr id="3" name="Content Placeholder 2">
            <a:extLst>
              <a:ext uri="{FF2B5EF4-FFF2-40B4-BE49-F238E27FC236}">
                <a16:creationId xmlns:a16="http://schemas.microsoft.com/office/drawing/2014/main" id="{CEE93217-E6F1-BEEB-39D6-A5894B154FEF}"/>
              </a:ext>
            </a:extLst>
          </p:cNvPr>
          <p:cNvSpPr>
            <a:spLocks noGrp="1"/>
          </p:cNvSpPr>
          <p:nvPr>
            <p:ph idx="1"/>
          </p:nvPr>
        </p:nvSpPr>
        <p:spPr>
          <a:xfrm>
            <a:off x="55987" y="811763"/>
            <a:ext cx="12084847" cy="5719666"/>
          </a:xfrm>
        </p:spPr>
        <p:txBody>
          <a:bodyPr>
            <a:normAutofit lnSpcReduction="10000"/>
          </a:bodyPr>
          <a:lstStyle/>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Good vs. Bad Loan Pie Chart</a:t>
            </a:r>
          </a:p>
          <a:p>
            <a:pPr>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A pie chart splits the loan data into "Good Loans" and "Bad Loans," illustrating the proportions visually (86.2% vs. 13.8%).</a:t>
            </a:r>
          </a:p>
          <a:p>
            <a:pPr>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Loan Applications by Purpose (Bar Chart)</a:t>
            </a:r>
          </a:p>
          <a:p>
            <a:pPr>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Displays the breakdown of loans by purpose, such as credit card, home, debt consolidation, educational loans, etc.</a:t>
            </a:r>
          </a:p>
          <a:p>
            <a:pPr>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Highlights the most common reasons for borrowing, aiding in demand analysis.</a:t>
            </a:r>
          </a:p>
          <a:p>
            <a:pPr>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Loan Applications by State (Map Visualization)</a:t>
            </a:r>
          </a:p>
          <a:p>
            <a:pPr>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A geographical heat map identifies the distribution of loan applications across states.</a:t>
            </a:r>
          </a:p>
          <a:p>
            <a:pPr>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Darker shades indicate higher loan application volumes.</a:t>
            </a:r>
          </a:p>
          <a:p>
            <a:pPr marL="0" indent="0">
              <a:buNone/>
            </a:pPr>
            <a:endParaRPr lang="en-US" sz="2000" dirty="0">
              <a:solidFill>
                <a:schemeClr val="bg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Loan Applications by Term (Donut Chart)</a:t>
            </a:r>
          </a:p>
          <a:p>
            <a:pPr>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Breaks down loan applications into terms, such as 36 months vs. 60 months, providing insights into borrower preferences.</a:t>
            </a:r>
          </a:p>
          <a:p>
            <a:pPr marL="0" indent="0">
              <a:buNone/>
            </a:pPr>
            <a:endParaRPr lang="en-IN"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2602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E5AD4-8F10-7D23-3781-D51D2BDCEBA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AA711C9-56A2-13AD-A82D-64A5A68BF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7C233A-D590-78DE-9416-92B0094022AB}"/>
              </a:ext>
            </a:extLst>
          </p:cNvPr>
          <p:cNvSpPr>
            <a:spLocks noGrp="1"/>
          </p:cNvSpPr>
          <p:nvPr>
            <p:ph type="title"/>
          </p:nvPr>
        </p:nvSpPr>
        <p:spPr>
          <a:xfrm>
            <a:off x="78658" y="31503"/>
            <a:ext cx="12024852" cy="639094"/>
          </a:xfrm>
        </p:spPr>
        <p:txBody>
          <a:bodyPr>
            <a:normAutofit/>
          </a:bodyPr>
          <a:lstStyle/>
          <a:p>
            <a:pPr algn="ctr"/>
            <a:r>
              <a:rPr lang="en-IN" sz="3600" u="sng" dirty="0">
                <a:solidFill>
                  <a:schemeClr val="bg1"/>
                </a:solidFill>
                <a:latin typeface="Arial Black" panose="020B0A04020102020204" pitchFamily="34" charset="0"/>
              </a:rPr>
              <a:t>CHART REQUIREMENTS </a:t>
            </a:r>
            <a:endParaRPr lang="en-IN" sz="3600" u="sng" dirty="0">
              <a:solidFill>
                <a:schemeClr val="bg1"/>
              </a:solidFill>
            </a:endParaRPr>
          </a:p>
        </p:txBody>
      </p:sp>
      <p:sp>
        <p:nvSpPr>
          <p:cNvPr id="3" name="Content Placeholder 2">
            <a:extLst>
              <a:ext uri="{FF2B5EF4-FFF2-40B4-BE49-F238E27FC236}">
                <a16:creationId xmlns:a16="http://schemas.microsoft.com/office/drawing/2014/main" id="{8C3329B6-2AC1-1FF5-888C-3CE76E9191BB}"/>
              </a:ext>
            </a:extLst>
          </p:cNvPr>
          <p:cNvSpPr>
            <a:spLocks noGrp="1"/>
          </p:cNvSpPr>
          <p:nvPr>
            <p:ph idx="1"/>
          </p:nvPr>
        </p:nvSpPr>
        <p:spPr>
          <a:xfrm>
            <a:off x="18663" y="894542"/>
            <a:ext cx="12084847" cy="3929387"/>
          </a:xfrm>
        </p:spPr>
        <p:txBody>
          <a:bodyPr>
            <a:normAutofit/>
          </a:bodyPr>
          <a:lstStyle/>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Loan Applications by Home Ownership (Bar Chart)</a:t>
            </a:r>
          </a:p>
          <a:p>
            <a:pPr>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Analyzes applications based on homeownership status, dividing them into categories like mortgage or rent.</a:t>
            </a:r>
          </a:p>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Loan Applications by Month (Line Chart)</a:t>
            </a:r>
          </a:p>
          <a:p>
            <a:pPr>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Tracks the monthly volume of loan applications, highlighting seasonal trends or growth over the year.</a:t>
            </a:r>
          </a:p>
          <a:p>
            <a:pPr marL="0" indent="0">
              <a:buNone/>
            </a:pPr>
            <a:endParaRPr lang="en-US" sz="2000" dirty="0">
              <a:solidFill>
                <a:schemeClr val="bg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b="1" dirty="0">
                <a:solidFill>
                  <a:schemeClr val="bg1"/>
                </a:solidFill>
                <a:latin typeface="Arial" panose="020B0604020202020204" pitchFamily="34" charset="0"/>
                <a:cs typeface="Arial" panose="020B0604020202020204" pitchFamily="34" charset="0"/>
              </a:rPr>
              <a:t>Interest Rate and DTI (Bar Chart)</a:t>
            </a:r>
          </a:p>
          <a:p>
            <a:pPr>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Compares the interest rate and Debt-to-Income (DTI) ratio across different loan grades or categories.</a:t>
            </a:r>
          </a:p>
          <a:p>
            <a:pPr>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Helps identify risk areas or trends in borrower affordability.</a:t>
            </a:r>
          </a:p>
          <a:p>
            <a:pPr marL="0" indent="0">
              <a:buNone/>
            </a:pPr>
            <a:endParaRPr lang="en-US" sz="1050" dirty="0"/>
          </a:p>
          <a:p>
            <a:pPr>
              <a:buFont typeface="Arial" panose="020B0604020202020204" pitchFamily="34" charset="0"/>
              <a:buChar char="•"/>
            </a:pPr>
            <a:endParaRPr lang="en-US" sz="1400" dirty="0"/>
          </a:p>
          <a:p>
            <a:pPr marL="0" indent="0">
              <a:buNone/>
            </a:pPr>
            <a:endParaRPr lang="en-US" sz="2000" dirty="0">
              <a:solidFill>
                <a:schemeClr val="bg1"/>
              </a:solidFill>
              <a:latin typeface="Arial" panose="020B0604020202020204" pitchFamily="34" charset="0"/>
              <a:cs typeface="Arial" panose="020B0604020202020204" pitchFamily="34" charset="0"/>
            </a:endParaRPr>
          </a:p>
          <a:p>
            <a:pPr marL="0" indent="0">
              <a:buNone/>
            </a:pPr>
            <a:endParaRPr lang="en-US" sz="2400" dirty="0">
              <a:solidFill>
                <a:schemeClr val="bg1"/>
              </a:solidFill>
              <a:latin typeface="Arial" panose="020B0604020202020204" pitchFamily="34" charset="0"/>
              <a:cs typeface="Arial" panose="020B0604020202020204" pitchFamily="34" charset="0"/>
            </a:endParaRPr>
          </a:p>
          <a:p>
            <a:pPr marL="0" indent="0">
              <a:buNone/>
            </a:pPr>
            <a:endParaRPr lang="en-US" sz="2400" dirty="0">
              <a:solidFill>
                <a:schemeClr val="bg1"/>
              </a:solidFill>
              <a:latin typeface="Arial" panose="020B0604020202020204" pitchFamily="34" charset="0"/>
              <a:cs typeface="Arial" panose="020B0604020202020204" pitchFamily="34" charset="0"/>
            </a:endParaRPr>
          </a:p>
          <a:p>
            <a:endParaRPr lang="en-IN"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385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A711C9-56A2-13AD-A82D-64A5A68BF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8C6CAC0-92A2-8160-1D55-B6E5131456C1}"/>
              </a:ext>
            </a:extLst>
          </p:cNvPr>
          <p:cNvSpPr>
            <a:spLocks noGrp="1"/>
          </p:cNvSpPr>
          <p:nvPr>
            <p:ph type="title"/>
          </p:nvPr>
        </p:nvSpPr>
        <p:spPr>
          <a:xfrm>
            <a:off x="88489" y="29497"/>
            <a:ext cx="11985523" cy="586323"/>
          </a:xfrm>
        </p:spPr>
        <p:txBody>
          <a:bodyPr>
            <a:normAutofit fontScale="90000"/>
          </a:bodyPr>
          <a:lstStyle/>
          <a:p>
            <a:pPr algn="ctr"/>
            <a:r>
              <a:rPr lang="en-US" sz="4000" u="sng" dirty="0">
                <a:solidFill>
                  <a:schemeClr val="bg1"/>
                </a:solidFill>
                <a:latin typeface="Arial Black" panose="020B0A04020102020204" pitchFamily="34" charset="0"/>
              </a:rPr>
              <a:t>A</a:t>
            </a:r>
            <a:r>
              <a:rPr lang="en-IN" sz="4000" u="sng" dirty="0">
                <a:solidFill>
                  <a:schemeClr val="bg1"/>
                </a:solidFill>
                <a:latin typeface="Arial Black" panose="020B0A04020102020204" pitchFamily="34" charset="0"/>
              </a:rPr>
              <a:t>NALYSIS &amp; FINDINGS</a:t>
            </a:r>
          </a:p>
        </p:txBody>
      </p:sp>
      <p:sp>
        <p:nvSpPr>
          <p:cNvPr id="3" name="Content Placeholder 2">
            <a:extLst>
              <a:ext uri="{FF2B5EF4-FFF2-40B4-BE49-F238E27FC236}">
                <a16:creationId xmlns:a16="http://schemas.microsoft.com/office/drawing/2014/main" id="{53427459-BACA-0221-08E1-B89F216B2C37}"/>
              </a:ext>
            </a:extLst>
          </p:cNvPr>
          <p:cNvSpPr>
            <a:spLocks noGrp="1"/>
          </p:cNvSpPr>
          <p:nvPr>
            <p:ph idx="1"/>
          </p:nvPr>
        </p:nvSpPr>
        <p:spPr>
          <a:xfrm>
            <a:off x="46654" y="645317"/>
            <a:ext cx="11985523" cy="6100716"/>
          </a:xfrm>
        </p:spPr>
        <p:txBody>
          <a:bodyPr>
            <a:noAutofit/>
          </a:bodyPr>
          <a:lstStyle/>
          <a:p>
            <a:pPr>
              <a:buFont typeface="Courier New" panose="02070309020205020404" pitchFamily="49" charset="0"/>
              <a:buChar char="o"/>
            </a:pPr>
            <a:r>
              <a:rPr lang="en-US" sz="1600" dirty="0">
                <a:solidFill>
                  <a:schemeClr val="bg1"/>
                </a:solidFill>
                <a:latin typeface="Arial" panose="020B0604020202020204" pitchFamily="34" charset="0"/>
                <a:cs typeface="Arial" panose="020B0604020202020204" pitchFamily="34" charset="0"/>
              </a:rPr>
              <a:t>Loan Performance Segmentation:</a:t>
            </a:r>
          </a:p>
          <a:p>
            <a:r>
              <a:rPr lang="en-US" sz="1600" dirty="0">
                <a:solidFill>
                  <a:schemeClr val="bg1"/>
                </a:solidFill>
                <a:latin typeface="Arial" panose="020B0604020202020204" pitchFamily="34" charset="0"/>
                <a:cs typeface="Arial" panose="020B0604020202020204" pitchFamily="34" charset="0"/>
              </a:rPr>
              <a:t>The dashboard identifies a significant proportion (86.2%) of loans as "Good Loans," reflecting effective screening mechanisms, while 13.8% of loans are classified as "Bad Loans," emphasizing areas for improvement in risk assessment.</a:t>
            </a:r>
          </a:p>
          <a:p>
            <a:pPr marL="0" indent="0">
              <a:buNone/>
            </a:pPr>
            <a:endParaRPr lang="en-US" sz="1600" dirty="0">
              <a:solidFill>
                <a:schemeClr val="bg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1600" dirty="0">
                <a:solidFill>
                  <a:schemeClr val="bg1"/>
                </a:solidFill>
                <a:latin typeface="Arial" panose="020B0604020202020204" pitchFamily="34" charset="0"/>
                <a:cs typeface="Arial" panose="020B0604020202020204" pitchFamily="34" charset="0"/>
              </a:rPr>
              <a:t>Geographical Insights: </a:t>
            </a:r>
          </a:p>
          <a:p>
            <a:r>
              <a:rPr lang="en-US" sz="1600" dirty="0">
                <a:solidFill>
                  <a:schemeClr val="bg1"/>
                </a:solidFill>
                <a:latin typeface="Arial" panose="020B0604020202020204" pitchFamily="34" charset="0"/>
                <a:cs typeface="Arial" panose="020B0604020202020204" pitchFamily="34" charset="0"/>
              </a:rPr>
              <a:t>State-wise loan application distribution highlights key regions driving loan demand, enabling the bank to prioritize resources and marketing efforts in high-growth areas.</a:t>
            </a:r>
          </a:p>
          <a:p>
            <a:pPr marL="0" indent="0">
              <a:buNone/>
            </a:pPr>
            <a:endParaRPr lang="en-US" sz="1600" dirty="0">
              <a:solidFill>
                <a:schemeClr val="bg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1600" dirty="0">
                <a:solidFill>
                  <a:schemeClr val="bg1"/>
                </a:solidFill>
                <a:latin typeface="Arial" panose="020B0604020202020204" pitchFamily="34" charset="0"/>
                <a:cs typeface="Arial" panose="020B0604020202020204" pitchFamily="34" charset="0"/>
              </a:rPr>
              <a:t>Loan Purpose and Duration Trends:</a:t>
            </a:r>
          </a:p>
          <a:p>
            <a:r>
              <a:rPr lang="en-US" sz="1600" dirty="0">
                <a:solidFill>
                  <a:schemeClr val="bg1"/>
                </a:solidFill>
                <a:latin typeface="Arial" panose="020B0604020202020204" pitchFamily="34" charset="0"/>
                <a:cs typeface="Arial" panose="020B0604020202020204" pitchFamily="34" charset="0"/>
              </a:rPr>
              <a:t> Analysis of loan applications by purpose reveals a high preference for credit card loans and debt consolidation, while term-based segmentation shows a majority opting for 36-month terms, indicating customer behavior trends.</a:t>
            </a:r>
          </a:p>
          <a:p>
            <a:pPr marL="0" indent="0">
              <a:buNone/>
            </a:pPr>
            <a:endParaRPr lang="en-US" sz="1600" dirty="0">
              <a:solidFill>
                <a:schemeClr val="bg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1600" dirty="0">
                <a:solidFill>
                  <a:schemeClr val="bg1"/>
                </a:solidFill>
                <a:latin typeface="Arial" panose="020B0604020202020204" pitchFamily="34" charset="0"/>
                <a:cs typeface="Arial" panose="020B0604020202020204" pitchFamily="34" charset="0"/>
              </a:rPr>
              <a:t>Financial Metrics Optimization: </a:t>
            </a:r>
          </a:p>
          <a:p>
            <a:r>
              <a:rPr lang="en-US" sz="1600" dirty="0">
                <a:solidFill>
                  <a:schemeClr val="bg1"/>
                </a:solidFill>
                <a:latin typeface="Arial" panose="020B0604020202020204" pitchFamily="34" charset="0"/>
                <a:cs typeface="Arial" panose="020B0604020202020204" pitchFamily="34" charset="0"/>
              </a:rPr>
              <a:t>Metrics such as a total funded amount of $435.8M against $473.1M applications showcase operational efficiency in approving high-value loans, while monitoring bad loan funded amounts ($65.5M) reveals a need for enhanced risk mitigation strategies.</a:t>
            </a:r>
          </a:p>
          <a:p>
            <a:pPr marL="0" indent="0">
              <a:buNone/>
            </a:pPr>
            <a:endParaRPr lang="en-US" sz="1600" dirty="0">
              <a:solidFill>
                <a:schemeClr val="bg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1700" dirty="0">
                <a:solidFill>
                  <a:schemeClr val="bg1"/>
                </a:solidFill>
                <a:latin typeface="Arial" panose="020B0604020202020204" pitchFamily="34" charset="0"/>
                <a:cs typeface="Arial" panose="020B0604020202020204" pitchFamily="34" charset="0"/>
              </a:rPr>
              <a:t>Month-on-Month Growth: </a:t>
            </a:r>
          </a:p>
          <a:p>
            <a:r>
              <a:rPr lang="en-US" sz="1700" dirty="0">
                <a:solidFill>
                  <a:schemeClr val="bg1"/>
                </a:solidFill>
                <a:latin typeface="Arial" panose="020B0604020202020204" pitchFamily="34" charset="0"/>
                <a:cs typeface="Arial" panose="020B0604020202020204" pitchFamily="34" charset="0"/>
              </a:rPr>
              <a:t>The dashboard reports a consistent month-over-month growth in loan applications (6.9%), signifying a healthy increase in customer engagement and demand for banking products.</a:t>
            </a:r>
          </a:p>
          <a:p>
            <a:pPr marL="0" indent="0">
              <a:buNone/>
            </a:pPr>
            <a:endParaRPr lang="en-US" sz="1600" dirty="0">
              <a:solidFill>
                <a:schemeClr val="bg1"/>
              </a:solidFill>
              <a:latin typeface="Arial" panose="020B0604020202020204" pitchFamily="34" charset="0"/>
              <a:cs typeface="Arial" panose="020B0604020202020204" pitchFamily="34" charset="0"/>
            </a:endParaRPr>
          </a:p>
          <a:p>
            <a:pPr marL="0" indent="0">
              <a:buNone/>
            </a:pPr>
            <a:endParaRPr lang="en-US" sz="1600" dirty="0">
              <a:solidFill>
                <a:schemeClr val="bg1"/>
              </a:solidFill>
              <a:latin typeface="Arial" panose="020B0604020202020204" pitchFamily="34" charset="0"/>
              <a:cs typeface="Arial" panose="020B0604020202020204" pitchFamily="34" charset="0"/>
            </a:endParaRPr>
          </a:p>
          <a:p>
            <a:pPr marL="0" indent="0">
              <a:buNone/>
            </a:pP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marL="0" indent="0">
              <a:buNone/>
            </a:pPr>
            <a:endParaRPr lang="en-US" sz="1600" u="sng"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097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5D133-A6E6-8600-CE53-71993E4F80E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AA711C9-56A2-13AD-A82D-64A5A68BF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88EB379-9885-4AC2-CF53-21CFDDEB5C15}"/>
              </a:ext>
            </a:extLst>
          </p:cNvPr>
          <p:cNvSpPr>
            <a:spLocks noGrp="1"/>
          </p:cNvSpPr>
          <p:nvPr>
            <p:ph type="title"/>
          </p:nvPr>
        </p:nvSpPr>
        <p:spPr>
          <a:xfrm>
            <a:off x="88489" y="29497"/>
            <a:ext cx="11985523" cy="595654"/>
          </a:xfrm>
        </p:spPr>
        <p:txBody>
          <a:bodyPr>
            <a:normAutofit fontScale="90000"/>
          </a:bodyPr>
          <a:lstStyle/>
          <a:p>
            <a:pPr algn="ctr"/>
            <a:r>
              <a:rPr lang="en-IN" sz="4000" u="sng" dirty="0">
                <a:solidFill>
                  <a:schemeClr val="bg1"/>
                </a:solidFill>
                <a:latin typeface="Arial Black" panose="020B0A04020102020204" pitchFamily="34" charset="0"/>
              </a:rPr>
              <a:t>RECOMMENDATIONS</a:t>
            </a:r>
          </a:p>
        </p:txBody>
      </p:sp>
      <p:sp>
        <p:nvSpPr>
          <p:cNvPr id="3" name="Content Placeholder 2">
            <a:extLst>
              <a:ext uri="{FF2B5EF4-FFF2-40B4-BE49-F238E27FC236}">
                <a16:creationId xmlns:a16="http://schemas.microsoft.com/office/drawing/2014/main" id="{9A295FC7-FCB0-BA86-2430-28AB139E3A3C}"/>
              </a:ext>
            </a:extLst>
          </p:cNvPr>
          <p:cNvSpPr>
            <a:spLocks noGrp="1"/>
          </p:cNvSpPr>
          <p:nvPr>
            <p:ph idx="1"/>
          </p:nvPr>
        </p:nvSpPr>
        <p:spPr>
          <a:xfrm>
            <a:off x="51166" y="522512"/>
            <a:ext cx="12103510" cy="6305991"/>
          </a:xfrm>
        </p:spPr>
        <p:txBody>
          <a:bodyPr>
            <a:noAutofit/>
          </a:bodyPr>
          <a:lstStyle/>
          <a:p>
            <a:pPr>
              <a:buFont typeface="Courier New" panose="02070309020205020404" pitchFamily="49" charset="0"/>
              <a:buChar char="o"/>
            </a:pPr>
            <a:r>
              <a:rPr lang="en-US" sz="1600" b="1" dirty="0">
                <a:solidFill>
                  <a:schemeClr val="bg1"/>
                </a:solidFill>
                <a:latin typeface="Arial" panose="020B0604020202020204" pitchFamily="34" charset="0"/>
                <a:cs typeface="Arial" panose="020B0604020202020204" pitchFamily="34" charset="0"/>
              </a:rPr>
              <a:t>Optimize Loan Approval Strategies: </a:t>
            </a:r>
          </a:p>
          <a:p>
            <a:r>
              <a:rPr lang="en-US" sz="1600" dirty="0">
                <a:solidFill>
                  <a:schemeClr val="bg1"/>
                </a:solidFill>
                <a:latin typeface="Arial" panose="020B0604020202020204" pitchFamily="34" charset="0"/>
                <a:cs typeface="Arial" panose="020B0604020202020204" pitchFamily="34" charset="0"/>
              </a:rPr>
              <a:t>Focus on improving the risk assessment framework to reduce the proportion of bad loans (currently at 13.8%) by incorporating advanced credit scoring models and predictive analytics.</a:t>
            </a:r>
          </a:p>
          <a:p>
            <a:pPr>
              <a:buFont typeface="Courier New" panose="02070309020205020404" pitchFamily="49" charset="0"/>
              <a:buChar char="o"/>
            </a:pPr>
            <a:r>
              <a:rPr lang="en-US" sz="1600" b="1" dirty="0">
                <a:solidFill>
                  <a:schemeClr val="bg1"/>
                </a:solidFill>
                <a:latin typeface="Arial" panose="020B0604020202020204" pitchFamily="34" charset="0"/>
                <a:cs typeface="Arial" panose="020B0604020202020204" pitchFamily="34" charset="0"/>
              </a:rPr>
              <a:t>Target High-Growth Regions: </a:t>
            </a:r>
          </a:p>
          <a:p>
            <a:r>
              <a:rPr lang="en-US" sz="1600" dirty="0">
                <a:solidFill>
                  <a:schemeClr val="bg1"/>
                </a:solidFill>
                <a:latin typeface="Arial" panose="020B0604020202020204" pitchFamily="34" charset="0"/>
                <a:cs typeface="Arial" panose="020B0604020202020204" pitchFamily="34" charset="0"/>
              </a:rPr>
              <a:t>Allocate marketing and operational resources to states with the highest loan application volumes to capitalize on regional demand and drive further growth.</a:t>
            </a:r>
          </a:p>
          <a:p>
            <a:pPr>
              <a:buFont typeface="Courier New" panose="02070309020205020404" pitchFamily="49" charset="0"/>
              <a:buChar char="o"/>
            </a:pPr>
            <a:r>
              <a:rPr lang="en-US" sz="1600" b="1" dirty="0">
                <a:solidFill>
                  <a:schemeClr val="bg1"/>
                </a:solidFill>
                <a:latin typeface="Arial" panose="020B0604020202020204" pitchFamily="34" charset="0"/>
                <a:cs typeface="Arial" panose="020B0604020202020204" pitchFamily="34" charset="0"/>
              </a:rPr>
              <a:t>Diversify Loan Products: </a:t>
            </a:r>
          </a:p>
          <a:p>
            <a:r>
              <a:rPr lang="en-US" sz="1600" dirty="0">
                <a:solidFill>
                  <a:schemeClr val="bg1"/>
                </a:solidFill>
                <a:latin typeface="Arial" panose="020B0604020202020204" pitchFamily="34" charset="0"/>
                <a:cs typeface="Arial" panose="020B0604020202020204" pitchFamily="34" charset="0"/>
              </a:rPr>
              <a:t>Expand offerings for loan purposes such as educational and renewable energy loans, which currently show lower application volumes, to tap into emerging customer needs.</a:t>
            </a:r>
          </a:p>
          <a:p>
            <a:pPr>
              <a:buFont typeface="Courier New" panose="02070309020205020404" pitchFamily="49" charset="0"/>
              <a:buChar char="o"/>
            </a:pPr>
            <a:r>
              <a:rPr lang="en-US" sz="1600" b="1" dirty="0">
                <a:solidFill>
                  <a:schemeClr val="bg1"/>
                </a:solidFill>
                <a:latin typeface="Arial" panose="020B0604020202020204" pitchFamily="34" charset="0"/>
                <a:cs typeface="Arial" panose="020B0604020202020204" pitchFamily="34" charset="0"/>
              </a:rPr>
              <a:t>Refine Interest Rate Policies:</a:t>
            </a:r>
          </a:p>
          <a:p>
            <a:r>
              <a:rPr lang="en-US" sz="1600" dirty="0">
                <a:solidFill>
                  <a:schemeClr val="bg1"/>
                </a:solidFill>
                <a:latin typeface="Arial" panose="020B0604020202020204" pitchFamily="34" charset="0"/>
                <a:cs typeface="Arial" panose="020B0604020202020204" pitchFamily="34" charset="0"/>
              </a:rPr>
              <a:t>Use insights from the interest rate analysis to customize rates for different loan grades and purposes, improving affordability and increasing customer retention.</a:t>
            </a:r>
          </a:p>
          <a:p>
            <a:pPr>
              <a:buFont typeface="Courier New" panose="02070309020205020404" pitchFamily="49" charset="0"/>
              <a:buChar char="o"/>
            </a:pPr>
            <a:r>
              <a:rPr lang="en-US" sz="1600" b="1" dirty="0">
                <a:solidFill>
                  <a:schemeClr val="bg1"/>
                </a:solidFill>
                <a:latin typeface="Arial" panose="020B0604020202020204" pitchFamily="34" charset="0"/>
                <a:cs typeface="Arial" panose="020B0604020202020204" pitchFamily="34" charset="0"/>
              </a:rPr>
              <a:t>Enhance Loan Duration Flexibility: </a:t>
            </a:r>
          </a:p>
          <a:p>
            <a:r>
              <a:rPr lang="en-US" sz="1600" dirty="0">
                <a:solidFill>
                  <a:schemeClr val="bg1"/>
                </a:solidFill>
                <a:latin typeface="Arial" panose="020B0604020202020204" pitchFamily="34" charset="0"/>
                <a:cs typeface="Arial" panose="020B0604020202020204" pitchFamily="34" charset="0"/>
              </a:rPr>
              <a:t>Introduce new loan terms or modify existing ones to accommodate diverse customer preferences beyond the popular 36-month term.</a:t>
            </a:r>
          </a:p>
          <a:p>
            <a:pPr>
              <a:buFont typeface="Courier New" panose="02070309020205020404" pitchFamily="49" charset="0"/>
              <a:buChar char="o"/>
            </a:pPr>
            <a:r>
              <a:rPr lang="en-US" sz="1600" b="1" dirty="0">
                <a:solidFill>
                  <a:schemeClr val="bg1"/>
                </a:solidFill>
                <a:latin typeface="Arial" panose="020B0604020202020204" pitchFamily="34" charset="0"/>
                <a:cs typeface="Arial" panose="020B0604020202020204" pitchFamily="34" charset="0"/>
              </a:rPr>
              <a:t>Strengthen DTI Evaluation: </a:t>
            </a:r>
          </a:p>
          <a:p>
            <a:r>
              <a:rPr lang="en-US" sz="1600" dirty="0">
                <a:solidFill>
                  <a:schemeClr val="bg1"/>
                </a:solidFill>
                <a:latin typeface="Arial" panose="020B0604020202020204" pitchFamily="34" charset="0"/>
                <a:cs typeface="Arial" panose="020B0604020202020204" pitchFamily="34" charset="0"/>
              </a:rPr>
              <a:t>Tighten debt-to-income ratio thresholds for high-risk applicants to reduce default probabilities, while maintaining competitive lending standards.</a:t>
            </a:r>
          </a:p>
          <a:p>
            <a:pPr>
              <a:buFont typeface="Courier New" panose="02070309020205020404" pitchFamily="49" charset="0"/>
              <a:buChar char="o"/>
            </a:pPr>
            <a:r>
              <a:rPr lang="en-US" sz="1600" b="1" dirty="0">
                <a:solidFill>
                  <a:schemeClr val="bg1"/>
                </a:solidFill>
                <a:latin typeface="Arial" panose="020B0604020202020204" pitchFamily="34" charset="0"/>
                <a:cs typeface="Arial" panose="020B0604020202020204" pitchFamily="34" charset="0"/>
              </a:rPr>
              <a:t>Leverage Month-over-Month Growth Insights: </a:t>
            </a:r>
          </a:p>
          <a:p>
            <a:r>
              <a:rPr lang="en-US" sz="1600" dirty="0">
                <a:solidFill>
                  <a:schemeClr val="bg1"/>
                </a:solidFill>
                <a:latin typeface="Arial" panose="020B0604020202020204" pitchFamily="34" charset="0"/>
                <a:cs typeface="Arial" panose="020B0604020202020204" pitchFamily="34" charset="0"/>
              </a:rPr>
              <a:t>Develop targeted campaigns to sustain the current 6.9% month-over-month growth, ensuring continued customer acquisition and engagement.</a:t>
            </a:r>
          </a:p>
          <a:p>
            <a:pPr marL="0" indent="0">
              <a:buNone/>
            </a:pP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marL="0" indent="0">
              <a:buNone/>
            </a:pPr>
            <a:endParaRPr lang="en-US" sz="1600" u="sng"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7637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1013</Words>
  <Application>Microsoft Office PowerPoint</Application>
  <PresentationFormat>Widescreen</PresentationFormat>
  <Paragraphs>114</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Courier New</vt:lpstr>
      <vt:lpstr>Office Theme</vt:lpstr>
      <vt:lpstr>INTRODUCTION</vt:lpstr>
      <vt:lpstr>BUSINESS REQUIREMENT </vt:lpstr>
      <vt:lpstr>OBJECTIVE</vt:lpstr>
      <vt:lpstr>DASHBOARD SPECIFICATION </vt:lpstr>
      <vt:lpstr>DASHBOARD SPECIFICATION </vt:lpstr>
      <vt:lpstr>CHART REQUIREMENTS </vt:lpstr>
      <vt:lpstr>CHART REQUIREMENTS </vt:lpstr>
      <vt:lpstr>ANALYSIS &amp; FINDINGS</vt:lpstr>
      <vt:lpstr>RECOMMENDATIONS</vt:lpstr>
      <vt:lpstr>DASHBOARD</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Arfaz Alam</dc:creator>
  <cp:lastModifiedBy>Arfaz Alam</cp:lastModifiedBy>
  <cp:revision>14</cp:revision>
  <dcterms:created xsi:type="dcterms:W3CDTF">2024-12-24T16:07:29Z</dcterms:created>
  <dcterms:modified xsi:type="dcterms:W3CDTF">2024-12-31T11:17:26Z</dcterms:modified>
</cp:coreProperties>
</file>