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63" d="100"/>
          <a:sy n="63" d="100"/>
        </p:scale>
        <p:origin x="8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2D08-8EEA-4F41-BBD9-3F8BCE1F1146}"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B3FD8-E312-4B6E-BC0F-DD88EFD8467E}" type="slidenum">
              <a:rPr lang="en-IN" smtClean="0"/>
              <a:t>‹#›</a:t>
            </a:fld>
            <a:endParaRPr lang="en-IN"/>
          </a:p>
        </p:txBody>
      </p:sp>
    </p:spTree>
    <p:extLst>
      <p:ext uri="{BB962C8B-B14F-4D97-AF65-F5344CB8AC3E}">
        <p14:creationId xmlns:p14="http://schemas.microsoft.com/office/powerpoint/2010/main" val="698656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D7B3-B100-C67C-55D8-A079FD1B6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0B45DF-D6D1-2C17-36B3-D6AADD3A2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99CD6D-1870-F222-7943-B1B31AC7A1F5}"/>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5" name="Footer Placeholder 4">
            <a:extLst>
              <a:ext uri="{FF2B5EF4-FFF2-40B4-BE49-F238E27FC236}">
                <a16:creationId xmlns:a16="http://schemas.microsoft.com/office/drawing/2014/main" id="{63DABB95-A8D0-C328-1D9E-6D8434A04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6F12A-6874-DC38-1B03-0D4CEE48E272}"/>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339940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82E9-1FAB-F4DD-8ACF-CA94C60C9D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BA4643-DCB0-56D0-0D7F-8391959373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DF7DDA-7BDD-D185-C643-B720B35EAB85}"/>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5" name="Footer Placeholder 4">
            <a:extLst>
              <a:ext uri="{FF2B5EF4-FFF2-40B4-BE49-F238E27FC236}">
                <a16:creationId xmlns:a16="http://schemas.microsoft.com/office/drawing/2014/main" id="{A6FEBD23-7208-9E6B-7782-E29E29424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63895-50C8-9603-8645-30DAD1EB1589}"/>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162922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AC7CF-9C4F-7BFC-C23A-46F5606BC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FC7F1-FD00-CE8E-E4CF-5CC2C9EF1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D9CB1-7715-2F3A-5ECA-3178E62B9B6B}"/>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5" name="Footer Placeholder 4">
            <a:extLst>
              <a:ext uri="{FF2B5EF4-FFF2-40B4-BE49-F238E27FC236}">
                <a16:creationId xmlns:a16="http://schemas.microsoft.com/office/drawing/2014/main" id="{71C1D4FB-EC90-14B0-C3B3-284D775B0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5C66C-D3B8-98B5-60C9-83CCC9870454}"/>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173197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9CD0-1255-C88D-8372-EA4E1BC9D4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814C31-430E-EAB0-F534-5D9AC18D7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D02F7-0334-751A-7CFE-FC626DB4810C}"/>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5" name="Footer Placeholder 4">
            <a:extLst>
              <a:ext uri="{FF2B5EF4-FFF2-40B4-BE49-F238E27FC236}">
                <a16:creationId xmlns:a16="http://schemas.microsoft.com/office/drawing/2014/main" id="{9917849B-D157-A61F-9DB1-ACAD25B82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9FA95-332E-9DE3-12C6-B442F308C770}"/>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288272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8B42-CA19-4AEC-27FE-E6966DBD1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A7994E-C270-52DB-89D4-B41B617BCD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E31A5-22E7-75ED-98AE-052787B86B51}"/>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5" name="Footer Placeholder 4">
            <a:extLst>
              <a:ext uri="{FF2B5EF4-FFF2-40B4-BE49-F238E27FC236}">
                <a16:creationId xmlns:a16="http://schemas.microsoft.com/office/drawing/2014/main" id="{0EAC7D7A-A271-D06A-40C3-6A6ECD512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15A14-A65D-DC91-8F43-01967989683A}"/>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378532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BD1F-39D0-7657-D893-95C534CC18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14340C-95FB-0C75-7D86-6BA8725EA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FED784-2CDE-CDE8-37BF-D8B1C9951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6B6879-6E72-3C17-E46B-910F9BA972A7}"/>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6" name="Footer Placeholder 5">
            <a:extLst>
              <a:ext uri="{FF2B5EF4-FFF2-40B4-BE49-F238E27FC236}">
                <a16:creationId xmlns:a16="http://schemas.microsoft.com/office/drawing/2014/main" id="{98171766-ADC3-E8D0-6716-475EE3F675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50C224-786E-5C0E-18DE-22FB3CF5F186}"/>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115734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61F5-68A7-0783-8DB8-1A4C7DFB01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C2AB62-077F-BB40-783D-0157BD006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82C3D-0FFF-E7B6-7B23-94F9298BFA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03F9FA-3489-23A5-145A-19FF325E3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77FD05-AD46-B7BC-F3A3-E45AD8B16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24F4B-ACAE-A51E-2289-68A57FF43821}"/>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8" name="Footer Placeholder 7">
            <a:extLst>
              <a:ext uri="{FF2B5EF4-FFF2-40B4-BE49-F238E27FC236}">
                <a16:creationId xmlns:a16="http://schemas.microsoft.com/office/drawing/2014/main" id="{85140145-B008-345F-FCD5-D7DCEB6633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AC5B-BBBB-12FF-A6BD-2EE3EC61B4F2}"/>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102558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E480-A687-9477-6AD2-942BB59454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8AD9F4-3B51-84CA-9D5D-AC27FAFB582A}"/>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4" name="Footer Placeholder 3">
            <a:extLst>
              <a:ext uri="{FF2B5EF4-FFF2-40B4-BE49-F238E27FC236}">
                <a16:creationId xmlns:a16="http://schemas.microsoft.com/office/drawing/2014/main" id="{894C2515-1CF8-AF73-A5A3-8F59D615BD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1622DC-30EA-56DB-198D-417037F04360}"/>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40627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C0660-5FB9-F500-042C-62827404F9BF}"/>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3" name="Footer Placeholder 2">
            <a:extLst>
              <a:ext uri="{FF2B5EF4-FFF2-40B4-BE49-F238E27FC236}">
                <a16:creationId xmlns:a16="http://schemas.microsoft.com/office/drawing/2014/main" id="{08839BAF-4EA1-F415-2872-C5B4083450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09B90-67C2-17CA-4403-ABBF4902E7AD}"/>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419430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6587-68A1-4350-A4F2-DE14B59C4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0AA6F8-A35F-69DD-758F-DE3970095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7F1584-B73F-77AE-6F5F-3351603D6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E9B84-8B4B-1C9D-087B-A7AD48891BE6}"/>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6" name="Footer Placeholder 5">
            <a:extLst>
              <a:ext uri="{FF2B5EF4-FFF2-40B4-BE49-F238E27FC236}">
                <a16:creationId xmlns:a16="http://schemas.microsoft.com/office/drawing/2014/main" id="{9E59B635-91AA-3FEA-FE67-A6C06C632E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4C82A-6D89-E9D2-CA05-005C86DCAEEB}"/>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70690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D8A5-5564-5D0F-26E4-D50E0C16C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FE34A3-5164-A0BB-3B2E-A39FB92EB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622A7E-5C84-9872-7121-A9688A27B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89CB3-F5E1-1141-3DBD-2063F3A73114}"/>
              </a:ext>
            </a:extLst>
          </p:cNvPr>
          <p:cNvSpPr>
            <a:spLocks noGrp="1"/>
          </p:cNvSpPr>
          <p:nvPr>
            <p:ph type="dt" sz="half" idx="10"/>
          </p:nvPr>
        </p:nvSpPr>
        <p:spPr/>
        <p:txBody>
          <a:bodyPr/>
          <a:lstStyle/>
          <a:p>
            <a:fld id="{15FE92CE-F7E8-40DB-84F0-A8D6A74B40E6}" type="datetimeFigureOut">
              <a:rPr lang="en-IN" smtClean="0"/>
              <a:t>25-11-2024</a:t>
            </a:fld>
            <a:endParaRPr lang="en-IN"/>
          </a:p>
        </p:txBody>
      </p:sp>
      <p:sp>
        <p:nvSpPr>
          <p:cNvPr id="6" name="Footer Placeholder 5">
            <a:extLst>
              <a:ext uri="{FF2B5EF4-FFF2-40B4-BE49-F238E27FC236}">
                <a16:creationId xmlns:a16="http://schemas.microsoft.com/office/drawing/2014/main" id="{794D9F18-09B9-FCB5-70C0-C5BE4B6F40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514E38-BDEE-F7CA-04FB-ACA6B5DBB4A4}"/>
              </a:ext>
            </a:extLst>
          </p:cNvPr>
          <p:cNvSpPr>
            <a:spLocks noGrp="1"/>
          </p:cNvSpPr>
          <p:nvPr>
            <p:ph type="sldNum" sz="quarter" idx="12"/>
          </p:nvPr>
        </p:nvSpPr>
        <p:spPr/>
        <p:txBody>
          <a:bodyPr/>
          <a:lstStyle/>
          <a:p>
            <a:fld id="{D38705B5-47EC-400A-A1D4-1EBF1287C653}" type="slidenum">
              <a:rPr lang="en-IN" smtClean="0"/>
              <a:t>‹#›</a:t>
            </a:fld>
            <a:endParaRPr lang="en-IN"/>
          </a:p>
        </p:txBody>
      </p:sp>
    </p:spTree>
    <p:extLst>
      <p:ext uri="{BB962C8B-B14F-4D97-AF65-F5344CB8AC3E}">
        <p14:creationId xmlns:p14="http://schemas.microsoft.com/office/powerpoint/2010/main" val="178797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D2673-F8B9-D9DE-E402-8E773FEF0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41443-41D4-4888-9ACB-1D6328922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4286D-AC88-EEDF-5FC6-0FC619468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FE92CE-F7E8-40DB-84F0-A8D6A74B40E6}" type="datetimeFigureOut">
              <a:rPr lang="en-IN" smtClean="0"/>
              <a:t>25-11-2024</a:t>
            </a:fld>
            <a:endParaRPr lang="en-IN"/>
          </a:p>
        </p:txBody>
      </p:sp>
      <p:sp>
        <p:nvSpPr>
          <p:cNvPr id="5" name="Footer Placeholder 4">
            <a:extLst>
              <a:ext uri="{FF2B5EF4-FFF2-40B4-BE49-F238E27FC236}">
                <a16:creationId xmlns:a16="http://schemas.microsoft.com/office/drawing/2014/main" id="{B7AD755D-201A-ADAC-97D6-F55F7EE43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18C5C50-D526-364C-98EA-F59A3D897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8705B5-47EC-400A-A1D4-1EBF1287C653}" type="slidenum">
              <a:rPr lang="en-IN" smtClean="0"/>
              <a:t>‹#›</a:t>
            </a:fld>
            <a:endParaRPr lang="en-IN"/>
          </a:p>
        </p:txBody>
      </p:sp>
    </p:spTree>
    <p:extLst>
      <p:ext uri="{BB962C8B-B14F-4D97-AF65-F5344CB8AC3E}">
        <p14:creationId xmlns:p14="http://schemas.microsoft.com/office/powerpoint/2010/main" val="259899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screen with a green background">
            <a:extLst>
              <a:ext uri="{FF2B5EF4-FFF2-40B4-BE49-F238E27FC236}">
                <a16:creationId xmlns:a16="http://schemas.microsoft.com/office/drawing/2014/main" id="{5E64BF68-3FB8-E8EB-BC63-D235DFAB4CB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lumMod val="95000"/>
                <a:lumOff val="5000"/>
              </a:schemeClr>
            </a:solidFill>
          </a:ln>
        </p:spPr>
      </p:pic>
      <p:sp>
        <p:nvSpPr>
          <p:cNvPr id="2" name="Title 1">
            <a:extLst>
              <a:ext uri="{FF2B5EF4-FFF2-40B4-BE49-F238E27FC236}">
                <a16:creationId xmlns:a16="http://schemas.microsoft.com/office/drawing/2014/main" id="{702B0B32-B84B-DE1F-474C-306988C21F93}"/>
              </a:ext>
            </a:extLst>
          </p:cNvPr>
          <p:cNvSpPr>
            <a:spLocks noGrp="1" noRot="1" noMove="1" noResize="1" noEditPoints="1" noAdjustHandles="1" noChangeArrowheads="1" noChangeShapeType="1"/>
          </p:cNvSpPr>
          <p:nvPr>
            <p:ph type="ctrTitle"/>
          </p:nvPr>
        </p:nvSpPr>
        <p:spPr>
          <a:xfrm>
            <a:off x="81280" y="71120"/>
            <a:ext cx="12009120" cy="701040"/>
          </a:xfrm>
        </p:spPr>
        <p:txBody>
          <a:bodyPr>
            <a:normAutofit/>
          </a:bodyPr>
          <a:lstStyle/>
          <a:p>
            <a:r>
              <a:rPr lang="en-IN" sz="4400" u="sng" dirty="0">
                <a:latin typeface="Arial Black" panose="020B0A04020102020204" pitchFamily="34" charset="0"/>
              </a:rPr>
              <a:t>INTRODUCTION</a:t>
            </a:r>
          </a:p>
        </p:txBody>
      </p:sp>
      <p:sp>
        <p:nvSpPr>
          <p:cNvPr id="3" name="Subtitle 2">
            <a:extLst>
              <a:ext uri="{FF2B5EF4-FFF2-40B4-BE49-F238E27FC236}">
                <a16:creationId xmlns:a16="http://schemas.microsoft.com/office/drawing/2014/main" id="{3486C34C-2627-091B-32B6-C22522C8E5AB}"/>
              </a:ext>
            </a:extLst>
          </p:cNvPr>
          <p:cNvSpPr>
            <a:spLocks noGrp="1" noRot="1" noMove="1" noResize="1" noEditPoints="1" noAdjustHandles="1" noChangeArrowheads="1" noChangeShapeType="1"/>
          </p:cNvSpPr>
          <p:nvPr>
            <p:ph type="subTitle" idx="1"/>
          </p:nvPr>
        </p:nvSpPr>
        <p:spPr>
          <a:xfrm>
            <a:off x="172720" y="1971040"/>
            <a:ext cx="11744960" cy="1950720"/>
          </a:xfrm>
        </p:spPr>
        <p:txBody>
          <a:bodyPr/>
          <a:lstStyle/>
          <a:p>
            <a:r>
              <a:rPr lang="en-US" sz="6000" dirty="0">
                <a:latin typeface="Arial Black" panose="020B0A04020102020204" pitchFamily="34" charset="0"/>
              </a:rPr>
              <a:t>Ola Insights Hub: Analytics Dashboard</a:t>
            </a:r>
            <a:endParaRPr lang="en-IN" dirty="0">
              <a:latin typeface="Arial Black" panose="020B0A04020102020204" pitchFamily="34" charset="0"/>
            </a:endParaRPr>
          </a:p>
        </p:txBody>
      </p:sp>
      <p:pic>
        <p:nvPicPr>
          <p:cNvPr id="9" name="Picture 8" descr="A white car with black text and people&#10;&#10;Description automatically generated">
            <a:extLst>
              <a:ext uri="{FF2B5EF4-FFF2-40B4-BE49-F238E27FC236}">
                <a16:creationId xmlns:a16="http://schemas.microsoft.com/office/drawing/2014/main" id="{BD7EB928-F75E-EE56-6259-597F6F995BB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8473440" y="4044698"/>
            <a:ext cx="3373120" cy="2457701"/>
          </a:xfrm>
          <a:prstGeom prst="rect">
            <a:avLst/>
          </a:prstGeom>
        </p:spPr>
      </p:pic>
    </p:spTree>
    <p:extLst>
      <p:ext uri="{BB962C8B-B14F-4D97-AF65-F5344CB8AC3E}">
        <p14:creationId xmlns:p14="http://schemas.microsoft.com/office/powerpoint/2010/main" val="59589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35433B96-E60B-032D-6B98-8C3A518CCB6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EA2FB6-78B6-D0AF-603E-D0C1F927556F}"/>
              </a:ext>
            </a:extLst>
          </p:cNvPr>
          <p:cNvSpPr>
            <a:spLocks noGrp="1" noRot="1" noMove="1" noResize="1" noEditPoints="1" noAdjustHandles="1" noChangeArrowheads="1" noChangeShapeType="1"/>
          </p:cNvSpPr>
          <p:nvPr>
            <p:ph type="title"/>
          </p:nvPr>
        </p:nvSpPr>
        <p:spPr>
          <a:xfrm>
            <a:off x="71120" y="91442"/>
            <a:ext cx="12029440" cy="589596"/>
          </a:xfrm>
        </p:spPr>
        <p:txBody>
          <a:bodyPr>
            <a:normAutofit fontScale="90000"/>
          </a:bodyPr>
          <a:lstStyle/>
          <a:p>
            <a:pPr algn="ctr"/>
            <a:r>
              <a:rPr lang="en-IN" sz="4400" u="sng" dirty="0">
                <a:latin typeface="Arial Black" panose="020B0A04020102020204" pitchFamily="34" charset="0"/>
              </a:rPr>
              <a:t>CHART REQUIREMENT</a:t>
            </a:r>
            <a:endParaRPr lang="en-IN" dirty="0"/>
          </a:p>
        </p:txBody>
      </p:sp>
      <p:sp>
        <p:nvSpPr>
          <p:cNvPr id="3" name="Content Placeholder 2">
            <a:extLst>
              <a:ext uri="{FF2B5EF4-FFF2-40B4-BE49-F238E27FC236}">
                <a16:creationId xmlns:a16="http://schemas.microsoft.com/office/drawing/2014/main" id="{3C2C348E-327A-6D62-6E16-E887CD5CF267}"/>
              </a:ext>
            </a:extLst>
          </p:cNvPr>
          <p:cNvSpPr>
            <a:spLocks noGrp="1" noRot="1" noMove="1" noResize="1" noEditPoints="1" noAdjustHandles="1" noChangeArrowheads="1" noChangeShapeType="1"/>
          </p:cNvSpPr>
          <p:nvPr>
            <p:ph idx="1"/>
          </p:nvPr>
        </p:nvSpPr>
        <p:spPr>
          <a:xfrm>
            <a:off x="121920" y="904560"/>
            <a:ext cx="11958320" cy="5658800"/>
          </a:xfrm>
        </p:spPr>
        <p:txBody>
          <a:bodyPr>
            <a:normAutofit/>
          </a:bodyPr>
          <a:lstStyle/>
          <a:p>
            <a:pPr marL="0" indent="0">
              <a:buNone/>
            </a:pPr>
            <a:r>
              <a:rPr lang="en-IN" sz="2400" u="sng" dirty="0">
                <a:latin typeface="Arial" panose="020B0604020202020204" pitchFamily="34" charset="0"/>
                <a:cs typeface="Arial" panose="020B0604020202020204" pitchFamily="34" charset="0"/>
              </a:rPr>
              <a:t>CANCELLATION DASHBOARD</a:t>
            </a: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Cancelled Rides By Customers:</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analyze reasons behind ride cancellations by customer during selected period.</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-Pie Chart</a:t>
            </a:r>
          </a:p>
          <a:p>
            <a:pPr marL="0" indent="0">
              <a:buNone/>
            </a:pPr>
            <a:endParaRPr lang="en-IN"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Cancelled Rides By Drivers:</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analyze reasons behind ride cancellations by drivers during selected period.</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 Pie Chart</a:t>
            </a:r>
          </a:p>
          <a:p>
            <a:endParaRPr lang="en-IN"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KPI’s :</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track booking performance &amp; analyze cancellation reasons by customers and   drivers.</a:t>
            </a:r>
            <a:endParaRPr lang="en-IN"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Chart Type – Card</a:t>
            </a:r>
          </a:p>
          <a:p>
            <a:pPr marL="0" indent="0">
              <a:buNone/>
            </a:pPr>
            <a:endParaRPr lang="en-IN" dirty="0"/>
          </a:p>
        </p:txBody>
      </p:sp>
    </p:spTree>
    <p:extLst>
      <p:ext uri="{BB962C8B-B14F-4D97-AF65-F5344CB8AC3E}">
        <p14:creationId xmlns:p14="http://schemas.microsoft.com/office/powerpoint/2010/main" val="233575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FD2A64D6-402B-040A-7F94-6C9E0B97766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69B9AE-01FA-D155-AF62-B4B35E2C1D8E}"/>
              </a:ext>
            </a:extLst>
          </p:cNvPr>
          <p:cNvSpPr>
            <a:spLocks noGrp="1" noRot="1" noMove="1" noResize="1" noEditPoints="1" noAdjustHandles="1" noChangeArrowheads="1" noChangeShapeType="1"/>
          </p:cNvSpPr>
          <p:nvPr>
            <p:ph type="title"/>
          </p:nvPr>
        </p:nvSpPr>
        <p:spPr>
          <a:xfrm>
            <a:off x="81280" y="71121"/>
            <a:ext cx="12009120" cy="701039"/>
          </a:xfrm>
        </p:spPr>
        <p:txBody>
          <a:bodyPr>
            <a:normAutofit/>
          </a:bodyPr>
          <a:lstStyle/>
          <a:p>
            <a:pPr algn="ctr"/>
            <a:r>
              <a:rPr lang="en-IN" sz="4000" u="sng" dirty="0">
                <a:latin typeface="Arial Black" panose="020B0A04020102020204" pitchFamily="34" charset="0"/>
              </a:rPr>
              <a:t>CANCELLATION DASHBOARD</a:t>
            </a:r>
            <a:endParaRPr lang="en-IN" sz="4000" dirty="0"/>
          </a:p>
        </p:txBody>
      </p:sp>
      <p:pic>
        <p:nvPicPr>
          <p:cNvPr id="6" name="Picture 5" descr="A screenshot of a computer">
            <a:extLst>
              <a:ext uri="{FF2B5EF4-FFF2-40B4-BE49-F238E27FC236}">
                <a16:creationId xmlns:a16="http://schemas.microsoft.com/office/drawing/2014/main" id="{F3E80943-BE6C-39D0-C1D2-06AA47E989A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74472" y="853440"/>
            <a:ext cx="11643208" cy="5801360"/>
          </a:xfrm>
          <a:prstGeom prst="rect">
            <a:avLst/>
          </a:prstGeom>
        </p:spPr>
      </p:pic>
    </p:spTree>
    <p:extLst>
      <p:ext uri="{BB962C8B-B14F-4D97-AF65-F5344CB8AC3E}">
        <p14:creationId xmlns:p14="http://schemas.microsoft.com/office/powerpoint/2010/main" val="106155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3BF0A267-71A8-B012-3E5A-A9403013C07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1175CA-71C5-9E7C-CBEE-F47316F66B5E}"/>
              </a:ext>
            </a:extLst>
          </p:cNvPr>
          <p:cNvSpPr>
            <a:spLocks noGrp="1" noRot="1" noMove="1" noResize="1" noEditPoints="1" noAdjustHandles="1" noChangeArrowheads="1" noChangeShapeType="1"/>
          </p:cNvSpPr>
          <p:nvPr>
            <p:ph type="title"/>
          </p:nvPr>
        </p:nvSpPr>
        <p:spPr>
          <a:xfrm>
            <a:off x="0" y="71122"/>
            <a:ext cx="12100560" cy="609916"/>
          </a:xfrm>
        </p:spPr>
        <p:txBody>
          <a:bodyPr>
            <a:normAutofit fontScale="90000"/>
          </a:bodyPr>
          <a:lstStyle/>
          <a:p>
            <a:pPr algn="ctr"/>
            <a:r>
              <a:rPr lang="en-IN" sz="4400" u="sng" dirty="0">
                <a:latin typeface="Arial Black" panose="020B0A04020102020204" pitchFamily="34" charset="0"/>
              </a:rPr>
              <a:t>CHART REQUIREMENT</a:t>
            </a:r>
            <a:endParaRPr lang="en-IN" dirty="0"/>
          </a:p>
        </p:txBody>
      </p:sp>
      <p:sp>
        <p:nvSpPr>
          <p:cNvPr id="3" name="Content Placeholder 2">
            <a:extLst>
              <a:ext uri="{FF2B5EF4-FFF2-40B4-BE49-F238E27FC236}">
                <a16:creationId xmlns:a16="http://schemas.microsoft.com/office/drawing/2014/main" id="{F6A0AB1D-42D1-6F93-412B-23ADEA904246}"/>
              </a:ext>
            </a:extLst>
          </p:cNvPr>
          <p:cNvSpPr>
            <a:spLocks noGrp="1" noRot="1" noMove="1" noResize="1" noEditPoints="1" noAdjustHandles="1" noChangeArrowheads="1" noChangeShapeType="1"/>
          </p:cNvSpPr>
          <p:nvPr>
            <p:ph idx="1"/>
          </p:nvPr>
        </p:nvSpPr>
        <p:spPr>
          <a:xfrm>
            <a:off x="91440" y="681038"/>
            <a:ext cx="12009120" cy="5933122"/>
          </a:xfrm>
        </p:spPr>
        <p:txBody>
          <a:bodyPr>
            <a:normAutofit/>
          </a:bodyPr>
          <a:lstStyle/>
          <a:p>
            <a:pPr marL="0" indent="0">
              <a:buNone/>
            </a:pPr>
            <a:r>
              <a:rPr lang="en-IN" sz="2400" dirty="0">
                <a:latin typeface="Arial" panose="020B0604020202020204" pitchFamily="34" charset="0"/>
                <a:cs typeface="Arial" panose="020B0604020202020204" pitchFamily="34" charset="0"/>
              </a:rPr>
              <a:t>RATING DASHBOARD</a:t>
            </a: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Driver’s Rating :</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evaluate and compare drivers' performance across different vehicle types       based on customer ratings.</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 Card</a:t>
            </a:r>
          </a:p>
          <a:p>
            <a:pPr marL="0" indent="0">
              <a:buNone/>
            </a:pPr>
            <a:endParaRPr lang="en-IN" sz="24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Customer’s Rating :</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assess and compare customer behavior and satisfaction across different vehicle types based on driver ratings.</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 Card</a:t>
            </a:r>
          </a:p>
          <a:p>
            <a:endParaRPr lang="en-IN"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Date :</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filter and analyze ratings within the selected date range</a:t>
            </a:r>
            <a:r>
              <a:rPr lang="en-US" sz="1600" dirty="0"/>
              <a:t>.</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 Card</a:t>
            </a:r>
          </a:p>
          <a:p>
            <a:pPr>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607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841F3753-983F-EAFD-8F6D-905AC683997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8F570C-D14D-77F7-A966-3FCC33979B8F}"/>
              </a:ext>
            </a:extLst>
          </p:cNvPr>
          <p:cNvSpPr>
            <a:spLocks noGrp="1" noRot="1" noMove="1" noResize="1" noEditPoints="1" noAdjustHandles="1" noChangeArrowheads="1" noChangeShapeType="1"/>
          </p:cNvSpPr>
          <p:nvPr>
            <p:ph type="title"/>
          </p:nvPr>
        </p:nvSpPr>
        <p:spPr>
          <a:xfrm>
            <a:off x="121920" y="71121"/>
            <a:ext cx="11927840" cy="670559"/>
          </a:xfrm>
        </p:spPr>
        <p:txBody>
          <a:bodyPr>
            <a:normAutofit fontScale="90000"/>
          </a:bodyPr>
          <a:lstStyle/>
          <a:p>
            <a:pPr algn="ctr"/>
            <a:r>
              <a:rPr lang="en-IN" sz="4400" u="sng" dirty="0">
                <a:latin typeface="Arial Black" panose="020B0A04020102020204" pitchFamily="34" charset="0"/>
              </a:rPr>
              <a:t>CANCELLATION DASHBOARD</a:t>
            </a:r>
            <a:endParaRPr lang="en-IN" dirty="0"/>
          </a:p>
        </p:txBody>
      </p:sp>
      <p:pic>
        <p:nvPicPr>
          <p:cNvPr id="6" name="Picture 5" descr="A screenshot of a computer">
            <a:extLst>
              <a:ext uri="{FF2B5EF4-FFF2-40B4-BE49-F238E27FC236}">
                <a16:creationId xmlns:a16="http://schemas.microsoft.com/office/drawing/2014/main" id="{73D1F22E-4B70-2885-A7E3-BB048151AFB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83671" y="833121"/>
            <a:ext cx="11584017" cy="5802756"/>
          </a:xfrm>
          <a:prstGeom prst="rect">
            <a:avLst/>
          </a:prstGeom>
        </p:spPr>
      </p:pic>
    </p:spTree>
    <p:extLst>
      <p:ext uri="{BB962C8B-B14F-4D97-AF65-F5344CB8AC3E}">
        <p14:creationId xmlns:p14="http://schemas.microsoft.com/office/powerpoint/2010/main" val="372776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F14C1538-C3B5-3706-8165-8690F4F5D1D4}"/>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9688FC-D87A-F758-3895-714AEA1FC09A}"/>
              </a:ext>
            </a:extLst>
          </p:cNvPr>
          <p:cNvSpPr>
            <a:spLocks noGrp="1" noRot="1" noMove="1" noResize="1" noEditPoints="1" noAdjustHandles="1" noChangeArrowheads="1" noChangeShapeType="1"/>
          </p:cNvSpPr>
          <p:nvPr>
            <p:ph type="title"/>
          </p:nvPr>
        </p:nvSpPr>
        <p:spPr>
          <a:xfrm>
            <a:off x="91440" y="60961"/>
            <a:ext cx="11998960" cy="609916"/>
          </a:xfrm>
        </p:spPr>
        <p:txBody>
          <a:bodyPr>
            <a:normAutofit fontScale="90000"/>
          </a:bodyPr>
          <a:lstStyle/>
          <a:p>
            <a:pPr algn="ctr"/>
            <a:r>
              <a:rPr lang="en-IN" u="sng" dirty="0">
                <a:latin typeface="Arial Black" panose="020B0A04020102020204" pitchFamily="34" charset="0"/>
              </a:rPr>
              <a:t>ANALYSIS &amp; FINDINGS</a:t>
            </a:r>
            <a:endParaRPr lang="en-IN" dirty="0"/>
          </a:p>
        </p:txBody>
      </p:sp>
      <p:sp>
        <p:nvSpPr>
          <p:cNvPr id="3" name="Content Placeholder 2">
            <a:extLst>
              <a:ext uri="{FF2B5EF4-FFF2-40B4-BE49-F238E27FC236}">
                <a16:creationId xmlns:a16="http://schemas.microsoft.com/office/drawing/2014/main" id="{286FF586-CE7E-86DF-51AE-B1B9B797AA57}"/>
              </a:ext>
            </a:extLst>
          </p:cNvPr>
          <p:cNvSpPr>
            <a:spLocks noGrp="1" noRot="1" noMove="1" noResize="1" noEditPoints="1" noAdjustHandles="1" noChangeArrowheads="1" noChangeShapeType="1"/>
          </p:cNvSpPr>
          <p:nvPr>
            <p:ph idx="1"/>
          </p:nvPr>
        </p:nvSpPr>
        <p:spPr>
          <a:xfrm>
            <a:off x="50800" y="1016001"/>
            <a:ext cx="11998960" cy="5547360"/>
          </a:xfrm>
        </p:spPr>
        <p:txBody>
          <a:bodyPr>
            <a:normAutofit/>
          </a:bodyPr>
          <a:lstStyle/>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62% of bookings were successful, generating a total revenue of 57M, while cancellations by customers and drivers significantly impacted booking volume trends.</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Prime Sedan had the highest total booking value of 8.30M, while E-Bikes had the highest average distance traveled at 25.15 km.</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Cash and UPI dominate as payment methods, contributing the highest revenue, while credit and debit card usage remain minimal.</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28% of bookings were canceled, with driver-related and customer-related issues being the primary reasons.</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Ratings are consistent across vehicle types, with most scores around 4.0 for both drivers and customers.</a:t>
            </a:r>
          </a:p>
          <a:p>
            <a:pPr>
              <a:buFont typeface="Wingdings" panose="05000000000000000000" pitchFamily="2" charset="2"/>
              <a:buChar char="Ø"/>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297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9C1C0784-BB95-4D82-0067-88562821316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009AD1-96B0-1273-B55E-1571A9BF26D2}"/>
              </a:ext>
            </a:extLst>
          </p:cNvPr>
          <p:cNvSpPr>
            <a:spLocks noGrp="1" noRot="1" noMove="1" noResize="1" noEditPoints="1" noAdjustHandles="1" noChangeArrowheads="1" noChangeShapeType="1"/>
          </p:cNvSpPr>
          <p:nvPr>
            <p:ph type="title"/>
          </p:nvPr>
        </p:nvSpPr>
        <p:spPr>
          <a:xfrm>
            <a:off x="71120" y="50800"/>
            <a:ext cx="11998960" cy="681037"/>
          </a:xfrm>
        </p:spPr>
        <p:txBody>
          <a:bodyPr>
            <a:normAutofit/>
          </a:bodyPr>
          <a:lstStyle/>
          <a:p>
            <a:pPr algn="ctr"/>
            <a:r>
              <a:rPr lang="en-IN" sz="4000" u="sng" dirty="0">
                <a:latin typeface="Arial Black" panose="020B0A04020102020204" pitchFamily="34" charset="0"/>
              </a:rPr>
              <a:t>RECOMMENDATIONS</a:t>
            </a:r>
          </a:p>
        </p:txBody>
      </p:sp>
      <p:sp>
        <p:nvSpPr>
          <p:cNvPr id="3" name="Content Placeholder 2">
            <a:extLst>
              <a:ext uri="{FF2B5EF4-FFF2-40B4-BE49-F238E27FC236}">
                <a16:creationId xmlns:a16="http://schemas.microsoft.com/office/drawing/2014/main" id="{31AF6104-928C-49FD-1AA2-2F113C493643}"/>
              </a:ext>
            </a:extLst>
          </p:cNvPr>
          <p:cNvSpPr>
            <a:spLocks noGrp="1" noRot="1" noMove="1" noResize="1" noEditPoints="1" noAdjustHandles="1" noChangeArrowheads="1" noChangeShapeType="1"/>
          </p:cNvSpPr>
          <p:nvPr>
            <p:ph idx="1"/>
          </p:nvPr>
        </p:nvSpPr>
        <p:spPr>
          <a:xfrm>
            <a:off x="81280" y="802957"/>
            <a:ext cx="12039600" cy="5831523"/>
          </a:xfrm>
        </p:spPr>
        <p:txBody>
          <a:bodyPr/>
          <a:lstStyle/>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Focus on reducing cancellations by drivers and customers to improve the success rate and optimize revenue generation.</a:t>
            </a:r>
          </a:p>
          <a:p>
            <a:pPr marL="0" indent="0">
              <a:buNone/>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Promote vehicle types with higher booking success and total distance traveled while addressing factors limiting Auto's average distance performance.</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Focus on increasing bookings for high-revenue-generating vehicle types like Prime Sedan and Prime Plus, while addressing the factors causing a drop in bookings for other vehicle types.</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Reduce cancellations by addressing the key issues such as customer and driver-related problems, and focus on improving ride confirmations to minimize booking drop-offs.</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dirty="0">
                <a:latin typeface="Arial" panose="020B0604020202020204" pitchFamily="34" charset="0"/>
                <a:cs typeface="Arial" panose="020B0604020202020204" pitchFamily="34" charset="0"/>
              </a:rPr>
              <a:t>Maintain or improve customer and driver ratings by focusing on consistency in service quality, particularly for vehicle types with slightly lower ratings, such as bikes and mini vehicles</a:t>
            </a:r>
            <a:r>
              <a:rPr lang="en-US" dirty="0"/>
              <a:t>.</a:t>
            </a:r>
            <a:endParaRPr lang="en-IN" dirty="0"/>
          </a:p>
        </p:txBody>
      </p:sp>
    </p:spTree>
    <p:extLst>
      <p:ext uri="{BB962C8B-B14F-4D97-AF65-F5344CB8AC3E}">
        <p14:creationId xmlns:p14="http://schemas.microsoft.com/office/powerpoint/2010/main" val="45773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421C63AD-DD09-B066-1B06-D22238AA8EB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D69FE26-93E1-5D7C-2C56-E5FEC6C11ECE}"/>
              </a:ext>
            </a:extLst>
          </p:cNvPr>
          <p:cNvSpPr>
            <a:spLocks noGrp="1" noRot="1" noMove="1" noResize="1" noEditPoints="1" noAdjustHandles="1" noChangeArrowheads="1" noChangeShapeType="1"/>
          </p:cNvSpPr>
          <p:nvPr>
            <p:ph type="title"/>
          </p:nvPr>
        </p:nvSpPr>
        <p:spPr>
          <a:xfrm>
            <a:off x="182880" y="2174240"/>
            <a:ext cx="11795760" cy="2346960"/>
          </a:xfrm>
        </p:spPr>
        <p:txBody>
          <a:bodyPr>
            <a:normAutofit/>
          </a:bodyPr>
          <a:lstStyle/>
          <a:p>
            <a:pPr algn="ctr"/>
            <a:r>
              <a:rPr lang="en-IN" sz="8000" dirty="0">
                <a:latin typeface="Arial Black" panose="020B0A04020102020204" pitchFamily="34" charset="0"/>
              </a:rPr>
              <a:t>THANK YOU</a:t>
            </a:r>
          </a:p>
        </p:txBody>
      </p:sp>
    </p:spTree>
    <p:extLst>
      <p:ext uri="{BB962C8B-B14F-4D97-AF65-F5344CB8AC3E}">
        <p14:creationId xmlns:p14="http://schemas.microsoft.com/office/powerpoint/2010/main" val="34787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een screen with a green background">
            <a:extLst>
              <a:ext uri="{FF2B5EF4-FFF2-40B4-BE49-F238E27FC236}">
                <a16:creationId xmlns:a16="http://schemas.microsoft.com/office/drawing/2014/main" id="{3D630ED3-9A39-340D-8AA1-AF81C31E48B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solidFill>
          <a:ln>
            <a:solidFill>
              <a:schemeClr val="tx1"/>
            </a:solidFill>
          </a:ln>
        </p:spPr>
      </p:pic>
      <p:sp>
        <p:nvSpPr>
          <p:cNvPr id="2" name="Title 1">
            <a:extLst>
              <a:ext uri="{FF2B5EF4-FFF2-40B4-BE49-F238E27FC236}">
                <a16:creationId xmlns:a16="http://schemas.microsoft.com/office/drawing/2014/main" id="{81987C29-CE78-C4DB-C89F-D2CA595BF39E}"/>
              </a:ext>
            </a:extLst>
          </p:cNvPr>
          <p:cNvSpPr>
            <a:spLocks noGrp="1" noRot="1" noMove="1" noResize="1" noEditPoints="1" noAdjustHandles="1" noChangeArrowheads="1" noChangeShapeType="1"/>
          </p:cNvSpPr>
          <p:nvPr>
            <p:ph type="title"/>
          </p:nvPr>
        </p:nvSpPr>
        <p:spPr>
          <a:xfrm>
            <a:off x="81280" y="71120"/>
            <a:ext cx="12009120" cy="711199"/>
          </a:xfrm>
        </p:spPr>
        <p:txBody>
          <a:bodyPr>
            <a:normAutofit/>
          </a:bodyPr>
          <a:lstStyle/>
          <a:p>
            <a:pPr algn="ctr"/>
            <a:r>
              <a:rPr lang="en-IN" sz="4000" b="1" u="sng" dirty="0">
                <a:latin typeface="Arial Black" panose="020B0A04020102020204" pitchFamily="34" charset="0"/>
              </a:rPr>
              <a:t>ABOUT COMPANY</a:t>
            </a:r>
          </a:p>
        </p:txBody>
      </p:sp>
      <p:sp>
        <p:nvSpPr>
          <p:cNvPr id="7" name="Content Placeholder 6">
            <a:extLst>
              <a:ext uri="{FF2B5EF4-FFF2-40B4-BE49-F238E27FC236}">
                <a16:creationId xmlns:a16="http://schemas.microsoft.com/office/drawing/2014/main" id="{95B84D5E-02C0-E481-4E41-F6DC2B041EC9}"/>
              </a:ext>
            </a:extLst>
          </p:cNvPr>
          <p:cNvSpPr>
            <a:spLocks noGrp="1" noRot="1" noMove="1" noResize="1" noEditPoints="1" noAdjustHandles="1" noChangeArrowheads="1" noChangeShapeType="1"/>
          </p:cNvSpPr>
          <p:nvPr>
            <p:ph idx="1"/>
          </p:nvPr>
        </p:nvSpPr>
        <p:spPr>
          <a:xfrm>
            <a:off x="81280" y="944878"/>
            <a:ext cx="11938000" cy="5730242"/>
          </a:xfrm>
        </p:spPr>
        <p:txBody>
          <a:bodyPr>
            <a:normAutofit/>
          </a:bodyPr>
          <a:lstStyle/>
          <a:p>
            <a:pPr>
              <a:buFont typeface="Wingdings" panose="05000000000000000000" pitchFamily="2" charset="2"/>
              <a:buChar char="Ø"/>
            </a:pPr>
            <a:r>
              <a:rPr lang="en-IN" sz="2200" b="1" dirty="0">
                <a:latin typeface="Arial" panose="020B0604020202020204" pitchFamily="34" charset="0"/>
                <a:cs typeface="Arial" panose="020B0604020202020204" pitchFamily="34" charset="0"/>
              </a:rPr>
              <a:t>Founded in 2010</a:t>
            </a:r>
            <a:r>
              <a:rPr lang="en-IN" sz="2200"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Ola is one of India's leading ride-hailing platforms, offering seamless transportation solutions to millions of users.</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b="1" dirty="0">
                <a:latin typeface="Arial" panose="020B0604020202020204" pitchFamily="34" charset="0"/>
                <a:cs typeface="Arial" panose="020B0604020202020204" pitchFamily="34" charset="0"/>
              </a:rPr>
              <a:t>Global Presence</a:t>
            </a:r>
            <a:r>
              <a:rPr lang="en-US" sz="2200" dirty="0">
                <a:latin typeface="Arial" panose="020B0604020202020204" pitchFamily="34" charset="0"/>
                <a:cs typeface="Arial" panose="020B0604020202020204" pitchFamily="34" charset="0"/>
              </a:rPr>
              <a:t>: Operating in multiple countries, including Australia, the UK, and New Zealand, Ola is expanding its footprint in the mobility industry.</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b="1" dirty="0">
                <a:latin typeface="Arial" panose="020B0604020202020204" pitchFamily="34" charset="0"/>
                <a:cs typeface="Arial" panose="020B0604020202020204" pitchFamily="34" charset="0"/>
              </a:rPr>
              <a:t>Diverse Services</a:t>
            </a:r>
            <a:r>
              <a:rPr lang="en-US" sz="2200" dirty="0">
                <a:latin typeface="Arial" panose="020B0604020202020204" pitchFamily="34" charset="0"/>
                <a:cs typeface="Arial" panose="020B0604020202020204" pitchFamily="34" charset="0"/>
              </a:rPr>
              <a:t>: From bike taxis and auto-rickshaws to luxury cars and electric vehicles, Ola caters to various transportation needs and budgets.</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b="1" dirty="0">
                <a:latin typeface="Arial" panose="020B0604020202020204" pitchFamily="34" charset="0"/>
                <a:cs typeface="Arial" panose="020B0604020202020204" pitchFamily="34" charset="0"/>
              </a:rPr>
              <a:t>Tech-Driven Innovation</a:t>
            </a:r>
            <a:r>
              <a:rPr lang="en-US" sz="2200" dirty="0">
                <a:latin typeface="Arial" panose="020B0604020202020204" pitchFamily="34" charset="0"/>
                <a:cs typeface="Arial" panose="020B0604020202020204" pitchFamily="34" charset="0"/>
              </a:rPr>
              <a:t>: Leveraging AI and data analytics, Ola ensures efficient ride-matching, route optimization, and a smooth customer experience.</a:t>
            </a:r>
          </a:p>
          <a:p>
            <a:pPr>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200" b="1" dirty="0">
                <a:latin typeface="Arial" panose="020B0604020202020204" pitchFamily="34" charset="0"/>
                <a:cs typeface="Arial" panose="020B0604020202020204" pitchFamily="34" charset="0"/>
              </a:rPr>
              <a:t>Sustainability Focus</a:t>
            </a:r>
            <a:r>
              <a:rPr lang="en-US" sz="2200" dirty="0">
                <a:latin typeface="Arial" panose="020B0604020202020204" pitchFamily="34" charset="0"/>
                <a:cs typeface="Arial" panose="020B0604020202020204" pitchFamily="34" charset="0"/>
              </a:rPr>
              <a:t>: With its EV initiative, Ola Electric, the company is driving the transition toward eco-friendly mobility solutions.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35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03992EE8-7B45-5404-602A-110B9C5E7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C9D51C-7576-38C3-1FB0-F85F43D9EC1B}"/>
              </a:ext>
            </a:extLst>
          </p:cNvPr>
          <p:cNvSpPr>
            <a:spLocks noGrp="1"/>
          </p:cNvSpPr>
          <p:nvPr>
            <p:ph type="title"/>
          </p:nvPr>
        </p:nvSpPr>
        <p:spPr>
          <a:xfrm>
            <a:off x="60960" y="40642"/>
            <a:ext cx="12039600" cy="650238"/>
          </a:xfrm>
        </p:spPr>
        <p:txBody>
          <a:bodyPr>
            <a:normAutofit fontScale="90000"/>
          </a:bodyPr>
          <a:lstStyle/>
          <a:p>
            <a:pPr algn="ctr"/>
            <a:r>
              <a:rPr lang="en-IN" sz="4900" u="sng" dirty="0">
                <a:latin typeface="Arial Black" panose="020B0A04020102020204" pitchFamily="34" charset="0"/>
                <a:cs typeface="Arial" panose="020B0604020202020204" pitchFamily="34" charset="0"/>
              </a:rPr>
              <a:t>OBJECTIVE</a:t>
            </a:r>
            <a:r>
              <a:rPr lang="en-IN" b="1" u="sng"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7B3C010-2104-AF59-1278-B0C86F8FBFF6}"/>
              </a:ext>
            </a:extLst>
          </p:cNvPr>
          <p:cNvSpPr>
            <a:spLocks noGrp="1"/>
          </p:cNvSpPr>
          <p:nvPr>
            <p:ph idx="1"/>
          </p:nvPr>
        </p:nvSpPr>
        <p:spPr>
          <a:xfrm>
            <a:off x="91440" y="883922"/>
            <a:ext cx="12009120" cy="5831838"/>
          </a:xfrm>
        </p:spPr>
        <p:txBody>
          <a:bodyPr>
            <a:normAutofit lnSpcReduction="10000"/>
          </a:bodyPr>
          <a:lstStyle/>
          <a:p>
            <a:pPr>
              <a:buFont typeface="Wingdings" panose="05000000000000000000" pitchFamily="2" charset="2"/>
              <a:buChar char="Ø"/>
            </a:pPr>
            <a:r>
              <a:rPr lang="en-US" sz="2000" b="1" u="sng" dirty="0">
                <a:latin typeface="Arial" panose="020B0604020202020204" pitchFamily="34" charset="0"/>
                <a:cs typeface="Arial" panose="020B0604020202020204" pitchFamily="34" charset="0"/>
              </a:rPr>
              <a:t>Comprehensive Performance Monitoring</a:t>
            </a:r>
            <a:r>
              <a:rPr lang="en-US" sz="2000" u="sng"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To provide actionable insights into booking trends, revenue generation, and ride volumes over time, while analyzing booking status breakdowns to optimize operational efficiency and customer satisfaction.</a:t>
            </a:r>
          </a:p>
          <a:p>
            <a:pPr>
              <a:buFont typeface="Wingdings" panose="05000000000000000000" pitchFamily="2" charset="2"/>
              <a:buChar char="Ø"/>
            </a:pPr>
            <a:r>
              <a:rPr lang="en-US" sz="2000" b="1" u="sng" dirty="0">
                <a:latin typeface="Arial" panose="020B0604020202020204" pitchFamily="34" charset="0"/>
                <a:cs typeface="Arial" panose="020B0604020202020204" pitchFamily="34" charset="0"/>
              </a:rPr>
              <a:t>Optimize vehicle performance :</a:t>
            </a:r>
          </a:p>
          <a:p>
            <a:r>
              <a:rPr lang="en-US" sz="2000" dirty="0">
                <a:latin typeface="Arial" panose="020B0604020202020204" pitchFamily="34" charset="0"/>
                <a:cs typeface="Arial" panose="020B0604020202020204" pitchFamily="34" charset="0"/>
              </a:rPr>
              <a:t>By analyzing booking success, distance traveled, and overall efficiency to improve service quality and customer satisfaction.</a:t>
            </a:r>
          </a:p>
          <a:p>
            <a:pPr>
              <a:buFont typeface="Wingdings" panose="05000000000000000000" pitchFamily="2" charset="2"/>
              <a:buChar char="Ø"/>
            </a:pPr>
            <a:r>
              <a:rPr lang="en-US" sz="2000" b="1" u="sng" dirty="0">
                <a:latin typeface="Arial" panose="020B0604020202020204" pitchFamily="34" charset="0"/>
                <a:cs typeface="Arial" panose="020B0604020202020204" pitchFamily="34" charset="0"/>
              </a:rPr>
              <a:t>Revenue Tracking and Customer Insights</a:t>
            </a:r>
            <a:r>
              <a:rPr lang="en-US" sz="2000" u="sng"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 objective is to analyze payment method distribution (Cash, UPI, Credit/Debit Cards), monitor ride distance trends over time, and identify top-performing customers to drive targeted business strategies and enhance revenue generation.</a:t>
            </a:r>
          </a:p>
          <a:p>
            <a:pPr>
              <a:buFont typeface="Wingdings" panose="05000000000000000000" pitchFamily="2" charset="2"/>
              <a:buChar char="Ø"/>
            </a:pPr>
            <a:r>
              <a:rPr lang="en-US" sz="2000" b="1" u="sng" dirty="0">
                <a:latin typeface="Arial" panose="020B0604020202020204" pitchFamily="34" charset="0"/>
                <a:cs typeface="Arial" panose="020B0604020202020204" pitchFamily="34" charset="0"/>
              </a:rPr>
              <a:t>Booking Efficiency and Optimization</a:t>
            </a:r>
            <a:r>
              <a:rPr lang="en-US" sz="2000" u="sng"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The objective is to analyze and improve the booking process by tracking total bookings, success bookings, and cancellation rates (both by customers and drivers) to identify trends, reduce cancellations, and enhance overall ride availability and customer satisfaction on specific dates.</a:t>
            </a:r>
          </a:p>
          <a:p>
            <a:pPr>
              <a:buFont typeface="Wingdings" panose="05000000000000000000" pitchFamily="2" charset="2"/>
              <a:buChar char="Ø"/>
            </a:pPr>
            <a:r>
              <a:rPr lang="en-US" sz="2000" b="1" u="sng" dirty="0">
                <a:latin typeface="Arial" panose="020B0604020202020204" pitchFamily="34" charset="0"/>
                <a:cs typeface="Arial" panose="020B0604020202020204" pitchFamily="34" charset="0"/>
              </a:rPr>
              <a:t>Enhancing Service Quality and Satisfaction</a:t>
            </a:r>
            <a:r>
              <a:rPr lang="en-US" sz="2000" u="sng"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The objective is to enhance Ola's service quality by analyzing driver and customer ratings for different vehicle types, ensuring improved satisfaction and performance.</a:t>
            </a: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181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8C935305-2A43-950F-179E-24808E1BC544}"/>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67D0B4-4307-5CEC-008A-60CDC58E0062}"/>
              </a:ext>
            </a:extLst>
          </p:cNvPr>
          <p:cNvSpPr>
            <a:spLocks noGrp="1" noRot="1" noMove="1" noResize="1" noEditPoints="1" noAdjustHandles="1" noChangeArrowheads="1" noChangeShapeType="1"/>
          </p:cNvSpPr>
          <p:nvPr>
            <p:ph type="title"/>
          </p:nvPr>
        </p:nvSpPr>
        <p:spPr>
          <a:xfrm>
            <a:off x="111760" y="50801"/>
            <a:ext cx="12009120" cy="762000"/>
          </a:xfrm>
        </p:spPr>
        <p:txBody>
          <a:bodyPr/>
          <a:lstStyle/>
          <a:p>
            <a:pPr algn="ctr"/>
            <a:r>
              <a:rPr lang="en-IN" u="sng" dirty="0">
                <a:latin typeface="Arial Black" panose="020B0A04020102020204" pitchFamily="34" charset="0"/>
              </a:rPr>
              <a:t>PROBLEM STATEMENTS</a:t>
            </a:r>
          </a:p>
        </p:txBody>
      </p:sp>
      <p:sp>
        <p:nvSpPr>
          <p:cNvPr id="3" name="Content Placeholder 2">
            <a:extLst>
              <a:ext uri="{FF2B5EF4-FFF2-40B4-BE49-F238E27FC236}">
                <a16:creationId xmlns:a16="http://schemas.microsoft.com/office/drawing/2014/main" id="{1BD0653D-BFE1-D91E-08F5-B702C3F289BF}"/>
              </a:ext>
            </a:extLst>
          </p:cNvPr>
          <p:cNvSpPr>
            <a:spLocks noGrp="1" noRot="1" noMove="1" noResize="1" noEditPoints="1" noAdjustHandles="1" noChangeArrowheads="1" noChangeShapeType="1"/>
          </p:cNvSpPr>
          <p:nvPr>
            <p:ph idx="1"/>
          </p:nvPr>
        </p:nvSpPr>
        <p:spPr>
          <a:xfrm>
            <a:off x="71120" y="1107441"/>
            <a:ext cx="12009120" cy="4998719"/>
          </a:xfrm>
        </p:spPr>
        <p:txBody>
          <a:bodyPr>
            <a:normAutofit/>
          </a:bodyPr>
          <a:lstStyle/>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Business Requirement </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Data Walkthrough</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Data cleansing, sorting, filtering, Quality Checking in Power Query, Excel</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Creating Database in SQL</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Writing SQL Queries to analyze data</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Data Connection, Modelling, Processing</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Creating Custom Measures &amp; Columns </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Perform DAX Calculations &amp; Dashboard Lay outing</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Charts Developments and Formatting</a:t>
            </a:r>
          </a:p>
          <a:p>
            <a:pPr>
              <a:buFont typeface="Wingdings" panose="05000000000000000000" pitchFamily="2" charset="2"/>
              <a:buChar char="Ø"/>
            </a:pPr>
            <a:r>
              <a:rPr lang="en-IN" sz="2400" dirty="0">
                <a:latin typeface="Arial" panose="020B0604020202020204" pitchFamily="34" charset="0"/>
                <a:cs typeface="Arial" panose="020B0604020202020204" pitchFamily="34" charset="0"/>
              </a:rPr>
              <a:t>Report &amp; Insights Generation</a:t>
            </a:r>
          </a:p>
        </p:txBody>
      </p:sp>
    </p:spTree>
    <p:extLst>
      <p:ext uri="{BB962C8B-B14F-4D97-AF65-F5344CB8AC3E}">
        <p14:creationId xmlns:p14="http://schemas.microsoft.com/office/powerpoint/2010/main" val="28941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5DA865BD-9E98-DEB4-C6B5-3386AAC4D22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647E55-BCE8-8C17-E524-AD36A0B213B5}"/>
              </a:ext>
            </a:extLst>
          </p:cNvPr>
          <p:cNvSpPr>
            <a:spLocks noGrp="1" noRot="1" noMove="1" noResize="1" noEditPoints="1" noAdjustHandles="1" noChangeArrowheads="1" noChangeShapeType="1"/>
          </p:cNvSpPr>
          <p:nvPr>
            <p:ph type="title"/>
          </p:nvPr>
        </p:nvSpPr>
        <p:spPr>
          <a:xfrm>
            <a:off x="111760" y="2"/>
            <a:ext cx="11998960" cy="660398"/>
          </a:xfrm>
        </p:spPr>
        <p:txBody>
          <a:bodyPr>
            <a:normAutofit/>
          </a:bodyPr>
          <a:lstStyle/>
          <a:p>
            <a:pPr algn="ctr"/>
            <a:r>
              <a:rPr lang="en-IN" sz="4000" u="sng" dirty="0">
                <a:latin typeface="Arial Black" panose="020B0A04020102020204" pitchFamily="34" charset="0"/>
              </a:rPr>
              <a:t>CHART REQUIREMENT</a:t>
            </a:r>
          </a:p>
        </p:txBody>
      </p:sp>
      <p:sp>
        <p:nvSpPr>
          <p:cNvPr id="3" name="Content Placeholder 2">
            <a:extLst>
              <a:ext uri="{FF2B5EF4-FFF2-40B4-BE49-F238E27FC236}">
                <a16:creationId xmlns:a16="http://schemas.microsoft.com/office/drawing/2014/main" id="{67F6B102-A5AD-17C4-3B75-58E6EBCB1E8D}"/>
              </a:ext>
            </a:extLst>
          </p:cNvPr>
          <p:cNvSpPr>
            <a:spLocks noGrp="1" noRot="1" noMove="1" noResize="1" noEditPoints="1" noAdjustHandles="1" noChangeArrowheads="1" noChangeShapeType="1"/>
          </p:cNvSpPr>
          <p:nvPr>
            <p:ph idx="1"/>
          </p:nvPr>
        </p:nvSpPr>
        <p:spPr>
          <a:xfrm>
            <a:off x="101600" y="660399"/>
            <a:ext cx="11998960" cy="6055361"/>
          </a:xfrm>
        </p:spPr>
        <p:txBody>
          <a:bodyPr>
            <a:normAutofit/>
          </a:bodyPr>
          <a:lstStyle/>
          <a:p>
            <a:pPr marL="0" indent="0">
              <a:buNone/>
            </a:pPr>
            <a:r>
              <a:rPr lang="en-IN" sz="2400" u="sng" dirty="0">
                <a:latin typeface="Arial" panose="020B0604020202020204" pitchFamily="34" charset="0"/>
                <a:cs typeface="Arial" panose="020B0604020202020204" pitchFamily="34" charset="0"/>
              </a:rPr>
              <a:t>OVERALL DASHBOARD </a:t>
            </a: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KPI’s:</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Total Bookings - </a:t>
            </a:r>
            <a:r>
              <a:rPr lang="en-US" sz="2200" dirty="0">
                <a:latin typeface="Arial" panose="020B0604020202020204" pitchFamily="34" charset="0"/>
                <a:cs typeface="Arial" panose="020B0604020202020204" pitchFamily="34" charset="0"/>
              </a:rPr>
              <a:t>Total number of bookings during the selected period.</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Total Revenue - </a:t>
            </a:r>
            <a:r>
              <a:rPr lang="en-US" sz="2200" dirty="0">
                <a:latin typeface="Arial" panose="020B0604020202020204" pitchFamily="34" charset="0"/>
                <a:cs typeface="Arial" panose="020B0604020202020204" pitchFamily="34" charset="0"/>
              </a:rPr>
              <a:t>Total income generated in the selected timeframe.</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Date - </a:t>
            </a:r>
            <a:r>
              <a:rPr lang="en-US" sz="2200" dirty="0">
                <a:latin typeface="Arial" panose="020B0604020202020204" pitchFamily="34" charset="0"/>
                <a:cs typeface="Arial" panose="020B0604020202020204" pitchFamily="34" charset="0"/>
              </a:rPr>
              <a:t>Active date range for the displayed metrics</a:t>
            </a:r>
            <a:endParaRPr lang="en-IN" sz="2200" dirty="0">
              <a:latin typeface="Arial" panose="020B0604020202020204" pitchFamily="34" charset="0"/>
              <a:cs typeface="Arial" panose="020B0604020202020204" pitchFamily="34" charset="0"/>
            </a:endParaRPr>
          </a:p>
          <a:p>
            <a:endParaRPr lang="en-IN"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Booking Status Breakdown</a:t>
            </a:r>
            <a:r>
              <a:rPr lang="en-IN" sz="2200" dirty="0">
                <a:latin typeface="Arial" panose="020B0604020202020204" pitchFamily="34" charset="0"/>
                <a:cs typeface="Arial" panose="020B0604020202020204" pitchFamily="34" charset="0"/>
              </a:rPr>
              <a:t>:</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analyze the proportion of different booking status and identify trends or areas    requiring improvement.</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 Pie Chart</a:t>
            </a:r>
          </a:p>
          <a:p>
            <a:pPr marL="0" indent="0">
              <a:buNone/>
            </a:pPr>
            <a:endParaRPr lang="en-IN"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Ride Volume Over Time:</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Analyze trends in ride volume over time to identify peak usage periods and pattern</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 Line Chart</a:t>
            </a:r>
          </a:p>
          <a:p>
            <a:pPr marL="0" indent="0">
              <a:buNone/>
            </a:pPr>
            <a:endParaRPr lang="en-IN" sz="1500"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363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C019D5DF-3FA2-22DF-0AEA-CFF51B4A98AC}"/>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AB3F01-965D-7DB8-3E79-8F799B5B66C3}"/>
              </a:ext>
            </a:extLst>
          </p:cNvPr>
          <p:cNvSpPr>
            <a:spLocks noGrp="1" noRot="1" noMove="1" noResize="1" noEditPoints="1" noAdjustHandles="1" noChangeArrowheads="1" noChangeShapeType="1"/>
          </p:cNvSpPr>
          <p:nvPr>
            <p:ph type="title"/>
          </p:nvPr>
        </p:nvSpPr>
        <p:spPr>
          <a:xfrm>
            <a:off x="81280" y="40641"/>
            <a:ext cx="12009120" cy="751840"/>
          </a:xfrm>
        </p:spPr>
        <p:txBody>
          <a:bodyPr>
            <a:normAutofit/>
          </a:bodyPr>
          <a:lstStyle/>
          <a:p>
            <a:pPr algn="ctr"/>
            <a:r>
              <a:rPr lang="en-IN" sz="4000" u="sng" dirty="0">
                <a:latin typeface="Arial Black" panose="020B0A04020102020204" pitchFamily="34" charset="0"/>
              </a:rPr>
              <a:t>OVERVIEW DASHBOARD</a:t>
            </a:r>
          </a:p>
        </p:txBody>
      </p:sp>
      <p:pic>
        <p:nvPicPr>
          <p:cNvPr id="9" name="Picture 8" descr="A screenshot of a computer">
            <a:extLst>
              <a:ext uri="{FF2B5EF4-FFF2-40B4-BE49-F238E27FC236}">
                <a16:creationId xmlns:a16="http://schemas.microsoft.com/office/drawing/2014/main" id="{F008BD02-C7B3-2A6D-5972-3DDC8A78192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03199" y="833122"/>
            <a:ext cx="11816081" cy="5841998"/>
          </a:xfrm>
          <a:prstGeom prst="rect">
            <a:avLst/>
          </a:prstGeom>
        </p:spPr>
      </p:pic>
    </p:spTree>
    <p:extLst>
      <p:ext uri="{BB962C8B-B14F-4D97-AF65-F5344CB8AC3E}">
        <p14:creationId xmlns:p14="http://schemas.microsoft.com/office/powerpoint/2010/main" val="137900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99F015F8-9943-21E9-4B69-293807E3124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590AE2-1FD7-52A7-FF56-6B5714CEC656}"/>
              </a:ext>
            </a:extLst>
          </p:cNvPr>
          <p:cNvSpPr>
            <a:spLocks noGrp="1" noRot="1" noMove="1" noResize="1" noEditPoints="1" noAdjustHandles="1" noChangeArrowheads="1" noChangeShapeType="1"/>
          </p:cNvSpPr>
          <p:nvPr>
            <p:ph type="title"/>
          </p:nvPr>
        </p:nvSpPr>
        <p:spPr>
          <a:xfrm>
            <a:off x="152400" y="60961"/>
            <a:ext cx="11938000" cy="681036"/>
          </a:xfrm>
        </p:spPr>
        <p:txBody>
          <a:bodyPr>
            <a:normAutofit fontScale="90000"/>
          </a:bodyPr>
          <a:lstStyle/>
          <a:p>
            <a:pPr algn="ctr"/>
            <a:r>
              <a:rPr lang="en-IN" u="sng" dirty="0">
                <a:latin typeface="Arial Black" panose="020B0A04020102020204" pitchFamily="34" charset="0"/>
              </a:rPr>
              <a:t>VEHICLE DASHBOARD</a:t>
            </a:r>
          </a:p>
        </p:txBody>
      </p:sp>
      <p:pic>
        <p:nvPicPr>
          <p:cNvPr id="6" name="Picture 5">
            <a:extLst>
              <a:ext uri="{FF2B5EF4-FFF2-40B4-BE49-F238E27FC236}">
                <a16:creationId xmlns:a16="http://schemas.microsoft.com/office/drawing/2014/main" id="{5DC472B9-97E5-5B1C-E44F-9C1586A22D0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337334" y="822960"/>
            <a:ext cx="11517332" cy="5811650"/>
          </a:xfrm>
          <a:prstGeom prst="rect">
            <a:avLst/>
          </a:prstGeom>
        </p:spPr>
      </p:pic>
    </p:spTree>
    <p:extLst>
      <p:ext uri="{BB962C8B-B14F-4D97-AF65-F5344CB8AC3E}">
        <p14:creationId xmlns:p14="http://schemas.microsoft.com/office/powerpoint/2010/main" val="46580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screen with a green background">
            <a:extLst>
              <a:ext uri="{FF2B5EF4-FFF2-40B4-BE49-F238E27FC236}">
                <a16:creationId xmlns:a16="http://schemas.microsoft.com/office/drawing/2014/main" id="{F20577F2-2E80-A9FD-6D51-B44AD203033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D8826A8-BB7C-F4C8-F6BE-4DEB250C70F8}"/>
              </a:ext>
            </a:extLst>
          </p:cNvPr>
          <p:cNvSpPr>
            <a:spLocks noGrp="1" noRot="1" noMove="1" noResize="1" noEditPoints="1" noAdjustHandles="1" noChangeArrowheads="1" noChangeShapeType="1"/>
          </p:cNvSpPr>
          <p:nvPr>
            <p:ph type="title"/>
          </p:nvPr>
        </p:nvSpPr>
        <p:spPr>
          <a:xfrm>
            <a:off x="81280" y="81280"/>
            <a:ext cx="12029440" cy="650240"/>
          </a:xfrm>
        </p:spPr>
        <p:txBody>
          <a:bodyPr>
            <a:normAutofit/>
          </a:bodyPr>
          <a:lstStyle/>
          <a:p>
            <a:pPr algn="ctr"/>
            <a:r>
              <a:rPr lang="en-IN" sz="4000" u="sng" dirty="0">
                <a:latin typeface="Arial Black" panose="020B0A04020102020204" pitchFamily="34" charset="0"/>
              </a:rPr>
              <a:t>CHART REQUIREMENT</a:t>
            </a:r>
            <a:endParaRPr lang="en-IN" sz="4000" dirty="0"/>
          </a:p>
        </p:txBody>
      </p:sp>
      <p:sp>
        <p:nvSpPr>
          <p:cNvPr id="3" name="Content Placeholder 2">
            <a:extLst>
              <a:ext uri="{FF2B5EF4-FFF2-40B4-BE49-F238E27FC236}">
                <a16:creationId xmlns:a16="http://schemas.microsoft.com/office/drawing/2014/main" id="{157F6952-EF17-4C1B-340F-A0D2A05DE261}"/>
              </a:ext>
            </a:extLst>
          </p:cNvPr>
          <p:cNvSpPr>
            <a:spLocks noGrp="1" noRot="1" noMove="1" noResize="1" noEditPoints="1" noAdjustHandles="1" noChangeArrowheads="1" noChangeShapeType="1"/>
          </p:cNvSpPr>
          <p:nvPr>
            <p:ph idx="1"/>
          </p:nvPr>
        </p:nvSpPr>
        <p:spPr>
          <a:xfrm>
            <a:off x="71120" y="782320"/>
            <a:ext cx="12029440" cy="5923280"/>
          </a:xfrm>
        </p:spPr>
        <p:txBody>
          <a:bodyPr/>
          <a:lstStyle/>
          <a:p>
            <a:pPr marL="0" indent="0">
              <a:buNone/>
            </a:pPr>
            <a:r>
              <a:rPr lang="en-IN" sz="2400" u="sng" dirty="0">
                <a:latin typeface="Arial" panose="020B0604020202020204" pitchFamily="34" charset="0"/>
                <a:cs typeface="Arial" panose="020B0604020202020204" pitchFamily="34" charset="0"/>
              </a:rPr>
              <a:t>REVENUE DASHBOARD</a:t>
            </a: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Revenue By Payment Method:</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compare revenue across payment methods &amp; identify the most preferred option </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 Stack Column Chart</a:t>
            </a:r>
          </a:p>
          <a:p>
            <a:pPr marL="0" indent="0">
              <a:buNone/>
            </a:pPr>
            <a:endParaRPr lang="en-IN"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200" dirty="0">
                <a:latin typeface="Arial" panose="020B0604020202020204" pitchFamily="34" charset="0"/>
                <a:cs typeface="Arial" panose="020B0604020202020204" pitchFamily="34" charset="0"/>
              </a:rPr>
              <a:t> </a:t>
            </a:r>
            <a:r>
              <a:rPr lang="en-IN" sz="2200" u="sng" dirty="0">
                <a:latin typeface="Arial" panose="020B0604020202020204" pitchFamily="34" charset="0"/>
                <a:cs typeface="Arial" panose="020B0604020202020204" pitchFamily="34" charset="0"/>
              </a:rPr>
              <a:t>Ride Distance By Date :</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track and analyze daily ride distances throughout July 2024, helping identify trends or anomalies in ride activity.</a:t>
            </a: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Chart Type - Stack Column Chart</a:t>
            </a:r>
          </a:p>
          <a:p>
            <a:endParaRPr lang="en-IN" sz="2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2200" u="sng" dirty="0">
                <a:latin typeface="Arial" panose="020B0604020202020204" pitchFamily="34" charset="0"/>
                <a:cs typeface="Arial" panose="020B0604020202020204" pitchFamily="34" charset="0"/>
              </a:rPr>
              <a:t>Top 5 Customers :</a:t>
            </a:r>
          </a:p>
          <a:p>
            <a:r>
              <a:rPr lang="en-IN" sz="2200" dirty="0">
                <a:latin typeface="Arial" panose="020B0604020202020204" pitchFamily="34" charset="0"/>
                <a:cs typeface="Arial" panose="020B0604020202020204" pitchFamily="34" charset="0"/>
              </a:rPr>
              <a:t>Objective - </a:t>
            </a:r>
            <a:r>
              <a:rPr lang="en-US" sz="2200" dirty="0">
                <a:latin typeface="Arial" panose="020B0604020202020204" pitchFamily="34" charset="0"/>
                <a:cs typeface="Arial" panose="020B0604020202020204" pitchFamily="34" charset="0"/>
              </a:rPr>
              <a:t>To identify the top 5 customers by booking value during the selected period.</a:t>
            </a:r>
          </a:p>
          <a:p>
            <a:r>
              <a:rPr lang="en-US" sz="2200" dirty="0">
                <a:latin typeface="Arial" panose="020B0604020202020204" pitchFamily="34" charset="0"/>
                <a:cs typeface="Arial" panose="020B0604020202020204" pitchFamily="34" charset="0"/>
              </a:rPr>
              <a:t>Chart Type – Table</a:t>
            </a: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sz="3200" dirty="0">
              <a:latin typeface="Arial" panose="020B0604020202020204" pitchFamily="34" charset="0"/>
              <a:cs typeface="Arial" panose="020B0604020202020204" pitchFamily="34" charset="0"/>
            </a:endParaRPr>
          </a:p>
          <a:p>
            <a:pPr marL="0" indent="0">
              <a:buNone/>
            </a:pPr>
            <a:endParaRPr lang="en-IN" sz="2000" dirty="0"/>
          </a:p>
        </p:txBody>
      </p:sp>
    </p:spTree>
    <p:extLst>
      <p:ext uri="{BB962C8B-B14F-4D97-AF65-F5344CB8AC3E}">
        <p14:creationId xmlns:p14="http://schemas.microsoft.com/office/powerpoint/2010/main" val="55036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en screen with a green background">
            <a:extLst>
              <a:ext uri="{FF2B5EF4-FFF2-40B4-BE49-F238E27FC236}">
                <a16:creationId xmlns:a16="http://schemas.microsoft.com/office/drawing/2014/main" id="{02671105-50F7-1E76-062D-BC0B77C2025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1DC92AB-6A44-07F3-4025-D1F116CA40BA}"/>
              </a:ext>
            </a:extLst>
          </p:cNvPr>
          <p:cNvSpPr>
            <a:spLocks noGrp="1" noRot="1" noMove="1" noResize="1" noEditPoints="1" noAdjustHandles="1" noChangeArrowheads="1" noChangeShapeType="1"/>
          </p:cNvSpPr>
          <p:nvPr>
            <p:ph type="title"/>
          </p:nvPr>
        </p:nvSpPr>
        <p:spPr>
          <a:xfrm>
            <a:off x="142240" y="40641"/>
            <a:ext cx="11917680" cy="731520"/>
          </a:xfrm>
        </p:spPr>
        <p:txBody>
          <a:bodyPr>
            <a:normAutofit/>
          </a:bodyPr>
          <a:lstStyle/>
          <a:p>
            <a:pPr algn="ctr"/>
            <a:r>
              <a:rPr lang="en-IN" sz="4000" u="sng" dirty="0">
                <a:latin typeface="Arial Black" panose="020B0A04020102020204" pitchFamily="34" charset="0"/>
              </a:rPr>
              <a:t>REVENUE DASHBOARD</a:t>
            </a:r>
            <a:endParaRPr lang="en-IN" sz="4000" dirty="0"/>
          </a:p>
        </p:txBody>
      </p:sp>
      <p:pic>
        <p:nvPicPr>
          <p:cNvPr id="6" name="Picture 5" descr="A screenshot of a computer">
            <a:extLst>
              <a:ext uri="{FF2B5EF4-FFF2-40B4-BE49-F238E27FC236}">
                <a16:creationId xmlns:a16="http://schemas.microsoft.com/office/drawing/2014/main" id="{B89E06A0-4A64-A33C-9514-5E710FF097E6}"/>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361149" y="812801"/>
            <a:ext cx="11469701" cy="5826571"/>
          </a:xfrm>
          <a:prstGeom prst="rect">
            <a:avLst/>
          </a:prstGeom>
        </p:spPr>
      </p:pic>
    </p:spTree>
    <p:extLst>
      <p:ext uri="{BB962C8B-B14F-4D97-AF65-F5344CB8AC3E}">
        <p14:creationId xmlns:p14="http://schemas.microsoft.com/office/powerpoint/2010/main" val="691654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2116</TotalTime>
  <Words>940</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Arial Black</vt:lpstr>
      <vt:lpstr>Wingdings</vt:lpstr>
      <vt:lpstr>Office Theme</vt:lpstr>
      <vt:lpstr>INTRODUCTION</vt:lpstr>
      <vt:lpstr>ABOUT COMPANY</vt:lpstr>
      <vt:lpstr>OBJECTIVE </vt:lpstr>
      <vt:lpstr>PROBLEM STATEMENTS</vt:lpstr>
      <vt:lpstr>CHART REQUIREMENT</vt:lpstr>
      <vt:lpstr>OVERVIEW DASHBOARD</vt:lpstr>
      <vt:lpstr>VEHICLE DASHBOARD</vt:lpstr>
      <vt:lpstr>CHART REQUIREMENT</vt:lpstr>
      <vt:lpstr>REVENUE DASHBOARD</vt:lpstr>
      <vt:lpstr>CHART REQUIREMENT</vt:lpstr>
      <vt:lpstr>CANCELLATION DASHBOARD</vt:lpstr>
      <vt:lpstr>CHART REQUIREMENT</vt:lpstr>
      <vt:lpstr>CANCELLATION DASHBOARD</vt:lpstr>
      <vt:lpstr>ANALYSIS &amp; 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Suhail Khan</dc:creator>
  <cp:lastModifiedBy>Suhail Khan</cp:lastModifiedBy>
  <cp:revision>2</cp:revision>
  <dcterms:created xsi:type="dcterms:W3CDTF">2024-11-25T17:37:48Z</dcterms:created>
  <dcterms:modified xsi:type="dcterms:W3CDTF">2024-11-27T04:54:14Z</dcterms:modified>
</cp:coreProperties>
</file>