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Inter" panose="020B0604020202020204" charset="0"/>
      <p:regular r:id="rId13"/>
      <p:bold r:id="rId14"/>
      <p:italic r:id="rId15"/>
      <p:boldItalic r:id="rId16"/>
    </p:embeddedFont>
    <p:embeddedFont>
      <p:font typeface="Passion One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CFE099-E533-46BD-AF1C-EEFB5309138D}">
  <a:tblStyle styleId="{79CFE099-E533-46BD-AF1C-EEFB530913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7eff44ce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7eff44ce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7eff44ce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7eff44ce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651b29f6b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651b29f6b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3780475" y="1545650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2"/>
          </p:nvPr>
        </p:nvSpPr>
        <p:spPr>
          <a:xfrm>
            <a:off x="3780475" y="1212500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3"/>
          </p:nvPr>
        </p:nvSpPr>
        <p:spPr>
          <a:xfrm>
            <a:off x="3780475" y="2716013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3780475" y="2382863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780475" y="3886375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3780475" y="3553225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1159675" y="3421300"/>
            <a:ext cx="2592501" cy="2592501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591750" y="-4122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 rot="-2700000">
            <a:off x="8806072" y="41272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 rot="-2700000">
            <a:off x="8737815" y="5679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 rot="-2700000">
            <a:off x="2888948" y="4742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 rot="-2700000">
            <a:off x="180556" y="2793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6285" y="22530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4121021" y="-456934"/>
            <a:ext cx="901968" cy="901968"/>
            <a:chOff x="1350404" y="-3124999"/>
            <a:chExt cx="1570279" cy="1570279"/>
          </a:xfrm>
        </p:grpSpPr>
        <p:sp>
          <p:nvSpPr>
            <p:cNvPr id="251" name="Google Shape;251;p22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>
            <a:off x="-889950" y="39513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093184" y="-996666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 rot="-2700000">
            <a:off x="8833547" y="44855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 rot="-2700000">
            <a:off x="644581" y="227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 rot="-2700000">
            <a:off x="4914890" y="48163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 rot="-2700000">
            <a:off x="240098" y="3317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 rot="-2700000">
            <a:off x="8639406" y="21484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608360" y="198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626298" y="2598094"/>
            <a:ext cx="3114423" cy="3114423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7191750" y="-13688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9972" y="7434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-2700000">
            <a:off x="4446660" y="2041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2700000">
            <a:off x="8603477" y="25031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2700000">
            <a:off x="2404760" y="47616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2700000">
            <a:off x="6853619" y="46324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848072" y="43967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3151900" y="1636350"/>
            <a:ext cx="4150500" cy="13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151900" y="3080475"/>
            <a:ext cx="3124800" cy="69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20000" y="1657325"/>
            <a:ext cx="36924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720000" y="1324175"/>
            <a:ext cx="3692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720000" y="3326625"/>
            <a:ext cx="36924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720000" y="2993475"/>
            <a:ext cx="3692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7733623" y="3739775"/>
            <a:ext cx="2549720" cy="254972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5"/>
          <p:cNvGrpSpPr/>
          <p:nvPr/>
        </p:nvGrpSpPr>
        <p:grpSpPr>
          <a:xfrm>
            <a:off x="4480608" y="-456934"/>
            <a:ext cx="901968" cy="901968"/>
            <a:chOff x="1350404" y="-3124999"/>
            <a:chExt cx="1570279" cy="1570279"/>
          </a:xfrm>
        </p:grpSpPr>
        <p:sp>
          <p:nvSpPr>
            <p:cNvPr id="59" name="Google Shape;59;p5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/>
          <p:nvPr/>
        </p:nvSpPr>
        <p:spPr>
          <a:xfrm rot="-2700000">
            <a:off x="2949972" y="1060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 rot="-2700000">
            <a:off x="297915" y="14793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 rot="-2700000">
            <a:off x="2193523" y="47713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 rot="-2700000">
            <a:off x="8773656" y="5142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88310" y="33213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98375" y="-34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 rot="-2700000">
            <a:off x="233547" y="14170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 rot="-2700000">
            <a:off x="2722381" y="1465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/>
          <p:nvPr/>
        </p:nvSpPr>
        <p:spPr>
          <a:xfrm rot="-2700000">
            <a:off x="8554690" y="4827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 rot="-2700000">
            <a:off x="8674698" y="20339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 rot="-2700000">
            <a:off x="4347506" y="5021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2012760" y="48737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-1783369" y="219961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-752503" y="-740378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 rot="5400000">
            <a:off x="7832550" y="4153000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 rot="-2700000">
            <a:off x="8650260" y="5055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 rot="-2700000">
            <a:off x="8806494" y="31366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227347" y="26846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 rot="-2700000">
            <a:off x="1901219" y="48340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 rot="-2700000">
            <a:off x="4190627" y="2161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280550" y="826000"/>
            <a:ext cx="3936300" cy="115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4280550" y="2093200"/>
            <a:ext cx="39363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>
            <a:spLocks noGrp="1"/>
          </p:cNvSpPr>
          <p:nvPr>
            <p:ph type="pic" idx="2"/>
          </p:nvPr>
        </p:nvSpPr>
        <p:spPr>
          <a:xfrm>
            <a:off x="726450" y="539500"/>
            <a:ext cx="3232800" cy="4064400"/>
          </a:xfrm>
          <a:prstGeom prst="round1Rect">
            <a:avLst>
              <a:gd name="adj" fmla="val 2425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066000" y="4148624"/>
            <a:ext cx="2318705" cy="231870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rot="-2700000">
            <a:off x="8725469" y="45353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rot="5400000">
            <a:off x="7832400" y="5168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rot="-2700000">
            <a:off x="248002" y="2229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3253647" y="48010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-1253581" y="-1661857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-2700000">
            <a:off x="2499794" y="131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/>
          <p:nvPr/>
        </p:nvSpPr>
        <p:spPr>
          <a:xfrm rot="5400000">
            <a:off x="7838850" y="24005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-440256" y="47363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 rot="-2700000">
            <a:off x="6590706" y="2449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 rot="-2700000">
            <a:off x="380690" y="47085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 rot="-2700000">
            <a:off x="225873" y="3771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 rot="-2700000">
            <a:off x="5154256" y="48552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680385" y="1689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5" r:id="rId9"/>
    <p:sldLayoutId id="2147483668" r:id="rId10"/>
    <p:sldLayoutId id="2147483670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Exploratory Data Analysis (EDA)</a:t>
            </a:r>
            <a:endParaRPr dirty="0"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 of the Hotel Booking Dataset</a:t>
            </a:r>
            <a:endParaRPr dirty="0"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1"/>
          <p:cNvGrpSpPr/>
          <p:nvPr/>
        </p:nvGrpSpPr>
        <p:grpSpPr>
          <a:xfrm>
            <a:off x="7118825" y="332168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1120624" y="1508507"/>
            <a:ext cx="6907097" cy="2126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This presentation explores the dataset using statistical analysis and visualizations.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Key aspects covered include data structure, missing values, distributions, and correlations.</a:t>
            </a:r>
            <a:endParaRPr sz="2000"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7783346" y="490666"/>
            <a:ext cx="901968" cy="901968"/>
            <a:chOff x="1350404" y="-3124999"/>
            <a:chExt cx="1570279" cy="1570279"/>
          </a:xfrm>
        </p:grpSpPr>
        <p:sp>
          <p:nvSpPr>
            <p:cNvPr id="577" name="Google Shape;577;p35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5"/>
          <p:cNvGrpSpPr/>
          <p:nvPr/>
        </p:nvGrpSpPr>
        <p:grpSpPr>
          <a:xfrm>
            <a:off x="580027" y="3838611"/>
            <a:ext cx="1266652" cy="1056012"/>
            <a:chOff x="5378191" y="1701500"/>
            <a:chExt cx="611171" cy="509535"/>
          </a:xfrm>
        </p:grpSpPr>
        <p:sp>
          <p:nvSpPr>
            <p:cNvPr id="582" name="Google Shape;582;p35"/>
            <p:cNvSpPr/>
            <p:nvPr/>
          </p:nvSpPr>
          <p:spPr>
            <a:xfrm>
              <a:off x="5378191" y="1701500"/>
              <a:ext cx="611171" cy="509535"/>
            </a:xfrm>
            <a:custGeom>
              <a:avLst/>
              <a:gdLst/>
              <a:ahLst/>
              <a:cxnLst/>
              <a:rect l="l" t="t" r="r" b="b"/>
              <a:pathLst>
                <a:path w="1266676" h="1056032" extrusionOk="0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5497928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60845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571901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582957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497928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60845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571901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582957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497928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60845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571901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582957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5497928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560845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571901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582957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321CEB0-BB61-5218-7812-EAE0044C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01" y="3037919"/>
            <a:ext cx="5164245" cy="1985117"/>
          </a:xfrm>
          <a:prstGeom prst="rect">
            <a:avLst/>
          </a:prstGeom>
        </p:spPr>
      </p:pic>
      <p:sp>
        <p:nvSpPr>
          <p:cNvPr id="10" name="Google Shape;557;p34">
            <a:extLst>
              <a:ext uri="{FF2B5EF4-FFF2-40B4-BE49-F238E27FC236}">
                <a16:creationId xmlns:a16="http://schemas.microsoft.com/office/drawing/2014/main" id="{7AB10FD4-B9F0-4BFF-460C-5573A8BFF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027" y="2488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Dataset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830AA-0E7D-F27F-7A03-280923928176}"/>
              </a:ext>
            </a:extLst>
          </p:cNvPr>
          <p:cNvSpPr txBox="1"/>
          <p:nvPr/>
        </p:nvSpPr>
        <p:spPr>
          <a:xfrm>
            <a:off x="773448" y="1063366"/>
            <a:ext cx="8370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Total Rows: 36,285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Total Columns: 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Key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Booking details (lead time, number of nights, special requests)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Customer details (number of adults, children)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Pricing and cancellation 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476" r="23470"/>
          <a:stretch/>
        </p:blipFill>
        <p:spPr>
          <a:xfrm>
            <a:off x="360690" y="554533"/>
            <a:ext cx="3232800" cy="4064400"/>
          </a:xfrm>
          <a:prstGeom prst="round1Rect">
            <a:avLst>
              <a:gd name="adj" fmla="val 16667"/>
            </a:avLst>
          </a:prstGeom>
        </p:spPr>
      </p:pic>
      <p:sp>
        <p:nvSpPr>
          <p:cNvPr id="604" name="Google Shape;604;p36"/>
          <p:cNvSpPr txBox="1">
            <a:spLocks noGrp="1"/>
          </p:cNvSpPr>
          <p:nvPr>
            <p:ph type="title"/>
          </p:nvPr>
        </p:nvSpPr>
        <p:spPr>
          <a:xfrm>
            <a:off x="3967744" y="669011"/>
            <a:ext cx="4512320" cy="73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 &amp; Missing Values</a:t>
            </a:r>
            <a:endParaRPr dirty="0"/>
          </a:p>
        </p:txBody>
      </p:sp>
      <p:grpSp>
        <p:nvGrpSpPr>
          <p:cNvPr id="606" name="Google Shape;606;p36"/>
          <p:cNvGrpSpPr/>
          <p:nvPr/>
        </p:nvGrpSpPr>
        <p:grpSpPr>
          <a:xfrm>
            <a:off x="7223732" y="4541809"/>
            <a:ext cx="1360765" cy="666952"/>
            <a:chOff x="-215300" y="3851305"/>
            <a:chExt cx="1694813" cy="830678"/>
          </a:xfrm>
        </p:grpSpPr>
        <p:sp>
          <p:nvSpPr>
            <p:cNvPr id="607" name="Google Shape;607;p3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3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609" name="Google Shape;609;p3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2" name="Google Shape;612;p3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4D858F-1675-B38A-E3AF-350065DF33D0}"/>
              </a:ext>
            </a:extLst>
          </p:cNvPr>
          <p:cNvSpPr txBox="1"/>
          <p:nvPr/>
        </p:nvSpPr>
        <p:spPr>
          <a:xfrm>
            <a:off x="4104044" y="1563260"/>
            <a:ext cx="50399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 No missing values were found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 The dataset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Numerical columns:</a:t>
            </a:r>
            <a:r>
              <a:rPr lang="en-GB" sz="2000" dirty="0">
                <a:solidFill>
                  <a:schemeClr val="tx1"/>
                </a:solidFill>
              </a:rPr>
              <a:t> e.g., lead time, average price, special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Categorical columns:</a:t>
            </a:r>
            <a:r>
              <a:rPr lang="en-GB" sz="2000" dirty="0">
                <a:solidFill>
                  <a:schemeClr val="tx1"/>
                </a:solidFill>
              </a:rPr>
              <a:t> e.g., room type, booking 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Summary Statistics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F4EB-38DC-842C-285D-5635DC5AB157}"/>
              </a:ext>
            </a:extLst>
          </p:cNvPr>
          <p:cNvSpPr txBox="1"/>
          <p:nvPr/>
        </p:nvSpPr>
        <p:spPr>
          <a:xfrm>
            <a:off x="1196788" y="1220600"/>
            <a:ext cx="59866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 Time: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Ranges from 0 to 443 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lead time is 57 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Price: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price is $103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price is $540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Trends: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bookings have 2 adults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bookings have 0 special requests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F38DB84-F1F1-FAC2-4C46-831BB95C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89" y="1220600"/>
            <a:ext cx="3362051" cy="30615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Booking Status Distribution</a:t>
            </a:r>
            <a:endParaRPr dirty="0"/>
          </a:p>
        </p:txBody>
      </p:sp>
      <p:sp>
        <p:nvSpPr>
          <p:cNvPr id="659" name="Google Shape;659;p38"/>
          <p:cNvSpPr txBox="1">
            <a:spLocks noGrp="1"/>
          </p:cNvSpPr>
          <p:nvPr>
            <p:ph type="subTitle" idx="1"/>
          </p:nvPr>
        </p:nvSpPr>
        <p:spPr>
          <a:xfrm>
            <a:off x="1017528" y="1554886"/>
            <a:ext cx="7257381" cy="216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dataset contains both </a:t>
            </a:r>
            <a:r>
              <a:rPr lang="en-GB" sz="2000" dirty="0" err="1"/>
              <a:t>canceled</a:t>
            </a:r>
            <a:r>
              <a:rPr lang="en-GB" sz="2000" dirty="0"/>
              <a:t> and non-</a:t>
            </a:r>
            <a:r>
              <a:rPr lang="en-GB" sz="2000" dirty="0" err="1"/>
              <a:t>canceled</a:t>
            </a:r>
            <a:r>
              <a:rPr lang="en-GB" sz="2000" dirty="0"/>
              <a:t> bookings.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 count plot reveals the proportion of each booking status.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Cancellation rates are influenced by factors like lead time and pricing.</a:t>
            </a:r>
            <a:endParaRPr sz="2000" dirty="0"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54554" y="3933857"/>
            <a:ext cx="1689042" cy="1031912"/>
            <a:chOff x="3577367" y="1677509"/>
            <a:chExt cx="1393254" cy="851132"/>
          </a:xfrm>
        </p:grpSpPr>
        <p:sp>
          <p:nvSpPr>
            <p:cNvPr id="666" name="Google Shape;666;p38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660956" y="2382145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7172870" y="114847"/>
            <a:ext cx="1518587" cy="1233056"/>
            <a:chOff x="7329141" y="362469"/>
            <a:chExt cx="1022136" cy="829949"/>
          </a:xfrm>
        </p:grpSpPr>
        <p:sp>
          <p:nvSpPr>
            <p:cNvPr id="691" name="Google Shape;691;p38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3" name="Google Shape;693;p38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694" name="Google Shape;694;p38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6" name="Google Shape;696;p38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Lead Time Analysis</a:t>
            </a:r>
            <a:endParaRPr dirty="0"/>
          </a:p>
        </p:txBody>
      </p:sp>
      <p:sp>
        <p:nvSpPr>
          <p:cNvPr id="710" name="Google Shape;710;p39"/>
          <p:cNvSpPr txBox="1"/>
          <p:nvPr/>
        </p:nvSpPr>
        <p:spPr>
          <a:xfrm>
            <a:off x="726450" y="1052050"/>
            <a:ext cx="7396447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histogram shows most bookings are made within 0-150 days before check-in.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Bookings with long lead times are less frequent.</a:t>
            </a:r>
            <a:endParaRPr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13" name="Google Shape;713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963" t="-22828" r="28447" b="-23884"/>
          <a:stretch/>
        </p:blipFill>
        <p:spPr>
          <a:xfrm>
            <a:off x="726450" y="2080650"/>
            <a:ext cx="1158000" cy="24855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721" name="Google Shape;721;p39"/>
          <p:cNvGrpSpPr/>
          <p:nvPr/>
        </p:nvGrpSpPr>
        <p:grpSpPr>
          <a:xfrm>
            <a:off x="7406817" y="4690534"/>
            <a:ext cx="1393254" cy="851132"/>
            <a:chOff x="3577367" y="1677509"/>
            <a:chExt cx="1393254" cy="851132"/>
          </a:xfrm>
        </p:grpSpPr>
        <p:sp>
          <p:nvSpPr>
            <p:cNvPr id="722" name="Google Shape;722;p39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709;p39">
            <a:extLst>
              <a:ext uri="{FF2B5EF4-FFF2-40B4-BE49-F238E27FC236}">
                <a16:creationId xmlns:a16="http://schemas.microsoft.com/office/drawing/2014/main" id="{EB09168B-1E9F-5D48-72CF-F5F6924ACE32}"/>
              </a:ext>
            </a:extLst>
          </p:cNvPr>
          <p:cNvSpPr txBox="1">
            <a:spLocks/>
          </p:cNvSpPr>
          <p:nvPr/>
        </p:nvSpPr>
        <p:spPr>
          <a:xfrm>
            <a:off x="724308" y="21917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pPr algn="ctr"/>
            <a:r>
              <a:rPr lang="en-GB" dirty="0"/>
              <a:t>Price Distribution</a:t>
            </a:r>
          </a:p>
        </p:txBody>
      </p:sp>
      <p:sp>
        <p:nvSpPr>
          <p:cNvPr id="4" name="Google Shape;710;p39">
            <a:extLst>
              <a:ext uri="{FF2B5EF4-FFF2-40B4-BE49-F238E27FC236}">
                <a16:creationId xmlns:a16="http://schemas.microsoft.com/office/drawing/2014/main" id="{6D2D22B7-D0AC-104C-1E96-274F04C2B0C2}"/>
              </a:ext>
            </a:extLst>
          </p:cNvPr>
          <p:cNvSpPr txBox="1"/>
          <p:nvPr/>
        </p:nvSpPr>
        <p:spPr>
          <a:xfrm>
            <a:off x="2228890" y="2926250"/>
            <a:ext cx="5844064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majority of bookings fall within the $80-$120 price range.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few high-value outliers exist, reaching up to $540.</a:t>
            </a:r>
            <a:endParaRPr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GB" dirty="0"/>
              <a:t>Correlation Insights</a:t>
            </a:r>
            <a:endParaRPr dirty="0"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1"/>
          </p:nvPr>
        </p:nvSpPr>
        <p:spPr>
          <a:xfrm>
            <a:off x="883636" y="1393872"/>
            <a:ext cx="7909635" cy="3603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1" dirty="0"/>
              <a:t>Lead time vs. Cancellation: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/>
              <a:t>Longer lead times slightly increase the likelihood of cancellations.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1" dirty="0"/>
              <a:t>Special Requests: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/>
              <a:t>Have minimal impact on price and booking status.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1" dirty="0"/>
              <a:t>Parking Space &amp; Price: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/>
              <a:t>No strong correlation between car parking space and total price.</a:t>
            </a:r>
            <a:endParaRPr sz="1800" dirty="0"/>
          </a:p>
        </p:txBody>
      </p:sp>
      <p:grpSp>
        <p:nvGrpSpPr>
          <p:cNvPr id="755" name="Google Shape;755;p40"/>
          <p:cNvGrpSpPr/>
          <p:nvPr/>
        </p:nvGrpSpPr>
        <p:grpSpPr>
          <a:xfrm>
            <a:off x="720000" y="224699"/>
            <a:ext cx="1669187" cy="1112825"/>
            <a:chOff x="5491417" y="588600"/>
            <a:chExt cx="1098728" cy="732459"/>
          </a:xfrm>
        </p:grpSpPr>
        <p:sp>
          <p:nvSpPr>
            <p:cNvPr id="756" name="Google Shape;756;p40"/>
            <p:cNvSpPr/>
            <p:nvPr/>
          </p:nvSpPr>
          <p:spPr>
            <a:xfrm>
              <a:off x="5491417" y="588600"/>
              <a:ext cx="183058" cy="183057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9141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49141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491417" y="1138002"/>
              <a:ext cx="183058" cy="183002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674551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5674551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5674551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674551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857685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857685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857685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857685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6040819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040819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6040819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6040819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6223953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6223953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6223953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6223953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6407087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640708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640708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6407032" y="1138002"/>
              <a:ext cx="183057" cy="183002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5646646" y="740710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5741250" y="8317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961208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5829780" y="99059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099858" y="1214768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5891007" y="92696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543343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829780" y="8501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741250" y="9354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575516" y="10185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547610" y="1173732"/>
              <a:ext cx="55787" cy="55786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5646646" y="87804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292621" y="80385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40"/>
          <p:cNvGrpSpPr/>
          <p:nvPr/>
        </p:nvGrpSpPr>
        <p:grpSpPr>
          <a:xfrm>
            <a:off x="6785242" y="4198599"/>
            <a:ext cx="1391332" cy="1391207"/>
            <a:chOff x="4246593" y="503852"/>
            <a:chExt cx="902056" cy="901976"/>
          </a:xfrm>
        </p:grpSpPr>
        <p:grpSp>
          <p:nvGrpSpPr>
            <p:cNvPr id="794" name="Google Shape;794;p40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795" name="Google Shape;795;p40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7" name="Google Shape;797;p40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40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800" name="Google Shape;800;p40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826" name="Google Shape;826;p42"/>
          <p:cNvSpPr txBox="1">
            <a:spLocks noGrp="1"/>
          </p:cNvSpPr>
          <p:nvPr>
            <p:ph type="subTitle" idx="1"/>
          </p:nvPr>
        </p:nvSpPr>
        <p:spPr>
          <a:xfrm>
            <a:off x="695909" y="1429094"/>
            <a:ext cx="8119226" cy="2573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EDA provides insights into booking </a:t>
            </a:r>
            <a:r>
              <a:rPr lang="en-GB" sz="2000" dirty="0" err="1"/>
              <a:t>behaviors</a:t>
            </a:r>
            <a:r>
              <a:rPr lang="en-GB" sz="2000" dirty="0"/>
              <a:t>, pricing, and cancellation trends.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findings can help optimize pricing strategies and improve cancellation predictions.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Future analysis can focus on predictive </a:t>
            </a:r>
            <a:r>
              <a:rPr lang="en-GB" sz="2000" dirty="0" err="1"/>
              <a:t>modeling</a:t>
            </a:r>
            <a:r>
              <a:rPr lang="en-GB" sz="2000" dirty="0"/>
              <a:t> to forecast cancellations.</a:t>
            </a:r>
            <a:endParaRPr sz="2000" dirty="0"/>
          </a:p>
        </p:txBody>
      </p:sp>
      <p:grpSp>
        <p:nvGrpSpPr>
          <p:cNvPr id="838" name="Google Shape;838;p42"/>
          <p:cNvGrpSpPr/>
          <p:nvPr/>
        </p:nvGrpSpPr>
        <p:grpSpPr>
          <a:xfrm flipH="1">
            <a:off x="-797143" y="1736697"/>
            <a:ext cx="1269123" cy="979170"/>
            <a:chOff x="713232" y="1645097"/>
            <a:chExt cx="1269123" cy="979170"/>
          </a:xfrm>
        </p:grpSpPr>
        <p:sp>
          <p:nvSpPr>
            <p:cNvPr id="839" name="Google Shape;839;p42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8" name="Google Shape;848;p42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849" name="Google Shape;849;p42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Bebas Neue</vt:lpstr>
      <vt:lpstr>Passion One</vt:lpstr>
      <vt:lpstr>Arial</vt:lpstr>
      <vt:lpstr>Inter</vt:lpstr>
      <vt:lpstr>Data Analysis and Statistics - 4th grade by Slidesgo</vt:lpstr>
      <vt:lpstr>Exploratory Data Analysis (EDA)</vt:lpstr>
      <vt:lpstr>Introduction</vt:lpstr>
      <vt:lpstr>Dataset Overview</vt:lpstr>
      <vt:lpstr>Data Types &amp; Missing Values</vt:lpstr>
      <vt:lpstr>Summary Statistics</vt:lpstr>
      <vt:lpstr>Booking Status Distribution</vt:lpstr>
      <vt:lpstr>Lead Time Analysis</vt:lpstr>
      <vt:lpstr>Correlation 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Mayar Adel</cp:lastModifiedBy>
  <cp:revision>1</cp:revision>
  <dcterms:modified xsi:type="dcterms:W3CDTF">2025-02-05T14:10:35Z</dcterms:modified>
</cp:coreProperties>
</file>