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70" r:id="rId4"/>
    <p:sldId id="271" r:id="rId5"/>
    <p:sldId id="272" r:id="rId6"/>
    <p:sldId id="273" r:id="rId7"/>
    <p:sldId id="274"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F37"/>
    <a:srgbClr val="F6BB00"/>
    <a:srgbClr val="F2F2F2"/>
    <a:srgbClr val="863D0C"/>
    <a:srgbClr val="A54C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5388"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82F3-7654-65F0-F38D-F0535846BF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882A85-41B7-E730-F513-F8737A136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3E6335-EB7D-982B-1BBF-8A0DA139D446}"/>
              </a:ext>
            </a:extLst>
          </p:cNvPr>
          <p:cNvSpPr>
            <a:spLocks noGrp="1"/>
          </p:cNvSpPr>
          <p:nvPr>
            <p:ph type="dt" sz="half" idx="10"/>
          </p:nvPr>
        </p:nvSpPr>
        <p:spPr/>
        <p:txBody>
          <a:bodyPr/>
          <a:lstStyle/>
          <a:p>
            <a:fld id="{007B6C2A-002E-40DA-9FB7-FB0D661F2D14}" type="datetimeFigureOut">
              <a:rPr lang="en-IN" smtClean="0"/>
              <a:t>13-08-2023</a:t>
            </a:fld>
            <a:endParaRPr lang="en-IN"/>
          </a:p>
        </p:txBody>
      </p:sp>
      <p:sp>
        <p:nvSpPr>
          <p:cNvPr id="5" name="Footer Placeholder 4">
            <a:extLst>
              <a:ext uri="{FF2B5EF4-FFF2-40B4-BE49-F238E27FC236}">
                <a16:creationId xmlns:a16="http://schemas.microsoft.com/office/drawing/2014/main" id="{562FA708-79A9-8CC4-5166-E9F608A3E8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18F83-1C2E-CCA2-DD80-31480146F426}"/>
              </a:ext>
            </a:extLst>
          </p:cNvPr>
          <p:cNvSpPr>
            <a:spLocks noGrp="1"/>
          </p:cNvSpPr>
          <p:nvPr>
            <p:ph type="sldNum" sz="quarter" idx="12"/>
          </p:nvPr>
        </p:nvSpPr>
        <p:spPr/>
        <p:txBody>
          <a:bodyPr/>
          <a:lstStyle/>
          <a:p>
            <a:fld id="{034E5724-B0D0-4BB7-B068-88DEC8C12C24}" type="slidenum">
              <a:rPr lang="en-IN" smtClean="0"/>
              <a:t>‹#›</a:t>
            </a:fld>
            <a:endParaRPr lang="en-IN"/>
          </a:p>
        </p:txBody>
      </p:sp>
    </p:spTree>
    <p:extLst>
      <p:ext uri="{BB962C8B-B14F-4D97-AF65-F5344CB8AC3E}">
        <p14:creationId xmlns:p14="http://schemas.microsoft.com/office/powerpoint/2010/main" val="121065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67420-1D51-00F1-D3B0-086E15DCA1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CFCBD3-8BFE-C624-3B32-89CB5EF9B2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FD0D36-7677-7519-2DB6-9B6A04DF9652}"/>
              </a:ext>
            </a:extLst>
          </p:cNvPr>
          <p:cNvSpPr>
            <a:spLocks noGrp="1"/>
          </p:cNvSpPr>
          <p:nvPr>
            <p:ph type="dt" sz="half" idx="10"/>
          </p:nvPr>
        </p:nvSpPr>
        <p:spPr/>
        <p:txBody>
          <a:bodyPr/>
          <a:lstStyle/>
          <a:p>
            <a:fld id="{007B6C2A-002E-40DA-9FB7-FB0D661F2D14}" type="datetimeFigureOut">
              <a:rPr lang="en-IN" smtClean="0"/>
              <a:t>13-08-2023</a:t>
            </a:fld>
            <a:endParaRPr lang="en-IN"/>
          </a:p>
        </p:txBody>
      </p:sp>
      <p:sp>
        <p:nvSpPr>
          <p:cNvPr id="5" name="Footer Placeholder 4">
            <a:extLst>
              <a:ext uri="{FF2B5EF4-FFF2-40B4-BE49-F238E27FC236}">
                <a16:creationId xmlns:a16="http://schemas.microsoft.com/office/drawing/2014/main" id="{96E2EEBE-6915-4DF6-561F-84A2A3033D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57EC36-EC7D-5E4B-EAC7-E7F95DF7DD6C}"/>
              </a:ext>
            </a:extLst>
          </p:cNvPr>
          <p:cNvSpPr>
            <a:spLocks noGrp="1"/>
          </p:cNvSpPr>
          <p:nvPr>
            <p:ph type="sldNum" sz="quarter" idx="12"/>
          </p:nvPr>
        </p:nvSpPr>
        <p:spPr/>
        <p:txBody>
          <a:bodyPr/>
          <a:lstStyle/>
          <a:p>
            <a:fld id="{034E5724-B0D0-4BB7-B068-88DEC8C12C24}" type="slidenum">
              <a:rPr lang="en-IN" smtClean="0"/>
              <a:t>‹#›</a:t>
            </a:fld>
            <a:endParaRPr lang="en-IN"/>
          </a:p>
        </p:txBody>
      </p:sp>
    </p:spTree>
    <p:extLst>
      <p:ext uri="{BB962C8B-B14F-4D97-AF65-F5344CB8AC3E}">
        <p14:creationId xmlns:p14="http://schemas.microsoft.com/office/powerpoint/2010/main" val="363981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57B187-41CE-3DEF-94D7-FD8F3B875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546AA4-AD99-114A-26B8-0FC7D25216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9CA52B-A574-4E7E-07E3-317350F01A45}"/>
              </a:ext>
            </a:extLst>
          </p:cNvPr>
          <p:cNvSpPr>
            <a:spLocks noGrp="1"/>
          </p:cNvSpPr>
          <p:nvPr>
            <p:ph type="dt" sz="half" idx="10"/>
          </p:nvPr>
        </p:nvSpPr>
        <p:spPr/>
        <p:txBody>
          <a:bodyPr/>
          <a:lstStyle/>
          <a:p>
            <a:fld id="{007B6C2A-002E-40DA-9FB7-FB0D661F2D14}" type="datetimeFigureOut">
              <a:rPr lang="en-IN" smtClean="0"/>
              <a:t>13-08-2023</a:t>
            </a:fld>
            <a:endParaRPr lang="en-IN"/>
          </a:p>
        </p:txBody>
      </p:sp>
      <p:sp>
        <p:nvSpPr>
          <p:cNvPr id="5" name="Footer Placeholder 4">
            <a:extLst>
              <a:ext uri="{FF2B5EF4-FFF2-40B4-BE49-F238E27FC236}">
                <a16:creationId xmlns:a16="http://schemas.microsoft.com/office/drawing/2014/main" id="{120CFD43-1A5A-076D-FB32-DE31BE6915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2DD270-CD80-A732-15F5-FCAE7A4E8964}"/>
              </a:ext>
            </a:extLst>
          </p:cNvPr>
          <p:cNvSpPr>
            <a:spLocks noGrp="1"/>
          </p:cNvSpPr>
          <p:nvPr>
            <p:ph type="sldNum" sz="quarter" idx="12"/>
          </p:nvPr>
        </p:nvSpPr>
        <p:spPr/>
        <p:txBody>
          <a:bodyPr/>
          <a:lstStyle/>
          <a:p>
            <a:fld id="{034E5724-B0D0-4BB7-B068-88DEC8C12C24}" type="slidenum">
              <a:rPr lang="en-IN" smtClean="0"/>
              <a:t>‹#›</a:t>
            </a:fld>
            <a:endParaRPr lang="en-IN"/>
          </a:p>
        </p:txBody>
      </p:sp>
    </p:spTree>
    <p:extLst>
      <p:ext uri="{BB962C8B-B14F-4D97-AF65-F5344CB8AC3E}">
        <p14:creationId xmlns:p14="http://schemas.microsoft.com/office/powerpoint/2010/main" val="128123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444F-02CF-87BA-6198-C814D07023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46AAA9-E515-9D6A-3EDE-09A0DCA06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5D467-8CF1-0A8B-3E3B-88B51484D8A9}"/>
              </a:ext>
            </a:extLst>
          </p:cNvPr>
          <p:cNvSpPr>
            <a:spLocks noGrp="1"/>
          </p:cNvSpPr>
          <p:nvPr>
            <p:ph type="dt" sz="half" idx="10"/>
          </p:nvPr>
        </p:nvSpPr>
        <p:spPr/>
        <p:txBody>
          <a:bodyPr/>
          <a:lstStyle/>
          <a:p>
            <a:fld id="{007B6C2A-002E-40DA-9FB7-FB0D661F2D14}" type="datetimeFigureOut">
              <a:rPr lang="en-IN" smtClean="0"/>
              <a:t>13-08-2023</a:t>
            </a:fld>
            <a:endParaRPr lang="en-IN"/>
          </a:p>
        </p:txBody>
      </p:sp>
      <p:sp>
        <p:nvSpPr>
          <p:cNvPr id="5" name="Footer Placeholder 4">
            <a:extLst>
              <a:ext uri="{FF2B5EF4-FFF2-40B4-BE49-F238E27FC236}">
                <a16:creationId xmlns:a16="http://schemas.microsoft.com/office/drawing/2014/main" id="{7161330B-3466-165D-4B0B-31F5DB5C3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44437F-7FC1-EC70-24A3-3ACD9A145CC2}"/>
              </a:ext>
            </a:extLst>
          </p:cNvPr>
          <p:cNvSpPr>
            <a:spLocks noGrp="1"/>
          </p:cNvSpPr>
          <p:nvPr>
            <p:ph type="sldNum" sz="quarter" idx="12"/>
          </p:nvPr>
        </p:nvSpPr>
        <p:spPr/>
        <p:txBody>
          <a:bodyPr/>
          <a:lstStyle/>
          <a:p>
            <a:fld id="{034E5724-B0D0-4BB7-B068-88DEC8C12C24}" type="slidenum">
              <a:rPr lang="en-IN" smtClean="0"/>
              <a:t>‹#›</a:t>
            </a:fld>
            <a:endParaRPr lang="en-IN"/>
          </a:p>
        </p:txBody>
      </p:sp>
    </p:spTree>
    <p:extLst>
      <p:ext uri="{BB962C8B-B14F-4D97-AF65-F5344CB8AC3E}">
        <p14:creationId xmlns:p14="http://schemas.microsoft.com/office/powerpoint/2010/main" val="294543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86D6-1E65-2114-4630-D28DFF5339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506334-B782-EA5F-DCA5-4BA531C6AD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C2DD65-CE5B-46BD-6945-F9D5BCDF0457}"/>
              </a:ext>
            </a:extLst>
          </p:cNvPr>
          <p:cNvSpPr>
            <a:spLocks noGrp="1"/>
          </p:cNvSpPr>
          <p:nvPr>
            <p:ph type="dt" sz="half" idx="10"/>
          </p:nvPr>
        </p:nvSpPr>
        <p:spPr/>
        <p:txBody>
          <a:bodyPr/>
          <a:lstStyle/>
          <a:p>
            <a:fld id="{007B6C2A-002E-40DA-9FB7-FB0D661F2D14}" type="datetimeFigureOut">
              <a:rPr lang="en-IN" smtClean="0"/>
              <a:t>13-08-2023</a:t>
            </a:fld>
            <a:endParaRPr lang="en-IN"/>
          </a:p>
        </p:txBody>
      </p:sp>
      <p:sp>
        <p:nvSpPr>
          <p:cNvPr id="5" name="Footer Placeholder 4">
            <a:extLst>
              <a:ext uri="{FF2B5EF4-FFF2-40B4-BE49-F238E27FC236}">
                <a16:creationId xmlns:a16="http://schemas.microsoft.com/office/drawing/2014/main" id="{86A3A0F9-1343-7EC6-181D-C622B534C4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221391-6F14-06A7-F034-7A6E557AB2E7}"/>
              </a:ext>
            </a:extLst>
          </p:cNvPr>
          <p:cNvSpPr>
            <a:spLocks noGrp="1"/>
          </p:cNvSpPr>
          <p:nvPr>
            <p:ph type="sldNum" sz="quarter" idx="12"/>
          </p:nvPr>
        </p:nvSpPr>
        <p:spPr/>
        <p:txBody>
          <a:bodyPr/>
          <a:lstStyle/>
          <a:p>
            <a:fld id="{034E5724-B0D0-4BB7-B068-88DEC8C12C24}" type="slidenum">
              <a:rPr lang="en-IN" smtClean="0"/>
              <a:t>‹#›</a:t>
            </a:fld>
            <a:endParaRPr lang="en-IN"/>
          </a:p>
        </p:txBody>
      </p:sp>
    </p:spTree>
    <p:extLst>
      <p:ext uri="{BB962C8B-B14F-4D97-AF65-F5344CB8AC3E}">
        <p14:creationId xmlns:p14="http://schemas.microsoft.com/office/powerpoint/2010/main" val="316358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9719-9379-D914-C1DA-0E329D6D49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9FFA87-376B-9EC1-2FDB-5B933C98CD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503B79-4882-7066-1795-F1CB44345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82269B-40E6-4937-FBE0-D41E3E5A7377}"/>
              </a:ext>
            </a:extLst>
          </p:cNvPr>
          <p:cNvSpPr>
            <a:spLocks noGrp="1"/>
          </p:cNvSpPr>
          <p:nvPr>
            <p:ph type="dt" sz="half" idx="10"/>
          </p:nvPr>
        </p:nvSpPr>
        <p:spPr/>
        <p:txBody>
          <a:bodyPr/>
          <a:lstStyle/>
          <a:p>
            <a:fld id="{007B6C2A-002E-40DA-9FB7-FB0D661F2D14}" type="datetimeFigureOut">
              <a:rPr lang="en-IN" smtClean="0"/>
              <a:t>13-08-2023</a:t>
            </a:fld>
            <a:endParaRPr lang="en-IN"/>
          </a:p>
        </p:txBody>
      </p:sp>
      <p:sp>
        <p:nvSpPr>
          <p:cNvPr id="6" name="Footer Placeholder 5">
            <a:extLst>
              <a:ext uri="{FF2B5EF4-FFF2-40B4-BE49-F238E27FC236}">
                <a16:creationId xmlns:a16="http://schemas.microsoft.com/office/drawing/2014/main" id="{1576416B-6AE2-C2B7-EDA1-7571B6A5D9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249CC9-C78D-5C26-75C6-85D05406C278}"/>
              </a:ext>
            </a:extLst>
          </p:cNvPr>
          <p:cNvSpPr>
            <a:spLocks noGrp="1"/>
          </p:cNvSpPr>
          <p:nvPr>
            <p:ph type="sldNum" sz="quarter" idx="12"/>
          </p:nvPr>
        </p:nvSpPr>
        <p:spPr/>
        <p:txBody>
          <a:bodyPr/>
          <a:lstStyle/>
          <a:p>
            <a:fld id="{034E5724-B0D0-4BB7-B068-88DEC8C12C24}" type="slidenum">
              <a:rPr lang="en-IN" smtClean="0"/>
              <a:t>‹#›</a:t>
            </a:fld>
            <a:endParaRPr lang="en-IN"/>
          </a:p>
        </p:txBody>
      </p:sp>
    </p:spTree>
    <p:extLst>
      <p:ext uri="{BB962C8B-B14F-4D97-AF65-F5344CB8AC3E}">
        <p14:creationId xmlns:p14="http://schemas.microsoft.com/office/powerpoint/2010/main" val="190076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4981-6EBB-0BBA-AC0B-5BB1C5884D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11EB4C-2C24-0F99-CEF4-E3E352397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6CFF22-D229-32AF-2E82-0F916C8F15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4C8F27-0C4B-9CF1-1B6F-47EC6B99E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9EA10-AD0C-2789-5A46-C26DE6B8FE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266505-FD9B-26AA-2DCE-CC428471C61D}"/>
              </a:ext>
            </a:extLst>
          </p:cNvPr>
          <p:cNvSpPr>
            <a:spLocks noGrp="1"/>
          </p:cNvSpPr>
          <p:nvPr>
            <p:ph type="dt" sz="half" idx="10"/>
          </p:nvPr>
        </p:nvSpPr>
        <p:spPr/>
        <p:txBody>
          <a:bodyPr/>
          <a:lstStyle/>
          <a:p>
            <a:fld id="{007B6C2A-002E-40DA-9FB7-FB0D661F2D14}" type="datetimeFigureOut">
              <a:rPr lang="en-IN" smtClean="0"/>
              <a:t>13-08-2023</a:t>
            </a:fld>
            <a:endParaRPr lang="en-IN"/>
          </a:p>
        </p:txBody>
      </p:sp>
      <p:sp>
        <p:nvSpPr>
          <p:cNvPr id="8" name="Footer Placeholder 7">
            <a:extLst>
              <a:ext uri="{FF2B5EF4-FFF2-40B4-BE49-F238E27FC236}">
                <a16:creationId xmlns:a16="http://schemas.microsoft.com/office/drawing/2014/main" id="{6F9004B9-8C7A-C4E7-70B4-7FC47A5462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8CE54F-AF14-D228-2429-61DAD7A68873}"/>
              </a:ext>
            </a:extLst>
          </p:cNvPr>
          <p:cNvSpPr>
            <a:spLocks noGrp="1"/>
          </p:cNvSpPr>
          <p:nvPr>
            <p:ph type="sldNum" sz="quarter" idx="12"/>
          </p:nvPr>
        </p:nvSpPr>
        <p:spPr/>
        <p:txBody>
          <a:bodyPr/>
          <a:lstStyle/>
          <a:p>
            <a:fld id="{034E5724-B0D0-4BB7-B068-88DEC8C12C24}" type="slidenum">
              <a:rPr lang="en-IN" smtClean="0"/>
              <a:t>‹#›</a:t>
            </a:fld>
            <a:endParaRPr lang="en-IN"/>
          </a:p>
        </p:txBody>
      </p:sp>
    </p:spTree>
    <p:extLst>
      <p:ext uri="{BB962C8B-B14F-4D97-AF65-F5344CB8AC3E}">
        <p14:creationId xmlns:p14="http://schemas.microsoft.com/office/powerpoint/2010/main" val="32735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6604-602E-469A-EAC3-CA6F68AD54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923FDC-0F43-58BD-30E3-B31457FD6D0A}"/>
              </a:ext>
            </a:extLst>
          </p:cNvPr>
          <p:cNvSpPr>
            <a:spLocks noGrp="1"/>
          </p:cNvSpPr>
          <p:nvPr>
            <p:ph type="dt" sz="half" idx="10"/>
          </p:nvPr>
        </p:nvSpPr>
        <p:spPr/>
        <p:txBody>
          <a:bodyPr/>
          <a:lstStyle/>
          <a:p>
            <a:fld id="{007B6C2A-002E-40DA-9FB7-FB0D661F2D14}" type="datetimeFigureOut">
              <a:rPr lang="en-IN" smtClean="0"/>
              <a:t>13-08-2023</a:t>
            </a:fld>
            <a:endParaRPr lang="en-IN"/>
          </a:p>
        </p:txBody>
      </p:sp>
      <p:sp>
        <p:nvSpPr>
          <p:cNvPr id="4" name="Footer Placeholder 3">
            <a:extLst>
              <a:ext uri="{FF2B5EF4-FFF2-40B4-BE49-F238E27FC236}">
                <a16:creationId xmlns:a16="http://schemas.microsoft.com/office/drawing/2014/main" id="{1D17B3E1-628C-E397-E342-0822FC6D13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D6AE8E-334C-DCA2-4675-187E4B0648BC}"/>
              </a:ext>
            </a:extLst>
          </p:cNvPr>
          <p:cNvSpPr>
            <a:spLocks noGrp="1"/>
          </p:cNvSpPr>
          <p:nvPr>
            <p:ph type="sldNum" sz="quarter" idx="12"/>
          </p:nvPr>
        </p:nvSpPr>
        <p:spPr/>
        <p:txBody>
          <a:bodyPr/>
          <a:lstStyle/>
          <a:p>
            <a:fld id="{034E5724-B0D0-4BB7-B068-88DEC8C12C24}" type="slidenum">
              <a:rPr lang="en-IN" smtClean="0"/>
              <a:t>‹#›</a:t>
            </a:fld>
            <a:endParaRPr lang="en-IN"/>
          </a:p>
        </p:txBody>
      </p:sp>
    </p:spTree>
    <p:extLst>
      <p:ext uri="{BB962C8B-B14F-4D97-AF65-F5344CB8AC3E}">
        <p14:creationId xmlns:p14="http://schemas.microsoft.com/office/powerpoint/2010/main" val="329479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8B4F9F-6F7B-7F50-8F0F-7E8894DB58F5}"/>
              </a:ext>
            </a:extLst>
          </p:cNvPr>
          <p:cNvSpPr>
            <a:spLocks noGrp="1"/>
          </p:cNvSpPr>
          <p:nvPr>
            <p:ph type="dt" sz="half" idx="10"/>
          </p:nvPr>
        </p:nvSpPr>
        <p:spPr/>
        <p:txBody>
          <a:bodyPr/>
          <a:lstStyle/>
          <a:p>
            <a:fld id="{007B6C2A-002E-40DA-9FB7-FB0D661F2D14}" type="datetimeFigureOut">
              <a:rPr lang="en-IN" smtClean="0"/>
              <a:t>13-08-2023</a:t>
            </a:fld>
            <a:endParaRPr lang="en-IN"/>
          </a:p>
        </p:txBody>
      </p:sp>
      <p:sp>
        <p:nvSpPr>
          <p:cNvPr id="3" name="Footer Placeholder 2">
            <a:extLst>
              <a:ext uri="{FF2B5EF4-FFF2-40B4-BE49-F238E27FC236}">
                <a16:creationId xmlns:a16="http://schemas.microsoft.com/office/drawing/2014/main" id="{12D97A26-BF92-FAD3-AACD-801D66AA81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2C5EEB-623A-ED17-6F28-2C804842E2DC}"/>
              </a:ext>
            </a:extLst>
          </p:cNvPr>
          <p:cNvSpPr>
            <a:spLocks noGrp="1"/>
          </p:cNvSpPr>
          <p:nvPr>
            <p:ph type="sldNum" sz="quarter" idx="12"/>
          </p:nvPr>
        </p:nvSpPr>
        <p:spPr/>
        <p:txBody>
          <a:bodyPr/>
          <a:lstStyle/>
          <a:p>
            <a:fld id="{034E5724-B0D0-4BB7-B068-88DEC8C12C24}" type="slidenum">
              <a:rPr lang="en-IN" smtClean="0"/>
              <a:t>‹#›</a:t>
            </a:fld>
            <a:endParaRPr lang="en-IN"/>
          </a:p>
        </p:txBody>
      </p:sp>
    </p:spTree>
    <p:extLst>
      <p:ext uri="{BB962C8B-B14F-4D97-AF65-F5344CB8AC3E}">
        <p14:creationId xmlns:p14="http://schemas.microsoft.com/office/powerpoint/2010/main" val="4219493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C37C4-BC56-BDA8-A76F-3750AC165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C08419-4381-CA6B-1714-2DB0D4CA29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7B58CC-6376-3BB8-A754-1A30EB01C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B239DB-C509-5457-A464-77A76124BE3B}"/>
              </a:ext>
            </a:extLst>
          </p:cNvPr>
          <p:cNvSpPr>
            <a:spLocks noGrp="1"/>
          </p:cNvSpPr>
          <p:nvPr>
            <p:ph type="dt" sz="half" idx="10"/>
          </p:nvPr>
        </p:nvSpPr>
        <p:spPr/>
        <p:txBody>
          <a:bodyPr/>
          <a:lstStyle/>
          <a:p>
            <a:fld id="{007B6C2A-002E-40DA-9FB7-FB0D661F2D14}" type="datetimeFigureOut">
              <a:rPr lang="en-IN" smtClean="0"/>
              <a:t>13-08-2023</a:t>
            </a:fld>
            <a:endParaRPr lang="en-IN"/>
          </a:p>
        </p:txBody>
      </p:sp>
      <p:sp>
        <p:nvSpPr>
          <p:cNvPr id="6" name="Footer Placeholder 5">
            <a:extLst>
              <a:ext uri="{FF2B5EF4-FFF2-40B4-BE49-F238E27FC236}">
                <a16:creationId xmlns:a16="http://schemas.microsoft.com/office/drawing/2014/main" id="{ADF7AD75-93D4-11F6-77D5-0AEAE6AFAE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479913-F30C-DF6D-60BB-9AD6540D4201}"/>
              </a:ext>
            </a:extLst>
          </p:cNvPr>
          <p:cNvSpPr>
            <a:spLocks noGrp="1"/>
          </p:cNvSpPr>
          <p:nvPr>
            <p:ph type="sldNum" sz="quarter" idx="12"/>
          </p:nvPr>
        </p:nvSpPr>
        <p:spPr/>
        <p:txBody>
          <a:bodyPr/>
          <a:lstStyle/>
          <a:p>
            <a:fld id="{034E5724-B0D0-4BB7-B068-88DEC8C12C24}" type="slidenum">
              <a:rPr lang="en-IN" smtClean="0"/>
              <a:t>‹#›</a:t>
            </a:fld>
            <a:endParaRPr lang="en-IN"/>
          </a:p>
        </p:txBody>
      </p:sp>
    </p:spTree>
    <p:extLst>
      <p:ext uri="{BB962C8B-B14F-4D97-AF65-F5344CB8AC3E}">
        <p14:creationId xmlns:p14="http://schemas.microsoft.com/office/powerpoint/2010/main" val="212744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1590-7AB5-5890-605F-6A10A6F32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72FD2D-B7D3-686B-99BD-021A55ECA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0E165F-AD7D-FA50-7B56-BF2F453A7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3D571-1BFD-C696-1B86-78CE7ABD5AFD}"/>
              </a:ext>
            </a:extLst>
          </p:cNvPr>
          <p:cNvSpPr>
            <a:spLocks noGrp="1"/>
          </p:cNvSpPr>
          <p:nvPr>
            <p:ph type="dt" sz="half" idx="10"/>
          </p:nvPr>
        </p:nvSpPr>
        <p:spPr/>
        <p:txBody>
          <a:bodyPr/>
          <a:lstStyle/>
          <a:p>
            <a:fld id="{007B6C2A-002E-40DA-9FB7-FB0D661F2D14}" type="datetimeFigureOut">
              <a:rPr lang="en-IN" smtClean="0"/>
              <a:t>13-08-2023</a:t>
            </a:fld>
            <a:endParaRPr lang="en-IN"/>
          </a:p>
        </p:txBody>
      </p:sp>
      <p:sp>
        <p:nvSpPr>
          <p:cNvPr id="6" name="Footer Placeholder 5">
            <a:extLst>
              <a:ext uri="{FF2B5EF4-FFF2-40B4-BE49-F238E27FC236}">
                <a16:creationId xmlns:a16="http://schemas.microsoft.com/office/drawing/2014/main" id="{C37B6DCF-0DDA-BCBA-E076-C6BA8A3160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ED9125-5B65-4566-0519-41B7C52B5C82}"/>
              </a:ext>
            </a:extLst>
          </p:cNvPr>
          <p:cNvSpPr>
            <a:spLocks noGrp="1"/>
          </p:cNvSpPr>
          <p:nvPr>
            <p:ph type="sldNum" sz="quarter" idx="12"/>
          </p:nvPr>
        </p:nvSpPr>
        <p:spPr/>
        <p:txBody>
          <a:bodyPr/>
          <a:lstStyle/>
          <a:p>
            <a:fld id="{034E5724-B0D0-4BB7-B068-88DEC8C12C24}" type="slidenum">
              <a:rPr lang="en-IN" smtClean="0"/>
              <a:t>‹#›</a:t>
            </a:fld>
            <a:endParaRPr lang="en-IN"/>
          </a:p>
        </p:txBody>
      </p:sp>
    </p:spTree>
    <p:extLst>
      <p:ext uri="{BB962C8B-B14F-4D97-AF65-F5344CB8AC3E}">
        <p14:creationId xmlns:p14="http://schemas.microsoft.com/office/powerpoint/2010/main" val="46122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E9292-5E42-DB59-C8C5-0DA5F795A1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30BAE-5F35-2BB4-16A1-E911369B57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ABA962-F0BE-F8B2-5B1F-E608C89E1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B6C2A-002E-40DA-9FB7-FB0D661F2D14}" type="datetimeFigureOut">
              <a:rPr lang="en-IN" smtClean="0"/>
              <a:t>13-08-2023</a:t>
            </a:fld>
            <a:endParaRPr lang="en-IN"/>
          </a:p>
        </p:txBody>
      </p:sp>
      <p:sp>
        <p:nvSpPr>
          <p:cNvPr id="5" name="Footer Placeholder 4">
            <a:extLst>
              <a:ext uri="{FF2B5EF4-FFF2-40B4-BE49-F238E27FC236}">
                <a16:creationId xmlns:a16="http://schemas.microsoft.com/office/drawing/2014/main" id="{34037581-ED17-361C-7139-308B64172A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764361-2E87-034C-BD21-ECD0FAAE5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E5724-B0D0-4BB7-B068-88DEC8C12C24}" type="slidenum">
              <a:rPr lang="en-IN" smtClean="0"/>
              <a:t>‹#›</a:t>
            </a:fld>
            <a:endParaRPr lang="en-IN"/>
          </a:p>
        </p:txBody>
      </p:sp>
    </p:spTree>
    <p:extLst>
      <p:ext uri="{BB962C8B-B14F-4D97-AF65-F5344CB8AC3E}">
        <p14:creationId xmlns:p14="http://schemas.microsoft.com/office/powerpoint/2010/main" val="366373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C0CB676C-08FE-0EB6-3015-67F6CA3C2E07}"/>
              </a:ext>
            </a:extLst>
          </p:cNvPr>
          <p:cNvSpPr/>
          <p:nvPr/>
        </p:nvSpPr>
        <p:spPr>
          <a:xfrm>
            <a:off x="8576718" y="3335867"/>
            <a:ext cx="3291841" cy="3200400"/>
          </a:xfrm>
          <a:prstGeom prst="triangle">
            <a:avLst>
              <a:gd name="adj" fmla="val 9964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AF9965F4-85C1-5CF9-EFA1-CF64F2C51501}"/>
              </a:ext>
            </a:extLst>
          </p:cNvPr>
          <p:cNvSpPr/>
          <p:nvPr/>
        </p:nvSpPr>
        <p:spPr>
          <a:xfrm>
            <a:off x="643473" y="625059"/>
            <a:ext cx="10905053" cy="560788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A69D296-F996-AF15-5F7C-9895C37E16A4}"/>
              </a:ext>
            </a:extLst>
          </p:cNvPr>
          <p:cNvSpPr/>
          <p:nvPr/>
        </p:nvSpPr>
        <p:spPr>
          <a:xfrm>
            <a:off x="1676400" y="2151529"/>
            <a:ext cx="7826188" cy="1277471"/>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solidFill>
                  <a:schemeClr val="tx1"/>
                </a:solidFill>
                <a:latin typeface="Amasis MT Pro Medium" panose="02040604050005020304" pitchFamily="18" charset="0"/>
              </a:rPr>
              <a:t>Startup Company</a:t>
            </a:r>
            <a:endParaRPr lang="en-IN" dirty="0">
              <a:solidFill>
                <a:schemeClr val="tx1"/>
              </a:solidFill>
              <a:latin typeface="Amasis MT Pro Medium" panose="02040604050005020304" pitchFamily="18" charset="0"/>
            </a:endParaRPr>
          </a:p>
        </p:txBody>
      </p:sp>
      <p:cxnSp>
        <p:nvCxnSpPr>
          <p:cNvPr id="7" name="Straight Connector 6">
            <a:extLst>
              <a:ext uri="{FF2B5EF4-FFF2-40B4-BE49-F238E27FC236}">
                <a16:creationId xmlns:a16="http://schemas.microsoft.com/office/drawing/2014/main" id="{F464AFA1-DA61-2341-5A3C-6A6BD8FAFE64}"/>
              </a:ext>
            </a:extLst>
          </p:cNvPr>
          <p:cNvCxnSpPr>
            <a:cxnSpLocks/>
          </p:cNvCxnSpPr>
          <p:nvPr/>
        </p:nvCxnSpPr>
        <p:spPr>
          <a:xfrm>
            <a:off x="2922495" y="3420035"/>
            <a:ext cx="2949388"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2BBE534-FAE2-1B84-B169-F18C30D83BF3}"/>
              </a:ext>
            </a:extLst>
          </p:cNvPr>
          <p:cNvSpPr/>
          <p:nvPr/>
        </p:nvSpPr>
        <p:spPr>
          <a:xfrm>
            <a:off x="2966066" y="3711118"/>
            <a:ext cx="2510118" cy="8237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err="1">
                <a:solidFill>
                  <a:schemeClr val="tx1"/>
                </a:solidFill>
              </a:rPr>
              <a:t>Blinkit</a:t>
            </a:r>
            <a:r>
              <a:rPr lang="en-IN" sz="2400" dirty="0">
                <a:solidFill>
                  <a:schemeClr val="tx1"/>
                </a:solidFill>
              </a:rPr>
              <a:t> Pvt Ltd</a:t>
            </a:r>
          </a:p>
        </p:txBody>
      </p:sp>
      <p:cxnSp>
        <p:nvCxnSpPr>
          <p:cNvPr id="10" name="Straight Connector 9">
            <a:extLst>
              <a:ext uri="{FF2B5EF4-FFF2-40B4-BE49-F238E27FC236}">
                <a16:creationId xmlns:a16="http://schemas.microsoft.com/office/drawing/2014/main" id="{D444A6E7-6E8D-ACCB-7FC6-7F08C99DDADE}"/>
              </a:ext>
            </a:extLst>
          </p:cNvPr>
          <p:cNvCxnSpPr>
            <a:cxnSpLocks/>
          </p:cNvCxnSpPr>
          <p:nvPr/>
        </p:nvCxnSpPr>
        <p:spPr>
          <a:xfrm>
            <a:off x="3056965" y="3826901"/>
            <a:ext cx="0" cy="59219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7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C0CB676C-08FE-0EB6-3015-67F6CA3C2E07}"/>
              </a:ext>
            </a:extLst>
          </p:cNvPr>
          <p:cNvSpPr/>
          <p:nvPr/>
        </p:nvSpPr>
        <p:spPr>
          <a:xfrm>
            <a:off x="8576718" y="3335867"/>
            <a:ext cx="3291841" cy="3200400"/>
          </a:xfrm>
          <a:prstGeom prst="triangle">
            <a:avLst>
              <a:gd name="adj" fmla="val 9964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AF9965F4-85C1-5CF9-EFA1-CF64F2C51501}"/>
              </a:ext>
            </a:extLst>
          </p:cNvPr>
          <p:cNvSpPr/>
          <p:nvPr/>
        </p:nvSpPr>
        <p:spPr>
          <a:xfrm>
            <a:off x="643473" y="625059"/>
            <a:ext cx="10905053" cy="560788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A75307C-E55A-AD9C-F638-23E55912F9C4}"/>
              </a:ext>
            </a:extLst>
          </p:cNvPr>
          <p:cNvSpPr/>
          <p:nvPr/>
        </p:nvSpPr>
        <p:spPr>
          <a:xfrm>
            <a:off x="0" y="0"/>
            <a:ext cx="3729318" cy="271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16BD0EF9-B049-0BA1-6D9B-EECB54804C96}"/>
              </a:ext>
            </a:extLst>
          </p:cNvPr>
          <p:cNvSpPr/>
          <p:nvPr/>
        </p:nvSpPr>
        <p:spPr>
          <a:xfrm>
            <a:off x="3402209" y="1005657"/>
            <a:ext cx="6827874" cy="10192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Algerian" panose="04020705040A02060702" pitchFamily="82" charset="0"/>
              </a:rPr>
              <a:t>About </a:t>
            </a:r>
            <a:r>
              <a:rPr lang="en-IN" sz="3200" dirty="0" err="1">
                <a:solidFill>
                  <a:schemeClr val="tx1"/>
                </a:solidFill>
                <a:latin typeface="Algerian" panose="04020705040A02060702" pitchFamily="82" charset="0"/>
              </a:rPr>
              <a:t>Blinkit</a:t>
            </a:r>
            <a:r>
              <a:rPr lang="en-IN" sz="3200" dirty="0">
                <a:solidFill>
                  <a:schemeClr val="tx1"/>
                </a:solidFill>
                <a:latin typeface="Algerian" panose="04020705040A02060702" pitchFamily="82" charset="0"/>
              </a:rPr>
              <a:t> Company</a:t>
            </a:r>
          </a:p>
        </p:txBody>
      </p:sp>
      <p:sp>
        <p:nvSpPr>
          <p:cNvPr id="15" name="TextBox 14">
            <a:extLst>
              <a:ext uri="{FF2B5EF4-FFF2-40B4-BE49-F238E27FC236}">
                <a16:creationId xmlns:a16="http://schemas.microsoft.com/office/drawing/2014/main" id="{385E9794-CE9E-6577-7FDC-D9B2F2A5DDD8}"/>
              </a:ext>
            </a:extLst>
          </p:cNvPr>
          <p:cNvSpPr txBox="1"/>
          <p:nvPr/>
        </p:nvSpPr>
        <p:spPr>
          <a:xfrm>
            <a:off x="4806075" y="2515371"/>
            <a:ext cx="6096000" cy="2308324"/>
          </a:xfrm>
          <a:prstGeom prst="rect">
            <a:avLst/>
          </a:prstGeom>
          <a:noFill/>
        </p:spPr>
        <p:txBody>
          <a:bodyPr wrap="square">
            <a:spAutoFit/>
          </a:bodyPr>
          <a:lstStyle/>
          <a:p>
            <a:pPr marL="1200150" lvl="2" indent="-285750">
              <a:buFont typeface="Arial" panose="020B0604020202020204" pitchFamily="34" charset="0"/>
              <a:buChar char="•"/>
            </a:pPr>
            <a:r>
              <a:rPr lang="en-IN" dirty="0">
                <a:latin typeface="Amasis MT Pro Medium" panose="02040604050005020304" pitchFamily="18" charset="0"/>
              </a:rPr>
              <a:t>Name of The Startup App</a:t>
            </a:r>
            <a:endParaRPr lang="en-IN" sz="1800" dirty="0">
              <a:solidFill>
                <a:schemeClr val="tx1"/>
              </a:solidFill>
              <a:latin typeface="Amasis MT Pro Medium" panose="02040604050005020304" pitchFamily="18" charset="0"/>
            </a:endParaRPr>
          </a:p>
          <a:p>
            <a:pPr marL="1200150" lvl="2" indent="-285750">
              <a:buFont typeface="Arial" panose="020B0604020202020204" pitchFamily="34" charset="0"/>
              <a:buChar char="•"/>
            </a:pPr>
            <a:r>
              <a:rPr lang="en-IN" dirty="0">
                <a:latin typeface="Amasis MT Pro Medium" panose="02040604050005020304" pitchFamily="18" charset="0"/>
              </a:rPr>
              <a:t>Name of The Founder Owner </a:t>
            </a:r>
          </a:p>
          <a:p>
            <a:pPr marL="1200150" lvl="2" indent="-285750">
              <a:buFont typeface="Arial" panose="020B0604020202020204" pitchFamily="34" charset="0"/>
              <a:buChar char="•"/>
            </a:pPr>
            <a:r>
              <a:rPr lang="en-IN" dirty="0">
                <a:latin typeface="Amasis MT Pro Medium" panose="02040604050005020304" pitchFamily="18" charset="0"/>
              </a:rPr>
              <a:t>Startup Starts Year</a:t>
            </a:r>
          </a:p>
          <a:p>
            <a:pPr marL="1200150" lvl="2" indent="-285750">
              <a:buFont typeface="Arial" panose="020B0604020202020204" pitchFamily="34" charset="0"/>
              <a:buChar char="•"/>
            </a:pPr>
            <a:r>
              <a:rPr lang="en-IN" dirty="0">
                <a:latin typeface="Amasis MT Pro Medium" panose="02040604050005020304" pitchFamily="18" charset="0"/>
              </a:rPr>
              <a:t>Startup Starts Place</a:t>
            </a:r>
          </a:p>
          <a:p>
            <a:pPr marL="1200150" lvl="2" indent="-285750">
              <a:buFont typeface="Arial" panose="020B0604020202020204" pitchFamily="34" charset="0"/>
              <a:buChar char="•"/>
            </a:pPr>
            <a:r>
              <a:rPr lang="en-IN" sz="1800" dirty="0">
                <a:effectLst/>
                <a:latin typeface="Amasis MT Pro Medium" panose="02040604050005020304" pitchFamily="18" charset="0"/>
                <a:ea typeface="Calibri" panose="020F0502020204030204" pitchFamily="34" charset="0"/>
                <a:cs typeface="Times New Roman" panose="02020603050405020304" pitchFamily="18" charset="0"/>
              </a:rPr>
              <a:t>Achievement of the Start up</a:t>
            </a:r>
            <a:endParaRPr lang="en-IN" dirty="0">
              <a:latin typeface="Amasis MT Pro Medium" panose="02040604050005020304" pitchFamily="18" charset="0"/>
            </a:endParaRPr>
          </a:p>
          <a:p>
            <a:pPr marL="1200150" lvl="2" indent="-285750">
              <a:buFont typeface="Arial" panose="020B0604020202020204" pitchFamily="34" charset="0"/>
              <a:buChar char="•"/>
            </a:pPr>
            <a:r>
              <a:rPr lang="en-IN" sz="1800" dirty="0">
                <a:effectLst/>
                <a:latin typeface="Amasis MT Pro Medium" panose="02040604050005020304" pitchFamily="18" charset="0"/>
                <a:ea typeface="Calibri" panose="020F0502020204030204" pitchFamily="34" charset="0"/>
                <a:cs typeface="Times New Roman" panose="02020603050405020304" pitchFamily="18" charset="0"/>
              </a:rPr>
              <a:t>Struggle of the Start up</a:t>
            </a:r>
          </a:p>
          <a:p>
            <a:pPr marL="1200150" lvl="2" indent="-285750">
              <a:buFont typeface="Arial" panose="020B0604020202020204" pitchFamily="34" charset="0"/>
              <a:buChar char="•"/>
            </a:pPr>
            <a:r>
              <a:rPr lang="en-IN" sz="1800" dirty="0">
                <a:effectLst/>
                <a:latin typeface="Amasis MT Pro Medium" panose="02040604050005020304" pitchFamily="18" charset="0"/>
                <a:ea typeface="Calibri" panose="020F0502020204030204" pitchFamily="34" charset="0"/>
                <a:cs typeface="Times New Roman" panose="02020603050405020304" pitchFamily="18" charset="0"/>
              </a:rPr>
              <a:t>Mission of the Start up</a:t>
            </a:r>
            <a:endParaRPr lang="en-IN" dirty="0">
              <a:latin typeface="Amasis MT Pro Medium" panose="02040604050005020304" pitchFamily="18" charset="0"/>
              <a:ea typeface="Calibri" panose="020F0502020204030204" pitchFamily="34" charset="0"/>
              <a:cs typeface="Times New Roman" panose="02020603050405020304" pitchFamily="18" charset="0"/>
            </a:endParaRPr>
          </a:p>
          <a:p>
            <a:pPr marL="1200150" lvl="2" indent="-285750">
              <a:buFont typeface="Arial" panose="020B0604020202020204" pitchFamily="34" charset="0"/>
              <a:buChar char="•"/>
            </a:pPr>
            <a:r>
              <a:rPr lang="en-IN" sz="1800" dirty="0">
                <a:effectLst/>
                <a:latin typeface="Amasis MT Pro Medium" panose="02040604050005020304" pitchFamily="18" charset="0"/>
                <a:ea typeface="Calibri" panose="020F0502020204030204" pitchFamily="34" charset="0"/>
                <a:cs typeface="Times New Roman" panose="02020603050405020304" pitchFamily="18" charset="0"/>
              </a:rPr>
              <a:t>Vision of the Start up</a:t>
            </a:r>
            <a:endParaRPr lang="en-IN" sz="1800" dirty="0">
              <a:solidFill>
                <a:schemeClr val="tx1"/>
              </a:solidFill>
              <a:latin typeface="Amasis MT Pro Medium" panose="02040604050005020304" pitchFamily="18" charset="0"/>
            </a:endParaRPr>
          </a:p>
        </p:txBody>
      </p:sp>
      <p:pic>
        <p:nvPicPr>
          <p:cNvPr id="6" name="Picture 5" descr="A person pushing a shopping cart&#10;&#10;Description automatically generated">
            <a:extLst>
              <a:ext uri="{FF2B5EF4-FFF2-40B4-BE49-F238E27FC236}">
                <a16:creationId xmlns:a16="http://schemas.microsoft.com/office/drawing/2014/main" id="{03F05DB3-1F75-2B4C-72D5-71B8EBACCD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988" y="314247"/>
            <a:ext cx="2867025" cy="16002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Rectangle: Rounded Corners 6">
            <a:extLst>
              <a:ext uri="{FF2B5EF4-FFF2-40B4-BE49-F238E27FC236}">
                <a16:creationId xmlns:a16="http://schemas.microsoft.com/office/drawing/2014/main" id="{30F0DBEB-A883-115A-270E-A7604F50FF0C}"/>
              </a:ext>
            </a:extLst>
          </p:cNvPr>
          <p:cNvSpPr/>
          <p:nvPr/>
        </p:nvSpPr>
        <p:spPr>
          <a:xfrm>
            <a:off x="258792" y="207047"/>
            <a:ext cx="3105510" cy="1817848"/>
          </a:xfrm>
          <a:prstGeom prst="roundRect">
            <a:avLst>
              <a:gd name="adj" fmla="val 557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028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C0CB676C-08FE-0EB6-3015-67F6CA3C2E07}"/>
              </a:ext>
            </a:extLst>
          </p:cNvPr>
          <p:cNvSpPr/>
          <p:nvPr/>
        </p:nvSpPr>
        <p:spPr>
          <a:xfrm>
            <a:off x="8576718" y="3335867"/>
            <a:ext cx="3291841" cy="3200400"/>
          </a:xfrm>
          <a:prstGeom prst="triangle">
            <a:avLst>
              <a:gd name="adj" fmla="val 9964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AF9965F4-85C1-5CF9-EFA1-CF64F2C51501}"/>
              </a:ext>
            </a:extLst>
          </p:cNvPr>
          <p:cNvSpPr/>
          <p:nvPr/>
        </p:nvSpPr>
        <p:spPr>
          <a:xfrm>
            <a:off x="643473" y="625059"/>
            <a:ext cx="10905053" cy="560788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decagon 18">
            <a:extLst>
              <a:ext uri="{FF2B5EF4-FFF2-40B4-BE49-F238E27FC236}">
                <a16:creationId xmlns:a16="http://schemas.microsoft.com/office/drawing/2014/main" id="{BFD618C7-FE0B-5182-1971-843559585A7C}"/>
              </a:ext>
            </a:extLst>
          </p:cNvPr>
          <p:cNvSpPr/>
          <p:nvPr/>
        </p:nvSpPr>
        <p:spPr>
          <a:xfrm>
            <a:off x="7653235" y="1699173"/>
            <a:ext cx="3620021" cy="3675159"/>
          </a:xfrm>
          <a:prstGeom prst="dodecagon">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decagon 19">
            <a:extLst>
              <a:ext uri="{FF2B5EF4-FFF2-40B4-BE49-F238E27FC236}">
                <a16:creationId xmlns:a16="http://schemas.microsoft.com/office/drawing/2014/main" id="{EDF1F565-EB03-7488-4917-34611DFDC0C6}"/>
              </a:ext>
            </a:extLst>
          </p:cNvPr>
          <p:cNvSpPr/>
          <p:nvPr/>
        </p:nvSpPr>
        <p:spPr>
          <a:xfrm>
            <a:off x="9788796" y="1221004"/>
            <a:ext cx="1096318" cy="1061956"/>
          </a:xfrm>
          <a:prstGeom prst="dodecagon">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Dodecagon 20">
            <a:extLst>
              <a:ext uri="{FF2B5EF4-FFF2-40B4-BE49-F238E27FC236}">
                <a16:creationId xmlns:a16="http://schemas.microsoft.com/office/drawing/2014/main" id="{7C705666-9D2F-25D7-13EA-55E5D6613005}"/>
              </a:ext>
            </a:extLst>
          </p:cNvPr>
          <p:cNvSpPr/>
          <p:nvPr/>
        </p:nvSpPr>
        <p:spPr>
          <a:xfrm>
            <a:off x="7511118" y="4405089"/>
            <a:ext cx="1096318" cy="1061956"/>
          </a:xfrm>
          <a:prstGeom prst="dodecagon">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DFD85D99-FA47-3990-5C83-EC9D822FF738}"/>
              </a:ext>
            </a:extLst>
          </p:cNvPr>
          <p:cNvSpPr/>
          <p:nvPr/>
        </p:nvSpPr>
        <p:spPr>
          <a:xfrm>
            <a:off x="1174699" y="1095428"/>
            <a:ext cx="2777098" cy="12550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u="sng" dirty="0">
                <a:solidFill>
                  <a:schemeClr val="tx1"/>
                </a:solidFill>
                <a:latin typeface="Algerian" panose="04020705040A02060702" pitchFamily="82" charset="0"/>
              </a:rPr>
              <a:t>Introduction</a:t>
            </a:r>
          </a:p>
        </p:txBody>
      </p:sp>
      <p:sp>
        <p:nvSpPr>
          <p:cNvPr id="26" name="TextBox 25">
            <a:extLst>
              <a:ext uri="{FF2B5EF4-FFF2-40B4-BE49-F238E27FC236}">
                <a16:creationId xmlns:a16="http://schemas.microsoft.com/office/drawing/2014/main" id="{C427B361-93F0-D8C0-46AF-03A23FF34408}"/>
              </a:ext>
            </a:extLst>
          </p:cNvPr>
          <p:cNvSpPr txBox="1"/>
          <p:nvPr/>
        </p:nvSpPr>
        <p:spPr>
          <a:xfrm>
            <a:off x="1880950" y="2654550"/>
            <a:ext cx="4141694" cy="1815882"/>
          </a:xfrm>
          <a:prstGeom prst="rect">
            <a:avLst/>
          </a:prstGeom>
          <a:noFill/>
        </p:spPr>
        <p:txBody>
          <a:bodyPr wrap="square">
            <a:spAutoFit/>
          </a:bodyPr>
          <a:lstStyle/>
          <a:p>
            <a:r>
              <a:rPr lang="en-US" sz="1600" u="sng" dirty="0">
                <a:latin typeface="Amasis MT Pro Medium" panose="02040604050005020304" pitchFamily="18" charset="0"/>
              </a:rPr>
              <a:t>Blink Commerce Private Limited</a:t>
            </a:r>
            <a:r>
              <a:rPr lang="en-US" sz="1600" dirty="0">
                <a:latin typeface="Amasis MT Pro Medium" panose="02040604050005020304" pitchFamily="18" charset="0"/>
              </a:rPr>
              <a:t>, d/b/a </a:t>
            </a:r>
            <a:r>
              <a:rPr lang="en-US" sz="1600" u="sng" dirty="0" err="1">
                <a:latin typeface="Amasis MT Pro Medium" panose="02040604050005020304" pitchFamily="18" charset="0"/>
              </a:rPr>
              <a:t>Blinkit</a:t>
            </a:r>
            <a:r>
              <a:rPr lang="en-US" sz="1600" dirty="0">
                <a:latin typeface="Amasis MT Pro Medium" panose="02040604050005020304" pitchFamily="18" charset="0"/>
              </a:rPr>
              <a:t> and formerly </a:t>
            </a:r>
            <a:r>
              <a:rPr lang="en-US" sz="1600" dirty="0" err="1">
                <a:latin typeface="Amasis MT Pro Medium" panose="02040604050005020304" pitchFamily="18" charset="0"/>
              </a:rPr>
              <a:t>Grofers</a:t>
            </a:r>
            <a:r>
              <a:rPr lang="en-US" sz="1600" dirty="0">
                <a:latin typeface="Amasis MT Pro Medium" panose="02040604050005020304" pitchFamily="18" charset="0"/>
              </a:rPr>
              <a:t>, is an Indian instant delivery service. It was founded in December 2013 and is based out of Gurgaon. Customers of the company use a mobile application to order groceries and essentials online.</a:t>
            </a:r>
            <a:endParaRPr lang="en-IN" sz="1600" dirty="0">
              <a:latin typeface="Amasis MT Pro Medium" panose="02040604050005020304" pitchFamily="18" charset="0"/>
            </a:endParaRPr>
          </a:p>
        </p:txBody>
      </p:sp>
      <p:pic>
        <p:nvPicPr>
          <p:cNvPr id="5" name="图片占位符 9" descr="People working in office">
            <a:extLst>
              <a:ext uri="{FF2B5EF4-FFF2-40B4-BE49-F238E27FC236}">
                <a16:creationId xmlns:a16="http://schemas.microsoft.com/office/drawing/2014/main" id="{F26A8729-3EE0-DF73-0122-4F22151E0275}"/>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8138740" y="1966968"/>
            <a:ext cx="2660046" cy="30219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29314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C0CB676C-08FE-0EB6-3015-67F6CA3C2E07}"/>
              </a:ext>
            </a:extLst>
          </p:cNvPr>
          <p:cNvSpPr/>
          <p:nvPr/>
        </p:nvSpPr>
        <p:spPr>
          <a:xfrm>
            <a:off x="8576718" y="3335867"/>
            <a:ext cx="3291841" cy="3200400"/>
          </a:xfrm>
          <a:prstGeom prst="triangle">
            <a:avLst>
              <a:gd name="adj" fmla="val 9964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AF9965F4-85C1-5CF9-EFA1-CF64F2C51501}"/>
              </a:ext>
            </a:extLst>
          </p:cNvPr>
          <p:cNvSpPr/>
          <p:nvPr/>
        </p:nvSpPr>
        <p:spPr>
          <a:xfrm>
            <a:off x="854773" y="426651"/>
            <a:ext cx="10905053" cy="560788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yellow background with black and red text&#10;&#10;Description automatically generated">
            <a:extLst>
              <a:ext uri="{FF2B5EF4-FFF2-40B4-BE49-F238E27FC236}">
                <a16:creationId xmlns:a16="http://schemas.microsoft.com/office/drawing/2014/main" id="{EC1466C0-C50C-FDF3-68A5-48DEA7C2CDEA}"/>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933042" y="496018"/>
            <a:ext cx="10748513" cy="5469148"/>
          </a:xfrm>
          <a:prstGeom prst="rect">
            <a:avLst/>
          </a:prstGeom>
          <a:ln w="12700">
            <a:solidFill>
              <a:schemeClr val="tx1"/>
            </a:solidFill>
          </a:ln>
        </p:spPr>
      </p:pic>
      <p:pic>
        <p:nvPicPr>
          <p:cNvPr id="29" name="Shape 33">
            <a:extLst>
              <a:ext uri="{FF2B5EF4-FFF2-40B4-BE49-F238E27FC236}">
                <a16:creationId xmlns:a16="http://schemas.microsoft.com/office/drawing/2014/main" id="{535C9A1B-D2CE-267E-93B6-A38D682AB2D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3387634" y="6453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blipFill>
            <a:blip r:embed="rId4"/>
            <a:stretch>
              <a:fillRect/>
            </a:stretch>
          </a:blipFill>
        </p:spPr>
      </p:pic>
      <p:pic>
        <p:nvPicPr>
          <p:cNvPr id="30" name="Shape 33">
            <a:extLst>
              <a:ext uri="{FF2B5EF4-FFF2-40B4-BE49-F238E27FC236}">
                <a16:creationId xmlns:a16="http://schemas.microsoft.com/office/drawing/2014/main" id="{7DAFA5F2-8E19-1ECF-DB90-4BB05772EF9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1261787" y="2688948"/>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blipFill>
            <a:blip r:embed="rId5"/>
            <a:stretch>
              <a:fillRect/>
            </a:stretch>
          </a:blipFill>
        </p:spPr>
      </p:pic>
      <p:sp>
        <p:nvSpPr>
          <p:cNvPr id="32" name="Text Placeholder 2">
            <a:extLst>
              <a:ext uri="{FF2B5EF4-FFF2-40B4-BE49-F238E27FC236}">
                <a16:creationId xmlns:a16="http://schemas.microsoft.com/office/drawing/2014/main" id="{F76BB868-5916-1FD1-F9A6-DF8961276D47}"/>
              </a:ext>
            </a:extLst>
          </p:cNvPr>
          <p:cNvSpPr txBox="1">
            <a:spLocks/>
          </p:cNvSpPr>
          <p:nvPr/>
        </p:nvSpPr>
        <p:spPr>
          <a:xfrm>
            <a:off x="834653" y="4591618"/>
            <a:ext cx="2524533" cy="4093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err="1">
                <a:latin typeface="Amasis MT Pro Medium" panose="02040604050005020304" pitchFamily="18" charset="0"/>
              </a:rPr>
              <a:t>Albinder</a:t>
            </a:r>
            <a:r>
              <a:rPr lang="en-US" sz="2000" dirty="0">
                <a:latin typeface="Amasis MT Pro Medium" panose="02040604050005020304" pitchFamily="18" charset="0"/>
              </a:rPr>
              <a:t> Dhindsa</a:t>
            </a:r>
          </a:p>
        </p:txBody>
      </p:sp>
      <p:sp>
        <p:nvSpPr>
          <p:cNvPr id="33" name="Text Placeholder 4">
            <a:extLst>
              <a:ext uri="{FF2B5EF4-FFF2-40B4-BE49-F238E27FC236}">
                <a16:creationId xmlns:a16="http://schemas.microsoft.com/office/drawing/2014/main" id="{7687E937-52FB-04AE-78B7-A6FBD7A5F9B0}"/>
              </a:ext>
            </a:extLst>
          </p:cNvPr>
          <p:cNvSpPr txBox="1">
            <a:spLocks/>
          </p:cNvSpPr>
          <p:nvPr/>
        </p:nvSpPr>
        <p:spPr>
          <a:xfrm>
            <a:off x="1216255" y="4927500"/>
            <a:ext cx="1529197"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ldhabi" panose="01000000000000000000" pitchFamily="2" charset="-78"/>
                <a:cs typeface="Aldhabi" panose="01000000000000000000" pitchFamily="2" charset="-78"/>
              </a:rPr>
              <a:t>Founder &amp; CEO</a:t>
            </a:r>
          </a:p>
        </p:txBody>
      </p:sp>
      <p:sp>
        <p:nvSpPr>
          <p:cNvPr id="34" name="Text Placeholder 2">
            <a:extLst>
              <a:ext uri="{FF2B5EF4-FFF2-40B4-BE49-F238E27FC236}">
                <a16:creationId xmlns:a16="http://schemas.microsoft.com/office/drawing/2014/main" id="{A949916D-48A2-769F-DBD3-94F6B2541AC6}"/>
              </a:ext>
            </a:extLst>
          </p:cNvPr>
          <p:cNvSpPr txBox="1">
            <a:spLocks/>
          </p:cNvSpPr>
          <p:nvPr/>
        </p:nvSpPr>
        <p:spPr>
          <a:xfrm>
            <a:off x="2910675" y="2591530"/>
            <a:ext cx="2524533" cy="40938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dirty="0">
                <a:effectLst/>
                <a:latin typeface="Amasis MT Pro Medium" panose="02040604050005020304" pitchFamily="18" charset="0"/>
              </a:rPr>
              <a:t>Saurabh Kumar</a:t>
            </a:r>
            <a:endParaRPr lang="en-US" sz="3200" dirty="0">
              <a:latin typeface="Amasis MT Pro Medium" panose="02040604050005020304" pitchFamily="18" charset="0"/>
            </a:endParaRPr>
          </a:p>
        </p:txBody>
      </p:sp>
      <p:sp>
        <p:nvSpPr>
          <p:cNvPr id="35" name="Text Placeholder 4">
            <a:extLst>
              <a:ext uri="{FF2B5EF4-FFF2-40B4-BE49-F238E27FC236}">
                <a16:creationId xmlns:a16="http://schemas.microsoft.com/office/drawing/2014/main" id="{07580F93-78DB-8670-3DC6-400D11FC7C63}"/>
              </a:ext>
            </a:extLst>
          </p:cNvPr>
          <p:cNvSpPr txBox="1">
            <a:spLocks/>
          </p:cNvSpPr>
          <p:nvPr/>
        </p:nvSpPr>
        <p:spPr>
          <a:xfrm>
            <a:off x="3429054" y="2829468"/>
            <a:ext cx="1529197" cy="5063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Aldhabi" panose="01000000000000000000" pitchFamily="2" charset="-78"/>
                <a:cs typeface="Aldhabi" panose="01000000000000000000" pitchFamily="2" charset="-78"/>
              </a:rPr>
              <a:t>Founder &amp; CEO</a:t>
            </a:r>
          </a:p>
        </p:txBody>
      </p:sp>
      <p:grpSp>
        <p:nvGrpSpPr>
          <p:cNvPr id="47" name="Group 46">
            <a:extLst>
              <a:ext uri="{FF2B5EF4-FFF2-40B4-BE49-F238E27FC236}">
                <a16:creationId xmlns:a16="http://schemas.microsoft.com/office/drawing/2014/main" id="{8B7C1E39-6B7A-22C6-3E41-C59215E5FA1C}"/>
              </a:ext>
            </a:extLst>
          </p:cNvPr>
          <p:cNvGrpSpPr/>
          <p:nvPr/>
        </p:nvGrpSpPr>
        <p:grpSpPr>
          <a:xfrm>
            <a:off x="2910673" y="3481547"/>
            <a:ext cx="1386105" cy="805078"/>
            <a:chOff x="3028794" y="3327008"/>
            <a:chExt cx="1386105" cy="805078"/>
          </a:xfrm>
        </p:grpSpPr>
        <p:grpSp>
          <p:nvGrpSpPr>
            <p:cNvPr id="44" name="Group 43">
              <a:extLst>
                <a:ext uri="{FF2B5EF4-FFF2-40B4-BE49-F238E27FC236}">
                  <a16:creationId xmlns:a16="http://schemas.microsoft.com/office/drawing/2014/main" id="{65A833FC-F6A0-99B3-FE9D-92A93D88F4DA}"/>
                </a:ext>
              </a:extLst>
            </p:cNvPr>
            <p:cNvGrpSpPr/>
            <p:nvPr/>
          </p:nvGrpSpPr>
          <p:grpSpPr>
            <a:xfrm>
              <a:off x="3028794" y="3631754"/>
              <a:ext cx="1386105" cy="500332"/>
              <a:chOff x="2870938" y="3595701"/>
              <a:chExt cx="1386105" cy="500332"/>
            </a:xfrm>
          </p:grpSpPr>
          <p:grpSp>
            <p:nvGrpSpPr>
              <p:cNvPr id="43" name="Group 42">
                <a:extLst>
                  <a:ext uri="{FF2B5EF4-FFF2-40B4-BE49-F238E27FC236}">
                    <a16:creationId xmlns:a16="http://schemas.microsoft.com/office/drawing/2014/main" id="{F168F2A7-9C88-85DE-66AE-2FD86CC047D7}"/>
                  </a:ext>
                </a:extLst>
              </p:cNvPr>
              <p:cNvGrpSpPr/>
              <p:nvPr/>
            </p:nvGrpSpPr>
            <p:grpSpPr>
              <a:xfrm>
                <a:off x="3482669" y="3595701"/>
                <a:ext cx="774374" cy="500332"/>
                <a:chOff x="3482669" y="3665069"/>
                <a:chExt cx="774374" cy="500332"/>
              </a:xfrm>
            </p:grpSpPr>
            <p:cxnSp>
              <p:nvCxnSpPr>
                <p:cNvPr id="36" name="Straight Connector 35">
                  <a:extLst>
                    <a:ext uri="{FF2B5EF4-FFF2-40B4-BE49-F238E27FC236}">
                      <a16:creationId xmlns:a16="http://schemas.microsoft.com/office/drawing/2014/main" id="{C4CDD754-B37E-1B41-E2A1-2B55A3C2E2DE}"/>
                    </a:ext>
                  </a:extLst>
                </p:cNvPr>
                <p:cNvCxnSpPr>
                  <a:cxnSpLocks/>
                </p:cNvCxnSpPr>
                <p:nvPr/>
              </p:nvCxnSpPr>
              <p:spPr>
                <a:xfrm>
                  <a:off x="3482669" y="3665069"/>
                  <a:ext cx="326625" cy="500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0D5B2BF-D29E-EBCB-E5FC-FD42CF70722A}"/>
                    </a:ext>
                  </a:extLst>
                </p:cNvPr>
                <p:cNvCxnSpPr>
                  <a:cxnSpLocks/>
                </p:cNvCxnSpPr>
                <p:nvPr/>
              </p:nvCxnSpPr>
              <p:spPr>
                <a:xfrm>
                  <a:off x="3809294" y="4165401"/>
                  <a:ext cx="4477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97846543-BD98-F1E9-971C-F66D9B9C16B1}"/>
                  </a:ext>
                </a:extLst>
              </p:cNvPr>
              <p:cNvCxnSpPr>
                <a:cxnSpLocks/>
              </p:cNvCxnSpPr>
              <p:nvPr/>
            </p:nvCxnSpPr>
            <p:spPr>
              <a:xfrm>
                <a:off x="2870938" y="3595701"/>
                <a:ext cx="6117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a:extLst>
                <a:ext uri="{FF2B5EF4-FFF2-40B4-BE49-F238E27FC236}">
                  <a16:creationId xmlns:a16="http://schemas.microsoft.com/office/drawing/2014/main" id="{5DFDA8F2-16EB-8C51-D774-76889543B466}"/>
                </a:ext>
              </a:extLst>
            </p:cNvPr>
            <p:cNvCxnSpPr>
              <a:cxnSpLocks/>
            </p:cNvCxnSpPr>
            <p:nvPr/>
          </p:nvCxnSpPr>
          <p:spPr>
            <a:xfrm flipH="1" flipV="1">
              <a:off x="3028794" y="3327008"/>
              <a:ext cx="10912" cy="554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EE5C4C8E-A7EF-C7C2-CDD8-AC36C55673DB}"/>
              </a:ext>
            </a:extLst>
          </p:cNvPr>
          <p:cNvGrpSpPr/>
          <p:nvPr/>
        </p:nvGrpSpPr>
        <p:grpSpPr>
          <a:xfrm>
            <a:off x="5036520" y="1430609"/>
            <a:ext cx="1386105" cy="805078"/>
            <a:chOff x="3028794" y="3327008"/>
            <a:chExt cx="1386105" cy="805078"/>
          </a:xfrm>
        </p:grpSpPr>
        <p:grpSp>
          <p:nvGrpSpPr>
            <p:cNvPr id="49" name="Group 48">
              <a:extLst>
                <a:ext uri="{FF2B5EF4-FFF2-40B4-BE49-F238E27FC236}">
                  <a16:creationId xmlns:a16="http://schemas.microsoft.com/office/drawing/2014/main" id="{7D36976D-D0B4-E115-1E55-8DC40897152F}"/>
                </a:ext>
              </a:extLst>
            </p:cNvPr>
            <p:cNvGrpSpPr/>
            <p:nvPr/>
          </p:nvGrpSpPr>
          <p:grpSpPr>
            <a:xfrm>
              <a:off x="3028794" y="3631754"/>
              <a:ext cx="1386105" cy="500332"/>
              <a:chOff x="2870938" y="3595701"/>
              <a:chExt cx="1386105" cy="500332"/>
            </a:xfrm>
          </p:grpSpPr>
          <p:grpSp>
            <p:nvGrpSpPr>
              <p:cNvPr id="51" name="Group 50">
                <a:extLst>
                  <a:ext uri="{FF2B5EF4-FFF2-40B4-BE49-F238E27FC236}">
                    <a16:creationId xmlns:a16="http://schemas.microsoft.com/office/drawing/2014/main" id="{64BA6710-5D25-7413-43FD-D956DC151B74}"/>
                  </a:ext>
                </a:extLst>
              </p:cNvPr>
              <p:cNvGrpSpPr/>
              <p:nvPr/>
            </p:nvGrpSpPr>
            <p:grpSpPr>
              <a:xfrm>
                <a:off x="3482669" y="3595701"/>
                <a:ext cx="774374" cy="500332"/>
                <a:chOff x="3482669" y="3665069"/>
                <a:chExt cx="774374" cy="500332"/>
              </a:xfrm>
            </p:grpSpPr>
            <p:cxnSp>
              <p:nvCxnSpPr>
                <p:cNvPr id="53" name="Straight Connector 52">
                  <a:extLst>
                    <a:ext uri="{FF2B5EF4-FFF2-40B4-BE49-F238E27FC236}">
                      <a16:creationId xmlns:a16="http://schemas.microsoft.com/office/drawing/2014/main" id="{681ACF74-A3EF-530A-700C-FAF6D79330B8}"/>
                    </a:ext>
                  </a:extLst>
                </p:cNvPr>
                <p:cNvCxnSpPr>
                  <a:cxnSpLocks/>
                </p:cNvCxnSpPr>
                <p:nvPr/>
              </p:nvCxnSpPr>
              <p:spPr>
                <a:xfrm>
                  <a:off x="3482669" y="3665069"/>
                  <a:ext cx="326625" cy="5003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4A76663-FD71-CBA5-0430-F41FE1C9F043}"/>
                    </a:ext>
                  </a:extLst>
                </p:cNvPr>
                <p:cNvCxnSpPr>
                  <a:cxnSpLocks/>
                </p:cNvCxnSpPr>
                <p:nvPr/>
              </p:nvCxnSpPr>
              <p:spPr>
                <a:xfrm>
                  <a:off x="3809294" y="4165401"/>
                  <a:ext cx="4477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2" name="Straight Connector 51">
                <a:extLst>
                  <a:ext uri="{FF2B5EF4-FFF2-40B4-BE49-F238E27FC236}">
                    <a16:creationId xmlns:a16="http://schemas.microsoft.com/office/drawing/2014/main" id="{51BBD29D-035F-00C2-079C-045F6DC3CD4F}"/>
                  </a:ext>
                </a:extLst>
              </p:cNvPr>
              <p:cNvCxnSpPr>
                <a:cxnSpLocks/>
              </p:cNvCxnSpPr>
              <p:nvPr/>
            </p:nvCxnSpPr>
            <p:spPr>
              <a:xfrm>
                <a:off x="2870938" y="3595701"/>
                <a:ext cx="6117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01EC9A92-030A-1DA7-D6FC-36BDE0CF262B}"/>
                </a:ext>
              </a:extLst>
            </p:cNvPr>
            <p:cNvCxnSpPr>
              <a:cxnSpLocks/>
            </p:cNvCxnSpPr>
            <p:nvPr/>
          </p:nvCxnSpPr>
          <p:spPr>
            <a:xfrm flipH="1" flipV="1">
              <a:off x="3028794" y="3327008"/>
              <a:ext cx="10912" cy="554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Rectangle: Rounded Corners 54">
            <a:extLst>
              <a:ext uri="{FF2B5EF4-FFF2-40B4-BE49-F238E27FC236}">
                <a16:creationId xmlns:a16="http://schemas.microsoft.com/office/drawing/2014/main" id="{2BB24049-3AD5-6753-BA8C-D1166390967D}"/>
              </a:ext>
            </a:extLst>
          </p:cNvPr>
          <p:cNvSpPr/>
          <p:nvPr/>
        </p:nvSpPr>
        <p:spPr>
          <a:xfrm>
            <a:off x="6451833" y="1414070"/>
            <a:ext cx="5140092" cy="1577863"/>
          </a:xfrm>
          <a:prstGeom prst="roundRect">
            <a:avLst>
              <a:gd name="adj" fmla="val 479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Abadi" panose="020B0604020104020204" pitchFamily="34" charset="0"/>
              </a:rPr>
              <a:t>Albinder</a:t>
            </a:r>
            <a:r>
              <a:rPr lang="en-US" sz="1400" dirty="0">
                <a:solidFill>
                  <a:schemeClr val="tx1"/>
                </a:solidFill>
                <a:latin typeface="Abadi" panose="020B0604020104020204" pitchFamily="34" charset="0"/>
              </a:rPr>
              <a:t> Dhindsa is one of the founders and the CEO of </a:t>
            </a:r>
            <a:r>
              <a:rPr lang="en-US" sz="1400" dirty="0" err="1">
                <a:solidFill>
                  <a:schemeClr val="tx1"/>
                </a:solidFill>
                <a:latin typeface="Abadi" panose="020B0604020104020204" pitchFamily="34" charset="0"/>
              </a:rPr>
              <a:t>Blinkit</a:t>
            </a:r>
            <a:r>
              <a:rPr lang="en-US" sz="1400" dirty="0">
                <a:solidFill>
                  <a:schemeClr val="tx1"/>
                </a:solidFill>
                <a:latin typeface="Abadi" panose="020B0604020104020204" pitchFamily="34" charset="0"/>
              </a:rPr>
              <a:t> (ex- </a:t>
            </a:r>
            <a:r>
              <a:rPr lang="en-US" sz="1400" dirty="0" err="1">
                <a:solidFill>
                  <a:schemeClr val="tx1"/>
                </a:solidFill>
                <a:latin typeface="Abadi" panose="020B0604020104020204" pitchFamily="34" charset="0"/>
              </a:rPr>
              <a:t>Grofers</a:t>
            </a:r>
            <a:r>
              <a:rPr lang="en-US" sz="1400" dirty="0">
                <a:solidFill>
                  <a:schemeClr val="tx1"/>
                </a:solidFill>
                <a:latin typeface="Abadi" panose="020B0604020104020204" pitchFamily="34" charset="0"/>
              </a:rPr>
              <a:t>). Dhindsa is an alumnus of the Indian Institute of Technology, Delhi, after which he completed his MBA from the Columbia Business School. Dhindsa first started his career as a Transportation Analyst at URS Corporation, after which he worked with Cambridge Systematics and UBS Investment Bank as an Associate and Senior Associate. </a:t>
            </a:r>
            <a:endParaRPr lang="en-IN" sz="1400" dirty="0">
              <a:solidFill>
                <a:schemeClr val="tx1"/>
              </a:solidFill>
              <a:latin typeface="Abadi" panose="020B0604020104020204" pitchFamily="34" charset="0"/>
            </a:endParaRPr>
          </a:p>
        </p:txBody>
      </p:sp>
      <p:sp>
        <p:nvSpPr>
          <p:cNvPr id="56" name="Rectangle: Rounded Corners 55">
            <a:extLst>
              <a:ext uri="{FF2B5EF4-FFF2-40B4-BE49-F238E27FC236}">
                <a16:creationId xmlns:a16="http://schemas.microsoft.com/office/drawing/2014/main" id="{0552F940-A5CD-DAAB-6E2E-359C53C12B5F}"/>
              </a:ext>
            </a:extLst>
          </p:cNvPr>
          <p:cNvSpPr/>
          <p:nvPr/>
        </p:nvSpPr>
        <p:spPr>
          <a:xfrm>
            <a:off x="4375046" y="3773537"/>
            <a:ext cx="6883911" cy="2031318"/>
          </a:xfrm>
          <a:prstGeom prst="roundRect">
            <a:avLst>
              <a:gd name="adj" fmla="val 479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badi" panose="020B0604020104020204" pitchFamily="34" charset="0"/>
              </a:rPr>
              <a:t>Saurabh had been another founder of </a:t>
            </a:r>
            <a:r>
              <a:rPr lang="en-US" sz="1400" dirty="0" err="1">
                <a:solidFill>
                  <a:schemeClr val="tx1"/>
                </a:solidFill>
                <a:latin typeface="Abadi" panose="020B0604020104020204" pitchFamily="34" charset="0"/>
              </a:rPr>
              <a:t>Grofers</a:t>
            </a:r>
            <a:r>
              <a:rPr lang="en-US" sz="1400" dirty="0">
                <a:solidFill>
                  <a:schemeClr val="tx1"/>
                </a:solidFill>
                <a:latin typeface="Abadi" panose="020B0604020104020204" pitchFamily="34" charset="0"/>
              </a:rPr>
              <a:t>. He was a </a:t>
            </a:r>
            <a:r>
              <a:rPr lang="en-US" sz="1400" dirty="0" err="1">
                <a:solidFill>
                  <a:schemeClr val="tx1"/>
                </a:solidFill>
                <a:latin typeface="Abadi" panose="020B0604020104020204" pitchFamily="34" charset="0"/>
              </a:rPr>
              <a:t>B.Tech</a:t>
            </a:r>
            <a:r>
              <a:rPr lang="en-US" sz="1400" dirty="0">
                <a:solidFill>
                  <a:schemeClr val="tx1"/>
                </a:solidFill>
                <a:latin typeface="Abadi" panose="020B0604020104020204" pitchFamily="34" charset="0"/>
              </a:rPr>
              <a:t>, Civil Engineering student of IIT Bombay. He eventually went for an MS, in Transportation Engineering that he completed from The University of Texas at Austin. Saurabh also worked with Cambridge Systematics where he first met </a:t>
            </a:r>
            <a:r>
              <a:rPr lang="en-US" sz="1400" dirty="0" err="1">
                <a:solidFill>
                  <a:schemeClr val="tx1"/>
                </a:solidFill>
                <a:latin typeface="Abadi" panose="020B0604020104020204" pitchFamily="34" charset="0"/>
              </a:rPr>
              <a:t>Albinder</a:t>
            </a:r>
            <a:r>
              <a:rPr lang="en-US" sz="1400" dirty="0">
                <a:solidFill>
                  <a:schemeClr val="tx1"/>
                </a:solidFill>
                <a:latin typeface="Abadi" panose="020B0604020104020204" pitchFamily="34" charset="0"/>
              </a:rPr>
              <a:t>. Kumar left the company to work as an Associate and a COO in two different companies - Opera Solutions and </a:t>
            </a:r>
            <a:r>
              <a:rPr lang="en-US" sz="1400" dirty="0" err="1">
                <a:solidFill>
                  <a:schemeClr val="tx1"/>
                </a:solidFill>
                <a:latin typeface="Abadi" panose="020B0604020104020204" pitchFamily="34" charset="0"/>
              </a:rPr>
              <a:t>Rasilant</a:t>
            </a:r>
            <a:r>
              <a:rPr lang="en-US" sz="1400" dirty="0">
                <a:solidFill>
                  <a:schemeClr val="tx1"/>
                </a:solidFill>
                <a:latin typeface="Abadi" panose="020B0604020104020204" pitchFamily="34" charset="0"/>
              </a:rPr>
              <a:t> Technologies Pvt Ltd., finally founding </a:t>
            </a:r>
            <a:r>
              <a:rPr lang="en-US" sz="1400" dirty="0" err="1">
                <a:solidFill>
                  <a:schemeClr val="tx1"/>
                </a:solidFill>
                <a:latin typeface="Abadi" panose="020B0604020104020204" pitchFamily="34" charset="0"/>
              </a:rPr>
              <a:t>Grofers</a:t>
            </a:r>
            <a:r>
              <a:rPr lang="en-US" sz="1400" dirty="0">
                <a:solidFill>
                  <a:schemeClr val="tx1"/>
                </a:solidFill>
                <a:latin typeface="Abadi" panose="020B0604020104020204" pitchFamily="34" charset="0"/>
              </a:rPr>
              <a:t>/</a:t>
            </a:r>
            <a:r>
              <a:rPr lang="en-US" sz="1400" dirty="0" err="1">
                <a:solidFill>
                  <a:schemeClr val="tx1"/>
                </a:solidFill>
                <a:latin typeface="Abadi" panose="020B0604020104020204" pitchFamily="34" charset="0"/>
              </a:rPr>
              <a:t>Blinkit</a:t>
            </a:r>
            <a:r>
              <a:rPr lang="en-US" sz="1400" dirty="0">
                <a:solidFill>
                  <a:schemeClr val="tx1"/>
                </a:solidFill>
                <a:latin typeface="Abadi" panose="020B0604020104020204" pitchFamily="34" charset="0"/>
              </a:rPr>
              <a:t> with </a:t>
            </a:r>
            <a:r>
              <a:rPr lang="en-US" sz="1400" dirty="0" err="1">
                <a:solidFill>
                  <a:schemeClr val="tx1"/>
                </a:solidFill>
                <a:latin typeface="Abadi" panose="020B0604020104020204" pitchFamily="34" charset="0"/>
              </a:rPr>
              <a:t>Albinder</a:t>
            </a:r>
            <a:r>
              <a:rPr lang="en-US" sz="1400" dirty="0">
                <a:solidFill>
                  <a:schemeClr val="tx1"/>
                </a:solidFill>
                <a:latin typeface="Abadi" panose="020B0604020104020204" pitchFamily="34" charset="0"/>
              </a:rPr>
              <a:t>, which came live with its app in December 2014. Saurabh had left </a:t>
            </a:r>
            <a:r>
              <a:rPr lang="en-US" sz="1400" dirty="0" err="1">
                <a:solidFill>
                  <a:schemeClr val="tx1"/>
                </a:solidFill>
                <a:latin typeface="Abadi" panose="020B0604020104020204" pitchFamily="34" charset="0"/>
              </a:rPr>
              <a:t>Grofers</a:t>
            </a:r>
            <a:r>
              <a:rPr lang="en-US" sz="1400" dirty="0">
                <a:solidFill>
                  <a:schemeClr val="tx1"/>
                </a:solidFill>
                <a:latin typeface="Abadi" panose="020B0604020104020204" pitchFamily="34" charset="0"/>
              </a:rPr>
              <a:t> on June 18, 2021. Kumar next founded </a:t>
            </a:r>
            <a:r>
              <a:rPr lang="en-US" sz="1400" dirty="0" err="1">
                <a:solidFill>
                  <a:schemeClr val="tx1"/>
                </a:solidFill>
                <a:latin typeface="Abadi" panose="020B0604020104020204" pitchFamily="34" charset="0"/>
              </a:rPr>
              <a:t>Warpli</a:t>
            </a:r>
            <a:r>
              <a:rPr lang="en-US" sz="1400" dirty="0">
                <a:solidFill>
                  <a:schemeClr val="tx1"/>
                </a:solidFill>
                <a:latin typeface="Abadi" panose="020B0604020104020204" pitchFamily="34" charset="0"/>
              </a:rPr>
              <a:t>, an e-commerce platform that is often tagged as the "e-commerce of future" in September 2021.</a:t>
            </a:r>
            <a:endParaRPr lang="en-IN" sz="1400" dirty="0">
              <a:solidFill>
                <a:schemeClr val="tx1"/>
              </a:solidFill>
              <a:latin typeface="Abadi" panose="020B0604020104020204" pitchFamily="34" charset="0"/>
            </a:endParaRPr>
          </a:p>
        </p:txBody>
      </p:sp>
    </p:spTree>
    <p:extLst>
      <p:ext uri="{BB962C8B-B14F-4D97-AF65-F5344CB8AC3E}">
        <p14:creationId xmlns:p14="http://schemas.microsoft.com/office/powerpoint/2010/main" val="116645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C0CB676C-08FE-0EB6-3015-67F6CA3C2E07}"/>
              </a:ext>
            </a:extLst>
          </p:cNvPr>
          <p:cNvSpPr/>
          <p:nvPr/>
        </p:nvSpPr>
        <p:spPr>
          <a:xfrm>
            <a:off x="8576718" y="3335867"/>
            <a:ext cx="3291841" cy="3200400"/>
          </a:xfrm>
          <a:prstGeom prst="triangle">
            <a:avLst>
              <a:gd name="adj" fmla="val 9964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AF9965F4-85C1-5CF9-EFA1-CF64F2C51501}"/>
              </a:ext>
            </a:extLst>
          </p:cNvPr>
          <p:cNvSpPr/>
          <p:nvPr/>
        </p:nvSpPr>
        <p:spPr>
          <a:xfrm>
            <a:off x="643473" y="625059"/>
            <a:ext cx="10905053" cy="560788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id="{F47C3F61-FD03-CB30-39EF-AB25D76E7F8B}"/>
              </a:ext>
            </a:extLst>
          </p:cNvPr>
          <p:cNvGrpSpPr/>
          <p:nvPr/>
        </p:nvGrpSpPr>
        <p:grpSpPr>
          <a:xfrm flipH="1">
            <a:off x="765303" y="974731"/>
            <a:ext cx="10661392" cy="1350036"/>
            <a:chOff x="887135" y="997788"/>
            <a:chExt cx="10661392" cy="1350036"/>
          </a:xfrm>
        </p:grpSpPr>
        <p:grpSp>
          <p:nvGrpSpPr>
            <p:cNvPr id="50" name="Group 49">
              <a:extLst>
                <a:ext uri="{FF2B5EF4-FFF2-40B4-BE49-F238E27FC236}">
                  <a16:creationId xmlns:a16="http://schemas.microsoft.com/office/drawing/2014/main" id="{D91CDED5-BDCD-00C3-0B84-0A9C750D39D2}"/>
                </a:ext>
              </a:extLst>
            </p:cNvPr>
            <p:cNvGrpSpPr/>
            <p:nvPr/>
          </p:nvGrpSpPr>
          <p:grpSpPr>
            <a:xfrm>
              <a:off x="887135" y="997788"/>
              <a:ext cx="10661392" cy="1350036"/>
              <a:chOff x="1095555" y="534837"/>
              <a:chExt cx="10981425" cy="1350036"/>
            </a:xfrm>
          </p:grpSpPr>
          <p:grpSp>
            <p:nvGrpSpPr>
              <p:cNvPr id="51" name="Group 50">
                <a:extLst>
                  <a:ext uri="{FF2B5EF4-FFF2-40B4-BE49-F238E27FC236}">
                    <a16:creationId xmlns:a16="http://schemas.microsoft.com/office/drawing/2014/main" id="{CEA15E44-E7D0-F43A-E57D-7E6EA71E5FA2}"/>
                  </a:ext>
                </a:extLst>
              </p:cNvPr>
              <p:cNvGrpSpPr/>
              <p:nvPr/>
            </p:nvGrpSpPr>
            <p:grpSpPr>
              <a:xfrm>
                <a:off x="1095555" y="534837"/>
                <a:ext cx="3252159" cy="508959"/>
                <a:chOff x="1095555" y="534837"/>
                <a:chExt cx="3252159" cy="508959"/>
              </a:xfrm>
            </p:grpSpPr>
            <p:sp>
              <p:nvSpPr>
                <p:cNvPr id="59" name="Diamond 58">
                  <a:extLst>
                    <a:ext uri="{FF2B5EF4-FFF2-40B4-BE49-F238E27FC236}">
                      <a16:creationId xmlns:a16="http://schemas.microsoft.com/office/drawing/2014/main" id="{60BC933A-2660-6796-5BB9-3CEF0FDCB66A}"/>
                    </a:ext>
                  </a:extLst>
                </p:cNvPr>
                <p:cNvSpPr/>
                <p:nvPr/>
              </p:nvSpPr>
              <p:spPr>
                <a:xfrm>
                  <a:off x="1095555" y="646981"/>
                  <a:ext cx="276045" cy="284672"/>
                </a:xfrm>
                <a:prstGeom prst="diamond">
                  <a:avLst/>
                </a:prstGeom>
                <a:solidFill>
                  <a:srgbClr val="F6BB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1</a:t>
                  </a:r>
                </a:p>
              </p:txBody>
            </p:sp>
            <p:sp>
              <p:nvSpPr>
                <p:cNvPr id="60" name="Rectangle 59">
                  <a:extLst>
                    <a:ext uri="{FF2B5EF4-FFF2-40B4-BE49-F238E27FC236}">
                      <a16:creationId xmlns:a16="http://schemas.microsoft.com/office/drawing/2014/main" id="{18E746AC-8D76-7A38-3782-59708C81FAB4}"/>
                    </a:ext>
                  </a:extLst>
                </p:cNvPr>
                <p:cNvSpPr/>
                <p:nvPr/>
              </p:nvSpPr>
              <p:spPr>
                <a:xfrm>
                  <a:off x="1371600" y="534837"/>
                  <a:ext cx="2976114"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Name of The Startup App :</a:t>
                  </a:r>
                </a:p>
              </p:txBody>
            </p:sp>
          </p:grpSp>
          <p:grpSp>
            <p:nvGrpSpPr>
              <p:cNvPr id="52" name="Group 51">
                <a:extLst>
                  <a:ext uri="{FF2B5EF4-FFF2-40B4-BE49-F238E27FC236}">
                    <a16:creationId xmlns:a16="http://schemas.microsoft.com/office/drawing/2014/main" id="{8EC2428E-0023-CC32-FAA6-32CA04E9B835}"/>
                  </a:ext>
                </a:extLst>
              </p:cNvPr>
              <p:cNvGrpSpPr/>
              <p:nvPr/>
            </p:nvGrpSpPr>
            <p:grpSpPr>
              <a:xfrm>
                <a:off x="1578634" y="931653"/>
                <a:ext cx="10498346" cy="953220"/>
                <a:chOff x="1535502" y="931653"/>
                <a:chExt cx="10498346" cy="953220"/>
              </a:xfrm>
            </p:grpSpPr>
            <p:sp>
              <p:nvSpPr>
                <p:cNvPr id="53" name="Rectangle 52">
                  <a:extLst>
                    <a:ext uri="{FF2B5EF4-FFF2-40B4-BE49-F238E27FC236}">
                      <a16:creationId xmlns:a16="http://schemas.microsoft.com/office/drawing/2014/main" id="{CE21A3AF-10CB-CCF9-7B44-6F2F00B455A1}"/>
                    </a:ext>
                  </a:extLst>
                </p:cNvPr>
                <p:cNvSpPr/>
                <p:nvPr/>
              </p:nvSpPr>
              <p:spPr>
                <a:xfrm>
                  <a:off x="4623759" y="931653"/>
                  <a:ext cx="7410089" cy="95322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u="sng"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and formerly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Grofers</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is an Indian instant delivery service.</a:t>
                  </a:r>
                  <a:r>
                    <a:rPr lang="en-IN"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Company Profile is an initiative by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StartupTalky</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to publish verified information on different startups and organizations. The content in this post has been approved by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Grofers</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a:t>
                  </a:r>
                  <a:endParaRPr lang="en-IN" sz="1200" dirty="0">
                    <a:solidFill>
                      <a:schemeClr val="tx1"/>
                    </a:solidFill>
                    <a:latin typeface="Abadi" panose="020B0604020104020204" pitchFamily="34" charset="0"/>
                  </a:endParaRPr>
                </a:p>
              </p:txBody>
            </p:sp>
            <p:grpSp>
              <p:nvGrpSpPr>
                <p:cNvPr id="54" name="Group 53">
                  <a:extLst>
                    <a:ext uri="{FF2B5EF4-FFF2-40B4-BE49-F238E27FC236}">
                      <a16:creationId xmlns:a16="http://schemas.microsoft.com/office/drawing/2014/main" id="{717BCB01-B268-E5C6-10BF-2FC2F3A0123B}"/>
                    </a:ext>
                  </a:extLst>
                </p:cNvPr>
                <p:cNvGrpSpPr/>
                <p:nvPr/>
              </p:nvGrpSpPr>
              <p:grpSpPr>
                <a:xfrm>
                  <a:off x="1535502" y="1043796"/>
                  <a:ext cx="3088257" cy="500332"/>
                  <a:chOff x="1535502" y="1043796"/>
                  <a:chExt cx="3088257" cy="500332"/>
                </a:xfrm>
              </p:grpSpPr>
              <p:grpSp>
                <p:nvGrpSpPr>
                  <p:cNvPr id="55" name="Group 54">
                    <a:extLst>
                      <a:ext uri="{FF2B5EF4-FFF2-40B4-BE49-F238E27FC236}">
                        <a16:creationId xmlns:a16="http://schemas.microsoft.com/office/drawing/2014/main" id="{4A3F6EE7-3580-61E4-0FBD-2D71538D03F0}"/>
                      </a:ext>
                    </a:extLst>
                  </p:cNvPr>
                  <p:cNvGrpSpPr/>
                  <p:nvPr/>
                </p:nvGrpSpPr>
                <p:grpSpPr>
                  <a:xfrm>
                    <a:off x="3925020" y="1043796"/>
                    <a:ext cx="698739" cy="500332"/>
                    <a:chOff x="2156604" y="1915064"/>
                    <a:chExt cx="698739" cy="500332"/>
                  </a:xfrm>
                </p:grpSpPr>
                <p:cxnSp>
                  <p:nvCxnSpPr>
                    <p:cNvPr id="57" name="Straight Connector 56">
                      <a:extLst>
                        <a:ext uri="{FF2B5EF4-FFF2-40B4-BE49-F238E27FC236}">
                          <a16:creationId xmlns:a16="http://schemas.microsoft.com/office/drawing/2014/main" id="{8E5AAE72-F6E3-1E62-FEDD-9063AF571A80}"/>
                        </a:ext>
                      </a:extLst>
                    </p:cNvPr>
                    <p:cNvCxnSpPr/>
                    <p:nvPr/>
                  </p:nvCxnSpPr>
                  <p:spPr>
                    <a:xfrm>
                      <a:off x="2156604" y="1915064"/>
                      <a:ext cx="336430" cy="500332"/>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0BD8B83-4627-5A64-94F2-BE30482D5784}"/>
                        </a:ext>
                      </a:extLst>
                    </p:cNvPr>
                    <p:cNvCxnSpPr>
                      <a:cxnSpLocks/>
                    </p:cNvCxnSpPr>
                    <p:nvPr/>
                  </p:nvCxnSpPr>
                  <p:spPr>
                    <a:xfrm>
                      <a:off x="2493034" y="2415396"/>
                      <a:ext cx="36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662C9349-22A6-6DFC-CDDF-E8009B821A25}"/>
                      </a:ext>
                    </a:extLst>
                  </p:cNvPr>
                  <p:cNvCxnSpPr>
                    <a:cxnSpLocks/>
                  </p:cNvCxnSpPr>
                  <p:nvPr/>
                </p:nvCxnSpPr>
                <p:spPr>
                  <a:xfrm>
                    <a:off x="1535502" y="1043796"/>
                    <a:ext cx="2389518" cy="0"/>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grpSp>
          </p:grpSp>
        </p:grpSp>
        <p:cxnSp>
          <p:nvCxnSpPr>
            <p:cNvPr id="63" name="Straight Arrow Connector 62">
              <a:extLst>
                <a:ext uri="{FF2B5EF4-FFF2-40B4-BE49-F238E27FC236}">
                  <a16:creationId xmlns:a16="http://schemas.microsoft.com/office/drawing/2014/main" id="{50046EB0-9A57-4053-5FFA-BB1BE7DA6EDE}"/>
                </a:ext>
              </a:extLst>
            </p:cNvPr>
            <p:cNvCxnSpPr/>
            <p:nvPr/>
          </p:nvCxnSpPr>
          <p:spPr>
            <a:xfrm>
              <a:off x="4002641" y="2007079"/>
              <a:ext cx="447749" cy="0"/>
            </a:xfrm>
            <a:prstGeom prst="straightConnector1">
              <a:avLst/>
            </a:prstGeom>
            <a:ln w="19050">
              <a:solidFill>
                <a:srgbClr val="FFCF37"/>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CF42CD4D-469E-4407-B218-3C9D0DFD7432}"/>
              </a:ext>
            </a:extLst>
          </p:cNvPr>
          <p:cNvGrpSpPr/>
          <p:nvPr/>
        </p:nvGrpSpPr>
        <p:grpSpPr>
          <a:xfrm>
            <a:off x="887134" y="2732778"/>
            <a:ext cx="10661392" cy="1350036"/>
            <a:chOff x="887135" y="997788"/>
            <a:chExt cx="10661392" cy="1350036"/>
          </a:xfrm>
        </p:grpSpPr>
        <p:grpSp>
          <p:nvGrpSpPr>
            <p:cNvPr id="88" name="Group 87">
              <a:extLst>
                <a:ext uri="{FF2B5EF4-FFF2-40B4-BE49-F238E27FC236}">
                  <a16:creationId xmlns:a16="http://schemas.microsoft.com/office/drawing/2014/main" id="{448EFFF9-E511-52C2-D2A1-B0D04B045651}"/>
                </a:ext>
              </a:extLst>
            </p:cNvPr>
            <p:cNvGrpSpPr/>
            <p:nvPr/>
          </p:nvGrpSpPr>
          <p:grpSpPr>
            <a:xfrm>
              <a:off x="887135" y="997788"/>
              <a:ext cx="10661392" cy="1350036"/>
              <a:chOff x="1095555" y="534837"/>
              <a:chExt cx="10981425" cy="1350036"/>
            </a:xfrm>
          </p:grpSpPr>
          <p:grpSp>
            <p:nvGrpSpPr>
              <p:cNvPr id="90" name="Group 89">
                <a:extLst>
                  <a:ext uri="{FF2B5EF4-FFF2-40B4-BE49-F238E27FC236}">
                    <a16:creationId xmlns:a16="http://schemas.microsoft.com/office/drawing/2014/main" id="{D1655E8F-3BA0-7D3E-341C-7AA54BB43470}"/>
                  </a:ext>
                </a:extLst>
              </p:cNvPr>
              <p:cNvGrpSpPr/>
              <p:nvPr/>
            </p:nvGrpSpPr>
            <p:grpSpPr>
              <a:xfrm>
                <a:off x="1095555" y="534837"/>
                <a:ext cx="3426125" cy="508959"/>
                <a:chOff x="1095555" y="534837"/>
                <a:chExt cx="3426125" cy="508959"/>
              </a:xfrm>
            </p:grpSpPr>
            <p:sp>
              <p:nvSpPr>
                <p:cNvPr id="98" name="Diamond 97">
                  <a:extLst>
                    <a:ext uri="{FF2B5EF4-FFF2-40B4-BE49-F238E27FC236}">
                      <a16:creationId xmlns:a16="http://schemas.microsoft.com/office/drawing/2014/main" id="{CACC20B1-981D-C8B9-4B86-A2674C555DC0}"/>
                    </a:ext>
                  </a:extLst>
                </p:cNvPr>
                <p:cNvSpPr/>
                <p:nvPr/>
              </p:nvSpPr>
              <p:spPr>
                <a:xfrm>
                  <a:off x="1095555" y="646981"/>
                  <a:ext cx="276045" cy="284672"/>
                </a:xfrm>
                <a:prstGeom prst="diamond">
                  <a:avLst/>
                </a:prstGeom>
                <a:solidFill>
                  <a:srgbClr val="F6BB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2</a:t>
                  </a:r>
                </a:p>
              </p:txBody>
            </p:sp>
            <p:sp>
              <p:nvSpPr>
                <p:cNvPr id="99" name="Rectangle 98">
                  <a:extLst>
                    <a:ext uri="{FF2B5EF4-FFF2-40B4-BE49-F238E27FC236}">
                      <a16:creationId xmlns:a16="http://schemas.microsoft.com/office/drawing/2014/main" id="{1C8F01DF-7ECE-307A-D372-5CDF2CE308E6}"/>
                    </a:ext>
                  </a:extLst>
                </p:cNvPr>
                <p:cNvSpPr/>
                <p:nvPr/>
              </p:nvSpPr>
              <p:spPr>
                <a:xfrm>
                  <a:off x="1371600" y="534837"/>
                  <a:ext cx="3150080"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Name of The Founder Owner :</a:t>
                  </a:r>
                </a:p>
              </p:txBody>
            </p:sp>
          </p:grpSp>
          <p:grpSp>
            <p:nvGrpSpPr>
              <p:cNvPr id="91" name="Group 90">
                <a:extLst>
                  <a:ext uri="{FF2B5EF4-FFF2-40B4-BE49-F238E27FC236}">
                    <a16:creationId xmlns:a16="http://schemas.microsoft.com/office/drawing/2014/main" id="{60882341-6394-962F-6923-2941994234C1}"/>
                  </a:ext>
                </a:extLst>
              </p:cNvPr>
              <p:cNvGrpSpPr/>
              <p:nvPr/>
            </p:nvGrpSpPr>
            <p:grpSpPr>
              <a:xfrm>
                <a:off x="1578634" y="931653"/>
                <a:ext cx="10498346" cy="953220"/>
                <a:chOff x="1535502" y="931653"/>
                <a:chExt cx="10498346" cy="953220"/>
              </a:xfrm>
            </p:grpSpPr>
            <p:sp>
              <p:nvSpPr>
                <p:cNvPr id="92" name="Rectangle 91">
                  <a:extLst>
                    <a:ext uri="{FF2B5EF4-FFF2-40B4-BE49-F238E27FC236}">
                      <a16:creationId xmlns:a16="http://schemas.microsoft.com/office/drawing/2014/main" id="{AE0F99ED-CFF5-9F79-E325-B3643B11186E}"/>
                    </a:ext>
                  </a:extLst>
                </p:cNvPr>
                <p:cNvSpPr/>
                <p:nvPr/>
              </p:nvSpPr>
              <p:spPr>
                <a:xfrm>
                  <a:off x="4623759" y="931653"/>
                  <a:ext cx="7410089" cy="95322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Grofers</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was founded by two IIT Graduates </a:t>
                  </a:r>
                  <a:r>
                    <a:rPr lang="en-US" sz="1200" u="sng"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Albinder</a:t>
                  </a:r>
                  <a:r>
                    <a:rPr lang="en-US" sz="1200" u="sng"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Dhindsa </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and </a:t>
                  </a:r>
                  <a:r>
                    <a:rPr lang="en-US" sz="1200" u="sng"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Saurabh Kumar</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a:t>
                  </a:r>
                  <a:r>
                    <a:rPr lang="en-IN"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Both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Albinder</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and Saurabh found that there was a huge gap in the delivery industry. They both thought to tap the opportunity as it was a time when many startups were emerging. They felt the need to sort the unorganized hyperlocal space in the transaction made between merchants and consumers.</a:t>
                  </a:r>
                  <a:endParaRPr lang="en-IN" sz="1200" dirty="0">
                    <a:solidFill>
                      <a:schemeClr val="tx1"/>
                    </a:solidFill>
                    <a:latin typeface="Abadi" panose="020B0604020104020204" pitchFamily="34" charset="0"/>
                  </a:endParaRPr>
                </a:p>
              </p:txBody>
            </p:sp>
            <p:grpSp>
              <p:nvGrpSpPr>
                <p:cNvPr id="93" name="Group 92">
                  <a:extLst>
                    <a:ext uri="{FF2B5EF4-FFF2-40B4-BE49-F238E27FC236}">
                      <a16:creationId xmlns:a16="http://schemas.microsoft.com/office/drawing/2014/main" id="{CD6F02F3-CEAB-B11E-9443-3A9CD3F99151}"/>
                    </a:ext>
                  </a:extLst>
                </p:cNvPr>
                <p:cNvGrpSpPr/>
                <p:nvPr/>
              </p:nvGrpSpPr>
              <p:grpSpPr>
                <a:xfrm>
                  <a:off x="1535502" y="1043796"/>
                  <a:ext cx="3088257" cy="500332"/>
                  <a:chOff x="1535502" y="1043796"/>
                  <a:chExt cx="3088257" cy="500332"/>
                </a:xfrm>
              </p:grpSpPr>
              <p:grpSp>
                <p:nvGrpSpPr>
                  <p:cNvPr id="94" name="Group 93">
                    <a:extLst>
                      <a:ext uri="{FF2B5EF4-FFF2-40B4-BE49-F238E27FC236}">
                        <a16:creationId xmlns:a16="http://schemas.microsoft.com/office/drawing/2014/main" id="{24BAD6EA-CD38-22D3-E557-6360F7F4A382}"/>
                      </a:ext>
                    </a:extLst>
                  </p:cNvPr>
                  <p:cNvGrpSpPr/>
                  <p:nvPr/>
                </p:nvGrpSpPr>
                <p:grpSpPr>
                  <a:xfrm>
                    <a:off x="3925020" y="1043796"/>
                    <a:ext cx="698739" cy="500332"/>
                    <a:chOff x="2156604" y="1915064"/>
                    <a:chExt cx="698739" cy="500332"/>
                  </a:xfrm>
                </p:grpSpPr>
                <p:cxnSp>
                  <p:nvCxnSpPr>
                    <p:cNvPr id="96" name="Straight Connector 95">
                      <a:extLst>
                        <a:ext uri="{FF2B5EF4-FFF2-40B4-BE49-F238E27FC236}">
                          <a16:creationId xmlns:a16="http://schemas.microsoft.com/office/drawing/2014/main" id="{9CB53D01-E5A6-9F6A-C495-51EEFB6B1B13}"/>
                        </a:ext>
                      </a:extLst>
                    </p:cNvPr>
                    <p:cNvCxnSpPr/>
                    <p:nvPr/>
                  </p:nvCxnSpPr>
                  <p:spPr>
                    <a:xfrm>
                      <a:off x="2156604" y="1915064"/>
                      <a:ext cx="336430" cy="500332"/>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D74B32C-AD6F-FCAC-2344-C7561CB0479F}"/>
                        </a:ext>
                      </a:extLst>
                    </p:cNvPr>
                    <p:cNvCxnSpPr>
                      <a:cxnSpLocks/>
                    </p:cNvCxnSpPr>
                    <p:nvPr/>
                  </p:nvCxnSpPr>
                  <p:spPr>
                    <a:xfrm>
                      <a:off x="2493034" y="2415396"/>
                      <a:ext cx="36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id="{6AE594DC-2B47-CBE7-95E8-76BC302384F0}"/>
                      </a:ext>
                    </a:extLst>
                  </p:cNvPr>
                  <p:cNvCxnSpPr>
                    <a:cxnSpLocks/>
                  </p:cNvCxnSpPr>
                  <p:nvPr/>
                </p:nvCxnSpPr>
                <p:spPr>
                  <a:xfrm>
                    <a:off x="1535502" y="1043796"/>
                    <a:ext cx="2389518" cy="0"/>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grpSp>
          </p:grpSp>
        </p:grpSp>
        <p:cxnSp>
          <p:nvCxnSpPr>
            <p:cNvPr id="89" name="Straight Arrow Connector 88">
              <a:extLst>
                <a:ext uri="{FF2B5EF4-FFF2-40B4-BE49-F238E27FC236}">
                  <a16:creationId xmlns:a16="http://schemas.microsoft.com/office/drawing/2014/main" id="{2AA2F824-B88F-1266-BE67-CEA63132494E}"/>
                </a:ext>
              </a:extLst>
            </p:cNvPr>
            <p:cNvCxnSpPr/>
            <p:nvPr/>
          </p:nvCxnSpPr>
          <p:spPr>
            <a:xfrm>
              <a:off x="4002641" y="2007079"/>
              <a:ext cx="447749" cy="0"/>
            </a:xfrm>
            <a:prstGeom prst="straightConnector1">
              <a:avLst/>
            </a:prstGeom>
            <a:ln w="19050">
              <a:solidFill>
                <a:srgbClr val="FFCF37"/>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32C12A6F-700E-A95D-A5B0-9155AB3D2F21}"/>
              </a:ext>
            </a:extLst>
          </p:cNvPr>
          <p:cNvGrpSpPr/>
          <p:nvPr/>
        </p:nvGrpSpPr>
        <p:grpSpPr>
          <a:xfrm flipH="1">
            <a:off x="765303" y="4470992"/>
            <a:ext cx="10661392" cy="1377708"/>
            <a:chOff x="887135" y="1006414"/>
            <a:chExt cx="10661392" cy="1377708"/>
          </a:xfrm>
        </p:grpSpPr>
        <p:grpSp>
          <p:nvGrpSpPr>
            <p:cNvPr id="101" name="Group 100">
              <a:extLst>
                <a:ext uri="{FF2B5EF4-FFF2-40B4-BE49-F238E27FC236}">
                  <a16:creationId xmlns:a16="http://schemas.microsoft.com/office/drawing/2014/main" id="{F25C1EB4-9547-9238-5C6D-D78C1EC4330A}"/>
                </a:ext>
              </a:extLst>
            </p:cNvPr>
            <p:cNvGrpSpPr/>
            <p:nvPr/>
          </p:nvGrpSpPr>
          <p:grpSpPr>
            <a:xfrm>
              <a:off x="887135" y="1006414"/>
              <a:ext cx="10661392" cy="1377708"/>
              <a:chOff x="1095555" y="543463"/>
              <a:chExt cx="10981425" cy="1377708"/>
            </a:xfrm>
          </p:grpSpPr>
          <p:grpSp>
            <p:nvGrpSpPr>
              <p:cNvPr id="103" name="Group 102">
                <a:extLst>
                  <a:ext uri="{FF2B5EF4-FFF2-40B4-BE49-F238E27FC236}">
                    <a16:creationId xmlns:a16="http://schemas.microsoft.com/office/drawing/2014/main" id="{886023EE-4019-E572-88F9-51AEB12EEAC0}"/>
                  </a:ext>
                </a:extLst>
              </p:cNvPr>
              <p:cNvGrpSpPr/>
              <p:nvPr/>
            </p:nvGrpSpPr>
            <p:grpSpPr>
              <a:xfrm>
                <a:off x="1095555" y="543463"/>
                <a:ext cx="3165363" cy="508959"/>
                <a:chOff x="1095555" y="543463"/>
                <a:chExt cx="3165363" cy="508959"/>
              </a:xfrm>
            </p:grpSpPr>
            <p:sp>
              <p:nvSpPr>
                <p:cNvPr id="111" name="Diamond 110">
                  <a:extLst>
                    <a:ext uri="{FF2B5EF4-FFF2-40B4-BE49-F238E27FC236}">
                      <a16:creationId xmlns:a16="http://schemas.microsoft.com/office/drawing/2014/main" id="{F4CA0879-D46D-BD89-0723-B47CA3CEEDDD}"/>
                    </a:ext>
                  </a:extLst>
                </p:cNvPr>
                <p:cNvSpPr/>
                <p:nvPr/>
              </p:nvSpPr>
              <p:spPr>
                <a:xfrm>
                  <a:off x="1095555" y="646981"/>
                  <a:ext cx="276045" cy="284672"/>
                </a:xfrm>
                <a:prstGeom prst="diamond">
                  <a:avLst/>
                </a:prstGeom>
                <a:solidFill>
                  <a:srgbClr val="F6BB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3</a:t>
                  </a:r>
                </a:p>
              </p:txBody>
            </p:sp>
            <p:sp>
              <p:nvSpPr>
                <p:cNvPr id="112" name="Rectangle 111">
                  <a:extLst>
                    <a:ext uri="{FF2B5EF4-FFF2-40B4-BE49-F238E27FC236}">
                      <a16:creationId xmlns:a16="http://schemas.microsoft.com/office/drawing/2014/main" id="{4AF2ACD9-8C15-5F14-5BDB-3054E27D45DD}"/>
                    </a:ext>
                  </a:extLst>
                </p:cNvPr>
                <p:cNvSpPr/>
                <p:nvPr/>
              </p:nvSpPr>
              <p:spPr>
                <a:xfrm>
                  <a:off x="1110838" y="543463"/>
                  <a:ext cx="3150080"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Startup Starts Year :</a:t>
                  </a:r>
                </a:p>
              </p:txBody>
            </p:sp>
          </p:grpSp>
          <p:grpSp>
            <p:nvGrpSpPr>
              <p:cNvPr id="104" name="Group 103">
                <a:extLst>
                  <a:ext uri="{FF2B5EF4-FFF2-40B4-BE49-F238E27FC236}">
                    <a16:creationId xmlns:a16="http://schemas.microsoft.com/office/drawing/2014/main" id="{C1203A63-0304-945B-25E2-B412FAC876A1}"/>
                  </a:ext>
                </a:extLst>
              </p:cNvPr>
              <p:cNvGrpSpPr/>
              <p:nvPr/>
            </p:nvGrpSpPr>
            <p:grpSpPr>
              <a:xfrm>
                <a:off x="1578634" y="931652"/>
                <a:ext cx="10498346" cy="989519"/>
                <a:chOff x="1535502" y="931652"/>
                <a:chExt cx="10498346" cy="989519"/>
              </a:xfrm>
            </p:grpSpPr>
            <p:sp>
              <p:nvSpPr>
                <p:cNvPr id="105" name="Rectangle 104">
                  <a:extLst>
                    <a:ext uri="{FF2B5EF4-FFF2-40B4-BE49-F238E27FC236}">
                      <a16:creationId xmlns:a16="http://schemas.microsoft.com/office/drawing/2014/main" id="{631CA534-3977-AE9D-4C93-120B502E0F8F}"/>
                    </a:ext>
                  </a:extLst>
                </p:cNvPr>
                <p:cNvSpPr/>
                <p:nvPr/>
              </p:nvSpPr>
              <p:spPr>
                <a:xfrm>
                  <a:off x="4623759" y="931652"/>
                  <a:ext cx="7410089" cy="98951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a:lnSpc>
                      <a:spcPct val="107000"/>
                    </a:lnSpc>
                    <a:spcAft>
                      <a:spcPts val="800"/>
                    </a:spcAft>
                  </a:pP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It was founded in December </a:t>
                  </a:r>
                  <a:r>
                    <a:rPr lang="en-US" sz="1200" u="sng"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2013</a:t>
                  </a:r>
                  <a:r>
                    <a:rPr lang="en-IN"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Now as </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Grofers</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is doubly geared up to deliver groceries in the blink of an eye. </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Albinder</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Dhindsa, Co-founder and CEO of </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(ex-</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Grofers</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on being asked why the keen focus on quick commerce, said that the 10-minute delivery that </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promises should not just be possible but a must in the fast-paced life that people are living now. This will help them save time for more important things.</a:t>
                  </a:r>
                  <a:endParaRPr lang="en-IN"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endParaRPr>
                </a:p>
              </p:txBody>
            </p:sp>
            <p:grpSp>
              <p:nvGrpSpPr>
                <p:cNvPr id="106" name="Group 105">
                  <a:extLst>
                    <a:ext uri="{FF2B5EF4-FFF2-40B4-BE49-F238E27FC236}">
                      <a16:creationId xmlns:a16="http://schemas.microsoft.com/office/drawing/2014/main" id="{206C6595-CE69-2ED7-1DDF-2979E49C6EF8}"/>
                    </a:ext>
                  </a:extLst>
                </p:cNvPr>
                <p:cNvGrpSpPr/>
                <p:nvPr/>
              </p:nvGrpSpPr>
              <p:grpSpPr>
                <a:xfrm>
                  <a:off x="1535502" y="1043796"/>
                  <a:ext cx="3088257" cy="500332"/>
                  <a:chOff x="1535502" y="1043796"/>
                  <a:chExt cx="3088257" cy="500332"/>
                </a:xfrm>
              </p:grpSpPr>
              <p:grpSp>
                <p:nvGrpSpPr>
                  <p:cNvPr id="107" name="Group 106">
                    <a:extLst>
                      <a:ext uri="{FF2B5EF4-FFF2-40B4-BE49-F238E27FC236}">
                        <a16:creationId xmlns:a16="http://schemas.microsoft.com/office/drawing/2014/main" id="{F18F94DC-8B9C-F788-3B04-7FC2864B65D1}"/>
                      </a:ext>
                    </a:extLst>
                  </p:cNvPr>
                  <p:cNvGrpSpPr/>
                  <p:nvPr/>
                </p:nvGrpSpPr>
                <p:grpSpPr>
                  <a:xfrm>
                    <a:off x="3925020" y="1043796"/>
                    <a:ext cx="698739" cy="500332"/>
                    <a:chOff x="2156604" y="1915064"/>
                    <a:chExt cx="698739" cy="500332"/>
                  </a:xfrm>
                </p:grpSpPr>
                <p:cxnSp>
                  <p:nvCxnSpPr>
                    <p:cNvPr id="109" name="Straight Connector 108">
                      <a:extLst>
                        <a:ext uri="{FF2B5EF4-FFF2-40B4-BE49-F238E27FC236}">
                          <a16:creationId xmlns:a16="http://schemas.microsoft.com/office/drawing/2014/main" id="{046CC0E3-5D16-B538-D3CA-6BA5B2745224}"/>
                        </a:ext>
                      </a:extLst>
                    </p:cNvPr>
                    <p:cNvCxnSpPr/>
                    <p:nvPr/>
                  </p:nvCxnSpPr>
                  <p:spPr>
                    <a:xfrm>
                      <a:off x="2156604" y="1915064"/>
                      <a:ext cx="336430" cy="500332"/>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E0DBDC6-2C87-EFAC-7AA8-8B48611E811D}"/>
                        </a:ext>
                      </a:extLst>
                    </p:cNvPr>
                    <p:cNvCxnSpPr>
                      <a:cxnSpLocks/>
                    </p:cNvCxnSpPr>
                    <p:nvPr/>
                  </p:nvCxnSpPr>
                  <p:spPr>
                    <a:xfrm>
                      <a:off x="2493034" y="2415396"/>
                      <a:ext cx="36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8" name="Straight Connector 107">
                    <a:extLst>
                      <a:ext uri="{FF2B5EF4-FFF2-40B4-BE49-F238E27FC236}">
                        <a16:creationId xmlns:a16="http://schemas.microsoft.com/office/drawing/2014/main" id="{59EE9546-589A-5E49-9F91-BFC9D110A7D1}"/>
                      </a:ext>
                    </a:extLst>
                  </p:cNvPr>
                  <p:cNvCxnSpPr>
                    <a:cxnSpLocks/>
                  </p:cNvCxnSpPr>
                  <p:nvPr/>
                </p:nvCxnSpPr>
                <p:spPr>
                  <a:xfrm>
                    <a:off x="1535502" y="1043796"/>
                    <a:ext cx="2389518" cy="0"/>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grpSp>
          </p:grpSp>
        </p:grpSp>
        <p:cxnSp>
          <p:nvCxnSpPr>
            <p:cNvPr id="102" name="Straight Arrow Connector 101">
              <a:extLst>
                <a:ext uri="{FF2B5EF4-FFF2-40B4-BE49-F238E27FC236}">
                  <a16:creationId xmlns:a16="http://schemas.microsoft.com/office/drawing/2014/main" id="{D86A56A7-9DF2-CFEE-62AC-4190973CC33F}"/>
                </a:ext>
              </a:extLst>
            </p:cNvPr>
            <p:cNvCxnSpPr/>
            <p:nvPr/>
          </p:nvCxnSpPr>
          <p:spPr>
            <a:xfrm>
              <a:off x="4002641" y="2007079"/>
              <a:ext cx="447749" cy="0"/>
            </a:xfrm>
            <a:prstGeom prst="straightConnector1">
              <a:avLst/>
            </a:prstGeom>
            <a:ln w="19050">
              <a:solidFill>
                <a:srgbClr val="FFCF37"/>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263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C0CB676C-08FE-0EB6-3015-67F6CA3C2E07}"/>
              </a:ext>
            </a:extLst>
          </p:cNvPr>
          <p:cNvSpPr/>
          <p:nvPr/>
        </p:nvSpPr>
        <p:spPr>
          <a:xfrm>
            <a:off x="8576718" y="3335867"/>
            <a:ext cx="3291841" cy="3200400"/>
          </a:xfrm>
          <a:prstGeom prst="triangle">
            <a:avLst>
              <a:gd name="adj" fmla="val 9964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AF9965F4-85C1-5CF9-EFA1-CF64F2C51501}"/>
              </a:ext>
            </a:extLst>
          </p:cNvPr>
          <p:cNvSpPr/>
          <p:nvPr/>
        </p:nvSpPr>
        <p:spPr>
          <a:xfrm>
            <a:off x="643473" y="625059"/>
            <a:ext cx="10905053" cy="560788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A84C3586-366C-7D58-5AE3-315346D37923}"/>
              </a:ext>
            </a:extLst>
          </p:cNvPr>
          <p:cNvGrpSpPr/>
          <p:nvPr/>
        </p:nvGrpSpPr>
        <p:grpSpPr>
          <a:xfrm>
            <a:off x="759022" y="848367"/>
            <a:ext cx="10789504" cy="1441608"/>
            <a:chOff x="887135" y="997788"/>
            <a:chExt cx="10789504" cy="1441608"/>
          </a:xfrm>
        </p:grpSpPr>
        <p:grpSp>
          <p:nvGrpSpPr>
            <p:cNvPr id="5" name="Group 4">
              <a:extLst>
                <a:ext uri="{FF2B5EF4-FFF2-40B4-BE49-F238E27FC236}">
                  <a16:creationId xmlns:a16="http://schemas.microsoft.com/office/drawing/2014/main" id="{5802C51C-20BB-80F5-5D4C-CE9342D3A5A5}"/>
                </a:ext>
              </a:extLst>
            </p:cNvPr>
            <p:cNvGrpSpPr/>
            <p:nvPr/>
          </p:nvGrpSpPr>
          <p:grpSpPr>
            <a:xfrm>
              <a:off x="887135" y="997788"/>
              <a:ext cx="10789504" cy="1441608"/>
              <a:chOff x="1095555" y="534837"/>
              <a:chExt cx="11113383" cy="1441608"/>
            </a:xfrm>
          </p:grpSpPr>
          <p:grpSp>
            <p:nvGrpSpPr>
              <p:cNvPr id="7" name="Group 6">
                <a:extLst>
                  <a:ext uri="{FF2B5EF4-FFF2-40B4-BE49-F238E27FC236}">
                    <a16:creationId xmlns:a16="http://schemas.microsoft.com/office/drawing/2014/main" id="{6224A55A-51A5-7A16-7FF9-EDBB53A6ABEC}"/>
                  </a:ext>
                </a:extLst>
              </p:cNvPr>
              <p:cNvGrpSpPr/>
              <p:nvPr/>
            </p:nvGrpSpPr>
            <p:grpSpPr>
              <a:xfrm>
                <a:off x="1095555" y="534837"/>
                <a:ext cx="3221966" cy="508959"/>
                <a:chOff x="1095555" y="534837"/>
                <a:chExt cx="3221966" cy="508959"/>
              </a:xfrm>
            </p:grpSpPr>
            <p:sp>
              <p:nvSpPr>
                <p:cNvPr id="15" name="Diamond 14">
                  <a:extLst>
                    <a:ext uri="{FF2B5EF4-FFF2-40B4-BE49-F238E27FC236}">
                      <a16:creationId xmlns:a16="http://schemas.microsoft.com/office/drawing/2014/main" id="{05415C8F-4437-3664-0500-F7189AA4697C}"/>
                    </a:ext>
                  </a:extLst>
                </p:cNvPr>
                <p:cNvSpPr/>
                <p:nvPr/>
              </p:nvSpPr>
              <p:spPr>
                <a:xfrm>
                  <a:off x="1095555" y="646981"/>
                  <a:ext cx="276045" cy="284672"/>
                </a:xfrm>
                <a:prstGeom prst="diamond">
                  <a:avLst/>
                </a:prstGeom>
                <a:solidFill>
                  <a:srgbClr val="F6BB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4</a:t>
                  </a:r>
                </a:p>
              </p:txBody>
            </p:sp>
            <p:sp>
              <p:nvSpPr>
                <p:cNvPr id="16" name="Rectangle 15">
                  <a:extLst>
                    <a:ext uri="{FF2B5EF4-FFF2-40B4-BE49-F238E27FC236}">
                      <a16:creationId xmlns:a16="http://schemas.microsoft.com/office/drawing/2014/main" id="{1B90F1A2-C7D4-D6F9-129A-92FB7E0FD84E}"/>
                    </a:ext>
                  </a:extLst>
                </p:cNvPr>
                <p:cNvSpPr/>
                <p:nvPr/>
              </p:nvSpPr>
              <p:spPr>
                <a:xfrm>
                  <a:off x="1167441" y="534837"/>
                  <a:ext cx="3150080"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Startup Starts Place :</a:t>
                  </a:r>
                </a:p>
              </p:txBody>
            </p:sp>
          </p:grpSp>
          <p:grpSp>
            <p:nvGrpSpPr>
              <p:cNvPr id="8" name="Group 7">
                <a:extLst>
                  <a:ext uri="{FF2B5EF4-FFF2-40B4-BE49-F238E27FC236}">
                    <a16:creationId xmlns:a16="http://schemas.microsoft.com/office/drawing/2014/main" id="{B19EFF64-AEBC-FF3A-D12A-5740EA062961}"/>
                  </a:ext>
                </a:extLst>
              </p:cNvPr>
              <p:cNvGrpSpPr/>
              <p:nvPr/>
            </p:nvGrpSpPr>
            <p:grpSpPr>
              <a:xfrm>
                <a:off x="1578634" y="1023225"/>
                <a:ext cx="10630304" cy="953220"/>
                <a:chOff x="1535502" y="1023225"/>
                <a:chExt cx="10630304" cy="953220"/>
              </a:xfrm>
            </p:grpSpPr>
            <p:sp>
              <p:nvSpPr>
                <p:cNvPr id="9" name="Rectangle 8">
                  <a:extLst>
                    <a:ext uri="{FF2B5EF4-FFF2-40B4-BE49-F238E27FC236}">
                      <a16:creationId xmlns:a16="http://schemas.microsoft.com/office/drawing/2014/main" id="{BD76306D-46BC-7C0A-9360-307071CE4070}"/>
                    </a:ext>
                  </a:extLst>
                </p:cNvPr>
                <p:cNvSpPr/>
                <p:nvPr/>
              </p:nvSpPr>
              <p:spPr>
                <a:xfrm>
                  <a:off x="4630227" y="1023225"/>
                  <a:ext cx="7535579" cy="95322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The Gurugram-based Indian on-demand online grocery delivery service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Grofers</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which is now known as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was founded in the year 2013. This e-commerce startup platform provides a variety of daily needs products ranging from groceries, bakery items, baby care items, and many more to its customers. Currently, the company operates in over 28 cities in India as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a:t>
                  </a:r>
                  <a:endParaRPr lang="en-IN" sz="1200" dirty="0">
                    <a:solidFill>
                      <a:schemeClr val="tx1"/>
                    </a:solidFill>
                    <a:latin typeface="Abadi" panose="020B0604020104020204" pitchFamily="34" charset="0"/>
                  </a:endParaRPr>
                </a:p>
              </p:txBody>
            </p:sp>
            <p:grpSp>
              <p:nvGrpSpPr>
                <p:cNvPr id="10" name="Group 9">
                  <a:extLst>
                    <a:ext uri="{FF2B5EF4-FFF2-40B4-BE49-F238E27FC236}">
                      <a16:creationId xmlns:a16="http://schemas.microsoft.com/office/drawing/2014/main" id="{71F0279B-F876-7DEE-D6C0-4A960056CBAC}"/>
                    </a:ext>
                  </a:extLst>
                </p:cNvPr>
                <p:cNvGrpSpPr/>
                <p:nvPr/>
              </p:nvGrpSpPr>
              <p:grpSpPr>
                <a:xfrm>
                  <a:off x="1535502" y="1043796"/>
                  <a:ext cx="3088257" cy="500332"/>
                  <a:chOff x="1535502" y="1043796"/>
                  <a:chExt cx="3088257" cy="500332"/>
                </a:xfrm>
              </p:grpSpPr>
              <p:grpSp>
                <p:nvGrpSpPr>
                  <p:cNvPr id="11" name="Group 10">
                    <a:extLst>
                      <a:ext uri="{FF2B5EF4-FFF2-40B4-BE49-F238E27FC236}">
                        <a16:creationId xmlns:a16="http://schemas.microsoft.com/office/drawing/2014/main" id="{92CB4622-EB7E-1298-4DA2-40C93E8B725F}"/>
                      </a:ext>
                    </a:extLst>
                  </p:cNvPr>
                  <p:cNvGrpSpPr/>
                  <p:nvPr/>
                </p:nvGrpSpPr>
                <p:grpSpPr>
                  <a:xfrm>
                    <a:off x="3925020" y="1043796"/>
                    <a:ext cx="698739" cy="500332"/>
                    <a:chOff x="2156604" y="1915064"/>
                    <a:chExt cx="698739" cy="500332"/>
                  </a:xfrm>
                </p:grpSpPr>
                <p:cxnSp>
                  <p:nvCxnSpPr>
                    <p:cNvPr id="13" name="Straight Connector 12">
                      <a:extLst>
                        <a:ext uri="{FF2B5EF4-FFF2-40B4-BE49-F238E27FC236}">
                          <a16:creationId xmlns:a16="http://schemas.microsoft.com/office/drawing/2014/main" id="{9776506B-A5CD-53D4-974B-3A2B754358F1}"/>
                        </a:ext>
                      </a:extLst>
                    </p:cNvPr>
                    <p:cNvCxnSpPr/>
                    <p:nvPr/>
                  </p:nvCxnSpPr>
                  <p:spPr>
                    <a:xfrm>
                      <a:off x="2156604" y="1915064"/>
                      <a:ext cx="336430" cy="500332"/>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5FB6008-3F64-0111-990B-A6E6C658711D}"/>
                        </a:ext>
                      </a:extLst>
                    </p:cNvPr>
                    <p:cNvCxnSpPr>
                      <a:cxnSpLocks/>
                    </p:cNvCxnSpPr>
                    <p:nvPr/>
                  </p:nvCxnSpPr>
                  <p:spPr>
                    <a:xfrm>
                      <a:off x="2493034" y="2415396"/>
                      <a:ext cx="36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07AB46CE-25C9-041D-15A3-E61746725DB4}"/>
                      </a:ext>
                    </a:extLst>
                  </p:cNvPr>
                  <p:cNvCxnSpPr>
                    <a:cxnSpLocks/>
                  </p:cNvCxnSpPr>
                  <p:nvPr/>
                </p:nvCxnSpPr>
                <p:spPr>
                  <a:xfrm>
                    <a:off x="1535502" y="1043796"/>
                    <a:ext cx="2389518" cy="0"/>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grpSp>
          </p:grpSp>
        </p:grpSp>
        <p:cxnSp>
          <p:nvCxnSpPr>
            <p:cNvPr id="6" name="Straight Arrow Connector 5">
              <a:extLst>
                <a:ext uri="{FF2B5EF4-FFF2-40B4-BE49-F238E27FC236}">
                  <a16:creationId xmlns:a16="http://schemas.microsoft.com/office/drawing/2014/main" id="{181EA79E-1DD8-3866-72C9-1CA0C0F86C98}"/>
                </a:ext>
              </a:extLst>
            </p:cNvPr>
            <p:cNvCxnSpPr/>
            <p:nvPr/>
          </p:nvCxnSpPr>
          <p:spPr>
            <a:xfrm>
              <a:off x="4002641" y="2007079"/>
              <a:ext cx="447749" cy="0"/>
            </a:xfrm>
            <a:prstGeom prst="straightConnector1">
              <a:avLst/>
            </a:prstGeom>
            <a:ln w="19050">
              <a:solidFill>
                <a:srgbClr val="FFCF37"/>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A6A5A953-B5B8-52F4-CA0B-10842B9AF84E}"/>
              </a:ext>
            </a:extLst>
          </p:cNvPr>
          <p:cNvGrpSpPr/>
          <p:nvPr/>
        </p:nvGrpSpPr>
        <p:grpSpPr>
          <a:xfrm flipH="1">
            <a:off x="765303" y="2472867"/>
            <a:ext cx="10661392" cy="1369463"/>
            <a:chOff x="887135" y="978361"/>
            <a:chExt cx="10661392" cy="1369463"/>
          </a:xfrm>
        </p:grpSpPr>
        <p:grpSp>
          <p:nvGrpSpPr>
            <p:cNvPr id="18" name="Group 17">
              <a:extLst>
                <a:ext uri="{FF2B5EF4-FFF2-40B4-BE49-F238E27FC236}">
                  <a16:creationId xmlns:a16="http://schemas.microsoft.com/office/drawing/2014/main" id="{DF7CB485-E612-9E0E-CC0A-4BB7D2F1EB54}"/>
                </a:ext>
              </a:extLst>
            </p:cNvPr>
            <p:cNvGrpSpPr/>
            <p:nvPr/>
          </p:nvGrpSpPr>
          <p:grpSpPr>
            <a:xfrm>
              <a:off x="887135" y="978361"/>
              <a:ext cx="10661392" cy="1369463"/>
              <a:chOff x="1095555" y="515410"/>
              <a:chExt cx="10981425" cy="1369463"/>
            </a:xfrm>
          </p:grpSpPr>
          <p:grpSp>
            <p:nvGrpSpPr>
              <p:cNvPr id="20" name="Group 19">
                <a:extLst>
                  <a:ext uri="{FF2B5EF4-FFF2-40B4-BE49-F238E27FC236}">
                    <a16:creationId xmlns:a16="http://schemas.microsoft.com/office/drawing/2014/main" id="{B54CE278-ACDA-DF43-ACA0-B958674F3DB9}"/>
                  </a:ext>
                </a:extLst>
              </p:cNvPr>
              <p:cNvGrpSpPr/>
              <p:nvPr/>
            </p:nvGrpSpPr>
            <p:grpSpPr>
              <a:xfrm>
                <a:off x="1095555" y="515410"/>
                <a:ext cx="3439621" cy="508959"/>
                <a:chOff x="1095555" y="515410"/>
                <a:chExt cx="3439621" cy="508959"/>
              </a:xfrm>
            </p:grpSpPr>
            <p:sp>
              <p:nvSpPr>
                <p:cNvPr id="28" name="Diamond 27">
                  <a:extLst>
                    <a:ext uri="{FF2B5EF4-FFF2-40B4-BE49-F238E27FC236}">
                      <a16:creationId xmlns:a16="http://schemas.microsoft.com/office/drawing/2014/main" id="{F383FFC2-C27A-EC41-35E5-D672AFA26AAB}"/>
                    </a:ext>
                  </a:extLst>
                </p:cNvPr>
                <p:cNvSpPr/>
                <p:nvPr/>
              </p:nvSpPr>
              <p:spPr>
                <a:xfrm>
                  <a:off x="1095555" y="646981"/>
                  <a:ext cx="276045" cy="284672"/>
                </a:xfrm>
                <a:prstGeom prst="diamond">
                  <a:avLst/>
                </a:prstGeom>
                <a:solidFill>
                  <a:srgbClr val="F6BB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5</a:t>
                  </a:r>
                </a:p>
              </p:txBody>
            </p:sp>
            <p:sp>
              <p:nvSpPr>
                <p:cNvPr id="29" name="Rectangle 28">
                  <a:extLst>
                    <a:ext uri="{FF2B5EF4-FFF2-40B4-BE49-F238E27FC236}">
                      <a16:creationId xmlns:a16="http://schemas.microsoft.com/office/drawing/2014/main" id="{603C2468-A0C2-5906-C738-DBF42EEA153D}"/>
                    </a:ext>
                  </a:extLst>
                </p:cNvPr>
                <p:cNvSpPr/>
                <p:nvPr/>
              </p:nvSpPr>
              <p:spPr>
                <a:xfrm>
                  <a:off x="1385096" y="515410"/>
                  <a:ext cx="3150080"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effectLst/>
                      <a:ea typeface="Calibri" panose="020F0502020204030204" pitchFamily="34" charset="0"/>
                      <a:cs typeface="Times New Roman" panose="02020603050405020304" pitchFamily="18" charset="0"/>
                    </a:rPr>
                    <a:t>Achievement of the Start up </a:t>
                  </a:r>
                  <a:r>
                    <a:rPr lang="en-IN" dirty="0">
                      <a:solidFill>
                        <a:schemeClr val="tx1"/>
                      </a:solidFill>
                    </a:rPr>
                    <a:t>:</a:t>
                  </a:r>
                </a:p>
              </p:txBody>
            </p:sp>
          </p:grpSp>
          <p:grpSp>
            <p:nvGrpSpPr>
              <p:cNvPr id="21" name="Group 20">
                <a:extLst>
                  <a:ext uri="{FF2B5EF4-FFF2-40B4-BE49-F238E27FC236}">
                    <a16:creationId xmlns:a16="http://schemas.microsoft.com/office/drawing/2014/main" id="{B6E96A54-82BD-8386-0B2D-166DE7A9DF69}"/>
                  </a:ext>
                </a:extLst>
              </p:cNvPr>
              <p:cNvGrpSpPr/>
              <p:nvPr/>
            </p:nvGrpSpPr>
            <p:grpSpPr>
              <a:xfrm>
                <a:off x="1578634" y="931653"/>
                <a:ext cx="10498346" cy="953220"/>
                <a:chOff x="1535502" y="931653"/>
                <a:chExt cx="10498346" cy="953220"/>
              </a:xfrm>
            </p:grpSpPr>
            <p:sp>
              <p:nvSpPr>
                <p:cNvPr id="22" name="Rectangle 21">
                  <a:extLst>
                    <a:ext uri="{FF2B5EF4-FFF2-40B4-BE49-F238E27FC236}">
                      <a16:creationId xmlns:a16="http://schemas.microsoft.com/office/drawing/2014/main" id="{C844BBD1-EE4F-E762-457F-241978DA0C40}"/>
                    </a:ext>
                  </a:extLst>
                </p:cNvPr>
                <p:cNvSpPr/>
                <p:nvPr/>
              </p:nvSpPr>
              <p:spPr>
                <a:xfrm>
                  <a:off x="4623759" y="931653"/>
                  <a:ext cx="7410089" cy="953220"/>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looked forward to a merger with Zomato in a share-swap deal. The reports dated March 15, 2022, mentioned that Zomato would be approaching the CCI to further the talks of a merger with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The merger talks said that the largest investor of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Softbank will hold 4-5% stakes in the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foodtech</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giant. According to the previous reports, the deal was set to be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finalised</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in a 10:1 ratio, which stated to value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somewhere around $700-800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mn</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slightly lower than $1 bn, which was the last-known valuation of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The deal was finally approved by the Zomato board on June 24, 2022, when the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foodtech</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giant acquired the company.</a:t>
                  </a:r>
                  <a:endParaRPr lang="en-IN" sz="1200" dirty="0">
                    <a:solidFill>
                      <a:schemeClr val="tx1"/>
                    </a:solidFill>
                    <a:latin typeface="Abadi" panose="020B0604020104020204" pitchFamily="34" charset="0"/>
                  </a:endParaRPr>
                </a:p>
              </p:txBody>
            </p:sp>
            <p:grpSp>
              <p:nvGrpSpPr>
                <p:cNvPr id="23" name="Group 22">
                  <a:extLst>
                    <a:ext uri="{FF2B5EF4-FFF2-40B4-BE49-F238E27FC236}">
                      <a16:creationId xmlns:a16="http://schemas.microsoft.com/office/drawing/2014/main" id="{F571A7A8-5627-8DC9-1596-1729F5A496A6}"/>
                    </a:ext>
                  </a:extLst>
                </p:cNvPr>
                <p:cNvGrpSpPr/>
                <p:nvPr/>
              </p:nvGrpSpPr>
              <p:grpSpPr>
                <a:xfrm>
                  <a:off x="1535502" y="1043796"/>
                  <a:ext cx="3088257" cy="500332"/>
                  <a:chOff x="1535502" y="1043796"/>
                  <a:chExt cx="3088257" cy="500332"/>
                </a:xfrm>
              </p:grpSpPr>
              <p:grpSp>
                <p:nvGrpSpPr>
                  <p:cNvPr id="24" name="Group 23">
                    <a:extLst>
                      <a:ext uri="{FF2B5EF4-FFF2-40B4-BE49-F238E27FC236}">
                        <a16:creationId xmlns:a16="http://schemas.microsoft.com/office/drawing/2014/main" id="{FB3C196A-DBDF-DDDC-F01B-0D5E58C6C8F7}"/>
                      </a:ext>
                    </a:extLst>
                  </p:cNvPr>
                  <p:cNvGrpSpPr/>
                  <p:nvPr/>
                </p:nvGrpSpPr>
                <p:grpSpPr>
                  <a:xfrm>
                    <a:off x="3925020" y="1043796"/>
                    <a:ext cx="698739" cy="500332"/>
                    <a:chOff x="2156604" y="1915064"/>
                    <a:chExt cx="698739" cy="500332"/>
                  </a:xfrm>
                </p:grpSpPr>
                <p:cxnSp>
                  <p:nvCxnSpPr>
                    <p:cNvPr id="26" name="Straight Connector 25">
                      <a:extLst>
                        <a:ext uri="{FF2B5EF4-FFF2-40B4-BE49-F238E27FC236}">
                          <a16:creationId xmlns:a16="http://schemas.microsoft.com/office/drawing/2014/main" id="{4920C606-E6C2-7CEC-1B67-A7446F48CB03}"/>
                        </a:ext>
                      </a:extLst>
                    </p:cNvPr>
                    <p:cNvCxnSpPr/>
                    <p:nvPr/>
                  </p:nvCxnSpPr>
                  <p:spPr>
                    <a:xfrm>
                      <a:off x="2156604" y="1915064"/>
                      <a:ext cx="336430" cy="500332"/>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FE6E17-5695-57DF-575F-293FDF6EF35C}"/>
                        </a:ext>
                      </a:extLst>
                    </p:cNvPr>
                    <p:cNvCxnSpPr>
                      <a:cxnSpLocks/>
                    </p:cNvCxnSpPr>
                    <p:nvPr/>
                  </p:nvCxnSpPr>
                  <p:spPr>
                    <a:xfrm>
                      <a:off x="2493034" y="2415396"/>
                      <a:ext cx="36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11A2AF34-2A99-F35F-9522-808085D61CD2}"/>
                      </a:ext>
                    </a:extLst>
                  </p:cNvPr>
                  <p:cNvCxnSpPr>
                    <a:cxnSpLocks/>
                  </p:cNvCxnSpPr>
                  <p:nvPr/>
                </p:nvCxnSpPr>
                <p:spPr>
                  <a:xfrm>
                    <a:off x="1535502" y="1043796"/>
                    <a:ext cx="2389518" cy="0"/>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grpSp>
          </p:grpSp>
        </p:grpSp>
        <p:cxnSp>
          <p:nvCxnSpPr>
            <p:cNvPr id="19" name="Straight Arrow Connector 18">
              <a:extLst>
                <a:ext uri="{FF2B5EF4-FFF2-40B4-BE49-F238E27FC236}">
                  <a16:creationId xmlns:a16="http://schemas.microsoft.com/office/drawing/2014/main" id="{452DB2DE-C9C5-51B8-1453-25C81EB316F7}"/>
                </a:ext>
              </a:extLst>
            </p:cNvPr>
            <p:cNvCxnSpPr/>
            <p:nvPr/>
          </p:nvCxnSpPr>
          <p:spPr>
            <a:xfrm>
              <a:off x="4002641" y="2007079"/>
              <a:ext cx="447749" cy="0"/>
            </a:xfrm>
            <a:prstGeom prst="straightConnector1">
              <a:avLst/>
            </a:prstGeom>
            <a:ln w="19050">
              <a:solidFill>
                <a:srgbClr val="FFCF37"/>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0E27C3DF-0B7B-06AD-7BAC-133C6857F909}"/>
              </a:ext>
            </a:extLst>
          </p:cNvPr>
          <p:cNvGrpSpPr/>
          <p:nvPr/>
        </p:nvGrpSpPr>
        <p:grpSpPr>
          <a:xfrm>
            <a:off x="812547" y="4513354"/>
            <a:ext cx="10661392" cy="1369464"/>
            <a:chOff x="887135" y="978360"/>
            <a:chExt cx="10661392" cy="1369464"/>
          </a:xfrm>
        </p:grpSpPr>
        <p:grpSp>
          <p:nvGrpSpPr>
            <p:cNvPr id="31" name="Group 30">
              <a:extLst>
                <a:ext uri="{FF2B5EF4-FFF2-40B4-BE49-F238E27FC236}">
                  <a16:creationId xmlns:a16="http://schemas.microsoft.com/office/drawing/2014/main" id="{6FB877E1-80EF-FA4E-6C71-FCFEBFB40A7A}"/>
                </a:ext>
              </a:extLst>
            </p:cNvPr>
            <p:cNvGrpSpPr/>
            <p:nvPr/>
          </p:nvGrpSpPr>
          <p:grpSpPr>
            <a:xfrm>
              <a:off x="887135" y="978360"/>
              <a:ext cx="10661392" cy="1369464"/>
              <a:chOff x="1095555" y="515409"/>
              <a:chExt cx="10981425" cy="1369464"/>
            </a:xfrm>
          </p:grpSpPr>
          <p:grpSp>
            <p:nvGrpSpPr>
              <p:cNvPr id="33" name="Group 32">
                <a:extLst>
                  <a:ext uri="{FF2B5EF4-FFF2-40B4-BE49-F238E27FC236}">
                    <a16:creationId xmlns:a16="http://schemas.microsoft.com/office/drawing/2014/main" id="{AF7C1C80-9B07-8BD5-9B86-F233A7734899}"/>
                  </a:ext>
                </a:extLst>
              </p:cNvPr>
              <p:cNvGrpSpPr/>
              <p:nvPr/>
            </p:nvGrpSpPr>
            <p:grpSpPr>
              <a:xfrm>
                <a:off x="1095555" y="515409"/>
                <a:ext cx="3255663" cy="508959"/>
                <a:chOff x="1095555" y="515409"/>
                <a:chExt cx="3255663" cy="508959"/>
              </a:xfrm>
            </p:grpSpPr>
            <p:sp>
              <p:nvSpPr>
                <p:cNvPr id="41" name="Diamond 40">
                  <a:extLst>
                    <a:ext uri="{FF2B5EF4-FFF2-40B4-BE49-F238E27FC236}">
                      <a16:creationId xmlns:a16="http://schemas.microsoft.com/office/drawing/2014/main" id="{7CA66E86-937F-8079-A2BC-B4C631D02E14}"/>
                    </a:ext>
                  </a:extLst>
                </p:cNvPr>
                <p:cNvSpPr/>
                <p:nvPr/>
              </p:nvSpPr>
              <p:spPr>
                <a:xfrm>
                  <a:off x="1095555" y="646981"/>
                  <a:ext cx="276045" cy="284672"/>
                </a:xfrm>
                <a:prstGeom prst="diamond">
                  <a:avLst/>
                </a:prstGeom>
                <a:solidFill>
                  <a:srgbClr val="F6BB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6</a:t>
                  </a:r>
                </a:p>
              </p:txBody>
            </p:sp>
            <p:sp>
              <p:nvSpPr>
                <p:cNvPr id="42" name="Rectangle 41">
                  <a:extLst>
                    <a:ext uri="{FF2B5EF4-FFF2-40B4-BE49-F238E27FC236}">
                      <a16:creationId xmlns:a16="http://schemas.microsoft.com/office/drawing/2014/main" id="{F823B039-7122-AF50-032E-58E4CA5C4B3D}"/>
                    </a:ext>
                  </a:extLst>
                </p:cNvPr>
                <p:cNvSpPr/>
                <p:nvPr/>
              </p:nvSpPr>
              <p:spPr>
                <a:xfrm>
                  <a:off x="1201138" y="515409"/>
                  <a:ext cx="3150080"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effectLst/>
                      <a:ea typeface="Calibri" panose="020F0502020204030204" pitchFamily="34" charset="0"/>
                      <a:cs typeface="Times New Roman" panose="02020603050405020304" pitchFamily="18" charset="0"/>
                    </a:rPr>
                    <a:t>Struggle of the Start up </a:t>
                  </a:r>
                  <a:r>
                    <a:rPr lang="en-IN" dirty="0">
                      <a:solidFill>
                        <a:schemeClr val="tx1"/>
                      </a:solidFill>
                    </a:rPr>
                    <a:t>:</a:t>
                  </a:r>
                </a:p>
              </p:txBody>
            </p:sp>
          </p:grpSp>
          <p:grpSp>
            <p:nvGrpSpPr>
              <p:cNvPr id="34" name="Group 33">
                <a:extLst>
                  <a:ext uri="{FF2B5EF4-FFF2-40B4-BE49-F238E27FC236}">
                    <a16:creationId xmlns:a16="http://schemas.microsoft.com/office/drawing/2014/main" id="{0B7956C2-D7E8-793C-984E-983153511CF1}"/>
                  </a:ext>
                </a:extLst>
              </p:cNvPr>
              <p:cNvGrpSpPr/>
              <p:nvPr/>
            </p:nvGrpSpPr>
            <p:grpSpPr>
              <a:xfrm>
                <a:off x="1578634" y="679969"/>
                <a:ext cx="10498346" cy="1204904"/>
                <a:chOff x="1535502" y="679969"/>
                <a:chExt cx="10498346" cy="1204904"/>
              </a:xfrm>
            </p:grpSpPr>
            <p:sp>
              <p:nvSpPr>
                <p:cNvPr id="35" name="Rectangle 34">
                  <a:extLst>
                    <a:ext uri="{FF2B5EF4-FFF2-40B4-BE49-F238E27FC236}">
                      <a16:creationId xmlns:a16="http://schemas.microsoft.com/office/drawing/2014/main" id="{EB468F52-19AA-B2A9-23C9-6A7ECF977C53}"/>
                    </a:ext>
                  </a:extLst>
                </p:cNvPr>
                <p:cNvSpPr/>
                <p:nvPr/>
              </p:nvSpPr>
              <p:spPr>
                <a:xfrm>
                  <a:off x="4623759" y="679969"/>
                  <a:ext cx="7410089" cy="1204904"/>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With no surprise as every other e-commerce platform flourishes with increasing speed, even the online grocery market has grown really big in India. Many big brands and supermarkets are now diverting their interests to selling online and all the existing players need to retain their brands and customers.</a:t>
                  </a:r>
                </a:p>
                <a:p>
                  <a:pPr algn="ctr"/>
                  <a:endPar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endParaRPr>
                </a:p>
                <a:p>
                  <a:pPr algn="ct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Similar is the case with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Grofers</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Some of the biggest competitors of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Grofers</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are : </a:t>
                  </a:r>
                  <a:r>
                    <a:rPr lang="en-US" sz="12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BigBasket,Swiggy,Zepto,Etc</a:t>
                  </a:r>
                  <a:r>
                    <a:rPr lang="en-US" sz="12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a:t>
                  </a:r>
                  <a:endParaRPr lang="en-IN" sz="1200" dirty="0">
                    <a:solidFill>
                      <a:schemeClr val="tx1"/>
                    </a:solidFill>
                    <a:latin typeface="Abadi" panose="020B0604020104020204" pitchFamily="34" charset="0"/>
                  </a:endParaRPr>
                </a:p>
              </p:txBody>
            </p:sp>
            <p:grpSp>
              <p:nvGrpSpPr>
                <p:cNvPr id="36" name="Group 35">
                  <a:extLst>
                    <a:ext uri="{FF2B5EF4-FFF2-40B4-BE49-F238E27FC236}">
                      <a16:creationId xmlns:a16="http://schemas.microsoft.com/office/drawing/2014/main" id="{6F56A823-480F-CB3B-ABD6-F5F5ED10F716}"/>
                    </a:ext>
                  </a:extLst>
                </p:cNvPr>
                <p:cNvGrpSpPr/>
                <p:nvPr/>
              </p:nvGrpSpPr>
              <p:grpSpPr>
                <a:xfrm>
                  <a:off x="1535502" y="1043796"/>
                  <a:ext cx="3088257" cy="500332"/>
                  <a:chOff x="1535502" y="1043796"/>
                  <a:chExt cx="3088257" cy="500332"/>
                </a:xfrm>
              </p:grpSpPr>
              <p:grpSp>
                <p:nvGrpSpPr>
                  <p:cNvPr id="37" name="Group 36">
                    <a:extLst>
                      <a:ext uri="{FF2B5EF4-FFF2-40B4-BE49-F238E27FC236}">
                        <a16:creationId xmlns:a16="http://schemas.microsoft.com/office/drawing/2014/main" id="{14674F46-1C56-CD88-2A50-2775C6BC8A82}"/>
                      </a:ext>
                    </a:extLst>
                  </p:cNvPr>
                  <p:cNvGrpSpPr/>
                  <p:nvPr/>
                </p:nvGrpSpPr>
                <p:grpSpPr>
                  <a:xfrm>
                    <a:off x="3925020" y="1043796"/>
                    <a:ext cx="698739" cy="500332"/>
                    <a:chOff x="2156604" y="1915064"/>
                    <a:chExt cx="698739" cy="500332"/>
                  </a:xfrm>
                </p:grpSpPr>
                <p:cxnSp>
                  <p:nvCxnSpPr>
                    <p:cNvPr id="39" name="Straight Connector 38">
                      <a:extLst>
                        <a:ext uri="{FF2B5EF4-FFF2-40B4-BE49-F238E27FC236}">
                          <a16:creationId xmlns:a16="http://schemas.microsoft.com/office/drawing/2014/main" id="{30A93265-08A7-3756-468C-F4D54E6DC2F9}"/>
                        </a:ext>
                      </a:extLst>
                    </p:cNvPr>
                    <p:cNvCxnSpPr/>
                    <p:nvPr/>
                  </p:nvCxnSpPr>
                  <p:spPr>
                    <a:xfrm>
                      <a:off x="2156604" y="1915064"/>
                      <a:ext cx="336430" cy="500332"/>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C2C7AC2-119C-0BDE-6533-B838F4E67EB0}"/>
                        </a:ext>
                      </a:extLst>
                    </p:cNvPr>
                    <p:cNvCxnSpPr>
                      <a:cxnSpLocks/>
                    </p:cNvCxnSpPr>
                    <p:nvPr/>
                  </p:nvCxnSpPr>
                  <p:spPr>
                    <a:xfrm>
                      <a:off x="2493034" y="2415396"/>
                      <a:ext cx="36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FF123C55-6B10-E94D-3BDB-F21C8EA35FE6}"/>
                      </a:ext>
                    </a:extLst>
                  </p:cNvPr>
                  <p:cNvCxnSpPr>
                    <a:cxnSpLocks/>
                  </p:cNvCxnSpPr>
                  <p:nvPr/>
                </p:nvCxnSpPr>
                <p:spPr>
                  <a:xfrm>
                    <a:off x="1535502" y="1043796"/>
                    <a:ext cx="2389518" cy="0"/>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grpSp>
          </p:grpSp>
        </p:grpSp>
        <p:cxnSp>
          <p:nvCxnSpPr>
            <p:cNvPr id="32" name="Straight Arrow Connector 31">
              <a:extLst>
                <a:ext uri="{FF2B5EF4-FFF2-40B4-BE49-F238E27FC236}">
                  <a16:creationId xmlns:a16="http://schemas.microsoft.com/office/drawing/2014/main" id="{AE20585D-6DCD-4FFA-4065-B5ED60BD2B5F}"/>
                </a:ext>
              </a:extLst>
            </p:cNvPr>
            <p:cNvCxnSpPr/>
            <p:nvPr/>
          </p:nvCxnSpPr>
          <p:spPr>
            <a:xfrm>
              <a:off x="4002641" y="2007079"/>
              <a:ext cx="447749" cy="0"/>
            </a:xfrm>
            <a:prstGeom prst="straightConnector1">
              <a:avLst/>
            </a:prstGeom>
            <a:ln w="19050">
              <a:solidFill>
                <a:srgbClr val="FFCF37"/>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6479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C0CB676C-08FE-0EB6-3015-67F6CA3C2E07}"/>
              </a:ext>
            </a:extLst>
          </p:cNvPr>
          <p:cNvSpPr/>
          <p:nvPr/>
        </p:nvSpPr>
        <p:spPr>
          <a:xfrm>
            <a:off x="8576718" y="3335867"/>
            <a:ext cx="3291841" cy="3200400"/>
          </a:xfrm>
          <a:prstGeom prst="triangle">
            <a:avLst>
              <a:gd name="adj" fmla="val 9964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AF9965F4-85C1-5CF9-EFA1-CF64F2C51501}"/>
              </a:ext>
            </a:extLst>
          </p:cNvPr>
          <p:cNvSpPr/>
          <p:nvPr/>
        </p:nvSpPr>
        <p:spPr>
          <a:xfrm>
            <a:off x="643473" y="625059"/>
            <a:ext cx="10905053" cy="560788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 name="Group 3">
            <a:extLst>
              <a:ext uri="{FF2B5EF4-FFF2-40B4-BE49-F238E27FC236}">
                <a16:creationId xmlns:a16="http://schemas.microsoft.com/office/drawing/2014/main" id="{A84C3586-366C-7D58-5AE3-315346D37923}"/>
              </a:ext>
            </a:extLst>
          </p:cNvPr>
          <p:cNvGrpSpPr/>
          <p:nvPr/>
        </p:nvGrpSpPr>
        <p:grpSpPr>
          <a:xfrm flipH="1">
            <a:off x="765303" y="811583"/>
            <a:ext cx="10661392" cy="2276158"/>
            <a:chOff x="887135" y="997788"/>
            <a:chExt cx="10661392" cy="2276158"/>
          </a:xfrm>
        </p:grpSpPr>
        <p:grpSp>
          <p:nvGrpSpPr>
            <p:cNvPr id="5" name="Group 4">
              <a:extLst>
                <a:ext uri="{FF2B5EF4-FFF2-40B4-BE49-F238E27FC236}">
                  <a16:creationId xmlns:a16="http://schemas.microsoft.com/office/drawing/2014/main" id="{5802C51C-20BB-80F5-5D4C-CE9342D3A5A5}"/>
                </a:ext>
              </a:extLst>
            </p:cNvPr>
            <p:cNvGrpSpPr/>
            <p:nvPr/>
          </p:nvGrpSpPr>
          <p:grpSpPr>
            <a:xfrm>
              <a:off x="887135" y="997788"/>
              <a:ext cx="10661392" cy="2276158"/>
              <a:chOff x="1095555" y="534837"/>
              <a:chExt cx="10981425" cy="2276158"/>
            </a:xfrm>
          </p:grpSpPr>
          <p:grpSp>
            <p:nvGrpSpPr>
              <p:cNvPr id="7" name="Group 6">
                <a:extLst>
                  <a:ext uri="{FF2B5EF4-FFF2-40B4-BE49-F238E27FC236}">
                    <a16:creationId xmlns:a16="http://schemas.microsoft.com/office/drawing/2014/main" id="{6224A55A-51A5-7A16-7FF9-EDBB53A6ABEC}"/>
                  </a:ext>
                </a:extLst>
              </p:cNvPr>
              <p:cNvGrpSpPr/>
              <p:nvPr/>
            </p:nvGrpSpPr>
            <p:grpSpPr>
              <a:xfrm>
                <a:off x="1095555" y="534837"/>
                <a:ext cx="3221966" cy="508959"/>
                <a:chOff x="1095555" y="534837"/>
                <a:chExt cx="3221966" cy="508959"/>
              </a:xfrm>
            </p:grpSpPr>
            <p:sp>
              <p:nvSpPr>
                <p:cNvPr id="15" name="Diamond 14">
                  <a:extLst>
                    <a:ext uri="{FF2B5EF4-FFF2-40B4-BE49-F238E27FC236}">
                      <a16:creationId xmlns:a16="http://schemas.microsoft.com/office/drawing/2014/main" id="{05415C8F-4437-3664-0500-F7189AA4697C}"/>
                    </a:ext>
                  </a:extLst>
                </p:cNvPr>
                <p:cNvSpPr/>
                <p:nvPr/>
              </p:nvSpPr>
              <p:spPr>
                <a:xfrm>
                  <a:off x="1095555" y="646981"/>
                  <a:ext cx="276045" cy="284672"/>
                </a:xfrm>
                <a:prstGeom prst="diamond">
                  <a:avLst/>
                </a:prstGeom>
                <a:solidFill>
                  <a:srgbClr val="F6BB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7</a:t>
                  </a:r>
                </a:p>
              </p:txBody>
            </p:sp>
            <p:sp>
              <p:nvSpPr>
                <p:cNvPr id="16" name="Rectangle 15">
                  <a:extLst>
                    <a:ext uri="{FF2B5EF4-FFF2-40B4-BE49-F238E27FC236}">
                      <a16:creationId xmlns:a16="http://schemas.microsoft.com/office/drawing/2014/main" id="{1B90F1A2-C7D4-D6F9-129A-92FB7E0FD84E}"/>
                    </a:ext>
                  </a:extLst>
                </p:cNvPr>
                <p:cNvSpPr/>
                <p:nvPr/>
              </p:nvSpPr>
              <p:spPr>
                <a:xfrm>
                  <a:off x="1167441" y="534837"/>
                  <a:ext cx="3150080"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tx1"/>
                      </a:solidFill>
                      <a:effectLst/>
                      <a:ea typeface="Calibri" panose="020F0502020204030204" pitchFamily="34" charset="0"/>
                      <a:cs typeface="Times New Roman" panose="02020603050405020304" pitchFamily="18" charset="0"/>
                    </a:rPr>
                    <a:t>Mission of the Start up </a:t>
                  </a:r>
                  <a:r>
                    <a:rPr lang="en-IN" dirty="0">
                      <a:solidFill>
                        <a:schemeClr val="tx1"/>
                      </a:solidFill>
                    </a:rPr>
                    <a:t>:</a:t>
                  </a:r>
                </a:p>
              </p:txBody>
            </p:sp>
          </p:grpSp>
          <p:grpSp>
            <p:nvGrpSpPr>
              <p:cNvPr id="8" name="Group 7">
                <a:extLst>
                  <a:ext uri="{FF2B5EF4-FFF2-40B4-BE49-F238E27FC236}">
                    <a16:creationId xmlns:a16="http://schemas.microsoft.com/office/drawing/2014/main" id="{B19EFF64-AEBC-FF3A-D12A-5740EA062961}"/>
                  </a:ext>
                </a:extLst>
              </p:cNvPr>
              <p:cNvGrpSpPr/>
              <p:nvPr/>
            </p:nvGrpSpPr>
            <p:grpSpPr>
              <a:xfrm>
                <a:off x="1578634" y="931652"/>
                <a:ext cx="10498346" cy="1879343"/>
                <a:chOff x="1535502" y="931652"/>
                <a:chExt cx="10498346" cy="1879343"/>
              </a:xfrm>
            </p:grpSpPr>
            <p:sp>
              <p:nvSpPr>
                <p:cNvPr id="9" name="Rectangle 8">
                  <a:extLst>
                    <a:ext uri="{FF2B5EF4-FFF2-40B4-BE49-F238E27FC236}">
                      <a16:creationId xmlns:a16="http://schemas.microsoft.com/office/drawing/2014/main" id="{BD76306D-46BC-7C0A-9360-307071CE4070}"/>
                    </a:ext>
                  </a:extLst>
                </p:cNvPr>
                <p:cNvSpPr/>
                <p:nvPr/>
              </p:nvSpPr>
              <p:spPr>
                <a:xfrm>
                  <a:off x="4623759" y="931652"/>
                  <a:ext cx="7410089" cy="1879343"/>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a:lnSpc>
                      <a:spcPct val="107000"/>
                    </a:lnSpc>
                  </a:pP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which was earlier called </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Grofers</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now has a new mission statement that reads “instant commerce indistinguishable from magic.” </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solely believes in serving its customers with instant grocery deliveries within 10 minutes. Prospering in the quick commerce space is what </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currently envisions.</a:t>
                  </a:r>
                  <a:endParaRPr lang="en-IN"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endParaRPr>
                </a:p>
              </p:txBody>
            </p:sp>
            <p:grpSp>
              <p:nvGrpSpPr>
                <p:cNvPr id="10" name="Group 9">
                  <a:extLst>
                    <a:ext uri="{FF2B5EF4-FFF2-40B4-BE49-F238E27FC236}">
                      <a16:creationId xmlns:a16="http://schemas.microsoft.com/office/drawing/2014/main" id="{71F0279B-F876-7DEE-D6C0-4A960056CBAC}"/>
                    </a:ext>
                  </a:extLst>
                </p:cNvPr>
                <p:cNvGrpSpPr/>
                <p:nvPr/>
              </p:nvGrpSpPr>
              <p:grpSpPr>
                <a:xfrm>
                  <a:off x="1535502" y="1043796"/>
                  <a:ext cx="3088257" cy="500332"/>
                  <a:chOff x="1535502" y="1043796"/>
                  <a:chExt cx="3088257" cy="500332"/>
                </a:xfrm>
              </p:grpSpPr>
              <p:grpSp>
                <p:nvGrpSpPr>
                  <p:cNvPr id="11" name="Group 10">
                    <a:extLst>
                      <a:ext uri="{FF2B5EF4-FFF2-40B4-BE49-F238E27FC236}">
                        <a16:creationId xmlns:a16="http://schemas.microsoft.com/office/drawing/2014/main" id="{92CB4622-EB7E-1298-4DA2-40C93E8B725F}"/>
                      </a:ext>
                    </a:extLst>
                  </p:cNvPr>
                  <p:cNvGrpSpPr/>
                  <p:nvPr/>
                </p:nvGrpSpPr>
                <p:grpSpPr>
                  <a:xfrm>
                    <a:off x="3925020" y="1043796"/>
                    <a:ext cx="698739" cy="500332"/>
                    <a:chOff x="2156604" y="1915064"/>
                    <a:chExt cx="698739" cy="500332"/>
                  </a:xfrm>
                </p:grpSpPr>
                <p:cxnSp>
                  <p:nvCxnSpPr>
                    <p:cNvPr id="13" name="Straight Connector 12">
                      <a:extLst>
                        <a:ext uri="{FF2B5EF4-FFF2-40B4-BE49-F238E27FC236}">
                          <a16:creationId xmlns:a16="http://schemas.microsoft.com/office/drawing/2014/main" id="{9776506B-A5CD-53D4-974B-3A2B754358F1}"/>
                        </a:ext>
                      </a:extLst>
                    </p:cNvPr>
                    <p:cNvCxnSpPr/>
                    <p:nvPr/>
                  </p:nvCxnSpPr>
                  <p:spPr>
                    <a:xfrm>
                      <a:off x="2156604" y="1915064"/>
                      <a:ext cx="336430" cy="500332"/>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5FB6008-3F64-0111-990B-A6E6C658711D}"/>
                        </a:ext>
                      </a:extLst>
                    </p:cNvPr>
                    <p:cNvCxnSpPr>
                      <a:cxnSpLocks/>
                    </p:cNvCxnSpPr>
                    <p:nvPr/>
                  </p:nvCxnSpPr>
                  <p:spPr>
                    <a:xfrm>
                      <a:off x="2493034" y="2415396"/>
                      <a:ext cx="36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07AB46CE-25C9-041D-15A3-E61746725DB4}"/>
                      </a:ext>
                    </a:extLst>
                  </p:cNvPr>
                  <p:cNvCxnSpPr>
                    <a:cxnSpLocks/>
                  </p:cNvCxnSpPr>
                  <p:nvPr/>
                </p:nvCxnSpPr>
                <p:spPr>
                  <a:xfrm>
                    <a:off x="1535502" y="1043796"/>
                    <a:ext cx="2389518" cy="0"/>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grpSp>
          </p:grpSp>
        </p:grpSp>
        <p:cxnSp>
          <p:nvCxnSpPr>
            <p:cNvPr id="6" name="Straight Arrow Connector 5">
              <a:extLst>
                <a:ext uri="{FF2B5EF4-FFF2-40B4-BE49-F238E27FC236}">
                  <a16:creationId xmlns:a16="http://schemas.microsoft.com/office/drawing/2014/main" id="{181EA79E-1DD8-3866-72C9-1CA0C0F86C98}"/>
                </a:ext>
              </a:extLst>
            </p:cNvPr>
            <p:cNvCxnSpPr/>
            <p:nvPr/>
          </p:nvCxnSpPr>
          <p:spPr>
            <a:xfrm>
              <a:off x="4002641" y="2007079"/>
              <a:ext cx="447749" cy="0"/>
            </a:xfrm>
            <a:prstGeom prst="straightConnector1">
              <a:avLst/>
            </a:prstGeom>
            <a:ln w="19050">
              <a:solidFill>
                <a:srgbClr val="FFCF37"/>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A6A5A953-B5B8-52F4-CA0B-10842B9AF84E}"/>
              </a:ext>
            </a:extLst>
          </p:cNvPr>
          <p:cNvGrpSpPr/>
          <p:nvPr/>
        </p:nvGrpSpPr>
        <p:grpSpPr>
          <a:xfrm>
            <a:off x="765303" y="3602434"/>
            <a:ext cx="10661392" cy="2210473"/>
            <a:chOff x="887135" y="989177"/>
            <a:chExt cx="10661392" cy="2210473"/>
          </a:xfrm>
        </p:grpSpPr>
        <p:grpSp>
          <p:nvGrpSpPr>
            <p:cNvPr id="18" name="Group 17">
              <a:extLst>
                <a:ext uri="{FF2B5EF4-FFF2-40B4-BE49-F238E27FC236}">
                  <a16:creationId xmlns:a16="http://schemas.microsoft.com/office/drawing/2014/main" id="{DF7CB485-E612-9E0E-CC0A-4BB7D2F1EB54}"/>
                </a:ext>
              </a:extLst>
            </p:cNvPr>
            <p:cNvGrpSpPr/>
            <p:nvPr/>
          </p:nvGrpSpPr>
          <p:grpSpPr>
            <a:xfrm>
              <a:off x="887135" y="989177"/>
              <a:ext cx="10661392" cy="2210473"/>
              <a:chOff x="1095555" y="526226"/>
              <a:chExt cx="10981425" cy="2210473"/>
            </a:xfrm>
          </p:grpSpPr>
          <p:grpSp>
            <p:nvGrpSpPr>
              <p:cNvPr id="20" name="Group 19">
                <a:extLst>
                  <a:ext uri="{FF2B5EF4-FFF2-40B4-BE49-F238E27FC236}">
                    <a16:creationId xmlns:a16="http://schemas.microsoft.com/office/drawing/2014/main" id="{B54CE278-ACDA-DF43-ACA0-B958674F3DB9}"/>
                  </a:ext>
                </a:extLst>
              </p:cNvPr>
              <p:cNvGrpSpPr/>
              <p:nvPr/>
            </p:nvGrpSpPr>
            <p:grpSpPr>
              <a:xfrm>
                <a:off x="1095555" y="526226"/>
                <a:ext cx="3221965" cy="508959"/>
                <a:chOff x="1095555" y="526226"/>
                <a:chExt cx="3221965" cy="508959"/>
              </a:xfrm>
            </p:grpSpPr>
            <p:sp>
              <p:nvSpPr>
                <p:cNvPr id="28" name="Diamond 27">
                  <a:extLst>
                    <a:ext uri="{FF2B5EF4-FFF2-40B4-BE49-F238E27FC236}">
                      <a16:creationId xmlns:a16="http://schemas.microsoft.com/office/drawing/2014/main" id="{F383FFC2-C27A-EC41-35E5-D672AFA26AAB}"/>
                    </a:ext>
                  </a:extLst>
                </p:cNvPr>
                <p:cNvSpPr/>
                <p:nvPr/>
              </p:nvSpPr>
              <p:spPr>
                <a:xfrm>
                  <a:off x="1095555" y="646981"/>
                  <a:ext cx="276045" cy="284672"/>
                </a:xfrm>
                <a:prstGeom prst="diamond">
                  <a:avLst/>
                </a:prstGeom>
                <a:solidFill>
                  <a:srgbClr val="F6BB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rPr>
                    <a:t>8</a:t>
                  </a:r>
                </a:p>
              </p:txBody>
            </p:sp>
            <p:sp>
              <p:nvSpPr>
                <p:cNvPr id="29" name="Rectangle 28">
                  <a:extLst>
                    <a:ext uri="{FF2B5EF4-FFF2-40B4-BE49-F238E27FC236}">
                      <a16:creationId xmlns:a16="http://schemas.microsoft.com/office/drawing/2014/main" id="{603C2468-A0C2-5906-C738-DBF42EEA153D}"/>
                    </a:ext>
                  </a:extLst>
                </p:cNvPr>
                <p:cNvSpPr/>
                <p:nvPr/>
              </p:nvSpPr>
              <p:spPr>
                <a:xfrm>
                  <a:off x="1167440" y="526226"/>
                  <a:ext cx="3150080" cy="5089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err="1">
                      <a:solidFill>
                        <a:schemeClr val="tx1"/>
                      </a:solidFill>
                      <a:effectLst/>
                      <a:ea typeface="Calibri" panose="020F0502020204030204" pitchFamily="34" charset="0"/>
                      <a:cs typeface="Times New Roman" panose="02020603050405020304" pitchFamily="18" charset="0"/>
                    </a:rPr>
                    <a:t>Vission</a:t>
                  </a:r>
                  <a:r>
                    <a:rPr lang="en-IN" sz="1800" dirty="0">
                      <a:solidFill>
                        <a:schemeClr val="tx1"/>
                      </a:solidFill>
                      <a:effectLst/>
                      <a:ea typeface="Calibri" panose="020F0502020204030204" pitchFamily="34" charset="0"/>
                      <a:cs typeface="Times New Roman" panose="02020603050405020304" pitchFamily="18" charset="0"/>
                    </a:rPr>
                    <a:t> of the Start up </a:t>
                  </a:r>
                  <a:r>
                    <a:rPr lang="en-IN" dirty="0">
                      <a:solidFill>
                        <a:schemeClr val="tx1"/>
                      </a:solidFill>
                    </a:rPr>
                    <a:t>:</a:t>
                  </a:r>
                </a:p>
              </p:txBody>
            </p:sp>
          </p:grpSp>
          <p:grpSp>
            <p:nvGrpSpPr>
              <p:cNvPr id="21" name="Group 20">
                <a:extLst>
                  <a:ext uri="{FF2B5EF4-FFF2-40B4-BE49-F238E27FC236}">
                    <a16:creationId xmlns:a16="http://schemas.microsoft.com/office/drawing/2014/main" id="{B6E96A54-82BD-8386-0B2D-166DE7A9DF69}"/>
                  </a:ext>
                </a:extLst>
              </p:cNvPr>
              <p:cNvGrpSpPr/>
              <p:nvPr/>
            </p:nvGrpSpPr>
            <p:grpSpPr>
              <a:xfrm>
                <a:off x="1578634" y="931652"/>
                <a:ext cx="10498346" cy="1805047"/>
                <a:chOff x="1535502" y="931652"/>
                <a:chExt cx="10498346" cy="1805047"/>
              </a:xfrm>
            </p:grpSpPr>
            <p:sp>
              <p:nvSpPr>
                <p:cNvPr id="22" name="Rectangle 21">
                  <a:extLst>
                    <a:ext uri="{FF2B5EF4-FFF2-40B4-BE49-F238E27FC236}">
                      <a16:creationId xmlns:a16="http://schemas.microsoft.com/office/drawing/2014/main" id="{C844BBD1-EE4F-E762-457F-241978DA0C40}"/>
                    </a:ext>
                  </a:extLst>
                </p:cNvPr>
                <p:cNvSpPr/>
                <p:nvPr/>
              </p:nvSpPr>
              <p:spPr>
                <a:xfrm>
                  <a:off x="4623759" y="931652"/>
                  <a:ext cx="7410089" cy="1805047"/>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a:lnSpc>
                      <a:spcPct val="107000"/>
                    </a:lnSpc>
                  </a:pP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which was earlier called </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Grofers</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now has a new mission statement that reads “instant commerce indistinguishable from magic.” </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solely believes in serving its customers with instant grocery deliveries within 10 minutes. Prospering in the quick commerce space is what </a:t>
                  </a:r>
                  <a:r>
                    <a:rPr lang="en-US" sz="1200" kern="100" dirty="0" err="1">
                      <a:solidFill>
                        <a:schemeClr val="tx1"/>
                      </a:solidFill>
                      <a:effectLst/>
                      <a:latin typeface="Abadi" panose="020B0604020104020204" pitchFamily="34" charset="0"/>
                      <a:ea typeface="Calibri" panose="020F0502020204030204" pitchFamily="34" charset="0"/>
                      <a:cs typeface="Times New Roman" panose="02020603050405020304" pitchFamily="18" charset="0"/>
                    </a:rPr>
                    <a:t>Blinkit</a:t>
                  </a:r>
                  <a:r>
                    <a:rPr lang="en-US"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rPr>
                    <a:t> currently envisions.</a:t>
                  </a:r>
                  <a:endParaRPr lang="en-IN" sz="1200" kern="100" dirty="0">
                    <a:solidFill>
                      <a:schemeClr val="tx1"/>
                    </a:solidFill>
                    <a:effectLst/>
                    <a:latin typeface="Abadi" panose="020B0604020104020204" pitchFamily="34" charset="0"/>
                    <a:ea typeface="Calibri" panose="020F0502020204030204" pitchFamily="34" charset="0"/>
                    <a:cs typeface="Times New Roman" panose="02020603050405020304" pitchFamily="18" charset="0"/>
                  </a:endParaRPr>
                </a:p>
              </p:txBody>
            </p:sp>
            <p:grpSp>
              <p:nvGrpSpPr>
                <p:cNvPr id="23" name="Group 22">
                  <a:extLst>
                    <a:ext uri="{FF2B5EF4-FFF2-40B4-BE49-F238E27FC236}">
                      <a16:creationId xmlns:a16="http://schemas.microsoft.com/office/drawing/2014/main" id="{F571A7A8-5627-8DC9-1596-1729F5A496A6}"/>
                    </a:ext>
                  </a:extLst>
                </p:cNvPr>
                <p:cNvGrpSpPr/>
                <p:nvPr/>
              </p:nvGrpSpPr>
              <p:grpSpPr>
                <a:xfrm>
                  <a:off x="1535502" y="1043796"/>
                  <a:ext cx="3088257" cy="500332"/>
                  <a:chOff x="1535502" y="1043796"/>
                  <a:chExt cx="3088257" cy="500332"/>
                </a:xfrm>
              </p:grpSpPr>
              <p:grpSp>
                <p:nvGrpSpPr>
                  <p:cNvPr id="24" name="Group 23">
                    <a:extLst>
                      <a:ext uri="{FF2B5EF4-FFF2-40B4-BE49-F238E27FC236}">
                        <a16:creationId xmlns:a16="http://schemas.microsoft.com/office/drawing/2014/main" id="{FB3C196A-DBDF-DDDC-F01B-0D5E58C6C8F7}"/>
                      </a:ext>
                    </a:extLst>
                  </p:cNvPr>
                  <p:cNvGrpSpPr/>
                  <p:nvPr/>
                </p:nvGrpSpPr>
                <p:grpSpPr>
                  <a:xfrm>
                    <a:off x="3925020" y="1043796"/>
                    <a:ext cx="698739" cy="500332"/>
                    <a:chOff x="2156604" y="1915064"/>
                    <a:chExt cx="698739" cy="500332"/>
                  </a:xfrm>
                </p:grpSpPr>
                <p:cxnSp>
                  <p:nvCxnSpPr>
                    <p:cNvPr id="26" name="Straight Connector 25">
                      <a:extLst>
                        <a:ext uri="{FF2B5EF4-FFF2-40B4-BE49-F238E27FC236}">
                          <a16:creationId xmlns:a16="http://schemas.microsoft.com/office/drawing/2014/main" id="{4920C606-E6C2-7CEC-1B67-A7446F48CB03}"/>
                        </a:ext>
                      </a:extLst>
                    </p:cNvPr>
                    <p:cNvCxnSpPr/>
                    <p:nvPr/>
                  </p:nvCxnSpPr>
                  <p:spPr>
                    <a:xfrm>
                      <a:off x="2156604" y="1915064"/>
                      <a:ext cx="336430" cy="500332"/>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FE6E17-5695-57DF-575F-293FDF6EF35C}"/>
                        </a:ext>
                      </a:extLst>
                    </p:cNvPr>
                    <p:cNvCxnSpPr>
                      <a:cxnSpLocks/>
                    </p:cNvCxnSpPr>
                    <p:nvPr/>
                  </p:nvCxnSpPr>
                  <p:spPr>
                    <a:xfrm>
                      <a:off x="2493034" y="2415396"/>
                      <a:ext cx="36230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a:extLst>
                      <a:ext uri="{FF2B5EF4-FFF2-40B4-BE49-F238E27FC236}">
                        <a16:creationId xmlns:a16="http://schemas.microsoft.com/office/drawing/2014/main" id="{11A2AF34-2A99-F35F-9522-808085D61CD2}"/>
                      </a:ext>
                    </a:extLst>
                  </p:cNvPr>
                  <p:cNvCxnSpPr>
                    <a:cxnSpLocks/>
                  </p:cNvCxnSpPr>
                  <p:nvPr/>
                </p:nvCxnSpPr>
                <p:spPr>
                  <a:xfrm>
                    <a:off x="1535502" y="1043796"/>
                    <a:ext cx="2389518" cy="0"/>
                  </a:xfrm>
                  <a:prstGeom prst="line">
                    <a:avLst/>
                  </a:prstGeom>
                  <a:ln w="19050">
                    <a:solidFill>
                      <a:srgbClr val="FFCF37"/>
                    </a:solidFill>
                  </a:ln>
                </p:spPr>
                <p:style>
                  <a:lnRef idx="1">
                    <a:schemeClr val="accent1"/>
                  </a:lnRef>
                  <a:fillRef idx="0">
                    <a:schemeClr val="accent1"/>
                  </a:fillRef>
                  <a:effectRef idx="0">
                    <a:schemeClr val="accent1"/>
                  </a:effectRef>
                  <a:fontRef idx="minor">
                    <a:schemeClr val="tx1"/>
                  </a:fontRef>
                </p:style>
              </p:cxnSp>
            </p:grpSp>
          </p:grpSp>
        </p:grpSp>
        <p:cxnSp>
          <p:nvCxnSpPr>
            <p:cNvPr id="19" name="Straight Arrow Connector 18">
              <a:extLst>
                <a:ext uri="{FF2B5EF4-FFF2-40B4-BE49-F238E27FC236}">
                  <a16:creationId xmlns:a16="http://schemas.microsoft.com/office/drawing/2014/main" id="{452DB2DE-C9C5-51B8-1453-25C81EB316F7}"/>
                </a:ext>
              </a:extLst>
            </p:cNvPr>
            <p:cNvCxnSpPr/>
            <p:nvPr/>
          </p:nvCxnSpPr>
          <p:spPr>
            <a:xfrm>
              <a:off x="4002641" y="2007079"/>
              <a:ext cx="447749" cy="0"/>
            </a:xfrm>
            <a:prstGeom prst="straightConnector1">
              <a:avLst/>
            </a:prstGeom>
            <a:ln w="19050">
              <a:solidFill>
                <a:srgbClr val="FFCF37"/>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227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C0CB676C-08FE-0EB6-3015-67F6CA3C2E07}"/>
              </a:ext>
            </a:extLst>
          </p:cNvPr>
          <p:cNvSpPr/>
          <p:nvPr/>
        </p:nvSpPr>
        <p:spPr>
          <a:xfrm>
            <a:off x="8576718" y="3335867"/>
            <a:ext cx="3291841" cy="3200400"/>
          </a:xfrm>
          <a:prstGeom prst="triangle">
            <a:avLst>
              <a:gd name="adj" fmla="val 99645"/>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AF9965F4-85C1-5CF9-EFA1-CF64F2C51501}"/>
              </a:ext>
            </a:extLst>
          </p:cNvPr>
          <p:cNvSpPr/>
          <p:nvPr/>
        </p:nvSpPr>
        <p:spPr>
          <a:xfrm>
            <a:off x="643473" y="625059"/>
            <a:ext cx="10905053" cy="560788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6B996458-4777-5465-B0F1-1E4918327E6D}"/>
              </a:ext>
            </a:extLst>
          </p:cNvPr>
          <p:cNvSpPr/>
          <p:nvPr/>
        </p:nvSpPr>
        <p:spPr>
          <a:xfrm>
            <a:off x="3292414" y="2474380"/>
            <a:ext cx="5607170" cy="1768415"/>
          </a:xfrm>
          <a:prstGeom prst="rect">
            <a:avLst/>
          </a:prstGeom>
          <a:solidFill>
            <a:srgbClr val="FFCF37"/>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latin typeface="Algerian" panose="04020705040A02060702" pitchFamily="82" charset="0"/>
              </a:rPr>
              <a:t>Thank You</a:t>
            </a:r>
          </a:p>
        </p:txBody>
      </p:sp>
    </p:spTree>
    <p:extLst>
      <p:ext uri="{BB962C8B-B14F-4D97-AF65-F5344CB8AC3E}">
        <p14:creationId xmlns:p14="http://schemas.microsoft.com/office/powerpoint/2010/main" val="295004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925</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Abadi</vt:lpstr>
      <vt:lpstr>Aldhabi</vt:lpstr>
      <vt:lpstr>Algerian</vt:lpstr>
      <vt:lpstr>Amasis MT Pro Medium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Maaz Ekram</dc:creator>
  <cp:lastModifiedBy>Maaz Ekram</cp:lastModifiedBy>
  <cp:revision>7</cp:revision>
  <dcterms:created xsi:type="dcterms:W3CDTF">2023-07-20T10:46:15Z</dcterms:created>
  <dcterms:modified xsi:type="dcterms:W3CDTF">2023-08-13T15:49:08Z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2023-07-20T14:07:43Z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5cbbe399-7e29-4637-a868-ce85163870a4</vt:lpwstr>
  </property>
  <property fmtid="{D5CDD505-2E9C-101B-9397-08002B2CF9AE}" pid="7" name="MSIP_Label_defa4170-0d19-0005-0004-bc88714345d2_ActionId">
    <vt:lpwstr>da70f752-8f15-4a05-a08d-580a5208c3b0</vt:lpwstr>
  </property>
  <property fmtid="{D5CDD505-2E9C-101B-9397-08002B2CF9AE}" pid="8" name="MSIP_Label_defa4170-0d19-0005-0004-bc88714345d2_ContentBits">
    <vt:lpwstr>0</vt:lpwstr>
  </property>
</Properties>
</file>