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92" r:id="rId5"/>
    <p:sldId id="275" r:id="rId6"/>
    <p:sldId id="276" r:id="rId7"/>
    <p:sldId id="281" r:id="rId8"/>
    <p:sldId id="277" r:id="rId9"/>
    <p:sldId id="296" r:id="rId10"/>
    <p:sldId id="297" r:id="rId11"/>
    <p:sldId id="29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89" d="100"/>
          <a:sy n="89" d="100"/>
        </p:scale>
        <p:origin x="466"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8/13/2023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4</a:t>
            </a:fld>
            <a:endParaRPr lang="zh-CN" altLang="en-US"/>
          </a:p>
        </p:txBody>
      </p:sp>
    </p:spTree>
    <p:extLst>
      <p:ext uri="{BB962C8B-B14F-4D97-AF65-F5344CB8AC3E}">
        <p14:creationId xmlns:p14="http://schemas.microsoft.com/office/powerpoint/2010/main" val="3877194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latin typeface="Amasis MT Pro Medium" panose="02040604050005020304" pitchFamily="18" charset="0"/>
              </a:rPr>
              <a:t>Startup Company</a:t>
            </a:r>
            <a:endParaRPr lang="en-US" dirty="0">
              <a:latin typeface="Amasis MT Pro Medium" panose="02040604050005020304" pitchFamily="18" charset="0"/>
            </a:endParaRP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344613"/>
            <a:ext cx="1788815" cy="760288"/>
          </a:xfrm>
        </p:spPr>
        <p:txBody>
          <a:bodyPr/>
          <a:lstStyle/>
          <a:p>
            <a:r>
              <a:rPr lang="en-US" dirty="0" err="1"/>
              <a:t>Kfintech</a:t>
            </a:r>
            <a:r>
              <a:rPr lang="en-US" dirty="0"/>
              <a:t> Pvt Ltd</a:t>
            </a:r>
          </a:p>
        </p:txBody>
      </p:sp>
      <p:pic>
        <p:nvPicPr>
          <p:cNvPr id="17" name="Shape 33">
            <a:extLst>
              <a:ext uri="{FF2B5EF4-FFF2-40B4-BE49-F238E27FC236}">
                <a16:creationId xmlns:a16="http://schemas.microsoft.com/office/drawing/2014/main" id="{93D14333-18F3-8D1A-50C8-27D03D0419AD}"/>
              </a:ext>
              <a:ext uri="{C183D7F6-B498-43B3-948B-1728B52AA6E4}">
                <adec:decorative xmlns:adec="http://schemas.microsoft.com/office/drawing/2017/decorative" val="1"/>
              </a:ext>
            </a:extLst>
          </p:cNvPr>
          <p:cNvPicPr>
            <a:picLocks noChangeAspect="1"/>
          </p:cNvPicPr>
          <p:nvPr/>
        </p:nvPicPr>
        <p:blipFill>
          <a:blip r:embed="rId2">
            <a:clrChange>
              <a:clrFrom>
                <a:srgbClr val="000000">
                  <a:alpha val="0"/>
                </a:srgbClr>
              </a:clrFrom>
              <a:clrTo>
                <a:srgbClr val="000000">
                  <a:alpha val="0"/>
                </a:srgbClr>
              </a:clrTo>
            </a:clrChange>
            <a:biLevel thresh="75000"/>
            <a:alphaModFix amt="0"/>
            <a:extLst>
              <a:ext uri="{28A0092B-C50C-407E-A947-70E740481C1C}">
                <a14:useLocalDpi xmlns:a14="http://schemas.microsoft.com/office/drawing/2010/main"/>
              </a:ext>
            </a:extLst>
          </a:blip>
          <a:srcRect/>
          <a:stretch>
            <a:fillRect/>
          </a:stretch>
        </p:blipFill>
        <p:spPr>
          <a:xfrm>
            <a:off x="6742557" y="772999"/>
            <a:ext cx="4483403" cy="5164019"/>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blipFill>
            <a:blip r:embed="rId3"/>
            <a:stretch>
              <a:fillRect/>
            </a:stretch>
          </a:blipFill>
          <a:ln>
            <a:noFill/>
          </a:ln>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512572" y="3435545"/>
            <a:ext cx="4430903" cy="1740114"/>
          </a:xfrm>
        </p:spPr>
        <p:txBody>
          <a:bodyPr/>
          <a:lstStyle/>
          <a:p>
            <a:r>
              <a:rPr lang="en-US" altLang="zh-CN" dirty="0" err="1">
                <a:latin typeface="Agency FB" panose="020B0503020202020204" pitchFamily="34" charset="0"/>
              </a:rPr>
              <a:t>Kfintech</a:t>
            </a:r>
            <a:r>
              <a:rPr lang="en-US" altLang="zh-CN" dirty="0">
                <a:latin typeface="Agency FB" panose="020B0503020202020204" pitchFamily="34" charset="0"/>
              </a:rPr>
              <a:t> Company</a:t>
            </a:r>
            <a:endParaRPr lang="en-US" dirty="0">
              <a:latin typeface="Agency FB" panose="020B0503020202020204" pitchFamily="34" charset="0"/>
            </a:endParaRP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Name </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Place &amp; Year</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Mission &amp; Vision</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Struggle</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Achievement</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5"/>
            <a:ext cx="4260180" cy="1705797"/>
          </a:xfrm>
        </p:spPr>
        <p:txBody>
          <a:bodyPr/>
          <a:lstStyle/>
          <a:p>
            <a:r>
              <a:rPr lang="en-US" sz="1400" dirty="0" err="1"/>
              <a:t>KFintech</a:t>
            </a:r>
            <a:r>
              <a:rPr lang="en-US" sz="1400" dirty="0"/>
              <a:t> is the largest RTA and a market leader in the financial sector. We specialize in Mutual Funds, Corporate Registry, NPS, and many more. The company provides SaaS based end-to-end transaction management, channel management, compliance solutions, data analytics and various other digital services</a:t>
            </a:r>
          </a:p>
          <a:p>
            <a:endParaRPr lang="en-US" sz="1400" dirty="0"/>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l="26" r="26"/>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u="none" strike="noStrike" kern="120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1528312" y="398795"/>
            <a:ext cx="10515600" cy="1325563"/>
          </a:xfrm>
        </p:spPr>
        <p:txBody>
          <a:bodyPr/>
          <a:lstStyle/>
          <a:p>
            <a:r>
              <a:rPr lang="en-US" dirty="0"/>
              <a:t>Founder &amp; CEO | </a:t>
            </a:r>
            <a:r>
              <a:rPr lang="en-US" dirty="0" err="1"/>
              <a:t>Kfintech</a:t>
            </a:r>
            <a:r>
              <a:rPr lang="en-US" dirty="0"/>
              <a:t> Company</a:t>
            </a:r>
            <a:br>
              <a:rPr lang="en-US" dirty="0"/>
            </a:br>
            <a:endParaRPr lang="en-US" dirty="0"/>
          </a:p>
        </p:txBody>
      </p:sp>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a:xfrm>
            <a:off x="675317" y="3642590"/>
            <a:ext cx="2098039" cy="506399"/>
          </a:xfrm>
        </p:spPr>
        <p:txBody>
          <a:bodyPr/>
          <a:lstStyle/>
          <a:p>
            <a:r>
              <a:rPr lang="en-US" dirty="0"/>
              <a:t> Sreekanth Nadella</a:t>
            </a:r>
          </a:p>
        </p:txBody>
      </p:sp>
      <p:sp>
        <p:nvSpPr>
          <p:cNvPr id="12" name="Text Placeholder 11">
            <a:extLst>
              <a:ext uri="{FF2B5EF4-FFF2-40B4-BE49-F238E27FC236}">
                <a16:creationId xmlns:a16="http://schemas.microsoft.com/office/drawing/2014/main" id="{B673DA38-7DA2-CC40-82FC-BFB56BC10FC1}"/>
              </a:ext>
            </a:extLst>
          </p:cNvPr>
          <p:cNvSpPr>
            <a:spLocks noGrp="1"/>
          </p:cNvSpPr>
          <p:nvPr>
            <p:ph type="body" sz="quarter" idx="55"/>
          </p:nvPr>
        </p:nvSpPr>
        <p:spPr>
          <a:xfrm>
            <a:off x="675317" y="4243891"/>
            <a:ext cx="2233293" cy="506399"/>
          </a:xfrm>
        </p:spPr>
        <p:txBody>
          <a:bodyPr/>
          <a:lstStyle/>
          <a:p>
            <a:r>
              <a:rPr lang="en-US" dirty="0"/>
              <a:t>Founder &amp; CEO |</a:t>
            </a:r>
            <a:r>
              <a:rPr lang="en-US" dirty="0" err="1"/>
              <a:t>Kfintech</a:t>
            </a:r>
            <a:endParaRPr lang="en-US" dirty="0"/>
          </a:p>
        </p:txBody>
      </p:sp>
      <p:sp>
        <p:nvSpPr>
          <p:cNvPr id="45" name="TextBox 44">
            <a:extLst>
              <a:ext uri="{FF2B5EF4-FFF2-40B4-BE49-F238E27FC236}">
                <a16:creationId xmlns:a16="http://schemas.microsoft.com/office/drawing/2014/main" id="{C826B046-1AD5-CDCC-8605-83EB0B9E71D8}"/>
              </a:ext>
            </a:extLst>
          </p:cNvPr>
          <p:cNvSpPr txBox="1"/>
          <p:nvPr/>
        </p:nvSpPr>
        <p:spPr>
          <a:xfrm>
            <a:off x="4194594" y="2110332"/>
            <a:ext cx="6094562" cy="2978123"/>
          </a:xfrm>
          <a:prstGeom prst="rect">
            <a:avLst/>
          </a:prstGeom>
          <a:noFill/>
        </p:spPr>
        <p:txBody>
          <a:bodyPr wrap="square">
            <a:spAutoFit/>
          </a:bodyPr>
          <a:lstStyle/>
          <a:p>
            <a:pPr marL="457200">
              <a:lnSpc>
                <a:spcPct val="107000"/>
              </a:lnSpc>
            </a:pPr>
            <a:r>
              <a:rPr lang="en-US" sz="1600" kern="100" dirty="0">
                <a:solidFill>
                  <a:schemeClr val="bg1"/>
                </a:solidFill>
                <a:effectLst/>
                <a:ea typeface="Calibri" panose="020F0502020204030204" pitchFamily="34" charset="0"/>
                <a:cs typeface="Times New Roman" panose="02020603050405020304" pitchFamily="18" charset="0"/>
              </a:rPr>
              <a:t>Sreekanth Nadella has been working as a Chief Executive Officer at </a:t>
            </a:r>
            <a:r>
              <a:rPr lang="en-US" sz="1600" kern="100" dirty="0" err="1">
                <a:solidFill>
                  <a:schemeClr val="bg1"/>
                </a:solidFill>
                <a:effectLst/>
                <a:ea typeface="Calibri" panose="020F0502020204030204" pitchFamily="34" charset="0"/>
                <a:cs typeface="Times New Roman" panose="02020603050405020304" pitchFamily="18" charset="0"/>
              </a:rPr>
              <a:t>KFintech</a:t>
            </a:r>
            <a:r>
              <a:rPr lang="en-US" sz="1600" kern="100" dirty="0">
                <a:solidFill>
                  <a:schemeClr val="bg1"/>
                </a:solidFill>
                <a:effectLst/>
                <a:ea typeface="Calibri" panose="020F0502020204030204" pitchFamily="34" charset="0"/>
                <a:cs typeface="Times New Roman" panose="02020603050405020304" pitchFamily="18" charset="0"/>
              </a:rPr>
              <a:t> Technologies Private for 5 years. </a:t>
            </a:r>
            <a:r>
              <a:rPr lang="en-US" sz="1600" kern="100" dirty="0" err="1">
                <a:solidFill>
                  <a:schemeClr val="bg1"/>
                </a:solidFill>
                <a:effectLst/>
                <a:ea typeface="Calibri" panose="020F0502020204030204" pitchFamily="34" charset="0"/>
                <a:cs typeface="Times New Roman" panose="02020603050405020304" pitchFamily="18" charset="0"/>
              </a:rPr>
              <a:t>KFintech</a:t>
            </a:r>
            <a:r>
              <a:rPr lang="en-US" sz="1600" kern="100" dirty="0">
                <a:solidFill>
                  <a:schemeClr val="bg1"/>
                </a:solidFill>
                <a:effectLst/>
                <a:ea typeface="Calibri" panose="020F0502020204030204" pitchFamily="34" charset="0"/>
                <a:cs typeface="Times New Roman" panose="02020603050405020304" pitchFamily="18" charset="0"/>
              </a:rPr>
              <a:t> Technologies Private is part of the Finance industry, and located in India. </a:t>
            </a:r>
          </a:p>
          <a:p>
            <a:pPr marL="457200">
              <a:lnSpc>
                <a:spcPct val="107000"/>
              </a:lnSpc>
            </a:pPr>
            <a:r>
              <a:rPr lang="en-US" sz="1600" kern="100" dirty="0">
                <a:solidFill>
                  <a:schemeClr val="bg1"/>
                </a:solidFill>
                <a:effectLst/>
                <a:ea typeface="Calibri" panose="020F0502020204030204" pitchFamily="34" charset="0"/>
                <a:cs typeface="Times New Roman" panose="02020603050405020304" pitchFamily="18" charset="0"/>
              </a:rPr>
              <a:t>Under his leadership, </a:t>
            </a:r>
            <a:r>
              <a:rPr lang="en-US" sz="1600" kern="100" dirty="0" err="1">
                <a:solidFill>
                  <a:schemeClr val="bg1"/>
                </a:solidFill>
                <a:effectLst/>
                <a:ea typeface="Calibri" panose="020F0502020204030204" pitchFamily="34" charset="0"/>
                <a:cs typeface="Times New Roman" panose="02020603050405020304" pitchFamily="18" charset="0"/>
              </a:rPr>
              <a:t>KFintech</a:t>
            </a:r>
            <a:r>
              <a:rPr lang="en-US" sz="1600" kern="100" dirty="0">
                <a:solidFill>
                  <a:schemeClr val="bg1"/>
                </a:solidFill>
                <a:effectLst/>
                <a:ea typeface="Calibri" panose="020F0502020204030204" pitchFamily="34" charset="0"/>
                <a:cs typeface="Times New Roman" panose="02020603050405020304" pitchFamily="18" charset="0"/>
              </a:rPr>
              <a:t> has serviced over 100 million key investor accounts, to reach out to 3500+ issuers including banks, PSUs, and mutual funds. Sreekanth’s extraordinary efforts have witnessed key decisions to develop aspirational services and grow fast in India and overseas. Sreekanth has also led some key acquisitions and the expansion of </a:t>
            </a:r>
            <a:r>
              <a:rPr lang="en-US" sz="1600" kern="100" dirty="0" err="1">
                <a:solidFill>
                  <a:schemeClr val="bg1"/>
                </a:solidFill>
                <a:effectLst/>
                <a:ea typeface="Calibri" panose="020F0502020204030204" pitchFamily="34" charset="0"/>
                <a:cs typeface="Times New Roman" panose="02020603050405020304" pitchFamily="18" charset="0"/>
              </a:rPr>
              <a:t>KFintech</a:t>
            </a:r>
            <a:r>
              <a:rPr lang="en-US" sz="1600" kern="100" dirty="0">
                <a:solidFill>
                  <a:schemeClr val="bg1"/>
                </a:solidFill>
                <a:effectLst/>
                <a:ea typeface="Calibri" panose="020F0502020204030204" pitchFamily="34" charset="0"/>
                <a:cs typeface="Times New Roman" panose="02020603050405020304" pitchFamily="18" charset="0"/>
              </a:rPr>
              <a:t> as a leading SaaS company.</a:t>
            </a:r>
            <a:endParaRPr lang="en-IN" sz="2000" kern="100" dirty="0">
              <a:solidFill>
                <a:schemeClr val="bg1"/>
              </a:solidFill>
              <a:effectLst/>
              <a:ea typeface="Calibri" panose="020F0502020204030204" pitchFamily="34" charset="0"/>
              <a:cs typeface="Times New Roman" panose="02020603050405020304" pitchFamily="18" charset="0"/>
            </a:endParaRPr>
          </a:p>
        </p:txBody>
      </p:sp>
      <p:pic>
        <p:nvPicPr>
          <p:cNvPr id="5" name="Picture Placeholder 4" descr="A person in a suit&#10;&#10;Description automatically generated">
            <a:extLst>
              <a:ext uri="{FF2B5EF4-FFF2-40B4-BE49-F238E27FC236}">
                <a16:creationId xmlns:a16="http://schemas.microsoft.com/office/drawing/2014/main" id="{0C8376F5-00B1-2F8D-CEFA-536B4454D5AE}"/>
              </a:ext>
            </a:extLst>
          </p:cNvPr>
          <p:cNvPicPr>
            <a:picLocks noGrp="1" noChangeAspect="1"/>
          </p:cNvPicPr>
          <p:nvPr>
            <p:ph type="pic" sz="quarter" idx="49"/>
          </p:nvPr>
        </p:nvPicPr>
        <p:blipFill>
          <a:blip r:embed="rId3"/>
          <a:srcRect l="9556" r="9556"/>
          <a:stretch>
            <a:fillRect/>
          </a:stretch>
        </p:blipFill>
        <p:spPr>
          <a:xfrm>
            <a:off x="540061" y="1445838"/>
            <a:ext cx="2368550" cy="2101850"/>
          </a:xfrm>
        </p:spPr>
      </p:pic>
    </p:spTree>
    <p:extLst>
      <p:ext uri="{BB962C8B-B14F-4D97-AF65-F5344CB8AC3E}">
        <p14:creationId xmlns:p14="http://schemas.microsoft.com/office/powerpoint/2010/main" val="3704753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CC2CD53-BA0C-07BB-919F-7C136660B4C2}"/>
              </a:ext>
            </a:extLst>
          </p:cNvPr>
          <p:cNvSpPr/>
          <p:nvPr/>
        </p:nvSpPr>
        <p:spPr>
          <a:xfrm>
            <a:off x="1" y="0"/>
            <a:ext cx="12191999"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3" name="Group 32">
            <a:extLst>
              <a:ext uri="{FF2B5EF4-FFF2-40B4-BE49-F238E27FC236}">
                <a16:creationId xmlns:a16="http://schemas.microsoft.com/office/drawing/2014/main" id="{81186AFD-CCEC-A7B4-2BAC-044313EF84A9}"/>
              </a:ext>
            </a:extLst>
          </p:cNvPr>
          <p:cNvGrpSpPr/>
          <p:nvPr/>
        </p:nvGrpSpPr>
        <p:grpSpPr>
          <a:xfrm>
            <a:off x="483079" y="388188"/>
            <a:ext cx="10981425" cy="1350036"/>
            <a:chOff x="1095555" y="534837"/>
            <a:chExt cx="10981425" cy="1350036"/>
          </a:xfrm>
        </p:grpSpPr>
        <p:grpSp>
          <p:nvGrpSpPr>
            <p:cNvPr id="17" name="Group 16">
              <a:extLst>
                <a:ext uri="{FF2B5EF4-FFF2-40B4-BE49-F238E27FC236}">
                  <a16:creationId xmlns:a16="http://schemas.microsoft.com/office/drawing/2014/main" id="{6BBCE0B0-B272-25CE-AFA7-2E001BDACCBF}"/>
                </a:ext>
              </a:extLst>
            </p:cNvPr>
            <p:cNvGrpSpPr/>
            <p:nvPr/>
          </p:nvGrpSpPr>
          <p:grpSpPr>
            <a:xfrm>
              <a:off x="1095555" y="534837"/>
              <a:ext cx="3252159" cy="508959"/>
              <a:chOff x="1095555" y="534837"/>
              <a:chExt cx="3252159" cy="508959"/>
            </a:xfrm>
          </p:grpSpPr>
          <p:sp>
            <p:nvSpPr>
              <p:cNvPr id="7" name="Diamond 6">
                <a:extLst>
                  <a:ext uri="{FF2B5EF4-FFF2-40B4-BE49-F238E27FC236}">
                    <a16:creationId xmlns:a16="http://schemas.microsoft.com/office/drawing/2014/main" id="{9082D611-13A7-C8FF-7267-83CD0A2562A8}"/>
                  </a:ext>
                </a:extLst>
              </p:cNvPr>
              <p:cNvSpPr/>
              <p:nvPr/>
            </p:nvSpPr>
            <p:spPr>
              <a:xfrm>
                <a:off x="1095555" y="646981"/>
                <a:ext cx="276045" cy="284672"/>
              </a:xfrm>
              <a:prstGeom prst="diamond">
                <a:avLst/>
              </a:prstGeom>
              <a:solidFill>
                <a:schemeClr val="tx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t>1</a:t>
                </a:r>
              </a:p>
            </p:txBody>
          </p:sp>
          <p:sp>
            <p:nvSpPr>
              <p:cNvPr id="16" name="Rectangle 15">
                <a:extLst>
                  <a:ext uri="{FF2B5EF4-FFF2-40B4-BE49-F238E27FC236}">
                    <a16:creationId xmlns:a16="http://schemas.microsoft.com/office/drawing/2014/main" id="{14F21800-F8FC-1080-497E-F4237A585765}"/>
                  </a:ext>
                </a:extLst>
              </p:cNvPr>
              <p:cNvSpPr/>
              <p:nvPr/>
            </p:nvSpPr>
            <p:spPr>
              <a:xfrm>
                <a:off x="1371600" y="534837"/>
                <a:ext cx="2976114" cy="5089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Name of The Startup App :</a:t>
                </a:r>
              </a:p>
            </p:txBody>
          </p:sp>
        </p:grpSp>
        <p:grpSp>
          <p:nvGrpSpPr>
            <p:cNvPr id="32" name="Group 31">
              <a:extLst>
                <a:ext uri="{FF2B5EF4-FFF2-40B4-BE49-F238E27FC236}">
                  <a16:creationId xmlns:a16="http://schemas.microsoft.com/office/drawing/2014/main" id="{41025ABF-EBBE-684E-DE7A-0D127EB20859}"/>
                </a:ext>
              </a:extLst>
            </p:cNvPr>
            <p:cNvGrpSpPr/>
            <p:nvPr/>
          </p:nvGrpSpPr>
          <p:grpSpPr>
            <a:xfrm>
              <a:off x="1578634" y="931653"/>
              <a:ext cx="10498346" cy="953220"/>
              <a:chOff x="1535502" y="931653"/>
              <a:chExt cx="10498346" cy="953220"/>
            </a:xfrm>
          </p:grpSpPr>
          <p:sp>
            <p:nvSpPr>
              <p:cNvPr id="22" name="Rectangle 21">
                <a:extLst>
                  <a:ext uri="{FF2B5EF4-FFF2-40B4-BE49-F238E27FC236}">
                    <a16:creationId xmlns:a16="http://schemas.microsoft.com/office/drawing/2014/main" id="{E2F7FB4D-77AC-431D-19A1-F53F4604DE27}"/>
                  </a:ext>
                </a:extLst>
              </p:cNvPr>
              <p:cNvSpPr/>
              <p:nvPr/>
            </p:nvSpPr>
            <p:spPr>
              <a:xfrm>
                <a:off x="4623759" y="931653"/>
                <a:ext cx="7410089" cy="95322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u="sng" dirty="0" err="1"/>
                  <a:t>KFintech</a:t>
                </a:r>
                <a:r>
                  <a:rPr lang="en-US" sz="1200" dirty="0"/>
                  <a:t> is the largest RTA and a market leader in the financial sector. We specialize in Mutual Funds, Corporate Registry, NPS, and many more. The company provides SaaS based end-to-end transaction management, channel management, compliance solutions, data analytics and various other digital services</a:t>
                </a:r>
              </a:p>
            </p:txBody>
          </p:sp>
          <p:grpSp>
            <p:nvGrpSpPr>
              <p:cNvPr id="30" name="Group 29">
                <a:extLst>
                  <a:ext uri="{FF2B5EF4-FFF2-40B4-BE49-F238E27FC236}">
                    <a16:creationId xmlns:a16="http://schemas.microsoft.com/office/drawing/2014/main" id="{CCFFB2B0-D532-B5DA-DCCC-68B20B9B4AFC}"/>
                  </a:ext>
                </a:extLst>
              </p:cNvPr>
              <p:cNvGrpSpPr/>
              <p:nvPr/>
            </p:nvGrpSpPr>
            <p:grpSpPr>
              <a:xfrm>
                <a:off x="1535502" y="1043796"/>
                <a:ext cx="3088257" cy="500332"/>
                <a:chOff x="1535502" y="1043796"/>
                <a:chExt cx="3088257" cy="500332"/>
              </a:xfrm>
            </p:grpSpPr>
            <p:grpSp>
              <p:nvGrpSpPr>
                <p:cNvPr id="27" name="Group 26">
                  <a:extLst>
                    <a:ext uri="{FF2B5EF4-FFF2-40B4-BE49-F238E27FC236}">
                      <a16:creationId xmlns:a16="http://schemas.microsoft.com/office/drawing/2014/main" id="{88AF25B4-F508-1CE9-1553-06A56F057E10}"/>
                    </a:ext>
                  </a:extLst>
                </p:cNvPr>
                <p:cNvGrpSpPr/>
                <p:nvPr/>
              </p:nvGrpSpPr>
              <p:grpSpPr>
                <a:xfrm>
                  <a:off x="3925020" y="1043796"/>
                  <a:ext cx="698739" cy="500332"/>
                  <a:chOff x="2156604" y="1915064"/>
                  <a:chExt cx="698739" cy="500332"/>
                </a:xfrm>
              </p:grpSpPr>
              <p:cxnSp>
                <p:nvCxnSpPr>
                  <p:cNvPr id="24" name="Straight Connector 23">
                    <a:extLst>
                      <a:ext uri="{FF2B5EF4-FFF2-40B4-BE49-F238E27FC236}">
                        <a16:creationId xmlns:a16="http://schemas.microsoft.com/office/drawing/2014/main" id="{33106638-C2A5-8344-7028-CF2DBFD65570}"/>
                      </a:ext>
                    </a:extLst>
                  </p:cNvPr>
                  <p:cNvCxnSpPr/>
                  <p:nvPr/>
                </p:nvCxnSpPr>
                <p:spPr>
                  <a:xfrm>
                    <a:off x="2156604" y="1915064"/>
                    <a:ext cx="336430" cy="5003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E5551B-8BA1-8A2F-ECF9-A2D45C40B273}"/>
                      </a:ext>
                    </a:extLst>
                  </p:cNvPr>
                  <p:cNvCxnSpPr>
                    <a:cxnSpLocks/>
                  </p:cNvCxnSpPr>
                  <p:nvPr/>
                </p:nvCxnSpPr>
                <p:spPr>
                  <a:xfrm>
                    <a:off x="2493034" y="2415396"/>
                    <a:ext cx="36230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a:extLst>
                    <a:ext uri="{FF2B5EF4-FFF2-40B4-BE49-F238E27FC236}">
                      <a16:creationId xmlns:a16="http://schemas.microsoft.com/office/drawing/2014/main" id="{7CC1D099-BC25-E104-CB05-1F40FFE69F9F}"/>
                    </a:ext>
                  </a:extLst>
                </p:cNvPr>
                <p:cNvCxnSpPr>
                  <a:cxnSpLocks/>
                </p:cNvCxnSpPr>
                <p:nvPr/>
              </p:nvCxnSpPr>
              <p:spPr>
                <a:xfrm>
                  <a:off x="1535502" y="1043796"/>
                  <a:ext cx="238951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34" name="Group 33">
            <a:extLst>
              <a:ext uri="{FF2B5EF4-FFF2-40B4-BE49-F238E27FC236}">
                <a16:creationId xmlns:a16="http://schemas.microsoft.com/office/drawing/2014/main" id="{14356207-BB7C-0A9E-38F2-40912104205A}"/>
              </a:ext>
            </a:extLst>
          </p:cNvPr>
          <p:cNvGrpSpPr/>
          <p:nvPr/>
        </p:nvGrpSpPr>
        <p:grpSpPr>
          <a:xfrm>
            <a:off x="448570" y="1796448"/>
            <a:ext cx="10981425" cy="1350036"/>
            <a:chOff x="1095555" y="534837"/>
            <a:chExt cx="10981425" cy="1350036"/>
          </a:xfrm>
        </p:grpSpPr>
        <p:grpSp>
          <p:nvGrpSpPr>
            <p:cNvPr id="35" name="Group 34">
              <a:extLst>
                <a:ext uri="{FF2B5EF4-FFF2-40B4-BE49-F238E27FC236}">
                  <a16:creationId xmlns:a16="http://schemas.microsoft.com/office/drawing/2014/main" id="{0512E471-EAB2-3409-0EAF-BF5A291B311B}"/>
                </a:ext>
              </a:extLst>
            </p:cNvPr>
            <p:cNvGrpSpPr/>
            <p:nvPr/>
          </p:nvGrpSpPr>
          <p:grpSpPr>
            <a:xfrm>
              <a:off x="1095555" y="534837"/>
              <a:ext cx="3571335" cy="508959"/>
              <a:chOff x="1095555" y="534837"/>
              <a:chExt cx="3571335" cy="508959"/>
            </a:xfrm>
          </p:grpSpPr>
          <p:sp>
            <p:nvSpPr>
              <p:cNvPr id="43" name="Diamond 42">
                <a:extLst>
                  <a:ext uri="{FF2B5EF4-FFF2-40B4-BE49-F238E27FC236}">
                    <a16:creationId xmlns:a16="http://schemas.microsoft.com/office/drawing/2014/main" id="{4F92035E-E07D-D46A-49C0-7D4CD8D7AC38}"/>
                  </a:ext>
                </a:extLst>
              </p:cNvPr>
              <p:cNvSpPr/>
              <p:nvPr/>
            </p:nvSpPr>
            <p:spPr>
              <a:xfrm>
                <a:off x="1095555" y="646981"/>
                <a:ext cx="276045" cy="284672"/>
              </a:xfrm>
              <a:prstGeom prst="diamond">
                <a:avLst/>
              </a:prstGeom>
              <a:solidFill>
                <a:schemeClr val="tx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t>2</a:t>
                </a:r>
              </a:p>
            </p:txBody>
          </p:sp>
          <p:sp>
            <p:nvSpPr>
              <p:cNvPr id="44" name="Rectangle 43">
                <a:extLst>
                  <a:ext uri="{FF2B5EF4-FFF2-40B4-BE49-F238E27FC236}">
                    <a16:creationId xmlns:a16="http://schemas.microsoft.com/office/drawing/2014/main" id="{68753EFE-3882-E6ED-9D5F-58D950611DA9}"/>
                  </a:ext>
                </a:extLst>
              </p:cNvPr>
              <p:cNvSpPr/>
              <p:nvPr/>
            </p:nvSpPr>
            <p:spPr>
              <a:xfrm>
                <a:off x="1371599" y="534837"/>
                <a:ext cx="3295291" cy="5089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Name of The Founder Owner :</a:t>
                </a:r>
              </a:p>
            </p:txBody>
          </p:sp>
        </p:grpSp>
        <p:grpSp>
          <p:nvGrpSpPr>
            <p:cNvPr id="36" name="Group 35">
              <a:extLst>
                <a:ext uri="{FF2B5EF4-FFF2-40B4-BE49-F238E27FC236}">
                  <a16:creationId xmlns:a16="http://schemas.microsoft.com/office/drawing/2014/main" id="{E03AC5D6-6CC5-09C8-ACE7-336BE329DE1D}"/>
                </a:ext>
              </a:extLst>
            </p:cNvPr>
            <p:cNvGrpSpPr/>
            <p:nvPr/>
          </p:nvGrpSpPr>
          <p:grpSpPr>
            <a:xfrm>
              <a:off x="1578634" y="931653"/>
              <a:ext cx="10498346" cy="953220"/>
              <a:chOff x="1535502" y="931653"/>
              <a:chExt cx="10498346" cy="953220"/>
            </a:xfrm>
          </p:grpSpPr>
          <p:sp>
            <p:nvSpPr>
              <p:cNvPr id="37" name="Rectangle 36">
                <a:extLst>
                  <a:ext uri="{FF2B5EF4-FFF2-40B4-BE49-F238E27FC236}">
                    <a16:creationId xmlns:a16="http://schemas.microsoft.com/office/drawing/2014/main" id="{981C1BE5-A889-B14B-47B1-08D768FAE3CC}"/>
                  </a:ext>
                </a:extLst>
              </p:cNvPr>
              <p:cNvSpPr/>
              <p:nvPr/>
            </p:nvSpPr>
            <p:spPr>
              <a:xfrm>
                <a:off x="4623759" y="931653"/>
                <a:ext cx="7410089" cy="95322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u="sng" kern="100" dirty="0">
                    <a:solidFill>
                      <a:schemeClr val="bg1"/>
                    </a:solidFill>
                    <a:effectLst/>
                    <a:ea typeface="Calibri" panose="020F0502020204030204" pitchFamily="34" charset="0"/>
                    <a:cs typeface="Times New Roman" panose="02020603050405020304" pitchFamily="18" charset="0"/>
                  </a:rPr>
                  <a:t>Sreekanth Nadella </a:t>
                </a:r>
                <a:r>
                  <a:rPr lang="en-US" sz="1200" kern="100" dirty="0">
                    <a:solidFill>
                      <a:schemeClr val="bg1"/>
                    </a:solidFill>
                    <a:effectLst/>
                    <a:ea typeface="Calibri" panose="020F0502020204030204" pitchFamily="34" charset="0"/>
                    <a:cs typeface="Times New Roman" panose="02020603050405020304" pitchFamily="18" charset="0"/>
                  </a:rPr>
                  <a:t>has been working as a Chief Executive Officer at </a:t>
                </a:r>
                <a:r>
                  <a:rPr lang="en-US" sz="1200" kern="100" dirty="0" err="1">
                    <a:solidFill>
                      <a:schemeClr val="bg1"/>
                    </a:solidFill>
                    <a:effectLst/>
                    <a:ea typeface="Calibri" panose="020F0502020204030204" pitchFamily="34" charset="0"/>
                    <a:cs typeface="Times New Roman" panose="02020603050405020304" pitchFamily="18" charset="0"/>
                  </a:rPr>
                  <a:t>KFintech</a:t>
                </a:r>
                <a:r>
                  <a:rPr lang="en-US" sz="1200" kern="100" dirty="0">
                    <a:solidFill>
                      <a:schemeClr val="bg1"/>
                    </a:solidFill>
                    <a:effectLst/>
                    <a:ea typeface="Calibri" panose="020F0502020204030204" pitchFamily="34" charset="0"/>
                    <a:cs typeface="Times New Roman" panose="02020603050405020304" pitchFamily="18" charset="0"/>
                  </a:rPr>
                  <a:t> Technologies Private for 5 years. </a:t>
                </a:r>
                <a:r>
                  <a:rPr lang="en-US" sz="1200" kern="100" dirty="0" err="1">
                    <a:solidFill>
                      <a:schemeClr val="bg1"/>
                    </a:solidFill>
                    <a:effectLst/>
                    <a:ea typeface="Calibri" panose="020F0502020204030204" pitchFamily="34" charset="0"/>
                    <a:cs typeface="Times New Roman" panose="02020603050405020304" pitchFamily="18" charset="0"/>
                  </a:rPr>
                  <a:t>KFintech</a:t>
                </a:r>
                <a:r>
                  <a:rPr lang="en-US" sz="1200" kern="100" dirty="0">
                    <a:solidFill>
                      <a:schemeClr val="bg1"/>
                    </a:solidFill>
                    <a:effectLst/>
                    <a:ea typeface="Calibri" panose="020F0502020204030204" pitchFamily="34" charset="0"/>
                    <a:cs typeface="Times New Roman" panose="02020603050405020304" pitchFamily="18" charset="0"/>
                  </a:rPr>
                  <a:t> Technologies Private is part of the Finance industry, and located in India</a:t>
                </a:r>
                <a:endParaRPr lang="en-IN" sz="1200" dirty="0"/>
              </a:p>
            </p:txBody>
          </p:sp>
          <p:grpSp>
            <p:nvGrpSpPr>
              <p:cNvPr id="38" name="Group 37">
                <a:extLst>
                  <a:ext uri="{FF2B5EF4-FFF2-40B4-BE49-F238E27FC236}">
                    <a16:creationId xmlns:a16="http://schemas.microsoft.com/office/drawing/2014/main" id="{F62B7CAE-FC33-E1B5-F735-8E5AF8BBBD18}"/>
                  </a:ext>
                </a:extLst>
              </p:cNvPr>
              <p:cNvGrpSpPr/>
              <p:nvPr/>
            </p:nvGrpSpPr>
            <p:grpSpPr>
              <a:xfrm>
                <a:off x="1535502" y="1043796"/>
                <a:ext cx="3088257" cy="500332"/>
                <a:chOff x="1535502" y="1043796"/>
                <a:chExt cx="3088257" cy="500332"/>
              </a:xfrm>
            </p:grpSpPr>
            <p:grpSp>
              <p:nvGrpSpPr>
                <p:cNvPr id="39" name="Group 38">
                  <a:extLst>
                    <a:ext uri="{FF2B5EF4-FFF2-40B4-BE49-F238E27FC236}">
                      <a16:creationId xmlns:a16="http://schemas.microsoft.com/office/drawing/2014/main" id="{2057547C-7C32-991C-E91A-34ECD62D06E9}"/>
                    </a:ext>
                  </a:extLst>
                </p:cNvPr>
                <p:cNvGrpSpPr/>
                <p:nvPr/>
              </p:nvGrpSpPr>
              <p:grpSpPr>
                <a:xfrm>
                  <a:off x="3925020" y="1043796"/>
                  <a:ext cx="698739" cy="500332"/>
                  <a:chOff x="2156604" y="1915064"/>
                  <a:chExt cx="698739" cy="500332"/>
                </a:xfrm>
              </p:grpSpPr>
              <p:cxnSp>
                <p:nvCxnSpPr>
                  <p:cNvPr id="41" name="Straight Connector 40">
                    <a:extLst>
                      <a:ext uri="{FF2B5EF4-FFF2-40B4-BE49-F238E27FC236}">
                        <a16:creationId xmlns:a16="http://schemas.microsoft.com/office/drawing/2014/main" id="{19D50BC9-3FCF-BFDD-2FE9-140D04C8577E}"/>
                      </a:ext>
                    </a:extLst>
                  </p:cNvPr>
                  <p:cNvCxnSpPr/>
                  <p:nvPr/>
                </p:nvCxnSpPr>
                <p:spPr>
                  <a:xfrm>
                    <a:off x="2156604" y="1915064"/>
                    <a:ext cx="336430" cy="5003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C1934E6-8E2F-8F58-2297-3F9D3D0E6A61}"/>
                      </a:ext>
                    </a:extLst>
                  </p:cNvPr>
                  <p:cNvCxnSpPr>
                    <a:cxnSpLocks/>
                  </p:cNvCxnSpPr>
                  <p:nvPr/>
                </p:nvCxnSpPr>
                <p:spPr>
                  <a:xfrm>
                    <a:off x="2493034" y="2415396"/>
                    <a:ext cx="36230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a:extLst>
                    <a:ext uri="{FF2B5EF4-FFF2-40B4-BE49-F238E27FC236}">
                      <a16:creationId xmlns:a16="http://schemas.microsoft.com/office/drawing/2014/main" id="{79CF1C5C-FA09-5EBE-9DDD-C18722881B69}"/>
                    </a:ext>
                  </a:extLst>
                </p:cNvPr>
                <p:cNvCxnSpPr>
                  <a:cxnSpLocks/>
                </p:cNvCxnSpPr>
                <p:nvPr/>
              </p:nvCxnSpPr>
              <p:spPr>
                <a:xfrm>
                  <a:off x="1535502" y="1043796"/>
                  <a:ext cx="238951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5" name="Group 44">
            <a:extLst>
              <a:ext uri="{FF2B5EF4-FFF2-40B4-BE49-F238E27FC236}">
                <a16:creationId xmlns:a16="http://schemas.microsoft.com/office/drawing/2014/main" id="{3B8C92BA-CA38-A1FD-A3D6-9735260810EA}"/>
              </a:ext>
            </a:extLst>
          </p:cNvPr>
          <p:cNvGrpSpPr/>
          <p:nvPr/>
        </p:nvGrpSpPr>
        <p:grpSpPr>
          <a:xfrm>
            <a:off x="448570" y="3267251"/>
            <a:ext cx="10981425" cy="1658418"/>
            <a:chOff x="1095555" y="534837"/>
            <a:chExt cx="10981425" cy="1658418"/>
          </a:xfrm>
        </p:grpSpPr>
        <p:grpSp>
          <p:nvGrpSpPr>
            <p:cNvPr id="47" name="Group 46">
              <a:extLst>
                <a:ext uri="{FF2B5EF4-FFF2-40B4-BE49-F238E27FC236}">
                  <a16:creationId xmlns:a16="http://schemas.microsoft.com/office/drawing/2014/main" id="{286A8E3F-8D3B-446A-0942-AEC7624C073D}"/>
                </a:ext>
              </a:extLst>
            </p:cNvPr>
            <p:cNvGrpSpPr/>
            <p:nvPr/>
          </p:nvGrpSpPr>
          <p:grpSpPr>
            <a:xfrm>
              <a:off x="1095555" y="534837"/>
              <a:ext cx="3571335" cy="508959"/>
              <a:chOff x="1095555" y="534837"/>
              <a:chExt cx="3571335" cy="508959"/>
            </a:xfrm>
          </p:grpSpPr>
          <p:sp>
            <p:nvSpPr>
              <p:cNvPr id="56" name="Diamond 55">
                <a:extLst>
                  <a:ext uri="{FF2B5EF4-FFF2-40B4-BE49-F238E27FC236}">
                    <a16:creationId xmlns:a16="http://schemas.microsoft.com/office/drawing/2014/main" id="{4E3535B2-3B8D-E107-9B8D-B41AB67EE6E1}"/>
                  </a:ext>
                </a:extLst>
              </p:cNvPr>
              <p:cNvSpPr/>
              <p:nvPr/>
            </p:nvSpPr>
            <p:spPr>
              <a:xfrm>
                <a:off x="1095555" y="646981"/>
                <a:ext cx="276045" cy="284672"/>
              </a:xfrm>
              <a:prstGeom prst="diamond">
                <a:avLst/>
              </a:prstGeom>
              <a:solidFill>
                <a:schemeClr val="tx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t>3</a:t>
                </a:r>
              </a:p>
            </p:txBody>
          </p:sp>
          <p:sp>
            <p:nvSpPr>
              <p:cNvPr id="57" name="Rectangle 56">
                <a:extLst>
                  <a:ext uri="{FF2B5EF4-FFF2-40B4-BE49-F238E27FC236}">
                    <a16:creationId xmlns:a16="http://schemas.microsoft.com/office/drawing/2014/main" id="{E39199B3-D127-5DA4-CE63-96CFFAF3C2C2}"/>
                  </a:ext>
                </a:extLst>
              </p:cNvPr>
              <p:cNvSpPr/>
              <p:nvPr/>
            </p:nvSpPr>
            <p:spPr>
              <a:xfrm>
                <a:off x="1371599" y="534837"/>
                <a:ext cx="3295291" cy="5089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  Startup Starts Year :</a:t>
                </a:r>
              </a:p>
            </p:txBody>
          </p:sp>
        </p:grpSp>
        <p:grpSp>
          <p:nvGrpSpPr>
            <p:cNvPr id="49" name="Group 48">
              <a:extLst>
                <a:ext uri="{FF2B5EF4-FFF2-40B4-BE49-F238E27FC236}">
                  <a16:creationId xmlns:a16="http://schemas.microsoft.com/office/drawing/2014/main" id="{8A37CC64-4FA0-441C-7B1A-D706A3BB90E4}"/>
                </a:ext>
              </a:extLst>
            </p:cNvPr>
            <p:cNvGrpSpPr/>
            <p:nvPr/>
          </p:nvGrpSpPr>
          <p:grpSpPr>
            <a:xfrm>
              <a:off x="1578634" y="931652"/>
              <a:ext cx="10498346" cy="1261603"/>
              <a:chOff x="1535502" y="931652"/>
              <a:chExt cx="10498346" cy="1261603"/>
            </a:xfrm>
          </p:grpSpPr>
          <p:sp>
            <p:nvSpPr>
              <p:cNvPr id="50" name="Rectangle 49">
                <a:extLst>
                  <a:ext uri="{FF2B5EF4-FFF2-40B4-BE49-F238E27FC236}">
                    <a16:creationId xmlns:a16="http://schemas.microsoft.com/office/drawing/2014/main" id="{7C3C03F4-C86B-0726-F612-81402828AB92}"/>
                  </a:ext>
                </a:extLst>
              </p:cNvPr>
              <p:cNvSpPr/>
              <p:nvPr/>
            </p:nvSpPr>
            <p:spPr>
              <a:xfrm>
                <a:off x="4623759" y="931652"/>
                <a:ext cx="7410089" cy="126160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t>KFintech</a:t>
                </a:r>
                <a:r>
                  <a:rPr lang="en-IN" sz="1200" dirty="0">
                    <a:effectLst/>
                    <a:ea typeface="Calibri" panose="020F0502020204030204" pitchFamily="34" charset="0"/>
                    <a:cs typeface="Times New Roman" panose="02020603050405020304" pitchFamily="18" charset="0"/>
                  </a:rPr>
                  <a:t> was founded by </a:t>
                </a:r>
                <a:r>
                  <a:rPr lang="en-US" sz="1200" kern="100" dirty="0">
                    <a:solidFill>
                      <a:schemeClr val="bg1"/>
                    </a:solidFill>
                    <a:effectLst/>
                    <a:ea typeface="Calibri" panose="020F0502020204030204" pitchFamily="34" charset="0"/>
                    <a:cs typeface="Times New Roman" panose="02020603050405020304" pitchFamily="18" charset="0"/>
                  </a:rPr>
                  <a:t>Sreekanth Nadella </a:t>
                </a:r>
                <a:r>
                  <a:rPr lang="en-IN" sz="1200" dirty="0">
                    <a:effectLst/>
                    <a:ea typeface="Calibri" panose="020F0502020204030204" pitchFamily="34" charset="0"/>
                    <a:cs typeface="Times New Roman" panose="02020603050405020304" pitchFamily="18" charset="0"/>
                  </a:rPr>
                  <a:t>in </a:t>
                </a:r>
                <a:r>
                  <a:rPr lang="en-IN" sz="1200" u="sng" dirty="0">
                    <a:effectLst/>
                    <a:ea typeface="Calibri" panose="020F0502020204030204" pitchFamily="34" charset="0"/>
                    <a:cs typeface="Times New Roman" panose="02020603050405020304" pitchFamily="18" charset="0"/>
                  </a:rPr>
                  <a:t>June 8, 2017</a:t>
                </a:r>
                <a:r>
                  <a:rPr lang="en-IN" sz="1200" u="sng" dirty="0">
                    <a:ea typeface="Calibri" panose="020F0502020204030204" pitchFamily="34" charset="0"/>
                    <a:cs typeface="Times New Roman" panose="02020603050405020304" pitchFamily="18" charset="0"/>
                  </a:rPr>
                  <a:t>.</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KFin</a:t>
                </a:r>
                <a:r>
                  <a:rPr lang="en-US" sz="1200" dirty="0">
                    <a:effectLst/>
                    <a:ea typeface="Calibri" panose="020F0502020204030204" pitchFamily="34" charset="0"/>
                    <a:cs typeface="Times New Roman" panose="02020603050405020304" pitchFamily="18" charset="0"/>
                  </a:rPr>
                  <a:t> Technologies, a technology-driven financial services platform providing comprehensive services and solutions to the capital markets ecosystem across asset classes, has today announced that its Chief Executive Officer (CEO), Sreekanth Nadella has been elevated to the role of Managing Director (MD) and CEO of the organization.</a:t>
                </a:r>
                <a:endParaRPr lang="en-IN" sz="1200" kern="100" dirty="0">
                  <a:effectLst/>
                  <a:ea typeface="Calibri" panose="020F0502020204030204" pitchFamily="34" charset="0"/>
                  <a:cs typeface="Times New Roman" panose="02020603050405020304" pitchFamily="18" charset="0"/>
                </a:endParaRPr>
              </a:p>
            </p:txBody>
          </p:sp>
          <p:grpSp>
            <p:nvGrpSpPr>
              <p:cNvPr id="51" name="Group 50">
                <a:extLst>
                  <a:ext uri="{FF2B5EF4-FFF2-40B4-BE49-F238E27FC236}">
                    <a16:creationId xmlns:a16="http://schemas.microsoft.com/office/drawing/2014/main" id="{2ABCAF7B-4D65-FAE7-24D2-0333E55A4541}"/>
                  </a:ext>
                </a:extLst>
              </p:cNvPr>
              <p:cNvGrpSpPr/>
              <p:nvPr/>
            </p:nvGrpSpPr>
            <p:grpSpPr>
              <a:xfrm>
                <a:off x="1535502" y="1043796"/>
                <a:ext cx="3088257" cy="500332"/>
                <a:chOff x="1535502" y="1043796"/>
                <a:chExt cx="3088257" cy="500332"/>
              </a:xfrm>
            </p:grpSpPr>
            <p:grpSp>
              <p:nvGrpSpPr>
                <p:cNvPr id="52" name="Group 51">
                  <a:extLst>
                    <a:ext uri="{FF2B5EF4-FFF2-40B4-BE49-F238E27FC236}">
                      <a16:creationId xmlns:a16="http://schemas.microsoft.com/office/drawing/2014/main" id="{9B1922BE-F2AF-E783-58D5-ED404040826B}"/>
                    </a:ext>
                  </a:extLst>
                </p:cNvPr>
                <p:cNvGrpSpPr/>
                <p:nvPr/>
              </p:nvGrpSpPr>
              <p:grpSpPr>
                <a:xfrm>
                  <a:off x="3925020" y="1043796"/>
                  <a:ext cx="698739" cy="500332"/>
                  <a:chOff x="2156604" y="1915064"/>
                  <a:chExt cx="698739" cy="500332"/>
                </a:xfrm>
              </p:grpSpPr>
              <p:cxnSp>
                <p:nvCxnSpPr>
                  <p:cNvPr id="54" name="Straight Connector 53">
                    <a:extLst>
                      <a:ext uri="{FF2B5EF4-FFF2-40B4-BE49-F238E27FC236}">
                        <a16:creationId xmlns:a16="http://schemas.microsoft.com/office/drawing/2014/main" id="{3ECCE1BA-1E23-402A-D7A4-E0488B886DA5}"/>
                      </a:ext>
                    </a:extLst>
                  </p:cNvPr>
                  <p:cNvCxnSpPr/>
                  <p:nvPr/>
                </p:nvCxnSpPr>
                <p:spPr>
                  <a:xfrm>
                    <a:off x="2156604" y="1915064"/>
                    <a:ext cx="336430" cy="5003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751BC6D-6040-891D-31A4-7C24C1BCDAA0}"/>
                      </a:ext>
                    </a:extLst>
                  </p:cNvPr>
                  <p:cNvCxnSpPr>
                    <a:cxnSpLocks/>
                  </p:cNvCxnSpPr>
                  <p:nvPr/>
                </p:nvCxnSpPr>
                <p:spPr>
                  <a:xfrm>
                    <a:off x="2493034" y="2415396"/>
                    <a:ext cx="36230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4D656BFD-3699-8827-52B7-DDD4224AC1DF}"/>
                    </a:ext>
                  </a:extLst>
                </p:cNvPr>
                <p:cNvCxnSpPr>
                  <a:cxnSpLocks/>
                </p:cNvCxnSpPr>
                <p:nvPr/>
              </p:nvCxnSpPr>
              <p:spPr>
                <a:xfrm>
                  <a:off x="1535502" y="1043796"/>
                  <a:ext cx="238951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58" name="Group 57">
            <a:extLst>
              <a:ext uri="{FF2B5EF4-FFF2-40B4-BE49-F238E27FC236}">
                <a16:creationId xmlns:a16="http://schemas.microsoft.com/office/drawing/2014/main" id="{27A7A6CF-4CDA-09EC-655D-9DC15CE088A1}"/>
              </a:ext>
            </a:extLst>
          </p:cNvPr>
          <p:cNvGrpSpPr/>
          <p:nvPr/>
        </p:nvGrpSpPr>
        <p:grpSpPr>
          <a:xfrm>
            <a:off x="483079" y="4906268"/>
            <a:ext cx="10981425" cy="1563543"/>
            <a:chOff x="1095555" y="534837"/>
            <a:chExt cx="10981425" cy="1658418"/>
          </a:xfrm>
        </p:grpSpPr>
        <p:grpSp>
          <p:nvGrpSpPr>
            <p:cNvPr id="59" name="Group 58">
              <a:extLst>
                <a:ext uri="{FF2B5EF4-FFF2-40B4-BE49-F238E27FC236}">
                  <a16:creationId xmlns:a16="http://schemas.microsoft.com/office/drawing/2014/main" id="{5B6E97C1-9004-6C4F-3012-F0D5815D1FB1}"/>
                </a:ext>
              </a:extLst>
            </p:cNvPr>
            <p:cNvGrpSpPr/>
            <p:nvPr/>
          </p:nvGrpSpPr>
          <p:grpSpPr>
            <a:xfrm>
              <a:off x="1095555" y="534837"/>
              <a:ext cx="3571335" cy="508959"/>
              <a:chOff x="1095555" y="534837"/>
              <a:chExt cx="3571335" cy="508959"/>
            </a:xfrm>
          </p:grpSpPr>
          <p:sp>
            <p:nvSpPr>
              <p:cNvPr id="67" name="Diamond 66">
                <a:extLst>
                  <a:ext uri="{FF2B5EF4-FFF2-40B4-BE49-F238E27FC236}">
                    <a16:creationId xmlns:a16="http://schemas.microsoft.com/office/drawing/2014/main" id="{B4AD629F-D653-6185-A62C-666D62EB3C08}"/>
                  </a:ext>
                </a:extLst>
              </p:cNvPr>
              <p:cNvSpPr/>
              <p:nvPr/>
            </p:nvSpPr>
            <p:spPr>
              <a:xfrm>
                <a:off x="1095555" y="646981"/>
                <a:ext cx="276045" cy="284672"/>
              </a:xfrm>
              <a:prstGeom prst="diamond">
                <a:avLst/>
              </a:prstGeom>
              <a:solidFill>
                <a:schemeClr val="tx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t>4</a:t>
                </a:r>
              </a:p>
            </p:txBody>
          </p:sp>
          <p:sp>
            <p:nvSpPr>
              <p:cNvPr id="68" name="Rectangle 67">
                <a:extLst>
                  <a:ext uri="{FF2B5EF4-FFF2-40B4-BE49-F238E27FC236}">
                    <a16:creationId xmlns:a16="http://schemas.microsoft.com/office/drawing/2014/main" id="{D9606A26-1EFB-4099-4903-E2E029795BF3}"/>
                  </a:ext>
                </a:extLst>
              </p:cNvPr>
              <p:cNvSpPr/>
              <p:nvPr/>
            </p:nvSpPr>
            <p:spPr>
              <a:xfrm>
                <a:off x="1371599" y="534837"/>
                <a:ext cx="3295291" cy="5089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  Startup Starts Place :</a:t>
                </a:r>
              </a:p>
            </p:txBody>
          </p:sp>
        </p:grpSp>
        <p:grpSp>
          <p:nvGrpSpPr>
            <p:cNvPr id="60" name="Group 59">
              <a:extLst>
                <a:ext uri="{FF2B5EF4-FFF2-40B4-BE49-F238E27FC236}">
                  <a16:creationId xmlns:a16="http://schemas.microsoft.com/office/drawing/2014/main" id="{4B5BB85D-7955-B75E-25AB-DC62149E2A07}"/>
                </a:ext>
              </a:extLst>
            </p:cNvPr>
            <p:cNvGrpSpPr/>
            <p:nvPr/>
          </p:nvGrpSpPr>
          <p:grpSpPr>
            <a:xfrm>
              <a:off x="1578634" y="931652"/>
              <a:ext cx="10498346" cy="1261603"/>
              <a:chOff x="1535502" y="931652"/>
              <a:chExt cx="10498346" cy="1261603"/>
            </a:xfrm>
          </p:grpSpPr>
          <p:sp>
            <p:nvSpPr>
              <p:cNvPr id="61" name="Rectangle 60">
                <a:extLst>
                  <a:ext uri="{FF2B5EF4-FFF2-40B4-BE49-F238E27FC236}">
                    <a16:creationId xmlns:a16="http://schemas.microsoft.com/office/drawing/2014/main" id="{D54B757E-BC2D-5983-F151-8888D3D65716}"/>
                  </a:ext>
                </a:extLst>
              </p:cNvPr>
              <p:cNvSpPr/>
              <p:nvPr/>
            </p:nvSpPr>
            <p:spPr>
              <a:xfrm>
                <a:off x="4623759" y="931652"/>
                <a:ext cx="7410089" cy="126160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a:lnSpc>
                    <a:spcPct val="107000"/>
                  </a:lnSpc>
                  <a:spcAft>
                    <a:spcPts val="800"/>
                  </a:spcAft>
                </a:pPr>
                <a:r>
                  <a:rPr lang="en-IN" sz="1400" kern="100" dirty="0">
                    <a:effectLst/>
                    <a:ea typeface="Calibri" panose="020F0502020204030204" pitchFamily="34" charset="0"/>
                    <a:cs typeface="Times New Roman" panose="02020603050405020304" pitchFamily="18" charset="0"/>
                  </a:rPr>
                  <a:t>The Main Headquarters of Apna in </a:t>
                </a:r>
                <a:r>
                  <a:rPr lang="en-IN" sz="1400" u="sng" kern="100" dirty="0" err="1">
                    <a:effectLst/>
                    <a:ea typeface="Calibri" panose="020F0502020204030204" pitchFamily="34" charset="0"/>
                    <a:cs typeface="Times New Roman" panose="02020603050405020304" pitchFamily="18" charset="0"/>
                  </a:rPr>
                  <a:t>Nanakramguda</a:t>
                </a:r>
                <a:r>
                  <a:rPr lang="en-IN" sz="1400" u="sng" kern="100" dirty="0">
                    <a:effectLst/>
                    <a:ea typeface="Calibri" panose="020F0502020204030204" pitchFamily="34" charset="0"/>
                    <a:cs typeface="Times New Roman" panose="02020603050405020304" pitchFamily="18" charset="0"/>
                  </a:rPr>
                  <a:t>, </a:t>
                </a:r>
                <a:r>
                  <a:rPr lang="en-IN" sz="1400" u="sng" kern="100" dirty="0" err="1">
                    <a:effectLst/>
                    <a:ea typeface="Calibri" panose="020F0502020204030204" pitchFamily="34" charset="0"/>
                    <a:cs typeface="Times New Roman" panose="02020603050405020304" pitchFamily="18" charset="0"/>
                  </a:rPr>
                  <a:t>Serilingampally</a:t>
                </a:r>
                <a:r>
                  <a:rPr lang="en-IN" sz="1400" u="sng" kern="100" dirty="0">
                    <a:effectLst/>
                    <a:ea typeface="Calibri" panose="020F0502020204030204" pitchFamily="34" charset="0"/>
                    <a:cs typeface="Times New Roman" panose="02020603050405020304" pitchFamily="18" charset="0"/>
                  </a:rPr>
                  <a:t>, Hyderabad, </a:t>
                </a:r>
                <a:r>
                  <a:rPr lang="en-IN" sz="1400" u="sng" kern="100" dirty="0" err="1">
                    <a:effectLst/>
                    <a:ea typeface="Calibri" panose="020F0502020204030204" pitchFamily="34" charset="0"/>
                    <a:cs typeface="Times New Roman" panose="02020603050405020304" pitchFamily="18" charset="0"/>
                  </a:rPr>
                  <a:t>Rangareddi</a:t>
                </a:r>
                <a:r>
                  <a:rPr lang="en-IN" sz="1400" u="sng" kern="100" dirty="0">
                    <a:effectLst/>
                    <a:ea typeface="Calibri" panose="020F0502020204030204" pitchFamily="34" charset="0"/>
                    <a:cs typeface="Times New Roman" panose="02020603050405020304" pitchFamily="18" charset="0"/>
                  </a:rPr>
                  <a:t>, Telangana India - 500 032.</a:t>
                </a:r>
                <a:r>
                  <a:rPr lang="en-US" sz="1400" u="sng" kern="100" dirty="0">
                    <a:effectLst/>
                    <a:ea typeface="Calibri" panose="020F0502020204030204" pitchFamily="34" charset="0"/>
                    <a:cs typeface="Times New Roman" panose="02020603050405020304" pitchFamily="18" charset="0"/>
                  </a:rPr>
                  <a:t> </a:t>
                </a:r>
                <a:r>
                  <a:rPr lang="en-US" sz="1400" kern="100" dirty="0" err="1">
                    <a:effectLst/>
                    <a:ea typeface="Calibri" panose="020F0502020204030204" pitchFamily="34" charset="0"/>
                    <a:cs typeface="Times New Roman" panose="02020603050405020304" pitchFamily="18" charset="0"/>
                  </a:rPr>
                  <a:t>KFin</a:t>
                </a:r>
                <a:r>
                  <a:rPr lang="en-US" sz="1400" kern="100" dirty="0">
                    <a:effectLst/>
                    <a:ea typeface="Calibri" panose="020F0502020204030204" pitchFamily="34" charset="0"/>
                    <a:cs typeface="Times New Roman" panose="02020603050405020304" pitchFamily="18" charset="0"/>
                  </a:rPr>
                  <a:t> Technologies is majority-owned by funds managed by private equity investor General Atlantic.</a:t>
                </a:r>
                <a:endParaRPr lang="en-IN" sz="1400" kern="100" dirty="0">
                  <a:effectLst/>
                  <a:ea typeface="Calibri" panose="020F0502020204030204" pitchFamily="34" charset="0"/>
                  <a:cs typeface="Times New Roman" panose="02020603050405020304" pitchFamily="18" charset="0"/>
                </a:endParaRPr>
              </a:p>
            </p:txBody>
          </p:sp>
          <p:grpSp>
            <p:nvGrpSpPr>
              <p:cNvPr id="62" name="Group 61">
                <a:extLst>
                  <a:ext uri="{FF2B5EF4-FFF2-40B4-BE49-F238E27FC236}">
                    <a16:creationId xmlns:a16="http://schemas.microsoft.com/office/drawing/2014/main" id="{5BB84E0B-FAF0-082E-89C7-B757AABFC8F9}"/>
                  </a:ext>
                </a:extLst>
              </p:cNvPr>
              <p:cNvGrpSpPr/>
              <p:nvPr/>
            </p:nvGrpSpPr>
            <p:grpSpPr>
              <a:xfrm>
                <a:off x="1535502" y="1043796"/>
                <a:ext cx="3088257" cy="500332"/>
                <a:chOff x="1535502" y="1043796"/>
                <a:chExt cx="3088257" cy="500332"/>
              </a:xfrm>
            </p:grpSpPr>
            <p:grpSp>
              <p:nvGrpSpPr>
                <p:cNvPr id="63" name="Group 62">
                  <a:extLst>
                    <a:ext uri="{FF2B5EF4-FFF2-40B4-BE49-F238E27FC236}">
                      <a16:creationId xmlns:a16="http://schemas.microsoft.com/office/drawing/2014/main" id="{36F9DFA0-D9DD-2BC1-CE9D-D60B804C7C00}"/>
                    </a:ext>
                  </a:extLst>
                </p:cNvPr>
                <p:cNvGrpSpPr/>
                <p:nvPr/>
              </p:nvGrpSpPr>
              <p:grpSpPr>
                <a:xfrm>
                  <a:off x="3925020" y="1043796"/>
                  <a:ext cx="698739" cy="500332"/>
                  <a:chOff x="2156604" y="1915064"/>
                  <a:chExt cx="698739" cy="500332"/>
                </a:xfrm>
              </p:grpSpPr>
              <p:cxnSp>
                <p:nvCxnSpPr>
                  <p:cNvPr id="65" name="Straight Connector 64">
                    <a:extLst>
                      <a:ext uri="{FF2B5EF4-FFF2-40B4-BE49-F238E27FC236}">
                        <a16:creationId xmlns:a16="http://schemas.microsoft.com/office/drawing/2014/main" id="{8024E61E-16A8-0488-4840-D9BC7826F4B6}"/>
                      </a:ext>
                    </a:extLst>
                  </p:cNvPr>
                  <p:cNvCxnSpPr/>
                  <p:nvPr/>
                </p:nvCxnSpPr>
                <p:spPr>
                  <a:xfrm>
                    <a:off x="2156604" y="1915064"/>
                    <a:ext cx="336430" cy="5003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F03324C-DC2E-493B-141A-A9521D6B0F81}"/>
                      </a:ext>
                    </a:extLst>
                  </p:cNvPr>
                  <p:cNvCxnSpPr>
                    <a:cxnSpLocks/>
                  </p:cNvCxnSpPr>
                  <p:nvPr/>
                </p:nvCxnSpPr>
                <p:spPr>
                  <a:xfrm>
                    <a:off x="2493034" y="2415396"/>
                    <a:ext cx="36230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4" name="Straight Connector 63">
                  <a:extLst>
                    <a:ext uri="{FF2B5EF4-FFF2-40B4-BE49-F238E27FC236}">
                      <a16:creationId xmlns:a16="http://schemas.microsoft.com/office/drawing/2014/main" id="{EE9CF07F-B557-09FD-004E-9155441BB1B4}"/>
                    </a:ext>
                  </a:extLst>
                </p:cNvPr>
                <p:cNvCxnSpPr>
                  <a:cxnSpLocks/>
                </p:cNvCxnSpPr>
                <p:nvPr/>
              </p:nvCxnSpPr>
              <p:spPr>
                <a:xfrm>
                  <a:off x="1535502" y="1043796"/>
                  <a:ext cx="238951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47807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CC2CD53-BA0C-07BB-919F-7C136660B4C2}"/>
              </a:ext>
            </a:extLst>
          </p:cNvPr>
          <p:cNvSpPr/>
          <p:nvPr/>
        </p:nvSpPr>
        <p:spPr>
          <a:xfrm>
            <a:off x="0" y="0"/>
            <a:ext cx="12191999"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3" name="Group 32">
            <a:extLst>
              <a:ext uri="{FF2B5EF4-FFF2-40B4-BE49-F238E27FC236}">
                <a16:creationId xmlns:a16="http://schemas.microsoft.com/office/drawing/2014/main" id="{81186AFD-CCEC-A7B4-2BAC-044313EF84A9}"/>
              </a:ext>
            </a:extLst>
          </p:cNvPr>
          <p:cNvGrpSpPr/>
          <p:nvPr/>
        </p:nvGrpSpPr>
        <p:grpSpPr>
          <a:xfrm>
            <a:off x="483079" y="362309"/>
            <a:ext cx="11430000" cy="1520399"/>
            <a:chOff x="1095555" y="534837"/>
            <a:chExt cx="11430000" cy="1520399"/>
          </a:xfrm>
        </p:grpSpPr>
        <p:grpSp>
          <p:nvGrpSpPr>
            <p:cNvPr id="17" name="Group 16">
              <a:extLst>
                <a:ext uri="{FF2B5EF4-FFF2-40B4-BE49-F238E27FC236}">
                  <a16:creationId xmlns:a16="http://schemas.microsoft.com/office/drawing/2014/main" id="{6BBCE0B0-B272-25CE-AFA7-2E001BDACCBF}"/>
                </a:ext>
              </a:extLst>
            </p:cNvPr>
            <p:cNvGrpSpPr/>
            <p:nvPr/>
          </p:nvGrpSpPr>
          <p:grpSpPr>
            <a:xfrm>
              <a:off x="1095555" y="534837"/>
              <a:ext cx="3372929" cy="508959"/>
              <a:chOff x="1095555" y="534837"/>
              <a:chExt cx="3372929" cy="508959"/>
            </a:xfrm>
          </p:grpSpPr>
          <p:sp>
            <p:nvSpPr>
              <p:cNvPr id="7" name="Diamond 6">
                <a:extLst>
                  <a:ext uri="{FF2B5EF4-FFF2-40B4-BE49-F238E27FC236}">
                    <a16:creationId xmlns:a16="http://schemas.microsoft.com/office/drawing/2014/main" id="{9082D611-13A7-C8FF-7267-83CD0A2562A8}"/>
                  </a:ext>
                </a:extLst>
              </p:cNvPr>
              <p:cNvSpPr/>
              <p:nvPr/>
            </p:nvSpPr>
            <p:spPr>
              <a:xfrm>
                <a:off x="1095555" y="646981"/>
                <a:ext cx="276045" cy="284672"/>
              </a:xfrm>
              <a:prstGeom prst="diamond">
                <a:avLst/>
              </a:prstGeom>
              <a:solidFill>
                <a:schemeClr val="tx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t>5</a:t>
                </a:r>
              </a:p>
            </p:txBody>
          </p:sp>
          <p:sp>
            <p:nvSpPr>
              <p:cNvPr id="16" name="Rectangle 15">
                <a:extLst>
                  <a:ext uri="{FF2B5EF4-FFF2-40B4-BE49-F238E27FC236}">
                    <a16:creationId xmlns:a16="http://schemas.microsoft.com/office/drawing/2014/main" id="{14F21800-F8FC-1080-497E-F4237A585765}"/>
                  </a:ext>
                </a:extLst>
              </p:cNvPr>
              <p:cNvSpPr/>
              <p:nvPr/>
            </p:nvSpPr>
            <p:spPr>
              <a:xfrm>
                <a:off x="1371600" y="534837"/>
                <a:ext cx="3096884" cy="5089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effectLst/>
                    <a:ea typeface="Calibri" panose="020F0502020204030204" pitchFamily="34" charset="0"/>
                    <a:cs typeface="Times New Roman" panose="02020603050405020304" pitchFamily="18" charset="0"/>
                  </a:rPr>
                  <a:t>Achievement of the Start up :</a:t>
                </a:r>
                <a:endParaRPr lang="en-IN" dirty="0"/>
              </a:p>
            </p:txBody>
          </p:sp>
        </p:grpSp>
        <p:grpSp>
          <p:nvGrpSpPr>
            <p:cNvPr id="32" name="Group 31">
              <a:extLst>
                <a:ext uri="{FF2B5EF4-FFF2-40B4-BE49-F238E27FC236}">
                  <a16:creationId xmlns:a16="http://schemas.microsoft.com/office/drawing/2014/main" id="{41025ABF-EBBE-684E-DE7A-0D127EB20859}"/>
                </a:ext>
              </a:extLst>
            </p:cNvPr>
            <p:cNvGrpSpPr/>
            <p:nvPr/>
          </p:nvGrpSpPr>
          <p:grpSpPr>
            <a:xfrm>
              <a:off x="1578634" y="940279"/>
              <a:ext cx="10946921" cy="1114957"/>
              <a:chOff x="1535502" y="940279"/>
              <a:chExt cx="10946921" cy="1114957"/>
            </a:xfrm>
          </p:grpSpPr>
          <p:sp>
            <p:nvSpPr>
              <p:cNvPr id="22" name="Rectangle 21">
                <a:extLst>
                  <a:ext uri="{FF2B5EF4-FFF2-40B4-BE49-F238E27FC236}">
                    <a16:creationId xmlns:a16="http://schemas.microsoft.com/office/drawing/2014/main" id="{E2F7FB4D-77AC-431D-19A1-F53F4604DE27}"/>
                  </a:ext>
                </a:extLst>
              </p:cNvPr>
              <p:cNvSpPr/>
              <p:nvPr/>
            </p:nvSpPr>
            <p:spPr>
              <a:xfrm>
                <a:off x="4806352" y="940279"/>
                <a:ext cx="7676071" cy="1114957"/>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effectLst/>
                    <a:ea typeface="Calibri" panose="020F0502020204030204" pitchFamily="34" charset="0"/>
                    <a:cs typeface="Times New Roman" panose="02020603050405020304" pitchFamily="18" charset="0"/>
                  </a:rPr>
                  <a:t>Servicing over 90 million investors, and over one lakh transactions daily, </a:t>
                </a:r>
                <a:r>
                  <a:rPr lang="en-US" sz="1200" dirty="0" err="1">
                    <a:effectLst/>
                    <a:ea typeface="Calibri" panose="020F0502020204030204" pitchFamily="34" charset="0"/>
                    <a:cs typeface="Times New Roman" panose="02020603050405020304" pitchFamily="18" charset="0"/>
                  </a:rPr>
                  <a:t>KFintech</a:t>
                </a:r>
                <a:r>
                  <a:rPr lang="en-US" sz="1200" dirty="0">
                    <a:effectLst/>
                    <a:ea typeface="Calibri" panose="020F0502020204030204" pitchFamily="34" charset="0"/>
                    <a:cs typeface="Times New Roman" panose="02020603050405020304" pitchFamily="18" charset="0"/>
                  </a:rPr>
                  <a:t> has managed the two largest migrations in the mutual fund space, as well as corporate registry involving over 15 million investors. The company has decided to allocate over 1.84 crore equity shares to 44 funds at Rs 366 apiece, aggregating the transaction size to Rs 675 crore, according to a circular uploaded on the BSE website on Friday.</a:t>
                </a:r>
              </a:p>
            </p:txBody>
          </p:sp>
          <p:grpSp>
            <p:nvGrpSpPr>
              <p:cNvPr id="30" name="Group 29">
                <a:extLst>
                  <a:ext uri="{FF2B5EF4-FFF2-40B4-BE49-F238E27FC236}">
                    <a16:creationId xmlns:a16="http://schemas.microsoft.com/office/drawing/2014/main" id="{CCFFB2B0-D532-B5DA-DCCC-68B20B9B4AFC}"/>
                  </a:ext>
                </a:extLst>
              </p:cNvPr>
              <p:cNvGrpSpPr/>
              <p:nvPr/>
            </p:nvGrpSpPr>
            <p:grpSpPr>
              <a:xfrm>
                <a:off x="1535502" y="1043796"/>
                <a:ext cx="3270850" cy="508959"/>
                <a:chOff x="1535502" y="1043796"/>
                <a:chExt cx="3270850" cy="508959"/>
              </a:xfrm>
            </p:grpSpPr>
            <p:grpSp>
              <p:nvGrpSpPr>
                <p:cNvPr id="27" name="Group 26">
                  <a:extLst>
                    <a:ext uri="{FF2B5EF4-FFF2-40B4-BE49-F238E27FC236}">
                      <a16:creationId xmlns:a16="http://schemas.microsoft.com/office/drawing/2014/main" id="{88AF25B4-F508-1CE9-1553-06A56F057E10}"/>
                    </a:ext>
                  </a:extLst>
                </p:cNvPr>
                <p:cNvGrpSpPr/>
                <p:nvPr/>
              </p:nvGrpSpPr>
              <p:grpSpPr>
                <a:xfrm>
                  <a:off x="4107613" y="1052423"/>
                  <a:ext cx="698739" cy="500332"/>
                  <a:chOff x="2339197" y="1923691"/>
                  <a:chExt cx="698739" cy="500332"/>
                </a:xfrm>
              </p:grpSpPr>
              <p:cxnSp>
                <p:nvCxnSpPr>
                  <p:cNvPr id="24" name="Straight Connector 23">
                    <a:extLst>
                      <a:ext uri="{FF2B5EF4-FFF2-40B4-BE49-F238E27FC236}">
                        <a16:creationId xmlns:a16="http://schemas.microsoft.com/office/drawing/2014/main" id="{33106638-C2A5-8344-7028-CF2DBFD65570}"/>
                      </a:ext>
                    </a:extLst>
                  </p:cNvPr>
                  <p:cNvCxnSpPr/>
                  <p:nvPr/>
                </p:nvCxnSpPr>
                <p:spPr>
                  <a:xfrm>
                    <a:off x="2339197" y="1923691"/>
                    <a:ext cx="336430" cy="5003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E5551B-8BA1-8A2F-ECF9-A2D45C40B273}"/>
                      </a:ext>
                    </a:extLst>
                  </p:cNvPr>
                  <p:cNvCxnSpPr>
                    <a:cxnSpLocks/>
                  </p:cNvCxnSpPr>
                  <p:nvPr/>
                </p:nvCxnSpPr>
                <p:spPr>
                  <a:xfrm>
                    <a:off x="2675627" y="2415396"/>
                    <a:ext cx="36230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a:extLst>
                    <a:ext uri="{FF2B5EF4-FFF2-40B4-BE49-F238E27FC236}">
                      <a16:creationId xmlns:a16="http://schemas.microsoft.com/office/drawing/2014/main" id="{7CC1D099-BC25-E104-CB05-1F40FFE69F9F}"/>
                    </a:ext>
                  </a:extLst>
                </p:cNvPr>
                <p:cNvCxnSpPr>
                  <a:cxnSpLocks/>
                </p:cNvCxnSpPr>
                <p:nvPr/>
              </p:nvCxnSpPr>
              <p:spPr>
                <a:xfrm>
                  <a:off x="1535502" y="1043796"/>
                  <a:ext cx="2572111" cy="862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3" name="Group 2">
            <a:extLst>
              <a:ext uri="{FF2B5EF4-FFF2-40B4-BE49-F238E27FC236}">
                <a16:creationId xmlns:a16="http://schemas.microsoft.com/office/drawing/2014/main" id="{94615ACE-8F02-EBFF-AB6B-4B0A1475F21C}"/>
              </a:ext>
            </a:extLst>
          </p:cNvPr>
          <p:cNvGrpSpPr/>
          <p:nvPr/>
        </p:nvGrpSpPr>
        <p:grpSpPr>
          <a:xfrm>
            <a:off x="483079" y="2242868"/>
            <a:ext cx="11430000" cy="1889208"/>
            <a:chOff x="1095555" y="534837"/>
            <a:chExt cx="11430000" cy="1889208"/>
          </a:xfrm>
        </p:grpSpPr>
        <p:grpSp>
          <p:nvGrpSpPr>
            <p:cNvPr id="4" name="Group 3">
              <a:extLst>
                <a:ext uri="{FF2B5EF4-FFF2-40B4-BE49-F238E27FC236}">
                  <a16:creationId xmlns:a16="http://schemas.microsoft.com/office/drawing/2014/main" id="{1DFBAA2F-28EC-6A5B-D32C-1CFAB6DCAD37}"/>
                </a:ext>
              </a:extLst>
            </p:cNvPr>
            <p:cNvGrpSpPr/>
            <p:nvPr/>
          </p:nvGrpSpPr>
          <p:grpSpPr>
            <a:xfrm>
              <a:off x="1095555" y="534837"/>
              <a:ext cx="3372929" cy="508959"/>
              <a:chOff x="1095555" y="534837"/>
              <a:chExt cx="3372929" cy="508959"/>
            </a:xfrm>
          </p:grpSpPr>
          <p:sp>
            <p:nvSpPr>
              <p:cNvPr id="14" name="Diamond 13">
                <a:extLst>
                  <a:ext uri="{FF2B5EF4-FFF2-40B4-BE49-F238E27FC236}">
                    <a16:creationId xmlns:a16="http://schemas.microsoft.com/office/drawing/2014/main" id="{A684D8A1-42F3-B305-D955-6877DE6CD13A}"/>
                  </a:ext>
                </a:extLst>
              </p:cNvPr>
              <p:cNvSpPr/>
              <p:nvPr/>
            </p:nvSpPr>
            <p:spPr>
              <a:xfrm>
                <a:off x="1095555" y="646981"/>
                <a:ext cx="276045" cy="284672"/>
              </a:xfrm>
              <a:prstGeom prst="diamond">
                <a:avLst/>
              </a:prstGeom>
              <a:solidFill>
                <a:schemeClr val="tx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t>6</a:t>
                </a:r>
              </a:p>
            </p:txBody>
          </p:sp>
          <p:sp>
            <p:nvSpPr>
              <p:cNvPr id="15" name="Rectangle 14">
                <a:extLst>
                  <a:ext uri="{FF2B5EF4-FFF2-40B4-BE49-F238E27FC236}">
                    <a16:creationId xmlns:a16="http://schemas.microsoft.com/office/drawing/2014/main" id="{52A7AF5B-8986-D76B-7845-FD0AEFA75EB8}"/>
                  </a:ext>
                </a:extLst>
              </p:cNvPr>
              <p:cNvSpPr/>
              <p:nvPr/>
            </p:nvSpPr>
            <p:spPr>
              <a:xfrm>
                <a:off x="1371600" y="534837"/>
                <a:ext cx="3096884" cy="5089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effectLst/>
                    <a:ea typeface="Calibri" panose="020F0502020204030204" pitchFamily="34" charset="0"/>
                    <a:cs typeface="Times New Roman" panose="02020603050405020304" pitchFamily="18" charset="0"/>
                  </a:rPr>
                  <a:t>Struggle of the Start up  :</a:t>
                </a:r>
                <a:endParaRPr lang="en-IN" dirty="0"/>
              </a:p>
            </p:txBody>
          </p:sp>
        </p:grpSp>
        <p:grpSp>
          <p:nvGrpSpPr>
            <p:cNvPr id="5" name="Group 4">
              <a:extLst>
                <a:ext uri="{FF2B5EF4-FFF2-40B4-BE49-F238E27FC236}">
                  <a16:creationId xmlns:a16="http://schemas.microsoft.com/office/drawing/2014/main" id="{85C9BA90-5517-977D-7A5D-1A6A069405E2}"/>
                </a:ext>
              </a:extLst>
            </p:cNvPr>
            <p:cNvGrpSpPr/>
            <p:nvPr/>
          </p:nvGrpSpPr>
          <p:grpSpPr>
            <a:xfrm>
              <a:off x="1578634" y="940279"/>
              <a:ext cx="10946921" cy="1483766"/>
              <a:chOff x="1535502" y="940279"/>
              <a:chExt cx="10946921" cy="1483766"/>
            </a:xfrm>
          </p:grpSpPr>
          <p:sp>
            <p:nvSpPr>
              <p:cNvPr id="8" name="Rectangle 7">
                <a:extLst>
                  <a:ext uri="{FF2B5EF4-FFF2-40B4-BE49-F238E27FC236}">
                    <a16:creationId xmlns:a16="http://schemas.microsoft.com/office/drawing/2014/main" id="{EB854D0E-9D15-9155-2D7D-508E40821C81}"/>
                  </a:ext>
                </a:extLst>
              </p:cNvPr>
              <p:cNvSpPr/>
              <p:nvPr/>
            </p:nvSpPr>
            <p:spPr>
              <a:xfrm>
                <a:off x="4806352" y="940279"/>
                <a:ext cx="7676071" cy="148376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a:lnSpc>
                    <a:spcPct val="107000"/>
                  </a:lnSpc>
                </a:pPr>
                <a:r>
                  <a:rPr lang="en-US" sz="1200" kern="100" dirty="0">
                    <a:effectLst/>
                    <a:ea typeface="Calibri" panose="020F0502020204030204" pitchFamily="34" charset="0"/>
                    <a:cs typeface="Times New Roman" panose="02020603050405020304" pitchFamily="18" charset="0"/>
                  </a:rPr>
                  <a:t>Alternative asset managers frequently struggle with fragmented markets, legacy technology, diverse systems, and cost pressures. </a:t>
                </a:r>
                <a:r>
                  <a:rPr lang="en-US" sz="1200" kern="100" dirty="0" err="1">
                    <a:effectLst/>
                    <a:ea typeface="Calibri" panose="020F0502020204030204" pitchFamily="34" charset="0"/>
                    <a:cs typeface="Times New Roman" panose="02020603050405020304" pitchFamily="18" charset="0"/>
                  </a:rPr>
                  <a:t>KFintech's</a:t>
                </a:r>
                <a:r>
                  <a:rPr lang="en-US" sz="1200" kern="100" dirty="0">
                    <a:effectLst/>
                    <a:ea typeface="Calibri" panose="020F0502020204030204" pitchFamily="34" charset="0"/>
                    <a:cs typeface="Times New Roman" panose="02020603050405020304" pitchFamily="18" charset="0"/>
                  </a:rPr>
                  <a:t> AIF services enable asset managers to untangle the complexities of administering their funds and keep them going!</a:t>
                </a:r>
                <a:endParaRPr lang="en-IN" sz="1200" kern="100" dirty="0">
                  <a:effectLst/>
                  <a:ea typeface="Calibri" panose="020F0502020204030204" pitchFamily="34" charset="0"/>
                  <a:cs typeface="Times New Roman" panose="02020603050405020304" pitchFamily="18" charset="0"/>
                </a:endParaRPr>
              </a:p>
            </p:txBody>
          </p:sp>
          <p:grpSp>
            <p:nvGrpSpPr>
              <p:cNvPr id="9" name="Group 8">
                <a:extLst>
                  <a:ext uri="{FF2B5EF4-FFF2-40B4-BE49-F238E27FC236}">
                    <a16:creationId xmlns:a16="http://schemas.microsoft.com/office/drawing/2014/main" id="{2A967EB3-CABA-6C37-5919-037166A66F3C}"/>
                  </a:ext>
                </a:extLst>
              </p:cNvPr>
              <p:cNvGrpSpPr/>
              <p:nvPr/>
            </p:nvGrpSpPr>
            <p:grpSpPr>
              <a:xfrm>
                <a:off x="1535502" y="1043796"/>
                <a:ext cx="3270850" cy="508959"/>
                <a:chOff x="1535502" y="1043796"/>
                <a:chExt cx="3270850" cy="508959"/>
              </a:xfrm>
            </p:grpSpPr>
            <p:grpSp>
              <p:nvGrpSpPr>
                <p:cNvPr id="10" name="Group 9">
                  <a:extLst>
                    <a:ext uri="{FF2B5EF4-FFF2-40B4-BE49-F238E27FC236}">
                      <a16:creationId xmlns:a16="http://schemas.microsoft.com/office/drawing/2014/main" id="{FE0A9AC5-0C88-69B8-93E6-315A23C737F7}"/>
                    </a:ext>
                  </a:extLst>
                </p:cNvPr>
                <p:cNvGrpSpPr/>
                <p:nvPr/>
              </p:nvGrpSpPr>
              <p:grpSpPr>
                <a:xfrm>
                  <a:off x="4107613" y="1052423"/>
                  <a:ext cx="698739" cy="500332"/>
                  <a:chOff x="2339197" y="1923691"/>
                  <a:chExt cx="698739" cy="500332"/>
                </a:xfrm>
              </p:grpSpPr>
              <p:cxnSp>
                <p:nvCxnSpPr>
                  <p:cNvPr id="12" name="Straight Connector 11">
                    <a:extLst>
                      <a:ext uri="{FF2B5EF4-FFF2-40B4-BE49-F238E27FC236}">
                        <a16:creationId xmlns:a16="http://schemas.microsoft.com/office/drawing/2014/main" id="{8AF7E9FD-946E-C2C2-9AF6-89E7CB0990C6}"/>
                      </a:ext>
                    </a:extLst>
                  </p:cNvPr>
                  <p:cNvCxnSpPr/>
                  <p:nvPr/>
                </p:nvCxnSpPr>
                <p:spPr>
                  <a:xfrm>
                    <a:off x="2339197" y="1923691"/>
                    <a:ext cx="336430" cy="5003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C38673-99E1-7A7A-8268-1316441164F8}"/>
                      </a:ext>
                    </a:extLst>
                  </p:cNvPr>
                  <p:cNvCxnSpPr>
                    <a:cxnSpLocks/>
                  </p:cNvCxnSpPr>
                  <p:nvPr/>
                </p:nvCxnSpPr>
                <p:spPr>
                  <a:xfrm>
                    <a:off x="2675627" y="2415396"/>
                    <a:ext cx="36230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a:extLst>
                    <a:ext uri="{FF2B5EF4-FFF2-40B4-BE49-F238E27FC236}">
                      <a16:creationId xmlns:a16="http://schemas.microsoft.com/office/drawing/2014/main" id="{080F9EC9-04DE-DD8D-EFE9-013E7B6AB209}"/>
                    </a:ext>
                  </a:extLst>
                </p:cNvPr>
                <p:cNvCxnSpPr>
                  <a:cxnSpLocks/>
                </p:cNvCxnSpPr>
                <p:nvPr/>
              </p:nvCxnSpPr>
              <p:spPr>
                <a:xfrm>
                  <a:off x="1535502" y="1043796"/>
                  <a:ext cx="2572111" cy="862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18" name="Group 17">
            <a:extLst>
              <a:ext uri="{FF2B5EF4-FFF2-40B4-BE49-F238E27FC236}">
                <a16:creationId xmlns:a16="http://schemas.microsoft.com/office/drawing/2014/main" id="{D4E7AC3C-99C0-146E-89AD-2FE9A19E2695}"/>
              </a:ext>
            </a:extLst>
          </p:cNvPr>
          <p:cNvGrpSpPr/>
          <p:nvPr/>
        </p:nvGrpSpPr>
        <p:grpSpPr>
          <a:xfrm>
            <a:off x="483079" y="4859909"/>
            <a:ext cx="11430000" cy="1520399"/>
            <a:chOff x="1095555" y="534837"/>
            <a:chExt cx="11430000" cy="1520399"/>
          </a:xfrm>
        </p:grpSpPr>
        <p:grpSp>
          <p:nvGrpSpPr>
            <p:cNvPr id="19" name="Group 18">
              <a:extLst>
                <a:ext uri="{FF2B5EF4-FFF2-40B4-BE49-F238E27FC236}">
                  <a16:creationId xmlns:a16="http://schemas.microsoft.com/office/drawing/2014/main" id="{5521889D-7C3C-B132-25ED-BC31016679A9}"/>
                </a:ext>
              </a:extLst>
            </p:cNvPr>
            <p:cNvGrpSpPr/>
            <p:nvPr/>
          </p:nvGrpSpPr>
          <p:grpSpPr>
            <a:xfrm>
              <a:off x="1095555" y="534837"/>
              <a:ext cx="3372929" cy="508959"/>
              <a:chOff x="1095555" y="534837"/>
              <a:chExt cx="3372929" cy="508959"/>
            </a:xfrm>
          </p:grpSpPr>
          <p:sp>
            <p:nvSpPr>
              <p:cNvPr id="48" name="Diamond 47">
                <a:extLst>
                  <a:ext uri="{FF2B5EF4-FFF2-40B4-BE49-F238E27FC236}">
                    <a16:creationId xmlns:a16="http://schemas.microsoft.com/office/drawing/2014/main" id="{E310819F-D619-A7FD-64EC-3F8DCCBB5E5E}"/>
                  </a:ext>
                </a:extLst>
              </p:cNvPr>
              <p:cNvSpPr/>
              <p:nvPr/>
            </p:nvSpPr>
            <p:spPr>
              <a:xfrm>
                <a:off x="1095555" y="646981"/>
                <a:ext cx="276045" cy="284672"/>
              </a:xfrm>
              <a:prstGeom prst="diamond">
                <a:avLst/>
              </a:prstGeom>
              <a:solidFill>
                <a:schemeClr val="tx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t>7</a:t>
                </a:r>
              </a:p>
            </p:txBody>
          </p:sp>
          <p:sp>
            <p:nvSpPr>
              <p:cNvPr id="69" name="Rectangle 68">
                <a:extLst>
                  <a:ext uri="{FF2B5EF4-FFF2-40B4-BE49-F238E27FC236}">
                    <a16:creationId xmlns:a16="http://schemas.microsoft.com/office/drawing/2014/main" id="{684F8F49-3985-B31B-FE8C-8427DA52A8F8}"/>
                  </a:ext>
                </a:extLst>
              </p:cNvPr>
              <p:cNvSpPr/>
              <p:nvPr/>
            </p:nvSpPr>
            <p:spPr>
              <a:xfrm>
                <a:off x="1371600" y="534837"/>
                <a:ext cx="3096884" cy="5089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effectLst/>
                    <a:ea typeface="Calibri" panose="020F0502020204030204" pitchFamily="34" charset="0"/>
                    <a:cs typeface="Times New Roman" panose="02020603050405020304" pitchFamily="18" charset="0"/>
                  </a:rPr>
                  <a:t>Mission of the Start up  :</a:t>
                </a:r>
                <a:endParaRPr lang="en-IN" dirty="0"/>
              </a:p>
            </p:txBody>
          </p:sp>
        </p:grpSp>
        <p:grpSp>
          <p:nvGrpSpPr>
            <p:cNvPr id="20" name="Group 19">
              <a:extLst>
                <a:ext uri="{FF2B5EF4-FFF2-40B4-BE49-F238E27FC236}">
                  <a16:creationId xmlns:a16="http://schemas.microsoft.com/office/drawing/2014/main" id="{D4724BAA-BFF1-296C-D0FE-4544F953B2D5}"/>
                </a:ext>
              </a:extLst>
            </p:cNvPr>
            <p:cNvGrpSpPr/>
            <p:nvPr/>
          </p:nvGrpSpPr>
          <p:grpSpPr>
            <a:xfrm>
              <a:off x="1578634" y="940279"/>
              <a:ext cx="10946921" cy="1114957"/>
              <a:chOff x="1535502" y="940279"/>
              <a:chExt cx="10946921" cy="1114957"/>
            </a:xfrm>
          </p:grpSpPr>
          <p:sp>
            <p:nvSpPr>
              <p:cNvPr id="21" name="Rectangle 20">
                <a:extLst>
                  <a:ext uri="{FF2B5EF4-FFF2-40B4-BE49-F238E27FC236}">
                    <a16:creationId xmlns:a16="http://schemas.microsoft.com/office/drawing/2014/main" id="{D0CE5DE6-A741-F6F8-3FF6-856B27BDE961}"/>
                  </a:ext>
                </a:extLst>
              </p:cNvPr>
              <p:cNvSpPr/>
              <p:nvPr/>
            </p:nvSpPr>
            <p:spPr>
              <a:xfrm>
                <a:off x="4806352" y="940279"/>
                <a:ext cx="7676071" cy="1114957"/>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a:lnSpc>
                    <a:spcPct val="107000"/>
                  </a:lnSpc>
                </a:pPr>
                <a:r>
                  <a:rPr lang="en-US" sz="1200" kern="100" dirty="0" err="1">
                    <a:effectLst/>
                    <a:ea typeface="Calibri" panose="020F0502020204030204" pitchFamily="34" charset="0"/>
                    <a:cs typeface="Times New Roman" panose="02020603050405020304" pitchFamily="18" charset="0"/>
                  </a:rPr>
                  <a:t>KFintech</a:t>
                </a:r>
                <a:r>
                  <a:rPr lang="en-US" sz="1200" kern="100" dirty="0">
                    <a:effectLst/>
                    <a:ea typeface="Calibri" panose="020F0502020204030204" pitchFamily="34" charset="0"/>
                    <a:cs typeface="Times New Roman" panose="02020603050405020304" pitchFamily="18" charset="0"/>
                  </a:rPr>
                  <a:t> serves the mission-critical needs of asset managers with clients spanning mutual funds, AIFs (alternative investments), pension, wealth managers </a:t>
                </a:r>
                <a:r>
                  <a:rPr lang="en-US" sz="1200" kern="100" dirty="0" err="1">
                    <a:effectLst/>
                    <a:ea typeface="Calibri" panose="020F0502020204030204" pitchFamily="34" charset="0"/>
                    <a:cs typeface="Times New Roman" panose="02020603050405020304" pitchFamily="18" charset="0"/>
                  </a:rPr>
                  <a:t>KFintech</a:t>
                </a:r>
                <a:r>
                  <a:rPr lang="en-US" sz="1200" kern="100" dirty="0">
                    <a:effectLst/>
                    <a:ea typeface="Calibri" panose="020F0502020204030204" pitchFamily="34" charset="0"/>
                    <a:cs typeface="Times New Roman" panose="02020603050405020304" pitchFamily="18" charset="0"/>
                  </a:rPr>
                  <a:t> serves the mission-critical needs of asset managers with clients spanning mutual funds, AIFs (alternative investments), pension, wealth managers </a:t>
                </a:r>
                <a:endParaRPr lang="en-IN" sz="1200" kern="100" dirty="0">
                  <a:effectLst/>
                  <a:ea typeface="Calibri" panose="020F0502020204030204" pitchFamily="34" charset="0"/>
                  <a:cs typeface="Times New Roman" panose="02020603050405020304" pitchFamily="18" charset="0"/>
                </a:endParaRPr>
              </a:p>
            </p:txBody>
          </p:sp>
          <p:grpSp>
            <p:nvGrpSpPr>
              <p:cNvPr id="23" name="Group 22">
                <a:extLst>
                  <a:ext uri="{FF2B5EF4-FFF2-40B4-BE49-F238E27FC236}">
                    <a16:creationId xmlns:a16="http://schemas.microsoft.com/office/drawing/2014/main" id="{E19977F3-DDC5-DA56-04C0-9DE42D86C44D}"/>
                  </a:ext>
                </a:extLst>
              </p:cNvPr>
              <p:cNvGrpSpPr/>
              <p:nvPr/>
            </p:nvGrpSpPr>
            <p:grpSpPr>
              <a:xfrm>
                <a:off x="1535502" y="1043796"/>
                <a:ext cx="3270850" cy="508959"/>
                <a:chOff x="1535502" y="1043796"/>
                <a:chExt cx="3270850" cy="508959"/>
              </a:xfrm>
            </p:grpSpPr>
            <p:grpSp>
              <p:nvGrpSpPr>
                <p:cNvPr id="26" name="Group 25">
                  <a:extLst>
                    <a:ext uri="{FF2B5EF4-FFF2-40B4-BE49-F238E27FC236}">
                      <a16:creationId xmlns:a16="http://schemas.microsoft.com/office/drawing/2014/main" id="{11DF104F-151F-B686-4DDD-C22578994D74}"/>
                    </a:ext>
                  </a:extLst>
                </p:cNvPr>
                <p:cNvGrpSpPr/>
                <p:nvPr/>
              </p:nvGrpSpPr>
              <p:grpSpPr>
                <a:xfrm>
                  <a:off x="4107613" y="1052423"/>
                  <a:ext cx="698739" cy="500332"/>
                  <a:chOff x="2339197" y="1923691"/>
                  <a:chExt cx="698739" cy="500332"/>
                </a:xfrm>
              </p:grpSpPr>
              <p:cxnSp>
                <p:nvCxnSpPr>
                  <p:cNvPr id="31" name="Straight Connector 30">
                    <a:extLst>
                      <a:ext uri="{FF2B5EF4-FFF2-40B4-BE49-F238E27FC236}">
                        <a16:creationId xmlns:a16="http://schemas.microsoft.com/office/drawing/2014/main" id="{B49E8A47-83E4-0BEC-A8D5-3BF8DA08EE8B}"/>
                      </a:ext>
                    </a:extLst>
                  </p:cNvPr>
                  <p:cNvCxnSpPr/>
                  <p:nvPr/>
                </p:nvCxnSpPr>
                <p:spPr>
                  <a:xfrm>
                    <a:off x="2339197" y="1923691"/>
                    <a:ext cx="336430" cy="5003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CA293B6-800A-94EF-F887-A3415D25DA22}"/>
                      </a:ext>
                    </a:extLst>
                  </p:cNvPr>
                  <p:cNvCxnSpPr>
                    <a:cxnSpLocks/>
                  </p:cNvCxnSpPr>
                  <p:nvPr/>
                </p:nvCxnSpPr>
                <p:spPr>
                  <a:xfrm>
                    <a:off x="2675627" y="2415396"/>
                    <a:ext cx="36230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a:extLst>
                    <a:ext uri="{FF2B5EF4-FFF2-40B4-BE49-F238E27FC236}">
                      <a16:creationId xmlns:a16="http://schemas.microsoft.com/office/drawing/2014/main" id="{135B9847-A725-9D24-66EA-7BB96DA80ABF}"/>
                    </a:ext>
                  </a:extLst>
                </p:cNvPr>
                <p:cNvCxnSpPr>
                  <a:cxnSpLocks/>
                </p:cNvCxnSpPr>
                <p:nvPr/>
              </p:nvCxnSpPr>
              <p:spPr>
                <a:xfrm>
                  <a:off x="1535502" y="1043796"/>
                  <a:ext cx="2572111" cy="862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87482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CC2CD53-BA0C-07BB-919F-7C136660B4C2}"/>
              </a:ext>
            </a:extLst>
          </p:cNvPr>
          <p:cNvSpPr/>
          <p:nvPr/>
        </p:nvSpPr>
        <p:spPr>
          <a:xfrm>
            <a:off x="1" y="0"/>
            <a:ext cx="12191999"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3" name="Group 32">
            <a:extLst>
              <a:ext uri="{FF2B5EF4-FFF2-40B4-BE49-F238E27FC236}">
                <a16:creationId xmlns:a16="http://schemas.microsoft.com/office/drawing/2014/main" id="{81186AFD-CCEC-A7B4-2BAC-044313EF84A9}"/>
              </a:ext>
            </a:extLst>
          </p:cNvPr>
          <p:cNvGrpSpPr/>
          <p:nvPr/>
        </p:nvGrpSpPr>
        <p:grpSpPr>
          <a:xfrm>
            <a:off x="500332" y="2096209"/>
            <a:ext cx="10981425" cy="2562055"/>
            <a:chOff x="1095555" y="534837"/>
            <a:chExt cx="10981425" cy="2562055"/>
          </a:xfrm>
        </p:grpSpPr>
        <p:grpSp>
          <p:nvGrpSpPr>
            <p:cNvPr id="17" name="Group 16">
              <a:extLst>
                <a:ext uri="{FF2B5EF4-FFF2-40B4-BE49-F238E27FC236}">
                  <a16:creationId xmlns:a16="http://schemas.microsoft.com/office/drawing/2014/main" id="{6BBCE0B0-B272-25CE-AFA7-2E001BDACCBF}"/>
                </a:ext>
              </a:extLst>
            </p:cNvPr>
            <p:cNvGrpSpPr/>
            <p:nvPr/>
          </p:nvGrpSpPr>
          <p:grpSpPr>
            <a:xfrm>
              <a:off x="1095555" y="534837"/>
              <a:ext cx="3252159" cy="508959"/>
              <a:chOff x="1095555" y="534837"/>
              <a:chExt cx="3252159" cy="508959"/>
            </a:xfrm>
          </p:grpSpPr>
          <p:sp>
            <p:nvSpPr>
              <p:cNvPr id="7" name="Diamond 6">
                <a:extLst>
                  <a:ext uri="{FF2B5EF4-FFF2-40B4-BE49-F238E27FC236}">
                    <a16:creationId xmlns:a16="http://schemas.microsoft.com/office/drawing/2014/main" id="{9082D611-13A7-C8FF-7267-83CD0A2562A8}"/>
                  </a:ext>
                </a:extLst>
              </p:cNvPr>
              <p:cNvSpPr/>
              <p:nvPr/>
            </p:nvSpPr>
            <p:spPr>
              <a:xfrm>
                <a:off x="1095555" y="646981"/>
                <a:ext cx="276045" cy="284672"/>
              </a:xfrm>
              <a:prstGeom prst="diamond">
                <a:avLst/>
              </a:prstGeom>
              <a:solidFill>
                <a:schemeClr val="tx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t>7</a:t>
                </a:r>
              </a:p>
            </p:txBody>
          </p:sp>
          <p:sp>
            <p:nvSpPr>
              <p:cNvPr id="16" name="Rectangle 15">
                <a:extLst>
                  <a:ext uri="{FF2B5EF4-FFF2-40B4-BE49-F238E27FC236}">
                    <a16:creationId xmlns:a16="http://schemas.microsoft.com/office/drawing/2014/main" id="{14F21800-F8FC-1080-497E-F4237A585765}"/>
                  </a:ext>
                </a:extLst>
              </p:cNvPr>
              <p:cNvSpPr/>
              <p:nvPr/>
            </p:nvSpPr>
            <p:spPr>
              <a:xfrm>
                <a:off x="1371600" y="534837"/>
                <a:ext cx="2976114" cy="5089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effectLst/>
                    <a:ea typeface="Calibri" panose="020F0502020204030204" pitchFamily="34" charset="0"/>
                    <a:cs typeface="Times New Roman" panose="02020603050405020304" pitchFamily="18" charset="0"/>
                  </a:rPr>
                  <a:t>Mission of the Start up </a:t>
                </a:r>
                <a:r>
                  <a:rPr lang="en-IN" dirty="0"/>
                  <a:t>:</a:t>
                </a:r>
              </a:p>
            </p:txBody>
          </p:sp>
        </p:grpSp>
        <p:grpSp>
          <p:nvGrpSpPr>
            <p:cNvPr id="32" name="Group 31">
              <a:extLst>
                <a:ext uri="{FF2B5EF4-FFF2-40B4-BE49-F238E27FC236}">
                  <a16:creationId xmlns:a16="http://schemas.microsoft.com/office/drawing/2014/main" id="{41025ABF-EBBE-684E-DE7A-0D127EB20859}"/>
                </a:ext>
              </a:extLst>
            </p:cNvPr>
            <p:cNvGrpSpPr/>
            <p:nvPr/>
          </p:nvGrpSpPr>
          <p:grpSpPr>
            <a:xfrm>
              <a:off x="1578634" y="931652"/>
              <a:ext cx="10498346" cy="2165240"/>
              <a:chOff x="1535502" y="931652"/>
              <a:chExt cx="10498346" cy="2165240"/>
            </a:xfrm>
          </p:grpSpPr>
          <p:sp>
            <p:nvSpPr>
              <p:cNvPr id="22" name="Rectangle 21">
                <a:extLst>
                  <a:ext uri="{FF2B5EF4-FFF2-40B4-BE49-F238E27FC236}">
                    <a16:creationId xmlns:a16="http://schemas.microsoft.com/office/drawing/2014/main" id="{E2F7FB4D-77AC-431D-19A1-F53F4604DE27}"/>
                  </a:ext>
                </a:extLst>
              </p:cNvPr>
              <p:cNvSpPr/>
              <p:nvPr/>
            </p:nvSpPr>
            <p:spPr>
              <a:xfrm>
                <a:off x="4623759" y="931652"/>
                <a:ext cx="7410089" cy="216524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a:lnSpc>
                    <a:spcPct val="107000"/>
                  </a:lnSpc>
                </a:pPr>
                <a:r>
                  <a:rPr lang="en-US" sz="1200" kern="100" dirty="0" err="1">
                    <a:effectLst/>
                    <a:ea typeface="Calibri" panose="020F0502020204030204" pitchFamily="34" charset="0"/>
                    <a:cs typeface="Times New Roman" panose="02020603050405020304" pitchFamily="18" charset="0"/>
                  </a:rPr>
                  <a:t>KFintech's</a:t>
                </a:r>
                <a:r>
                  <a:rPr lang="en-US" sz="1200" kern="100" dirty="0">
                    <a:effectLst/>
                    <a:ea typeface="Calibri" panose="020F0502020204030204" pitchFamily="34" charset="0"/>
                    <a:cs typeface="Times New Roman" panose="02020603050405020304" pitchFamily="18" charset="0"/>
                  </a:rPr>
                  <a:t> vision is to be the most preferred and proactive solutions provider for investment managers and intermediaries enabling differentiated growth.</a:t>
                </a:r>
              </a:p>
              <a:p>
                <a:pPr marL="457200">
                  <a:lnSpc>
                    <a:spcPct val="107000"/>
                  </a:lnSpc>
                </a:pPr>
                <a:endParaRPr lang="en-US" sz="1200" kern="100" dirty="0">
                  <a:effectLst/>
                  <a:ea typeface="Calibri" panose="020F0502020204030204" pitchFamily="34" charset="0"/>
                  <a:cs typeface="Times New Roman" panose="02020603050405020304" pitchFamily="18" charset="0"/>
                </a:endParaRPr>
              </a:p>
              <a:p>
                <a:pPr marL="457200">
                  <a:lnSpc>
                    <a:spcPct val="107000"/>
                  </a:lnSpc>
                </a:pPr>
                <a:r>
                  <a:rPr lang="en-US" sz="1200" kern="100" dirty="0">
                    <a:effectLst/>
                    <a:ea typeface="Calibri" panose="020F0502020204030204" pitchFamily="34" charset="0"/>
                    <a:cs typeface="Times New Roman" panose="02020603050405020304" pitchFamily="18" charset="0"/>
                  </a:rPr>
                  <a:t>At </a:t>
                </a:r>
                <a:r>
                  <a:rPr lang="en-US" sz="1200" kern="100" dirty="0" err="1">
                    <a:effectLst/>
                    <a:ea typeface="Calibri" panose="020F0502020204030204" pitchFamily="34" charset="0"/>
                    <a:cs typeface="Times New Roman" panose="02020603050405020304" pitchFamily="18" charset="0"/>
                  </a:rPr>
                  <a:t>KFintech</a:t>
                </a:r>
                <a:r>
                  <a:rPr lang="en-US" sz="1200" kern="100" dirty="0">
                    <a:effectLst/>
                    <a:ea typeface="Calibri" panose="020F0502020204030204" pitchFamily="34" charset="0"/>
                    <a:cs typeface="Times New Roman" panose="02020603050405020304" pitchFamily="18" charset="0"/>
                  </a:rPr>
                  <a:t>, our vision is to be the trusted technology partner to all financial service providers. As we expand our business to newer geographies and asset</a:t>
                </a:r>
              </a:p>
              <a:p>
                <a:pPr marL="457200">
                  <a:lnSpc>
                    <a:spcPct val="107000"/>
                  </a:lnSpc>
                </a:pPr>
                <a:endParaRPr lang="en-US" sz="1200" kern="100" dirty="0">
                  <a:ea typeface="Calibri" panose="020F0502020204030204" pitchFamily="34" charset="0"/>
                  <a:cs typeface="Times New Roman" panose="02020603050405020304" pitchFamily="18" charset="0"/>
                </a:endParaRPr>
              </a:p>
              <a:p>
                <a:pPr marL="457200">
                  <a:lnSpc>
                    <a:spcPct val="107000"/>
                  </a:lnSpc>
                </a:pPr>
                <a:r>
                  <a:rPr lang="en-US" sz="1200" kern="100" dirty="0" err="1">
                    <a:effectLst/>
                    <a:ea typeface="Calibri" panose="020F0502020204030204" pitchFamily="34" charset="0"/>
                    <a:cs typeface="Times New Roman" panose="02020603050405020304" pitchFamily="18" charset="0"/>
                  </a:rPr>
                  <a:t>KFintech</a:t>
                </a:r>
                <a:r>
                  <a:rPr lang="en-US" sz="1200" kern="100" dirty="0">
                    <a:effectLst/>
                    <a:ea typeface="Calibri" panose="020F0502020204030204" pitchFamily="34" charset="0"/>
                    <a:cs typeface="Times New Roman" panose="02020603050405020304" pitchFamily="18" charset="0"/>
                  </a:rPr>
                  <a:t> is the largest RTA and a market leader in the financial sector, specialized in Mutual Funds, Corporate Registry, NPS, and many more. </a:t>
                </a:r>
                <a:r>
                  <a:rPr lang="en-US" sz="1200" kern="100" dirty="0" err="1">
                    <a:effectLst/>
                    <a:ea typeface="Calibri" panose="020F0502020204030204" pitchFamily="34" charset="0"/>
                    <a:cs typeface="Times New Roman" panose="02020603050405020304" pitchFamily="18" charset="0"/>
                  </a:rPr>
                  <a:t>KFin</a:t>
                </a:r>
                <a:r>
                  <a:rPr lang="en-US" sz="1200" kern="100" dirty="0">
                    <a:effectLst/>
                    <a:ea typeface="Calibri" panose="020F0502020204030204" pitchFamily="34" charset="0"/>
                    <a:cs typeface="Times New Roman" panose="02020603050405020304" pitchFamily="18" charset="0"/>
                  </a:rPr>
                  <a:t> Technologies Private Limited is the largest registrar and transfer agency and a market leader in the financial sector providing investor servicing.</a:t>
                </a:r>
                <a:endParaRPr lang="en-IN" sz="1200" kern="100" dirty="0">
                  <a:effectLst/>
                  <a:ea typeface="Calibri" panose="020F0502020204030204" pitchFamily="34" charset="0"/>
                  <a:cs typeface="Times New Roman" panose="02020603050405020304" pitchFamily="18" charset="0"/>
                </a:endParaRPr>
              </a:p>
            </p:txBody>
          </p:sp>
          <p:grpSp>
            <p:nvGrpSpPr>
              <p:cNvPr id="30" name="Group 29">
                <a:extLst>
                  <a:ext uri="{FF2B5EF4-FFF2-40B4-BE49-F238E27FC236}">
                    <a16:creationId xmlns:a16="http://schemas.microsoft.com/office/drawing/2014/main" id="{CCFFB2B0-D532-B5DA-DCCC-68B20B9B4AFC}"/>
                  </a:ext>
                </a:extLst>
              </p:cNvPr>
              <p:cNvGrpSpPr/>
              <p:nvPr/>
            </p:nvGrpSpPr>
            <p:grpSpPr>
              <a:xfrm>
                <a:off x="1535502" y="1043796"/>
                <a:ext cx="3088257" cy="500332"/>
                <a:chOff x="1535502" y="1043796"/>
                <a:chExt cx="3088257" cy="500332"/>
              </a:xfrm>
            </p:grpSpPr>
            <p:grpSp>
              <p:nvGrpSpPr>
                <p:cNvPr id="27" name="Group 26">
                  <a:extLst>
                    <a:ext uri="{FF2B5EF4-FFF2-40B4-BE49-F238E27FC236}">
                      <a16:creationId xmlns:a16="http://schemas.microsoft.com/office/drawing/2014/main" id="{88AF25B4-F508-1CE9-1553-06A56F057E10}"/>
                    </a:ext>
                  </a:extLst>
                </p:cNvPr>
                <p:cNvGrpSpPr/>
                <p:nvPr/>
              </p:nvGrpSpPr>
              <p:grpSpPr>
                <a:xfrm>
                  <a:off x="3925020" y="1043796"/>
                  <a:ext cx="698739" cy="500332"/>
                  <a:chOff x="2156604" y="1915064"/>
                  <a:chExt cx="698739" cy="500332"/>
                </a:xfrm>
              </p:grpSpPr>
              <p:cxnSp>
                <p:nvCxnSpPr>
                  <p:cNvPr id="24" name="Straight Connector 23">
                    <a:extLst>
                      <a:ext uri="{FF2B5EF4-FFF2-40B4-BE49-F238E27FC236}">
                        <a16:creationId xmlns:a16="http://schemas.microsoft.com/office/drawing/2014/main" id="{33106638-C2A5-8344-7028-CF2DBFD65570}"/>
                      </a:ext>
                    </a:extLst>
                  </p:cNvPr>
                  <p:cNvCxnSpPr/>
                  <p:nvPr/>
                </p:nvCxnSpPr>
                <p:spPr>
                  <a:xfrm>
                    <a:off x="2156604" y="1915064"/>
                    <a:ext cx="336430" cy="5003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E5551B-8BA1-8A2F-ECF9-A2D45C40B273}"/>
                      </a:ext>
                    </a:extLst>
                  </p:cNvPr>
                  <p:cNvCxnSpPr>
                    <a:cxnSpLocks/>
                  </p:cNvCxnSpPr>
                  <p:nvPr/>
                </p:nvCxnSpPr>
                <p:spPr>
                  <a:xfrm>
                    <a:off x="2493034" y="2415396"/>
                    <a:ext cx="36230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a:extLst>
                    <a:ext uri="{FF2B5EF4-FFF2-40B4-BE49-F238E27FC236}">
                      <a16:creationId xmlns:a16="http://schemas.microsoft.com/office/drawing/2014/main" id="{7CC1D099-BC25-E104-CB05-1F40FFE69F9F}"/>
                    </a:ext>
                  </a:extLst>
                </p:cNvPr>
                <p:cNvCxnSpPr>
                  <a:cxnSpLocks/>
                </p:cNvCxnSpPr>
                <p:nvPr/>
              </p:nvCxnSpPr>
              <p:spPr>
                <a:xfrm>
                  <a:off x="1535502" y="1043796"/>
                  <a:ext cx="238951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04797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p:txBody>
          <a:bodyPr/>
          <a:lstStyle/>
          <a:p>
            <a:r>
              <a:rPr lang="en-US" dirty="0"/>
              <a:t>“Business opportunities are like buses. There’s always another one coming.”</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p:txBody>
          <a:bodyPr/>
          <a:lstStyle/>
          <a:p>
            <a:endParaRPr lang="en-US" dirty="0"/>
          </a:p>
          <a:p>
            <a:endParaRPr lang="en-US" dirty="0"/>
          </a:p>
        </p:txBody>
      </p:sp>
    </p:spTree>
    <p:extLst>
      <p:ext uri="{BB962C8B-B14F-4D97-AF65-F5344CB8AC3E}">
        <p14:creationId xmlns:p14="http://schemas.microsoft.com/office/powerpoint/2010/main" val="32955924"/>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9EC099-CA80-4E7D-B4BF-2970B26F4E5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94</TotalTime>
  <Words>695</Words>
  <Application>Microsoft Office PowerPoint</Application>
  <PresentationFormat>Widescreen</PresentationFormat>
  <Paragraphs>46</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等线</vt:lpstr>
      <vt:lpstr>Abadi</vt:lpstr>
      <vt:lpstr>Agency FB</vt:lpstr>
      <vt:lpstr>Amasis MT Pro Medium</vt:lpstr>
      <vt:lpstr>Arial</vt:lpstr>
      <vt:lpstr>Calibri</vt:lpstr>
      <vt:lpstr>Posterama Text Black</vt:lpstr>
      <vt:lpstr>Posterama Text SemiBold</vt:lpstr>
      <vt:lpstr>Office 主题​​</vt:lpstr>
      <vt:lpstr>Startup Company</vt:lpstr>
      <vt:lpstr>Kfintech Company</vt:lpstr>
      <vt:lpstr>Introduction</vt:lpstr>
      <vt:lpstr>Founder &amp; CEO | Kfintech Company </vt:lpstr>
      <vt:lpstr>PowerPoint Presentation</vt:lpstr>
      <vt:lpstr>PowerPoint Presentation</vt:lpstr>
      <vt:lpstr>PowerPoint Presentation</vt:lpstr>
      <vt:lpstr>“Business opportunities are like buses. There’s always another one coming.”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Startup Company</dc:title>
  <dc:creator>Maaz Ekram</dc:creator>
  <cp:lastModifiedBy>Maaz Ekram</cp:lastModifiedBy>
  <cp:revision>2</cp:revision>
  <dcterms:created xsi:type="dcterms:W3CDTF">2023-08-13T06:37:19Z</dcterms:created>
  <dcterms:modified xsi:type="dcterms:W3CDTF">2023-08-13T16:19:43Z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2023-08-13T07:45:58Z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5cbbe399-7e29-4637-a868-ce85163870a4</vt:lpwstr>
  </property>
  <property fmtid="{D5CDD505-2E9C-101B-9397-08002B2CF9AE}" pid="8" name="MSIP_Label_defa4170-0d19-0005-0004-bc88714345d2_ActionId">
    <vt:lpwstr>dcf5dbe2-d622-495a-965f-d91fb804808a</vt:lpwstr>
  </property>
  <property fmtid="{D5CDD505-2E9C-101B-9397-08002B2CF9AE}" pid="9" name="MSIP_Label_defa4170-0d19-0005-0004-bc88714345d2_ContentBits">
    <vt:lpwstr>0</vt:lpwstr>
  </property>
</Properties>
</file>