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0" r:id="rId4"/>
    <p:sldId id="258" r:id="rId5"/>
    <p:sldId id="259" r:id="rId6"/>
    <p:sldId id="260" r:id="rId7"/>
    <p:sldId id="261" r:id="rId8"/>
    <p:sldId id="269" r:id="rId9"/>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Georgia"/>
                <a:cs typeface="Georg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10286997"/>
                </a:moveTo>
                <a:lnTo>
                  <a:pt x="18287999" y="10286997"/>
                </a:lnTo>
                <a:lnTo>
                  <a:pt x="18287999" y="0"/>
                </a:lnTo>
                <a:lnTo>
                  <a:pt x="0" y="0"/>
                </a:lnTo>
                <a:lnTo>
                  <a:pt x="0" y="10286997"/>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1879019" y="2743695"/>
            <a:ext cx="14542660" cy="3898265"/>
          </a:xfrm>
          <a:prstGeom prst="rect">
            <a:avLst/>
          </a:prstGeom>
        </p:spPr>
        <p:txBody>
          <a:bodyPr wrap="square" lIns="0" tIns="0" rIns="0" bIns="0">
            <a:spAutoFit/>
          </a:bodyPr>
          <a:lstStyle>
            <a:lvl1pPr>
              <a:defRPr sz="8450" b="0" i="0">
                <a:solidFill>
                  <a:srgbClr val="332C2C"/>
                </a:solidFill>
                <a:latin typeface="Georgia"/>
                <a:cs typeface="Georgia"/>
              </a:defRPr>
            </a:lvl1pPr>
          </a:lstStyle>
          <a:p>
            <a:endParaRPr/>
          </a:p>
        </p:txBody>
      </p:sp>
      <p:sp>
        <p:nvSpPr>
          <p:cNvPr id="3" name="Holder 3"/>
          <p:cNvSpPr>
            <a:spLocks noGrp="1"/>
          </p:cNvSpPr>
          <p:nvPr>
            <p:ph type="body" idx="1"/>
          </p:nvPr>
        </p:nvSpPr>
        <p:spPr>
          <a:xfrm>
            <a:off x="1133284" y="3420110"/>
            <a:ext cx="16034131" cy="2569845"/>
          </a:xfrm>
          <a:prstGeom prst="rect">
            <a:avLst/>
          </a:prstGeom>
        </p:spPr>
        <p:txBody>
          <a:bodyPr wrap="square" lIns="0" tIns="0" rIns="0" bIns="0">
            <a:spAutoFit/>
          </a:bodyPr>
          <a:lstStyle>
            <a:lvl1pPr>
              <a:defRPr sz="2750" b="0" i="0">
                <a:solidFill>
                  <a:srgbClr val="332C2C"/>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2/18/2024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jrpr.com/uploads/V2ISSUE2/IJRPR202.pdf"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byjus.com/biology/sewage-treatment/" TargetMode="External"/><Relationship Id="rId4" Type="http://schemas.openxmlformats.org/officeDocument/2006/relationships/hyperlink" Target="https://www.wabag.com/wabag-blogs/waste-to-energy-achieving-self-sustenance-in-sewage-treatment-pla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019" y="2743695"/>
            <a:ext cx="14542660" cy="3914533"/>
          </a:xfrm>
          <a:prstGeom prst="rect">
            <a:avLst/>
          </a:prstGeom>
        </p:spPr>
        <p:txBody>
          <a:bodyPr vert="horz" wrap="square" lIns="0" tIns="13335" rIns="0" bIns="0" rtlCol="0">
            <a:spAutoFit/>
          </a:bodyPr>
          <a:lstStyle/>
          <a:p>
            <a:pPr marR="5080" algn="l">
              <a:lnSpc>
                <a:spcPct val="100200"/>
              </a:lnSpc>
              <a:spcBef>
                <a:spcPts val="105"/>
              </a:spcBef>
            </a:pPr>
            <a:r>
              <a:rPr lang="en-IN" spc="-315" dirty="0"/>
              <a:t>Case Study on </a:t>
            </a:r>
            <a:r>
              <a:rPr spc="-165" dirty="0"/>
              <a:t>:</a:t>
            </a:r>
            <a:r>
              <a:rPr spc="-434" dirty="0"/>
              <a:t> </a:t>
            </a:r>
            <a:br>
              <a:rPr lang="en-IN" spc="-434" dirty="0"/>
            </a:br>
            <a:br>
              <a:rPr lang="en-IN" spc="-434" dirty="0"/>
            </a:br>
            <a:r>
              <a:rPr lang="en-IN" spc="-434" dirty="0"/>
              <a:t>          </a:t>
            </a:r>
            <a:r>
              <a:rPr lang="en-IN" spc="-270" dirty="0"/>
              <a:t>Waste water management</a:t>
            </a:r>
            <a:endParaRPr spc="-254" dirty="0"/>
          </a:p>
        </p:txBody>
      </p:sp>
      <p:sp>
        <p:nvSpPr>
          <p:cNvPr id="3" name="object 3"/>
          <p:cNvSpPr/>
          <p:nvPr/>
        </p:nvSpPr>
        <p:spPr>
          <a:xfrm>
            <a:off x="0" y="12"/>
            <a:ext cx="18288000" cy="2550795"/>
          </a:xfrm>
          <a:custGeom>
            <a:avLst/>
            <a:gdLst/>
            <a:ahLst/>
            <a:cxnLst/>
            <a:rect l="l" t="t" r="r" b="b"/>
            <a:pathLst>
              <a:path w="18288000" h="2550795">
                <a:moveTo>
                  <a:pt x="18287988" y="526808"/>
                </a:moveTo>
                <a:lnTo>
                  <a:pt x="3380981" y="526808"/>
                </a:lnTo>
                <a:lnTo>
                  <a:pt x="3399371" y="512914"/>
                </a:lnTo>
                <a:lnTo>
                  <a:pt x="3439884" y="483222"/>
                </a:lnTo>
                <a:lnTo>
                  <a:pt x="3480841" y="454215"/>
                </a:lnTo>
                <a:lnTo>
                  <a:pt x="3522243" y="425958"/>
                </a:lnTo>
                <a:lnTo>
                  <a:pt x="3564115" y="398475"/>
                </a:lnTo>
                <a:lnTo>
                  <a:pt x="3606482" y="371843"/>
                </a:lnTo>
                <a:lnTo>
                  <a:pt x="3649370" y="346113"/>
                </a:lnTo>
                <a:lnTo>
                  <a:pt x="3692791" y="321322"/>
                </a:lnTo>
                <a:lnTo>
                  <a:pt x="3733800" y="298945"/>
                </a:lnTo>
                <a:lnTo>
                  <a:pt x="3775430" y="277202"/>
                </a:lnTo>
                <a:lnTo>
                  <a:pt x="3817683" y="256120"/>
                </a:lnTo>
                <a:lnTo>
                  <a:pt x="3860584" y="235686"/>
                </a:lnTo>
                <a:lnTo>
                  <a:pt x="3904119" y="215900"/>
                </a:lnTo>
                <a:lnTo>
                  <a:pt x="3948328" y="196748"/>
                </a:lnTo>
                <a:lnTo>
                  <a:pt x="3993210" y="178231"/>
                </a:lnTo>
                <a:lnTo>
                  <a:pt x="4038790" y="160337"/>
                </a:lnTo>
                <a:lnTo>
                  <a:pt x="4085056" y="143078"/>
                </a:lnTo>
                <a:lnTo>
                  <a:pt x="4132046" y="126441"/>
                </a:lnTo>
                <a:lnTo>
                  <a:pt x="4179747" y="110413"/>
                </a:lnTo>
                <a:lnTo>
                  <a:pt x="4228198" y="94996"/>
                </a:lnTo>
                <a:lnTo>
                  <a:pt x="4277398" y="80187"/>
                </a:lnTo>
                <a:lnTo>
                  <a:pt x="4327360" y="65989"/>
                </a:lnTo>
                <a:lnTo>
                  <a:pt x="4378096" y="52374"/>
                </a:lnTo>
                <a:lnTo>
                  <a:pt x="4429620" y="39370"/>
                </a:lnTo>
                <a:lnTo>
                  <a:pt x="4481931" y="26949"/>
                </a:lnTo>
                <a:lnTo>
                  <a:pt x="4535068" y="15113"/>
                </a:lnTo>
                <a:lnTo>
                  <a:pt x="4589030" y="3848"/>
                </a:lnTo>
                <a:lnTo>
                  <a:pt x="4608830" y="0"/>
                </a:lnTo>
                <a:lnTo>
                  <a:pt x="4355033" y="0"/>
                </a:lnTo>
                <a:lnTo>
                  <a:pt x="4311916" y="11557"/>
                </a:lnTo>
                <a:lnTo>
                  <a:pt x="4261091" y="26022"/>
                </a:lnTo>
                <a:lnTo>
                  <a:pt x="4211028" y="41097"/>
                </a:lnTo>
                <a:lnTo>
                  <a:pt x="4161739" y="56794"/>
                </a:lnTo>
                <a:lnTo>
                  <a:pt x="4113187" y="73113"/>
                </a:lnTo>
                <a:lnTo>
                  <a:pt x="4065371" y="90068"/>
                </a:lnTo>
                <a:lnTo>
                  <a:pt x="4018280" y="107645"/>
                </a:lnTo>
                <a:lnTo>
                  <a:pt x="3971887" y="125869"/>
                </a:lnTo>
                <a:lnTo>
                  <a:pt x="3926192" y="144741"/>
                </a:lnTo>
                <a:lnTo>
                  <a:pt x="3881170" y="164261"/>
                </a:lnTo>
                <a:lnTo>
                  <a:pt x="3836809" y="184429"/>
                </a:lnTo>
                <a:lnTo>
                  <a:pt x="3793096" y="205257"/>
                </a:lnTo>
                <a:lnTo>
                  <a:pt x="3750030" y="226745"/>
                </a:lnTo>
                <a:lnTo>
                  <a:pt x="3707574" y="248907"/>
                </a:lnTo>
                <a:lnTo>
                  <a:pt x="3665740" y="271729"/>
                </a:lnTo>
                <a:lnTo>
                  <a:pt x="3621519" y="297053"/>
                </a:lnTo>
                <a:lnTo>
                  <a:pt x="3577869" y="323291"/>
                </a:lnTo>
                <a:lnTo>
                  <a:pt x="3534778" y="350418"/>
                </a:lnTo>
                <a:lnTo>
                  <a:pt x="3492233" y="378345"/>
                </a:lnTo>
                <a:lnTo>
                  <a:pt x="3450183" y="407060"/>
                </a:lnTo>
                <a:lnTo>
                  <a:pt x="3408616" y="436486"/>
                </a:lnTo>
                <a:lnTo>
                  <a:pt x="3367519" y="466585"/>
                </a:lnTo>
                <a:lnTo>
                  <a:pt x="3326866" y="497281"/>
                </a:lnTo>
                <a:lnTo>
                  <a:pt x="3288881" y="526808"/>
                </a:lnTo>
                <a:lnTo>
                  <a:pt x="0" y="526808"/>
                </a:lnTo>
                <a:lnTo>
                  <a:pt x="0" y="574433"/>
                </a:lnTo>
                <a:lnTo>
                  <a:pt x="3229521" y="574433"/>
                </a:lnTo>
                <a:lnTo>
                  <a:pt x="3207308" y="592582"/>
                </a:lnTo>
                <a:lnTo>
                  <a:pt x="3168180" y="625233"/>
                </a:lnTo>
                <a:lnTo>
                  <a:pt x="3129381" y="658241"/>
                </a:lnTo>
                <a:lnTo>
                  <a:pt x="3090888" y="691553"/>
                </a:lnTo>
                <a:lnTo>
                  <a:pt x="3052673" y="725119"/>
                </a:lnTo>
                <a:lnTo>
                  <a:pt x="2976981" y="792784"/>
                </a:lnTo>
                <a:lnTo>
                  <a:pt x="2739771" y="1009789"/>
                </a:lnTo>
                <a:lnTo>
                  <a:pt x="2637764" y="1102182"/>
                </a:lnTo>
                <a:lnTo>
                  <a:pt x="2532392" y="1195946"/>
                </a:lnTo>
                <a:lnTo>
                  <a:pt x="2460269" y="1258951"/>
                </a:lnTo>
                <a:lnTo>
                  <a:pt x="2386660" y="1322158"/>
                </a:lnTo>
                <a:lnTo>
                  <a:pt x="2311577" y="1385404"/>
                </a:lnTo>
                <a:lnTo>
                  <a:pt x="2235035" y="1448523"/>
                </a:lnTo>
                <a:lnTo>
                  <a:pt x="2157044" y="1511350"/>
                </a:lnTo>
                <a:lnTo>
                  <a:pt x="2117496" y="1542605"/>
                </a:lnTo>
                <a:lnTo>
                  <a:pt x="2077593" y="1573733"/>
                </a:lnTo>
                <a:lnTo>
                  <a:pt x="2037334" y="1604695"/>
                </a:lnTo>
                <a:lnTo>
                  <a:pt x="1996706" y="1635493"/>
                </a:lnTo>
                <a:lnTo>
                  <a:pt x="1955723" y="1666087"/>
                </a:lnTo>
                <a:lnTo>
                  <a:pt x="1914385" y="1696466"/>
                </a:lnTo>
                <a:lnTo>
                  <a:pt x="1872703" y="1726603"/>
                </a:lnTo>
                <a:lnTo>
                  <a:pt x="1830654" y="1756486"/>
                </a:lnTo>
                <a:lnTo>
                  <a:pt x="1788261" y="1786089"/>
                </a:lnTo>
                <a:lnTo>
                  <a:pt x="1745513" y="1815388"/>
                </a:lnTo>
                <a:lnTo>
                  <a:pt x="1702409" y="1844382"/>
                </a:lnTo>
                <a:lnTo>
                  <a:pt x="1658962" y="1873021"/>
                </a:lnTo>
                <a:lnTo>
                  <a:pt x="1615160" y="1901317"/>
                </a:lnTo>
                <a:lnTo>
                  <a:pt x="1571028" y="1929218"/>
                </a:lnTo>
                <a:lnTo>
                  <a:pt x="1526527" y="1956714"/>
                </a:lnTo>
                <a:lnTo>
                  <a:pt x="1481696" y="1983803"/>
                </a:lnTo>
                <a:lnTo>
                  <a:pt x="1436522" y="2010435"/>
                </a:lnTo>
                <a:lnTo>
                  <a:pt x="1390992" y="2036610"/>
                </a:lnTo>
                <a:lnTo>
                  <a:pt x="1345133" y="2062302"/>
                </a:lnTo>
                <a:lnTo>
                  <a:pt x="1298930" y="2087486"/>
                </a:lnTo>
                <a:lnTo>
                  <a:pt x="1252270" y="2112200"/>
                </a:lnTo>
                <a:lnTo>
                  <a:pt x="1204734" y="2136648"/>
                </a:lnTo>
                <a:lnTo>
                  <a:pt x="1157046" y="2160397"/>
                </a:lnTo>
                <a:lnTo>
                  <a:pt x="1109319" y="2183384"/>
                </a:lnTo>
                <a:lnTo>
                  <a:pt x="1061554" y="2205634"/>
                </a:lnTo>
                <a:lnTo>
                  <a:pt x="1013764" y="2227122"/>
                </a:lnTo>
                <a:lnTo>
                  <a:pt x="965962" y="2247862"/>
                </a:lnTo>
                <a:lnTo>
                  <a:pt x="918133" y="2267839"/>
                </a:lnTo>
                <a:lnTo>
                  <a:pt x="870305" y="2287066"/>
                </a:lnTo>
                <a:lnTo>
                  <a:pt x="822464" y="2305532"/>
                </a:lnTo>
                <a:lnTo>
                  <a:pt x="774623" y="2323236"/>
                </a:lnTo>
                <a:lnTo>
                  <a:pt x="726782" y="2340191"/>
                </a:lnTo>
                <a:lnTo>
                  <a:pt x="678954" y="2356383"/>
                </a:lnTo>
                <a:lnTo>
                  <a:pt x="631139" y="2371801"/>
                </a:lnTo>
                <a:lnTo>
                  <a:pt x="583349" y="2386469"/>
                </a:lnTo>
                <a:lnTo>
                  <a:pt x="535584" y="2400376"/>
                </a:lnTo>
                <a:lnTo>
                  <a:pt x="487845" y="2413520"/>
                </a:lnTo>
                <a:lnTo>
                  <a:pt x="440143" y="2425903"/>
                </a:lnTo>
                <a:lnTo>
                  <a:pt x="392480" y="2437511"/>
                </a:lnTo>
                <a:lnTo>
                  <a:pt x="344855" y="2448356"/>
                </a:lnTo>
                <a:lnTo>
                  <a:pt x="297294" y="2458440"/>
                </a:lnTo>
                <a:lnTo>
                  <a:pt x="249783" y="2467749"/>
                </a:lnTo>
                <a:lnTo>
                  <a:pt x="202323" y="2476296"/>
                </a:lnTo>
                <a:lnTo>
                  <a:pt x="154940" y="2484069"/>
                </a:lnTo>
                <a:lnTo>
                  <a:pt x="107251" y="2490000"/>
                </a:lnTo>
                <a:lnTo>
                  <a:pt x="59728" y="2493099"/>
                </a:lnTo>
                <a:lnTo>
                  <a:pt x="12458" y="2493441"/>
                </a:lnTo>
                <a:lnTo>
                  <a:pt x="0" y="2492819"/>
                </a:lnTo>
                <a:lnTo>
                  <a:pt x="0" y="2549702"/>
                </a:lnTo>
                <a:lnTo>
                  <a:pt x="13512" y="2550083"/>
                </a:lnTo>
                <a:lnTo>
                  <a:pt x="30060" y="2550236"/>
                </a:lnTo>
                <a:lnTo>
                  <a:pt x="63449" y="2549614"/>
                </a:lnTo>
                <a:lnTo>
                  <a:pt x="129921" y="2544508"/>
                </a:lnTo>
                <a:lnTo>
                  <a:pt x="211213" y="2532215"/>
                </a:lnTo>
                <a:lnTo>
                  <a:pt x="259473" y="2523591"/>
                </a:lnTo>
                <a:lnTo>
                  <a:pt x="307784" y="2514181"/>
                </a:lnTo>
                <a:lnTo>
                  <a:pt x="356146" y="2503982"/>
                </a:lnTo>
                <a:lnTo>
                  <a:pt x="402564" y="2493441"/>
                </a:lnTo>
                <a:lnTo>
                  <a:pt x="404558" y="2492997"/>
                </a:lnTo>
                <a:lnTo>
                  <a:pt x="453009" y="2481211"/>
                </a:lnTo>
                <a:lnTo>
                  <a:pt x="501484" y="2468651"/>
                </a:lnTo>
                <a:lnTo>
                  <a:pt x="550011" y="2455303"/>
                </a:lnTo>
                <a:lnTo>
                  <a:pt x="598551" y="2441181"/>
                </a:lnTo>
                <a:lnTo>
                  <a:pt x="647115" y="2426284"/>
                </a:lnTo>
                <a:lnTo>
                  <a:pt x="695693" y="2410599"/>
                </a:lnTo>
                <a:lnTo>
                  <a:pt x="744283" y="2394140"/>
                </a:lnTo>
                <a:lnTo>
                  <a:pt x="792873" y="2376906"/>
                </a:lnTo>
                <a:lnTo>
                  <a:pt x="841463" y="2358910"/>
                </a:lnTo>
                <a:lnTo>
                  <a:pt x="890054" y="2340140"/>
                </a:lnTo>
                <a:lnTo>
                  <a:pt x="938631" y="2320594"/>
                </a:lnTo>
                <a:lnTo>
                  <a:pt x="987196" y="2300287"/>
                </a:lnTo>
                <a:lnTo>
                  <a:pt x="1035748" y="2279218"/>
                </a:lnTo>
                <a:lnTo>
                  <a:pt x="1084275" y="2257374"/>
                </a:lnTo>
                <a:lnTo>
                  <a:pt x="1132763" y="2234781"/>
                </a:lnTo>
                <a:lnTo>
                  <a:pt x="1181214" y="2211425"/>
                </a:lnTo>
                <a:lnTo>
                  <a:pt x="1229639" y="2187321"/>
                </a:lnTo>
                <a:lnTo>
                  <a:pt x="1278013" y="2162441"/>
                </a:lnTo>
                <a:lnTo>
                  <a:pt x="1325003" y="2137587"/>
                </a:lnTo>
                <a:lnTo>
                  <a:pt x="1371765" y="2112137"/>
                </a:lnTo>
                <a:lnTo>
                  <a:pt x="1417955" y="2086305"/>
                </a:lnTo>
                <a:lnTo>
                  <a:pt x="1463903" y="2059914"/>
                </a:lnTo>
                <a:lnTo>
                  <a:pt x="1509509" y="2033066"/>
                </a:lnTo>
                <a:lnTo>
                  <a:pt x="1554759" y="2005774"/>
                </a:lnTo>
                <a:lnTo>
                  <a:pt x="1599653" y="1978037"/>
                </a:lnTo>
                <a:lnTo>
                  <a:pt x="1644192" y="1949919"/>
                </a:lnTo>
                <a:lnTo>
                  <a:pt x="1688376" y="1921395"/>
                </a:lnTo>
                <a:lnTo>
                  <a:pt x="1732216" y="1892528"/>
                </a:lnTo>
                <a:lnTo>
                  <a:pt x="1775688" y="1863305"/>
                </a:lnTo>
                <a:lnTo>
                  <a:pt x="1818805" y="1833765"/>
                </a:lnTo>
                <a:lnTo>
                  <a:pt x="1861553" y="1803920"/>
                </a:lnTo>
                <a:lnTo>
                  <a:pt x="1903945" y="1773796"/>
                </a:lnTo>
                <a:lnTo>
                  <a:pt x="1945982" y="1743417"/>
                </a:lnTo>
                <a:lnTo>
                  <a:pt x="1987664" y="1712798"/>
                </a:lnTo>
                <a:lnTo>
                  <a:pt x="2028964" y="1681962"/>
                </a:lnTo>
                <a:lnTo>
                  <a:pt x="2069909" y="1650923"/>
                </a:lnTo>
                <a:lnTo>
                  <a:pt x="2110486" y="1619707"/>
                </a:lnTo>
                <a:lnTo>
                  <a:pt x="2150707" y="1588350"/>
                </a:lnTo>
                <a:lnTo>
                  <a:pt x="2190546" y="1556842"/>
                </a:lnTo>
                <a:lnTo>
                  <a:pt x="2269134" y="1493532"/>
                </a:lnTo>
                <a:lnTo>
                  <a:pt x="2346236" y="1429918"/>
                </a:lnTo>
                <a:lnTo>
                  <a:pt x="2421852" y="1366202"/>
                </a:lnTo>
                <a:lnTo>
                  <a:pt x="2495969" y="1302512"/>
                </a:lnTo>
                <a:lnTo>
                  <a:pt x="2568575" y="1239050"/>
                </a:lnTo>
                <a:lnTo>
                  <a:pt x="2674645" y="1144612"/>
                </a:lnTo>
                <a:lnTo>
                  <a:pt x="2777286" y="1051585"/>
                </a:lnTo>
                <a:lnTo>
                  <a:pt x="3013252" y="835710"/>
                </a:lnTo>
                <a:lnTo>
                  <a:pt x="3088195" y="768654"/>
                </a:lnTo>
                <a:lnTo>
                  <a:pt x="3126016" y="735418"/>
                </a:lnTo>
                <a:lnTo>
                  <a:pt x="3164103" y="702424"/>
                </a:lnTo>
                <a:lnTo>
                  <a:pt x="3202482" y="669759"/>
                </a:lnTo>
                <a:lnTo>
                  <a:pt x="3241167" y="637438"/>
                </a:lnTo>
                <a:lnTo>
                  <a:pt x="3280168" y="605548"/>
                </a:lnTo>
                <a:lnTo>
                  <a:pt x="3319132" y="574433"/>
                </a:lnTo>
                <a:lnTo>
                  <a:pt x="18287988" y="574433"/>
                </a:lnTo>
                <a:lnTo>
                  <a:pt x="18287988" y="526808"/>
                </a:lnTo>
                <a:close/>
              </a:path>
            </a:pathLst>
          </a:custGeom>
          <a:solidFill>
            <a:srgbClr val="332C2C"/>
          </a:solidFill>
        </p:spPr>
        <p:txBody>
          <a:bodyPr wrap="square" lIns="0" tIns="0" rIns="0" bIns="0" rtlCol="0"/>
          <a:lstStyle/>
          <a:p>
            <a:endParaRPr/>
          </a:p>
        </p:txBody>
      </p:sp>
      <p:sp>
        <p:nvSpPr>
          <p:cNvPr id="4" name="object 4"/>
          <p:cNvSpPr/>
          <p:nvPr/>
        </p:nvSpPr>
        <p:spPr>
          <a:xfrm>
            <a:off x="0" y="7892605"/>
            <a:ext cx="18288000" cy="2395220"/>
          </a:xfrm>
          <a:custGeom>
            <a:avLst/>
            <a:gdLst/>
            <a:ahLst/>
            <a:cxnLst/>
            <a:rect l="l" t="t" r="r" b="b"/>
            <a:pathLst>
              <a:path w="18288000" h="2395220">
                <a:moveTo>
                  <a:pt x="18287988" y="0"/>
                </a:moveTo>
                <a:lnTo>
                  <a:pt x="18231523" y="5473"/>
                </a:lnTo>
                <a:lnTo>
                  <a:pt x="18154549" y="18605"/>
                </a:lnTo>
                <a:lnTo>
                  <a:pt x="18108041" y="27863"/>
                </a:lnTo>
                <a:lnTo>
                  <a:pt x="18061496" y="37909"/>
                </a:lnTo>
                <a:lnTo>
                  <a:pt x="18014925" y="48768"/>
                </a:lnTo>
                <a:lnTo>
                  <a:pt x="17968303" y="60413"/>
                </a:lnTo>
                <a:lnTo>
                  <a:pt x="17921669" y="72859"/>
                </a:lnTo>
                <a:lnTo>
                  <a:pt x="17875009" y="86106"/>
                </a:lnTo>
                <a:lnTo>
                  <a:pt x="17828337" y="100139"/>
                </a:lnTo>
                <a:lnTo>
                  <a:pt x="17781664" y="114960"/>
                </a:lnTo>
                <a:lnTo>
                  <a:pt x="17734966" y="130568"/>
                </a:lnTo>
                <a:lnTo>
                  <a:pt x="17688281" y="146964"/>
                </a:lnTo>
                <a:lnTo>
                  <a:pt x="17641608" y="164147"/>
                </a:lnTo>
                <a:lnTo>
                  <a:pt x="17594936" y="182105"/>
                </a:lnTo>
                <a:lnTo>
                  <a:pt x="17548276" y="200850"/>
                </a:lnTo>
                <a:lnTo>
                  <a:pt x="17501642" y="220370"/>
                </a:lnTo>
                <a:lnTo>
                  <a:pt x="17455033" y="240665"/>
                </a:lnTo>
                <a:lnTo>
                  <a:pt x="17408462" y="261734"/>
                </a:lnTo>
                <a:lnTo>
                  <a:pt x="17361916" y="283578"/>
                </a:lnTo>
                <a:lnTo>
                  <a:pt x="17315422" y="306197"/>
                </a:lnTo>
                <a:lnTo>
                  <a:pt x="17268978" y="329577"/>
                </a:lnTo>
                <a:lnTo>
                  <a:pt x="17222572" y="353720"/>
                </a:lnTo>
                <a:lnTo>
                  <a:pt x="17176242" y="378625"/>
                </a:lnTo>
                <a:lnTo>
                  <a:pt x="17129417" y="404558"/>
                </a:lnTo>
                <a:lnTo>
                  <a:pt x="17082986" y="431063"/>
                </a:lnTo>
                <a:lnTo>
                  <a:pt x="17036936" y="458114"/>
                </a:lnTo>
                <a:lnTo>
                  <a:pt x="16991292" y="485698"/>
                </a:lnTo>
                <a:lnTo>
                  <a:pt x="16946042" y="513765"/>
                </a:lnTo>
                <a:lnTo>
                  <a:pt x="16901186" y="542302"/>
                </a:lnTo>
                <a:lnTo>
                  <a:pt x="16856736" y="571296"/>
                </a:lnTo>
                <a:lnTo>
                  <a:pt x="16812667" y="600710"/>
                </a:lnTo>
                <a:lnTo>
                  <a:pt x="16769004" y="630529"/>
                </a:lnTo>
                <a:lnTo>
                  <a:pt x="16725735" y="660717"/>
                </a:lnTo>
                <a:lnTo>
                  <a:pt x="16682860" y="691248"/>
                </a:lnTo>
                <a:lnTo>
                  <a:pt x="16640391" y="722109"/>
                </a:lnTo>
                <a:lnTo>
                  <a:pt x="16598329" y="753262"/>
                </a:lnTo>
                <a:lnTo>
                  <a:pt x="16556660" y="784682"/>
                </a:lnTo>
                <a:lnTo>
                  <a:pt x="16515385" y="816368"/>
                </a:lnTo>
                <a:lnTo>
                  <a:pt x="16474529" y="848271"/>
                </a:lnTo>
                <a:lnTo>
                  <a:pt x="16434067" y="880364"/>
                </a:lnTo>
                <a:lnTo>
                  <a:pt x="16394011" y="912647"/>
                </a:lnTo>
                <a:lnTo>
                  <a:pt x="16354349" y="945070"/>
                </a:lnTo>
                <a:lnTo>
                  <a:pt x="16315106" y="977620"/>
                </a:lnTo>
                <a:lnTo>
                  <a:pt x="16276257" y="1010259"/>
                </a:lnTo>
                <a:lnTo>
                  <a:pt x="16237827" y="1042987"/>
                </a:lnTo>
                <a:lnTo>
                  <a:pt x="16199803" y="1075753"/>
                </a:lnTo>
                <a:lnTo>
                  <a:pt x="16162173" y="1108557"/>
                </a:lnTo>
                <a:lnTo>
                  <a:pt x="16088157" y="1174127"/>
                </a:lnTo>
                <a:lnTo>
                  <a:pt x="16015792" y="1239494"/>
                </a:lnTo>
                <a:lnTo>
                  <a:pt x="15945066" y="1304467"/>
                </a:lnTo>
                <a:lnTo>
                  <a:pt x="15842069" y="1400746"/>
                </a:lnTo>
                <a:lnTo>
                  <a:pt x="15617203" y="1614512"/>
                </a:lnTo>
                <a:lnTo>
                  <a:pt x="15542121" y="1684680"/>
                </a:lnTo>
                <a:lnTo>
                  <a:pt x="15504198" y="1719491"/>
                </a:lnTo>
                <a:lnTo>
                  <a:pt x="15465971" y="1754047"/>
                </a:lnTo>
                <a:lnTo>
                  <a:pt x="15427427" y="1788274"/>
                </a:lnTo>
                <a:lnTo>
                  <a:pt x="15388527" y="1822094"/>
                </a:lnTo>
                <a:lnTo>
                  <a:pt x="15349258" y="1855457"/>
                </a:lnTo>
                <a:lnTo>
                  <a:pt x="15341003" y="1862289"/>
                </a:lnTo>
                <a:lnTo>
                  <a:pt x="0" y="1862289"/>
                </a:lnTo>
                <a:lnTo>
                  <a:pt x="0" y="1909914"/>
                </a:lnTo>
                <a:lnTo>
                  <a:pt x="15282698" y="1909914"/>
                </a:lnTo>
                <a:lnTo>
                  <a:pt x="15269490" y="1920532"/>
                </a:lnTo>
                <a:lnTo>
                  <a:pt x="15228926" y="1952117"/>
                </a:lnTo>
                <a:lnTo>
                  <a:pt x="15187879" y="1982965"/>
                </a:lnTo>
                <a:lnTo>
                  <a:pt x="15146325" y="2013026"/>
                </a:lnTo>
                <a:lnTo>
                  <a:pt x="15104237" y="2042223"/>
                </a:lnTo>
                <a:lnTo>
                  <a:pt x="15061565" y="2070493"/>
                </a:lnTo>
                <a:lnTo>
                  <a:pt x="15018309" y="2097773"/>
                </a:lnTo>
                <a:lnTo>
                  <a:pt x="14974443" y="2123998"/>
                </a:lnTo>
                <a:lnTo>
                  <a:pt x="14932660" y="2147773"/>
                </a:lnTo>
                <a:lnTo>
                  <a:pt x="14890179" y="2170798"/>
                </a:lnTo>
                <a:lnTo>
                  <a:pt x="14846948" y="2193099"/>
                </a:lnTo>
                <a:lnTo>
                  <a:pt x="14802866" y="2214727"/>
                </a:lnTo>
                <a:lnTo>
                  <a:pt x="14758264" y="2235530"/>
                </a:lnTo>
                <a:lnTo>
                  <a:pt x="14712760" y="2255672"/>
                </a:lnTo>
                <a:lnTo>
                  <a:pt x="14666468" y="2275103"/>
                </a:lnTo>
                <a:lnTo>
                  <a:pt x="14619364" y="2293836"/>
                </a:lnTo>
                <a:lnTo>
                  <a:pt x="14571434" y="2311870"/>
                </a:lnTo>
                <a:lnTo>
                  <a:pt x="14522666" y="2329218"/>
                </a:lnTo>
                <a:lnTo>
                  <a:pt x="14473047" y="2345893"/>
                </a:lnTo>
                <a:lnTo>
                  <a:pt x="14422552" y="2361869"/>
                </a:lnTo>
                <a:lnTo>
                  <a:pt x="14371168" y="2377198"/>
                </a:lnTo>
                <a:lnTo>
                  <a:pt x="14318895" y="2391841"/>
                </a:lnTo>
                <a:lnTo>
                  <a:pt x="14306271" y="2395169"/>
                </a:lnTo>
                <a:lnTo>
                  <a:pt x="14490573" y="2395169"/>
                </a:lnTo>
                <a:lnTo>
                  <a:pt x="14566392" y="2369375"/>
                </a:lnTo>
                <a:lnTo>
                  <a:pt x="14612988" y="2352306"/>
                </a:lnTo>
                <a:lnTo>
                  <a:pt x="14658835" y="2334603"/>
                </a:lnTo>
                <a:lnTo>
                  <a:pt x="14703946" y="2316251"/>
                </a:lnTo>
                <a:lnTo>
                  <a:pt x="14748332" y="2297265"/>
                </a:lnTo>
                <a:lnTo>
                  <a:pt x="14792008" y="2277618"/>
                </a:lnTo>
                <a:lnTo>
                  <a:pt x="14834985" y="2257323"/>
                </a:lnTo>
                <a:lnTo>
                  <a:pt x="14877276" y="2236355"/>
                </a:lnTo>
                <a:lnTo>
                  <a:pt x="14919008" y="2214676"/>
                </a:lnTo>
                <a:lnTo>
                  <a:pt x="14959876" y="2192426"/>
                </a:lnTo>
                <a:lnTo>
                  <a:pt x="15000224" y="2169452"/>
                </a:lnTo>
                <a:lnTo>
                  <a:pt x="15042693" y="2144039"/>
                </a:lnTo>
                <a:lnTo>
                  <a:pt x="15084565" y="2117687"/>
                </a:lnTo>
                <a:lnTo>
                  <a:pt x="15125853" y="2090458"/>
                </a:lnTo>
                <a:lnTo>
                  <a:pt x="15166594" y="2062416"/>
                </a:lnTo>
                <a:lnTo>
                  <a:pt x="15206802" y="2033600"/>
                </a:lnTo>
                <a:lnTo>
                  <a:pt x="15246503" y="2004072"/>
                </a:lnTo>
                <a:lnTo>
                  <a:pt x="15285733" y="1973897"/>
                </a:lnTo>
                <a:lnTo>
                  <a:pt x="15324506" y="1943112"/>
                </a:lnTo>
                <a:lnTo>
                  <a:pt x="15362860" y="1911781"/>
                </a:lnTo>
                <a:lnTo>
                  <a:pt x="15365083" y="1909914"/>
                </a:lnTo>
                <a:lnTo>
                  <a:pt x="18287988" y="1909914"/>
                </a:lnTo>
                <a:lnTo>
                  <a:pt x="18287988" y="1862289"/>
                </a:lnTo>
                <a:lnTo>
                  <a:pt x="15421394" y="1862289"/>
                </a:lnTo>
                <a:lnTo>
                  <a:pt x="15438387" y="1847710"/>
                </a:lnTo>
                <a:lnTo>
                  <a:pt x="15475611" y="1815071"/>
                </a:lnTo>
                <a:lnTo>
                  <a:pt x="15512504" y="1782114"/>
                </a:lnTo>
                <a:lnTo>
                  <a:pt x="15549106" y="1748878"/>
                </a:lnTo>
                <a:lnTo>
                  <a:pt x="15585440" y="1715439"/>
                </a:lnTo>
                <a:lnTo>
                  <a:pt x="15657373" y="1648104"/>
                </a:lnTo>
                <a:lnTo>
                  <a:pt x="15877286" y="1439024"/>
                </a:lnTo>
                <a:lnTo>
                  <a:pt x="15979610" y="1343406"/>
                </a:lnTo>
                <a:lnTo>
                  <a:pt x="16049867" y="1278902"/>
                </a:lnTo>
                <a:lnTo>
                  <a:pt x="16121749" y="1214005"/>
                </a:lnTo>
                <a:lnTo>
                  <a:pt x="16195256" y="1148930"/>
                </a:lnTo>
                <a:lnTo>
                  <a:pt x="16270364" y="1083856"/>
                </a:lnTo>
                <a:lnTo>
                  <a:pt x="16308527" y="1051382"/>
                </a:lnTo>
                <a:lnTo>
                  <a:pt x="16347085" y="1018984"/>
                </a:lnTo>
                <a:lnTo>
                  <a:pt x="16386036" y="986688"/>
                </a:lnTo>
                <a:lnTo>
                  <a:pt x="16425393" y="954519"/>
                </a:lnTo>
                <a:lnTo>
                  <a:pt x="16465144" y="922489"/>
                </a:lnTo>
                <a:lnTo>
                  <a:pt x="16505301" y="890638"/>
                </a:lnTo>
                <a:lnTo>
                  <a:pt x="16545840" y="858989"/>
                </a:lnTo>
                <a:lnTo>
                  <a:pt x="16586784" y="827557"/>
                </a:lnTo>
                <a:lnTo>
                  <a:pt x="16628110" y="796378"/>
                </a:lnTo>
                <a:lnTo>
                  <a:pt x="16669842" y="765479"/>
                </a:lnTo>
                <a:lnTo>
                  <a:pt x="16711956" y="734860"/>
                </a:lnTo>
                <a:lnTo>
                  <a:pt x="16754475" y="704570"/>
                </a:lnTo>
                <a:lnTo>
                  <a:pt x="16797376" y="674636"/>
                </a:lnTo>
                <a:lnTo>
                  <a:pt x="16840657" y="645058"/>
                </a:lnTo>
                <a:lnTo>
                  <a:pt x="16884333" y="615873"/>
                </a:lnTo>
                <a:lnTo>
                  <a:pt x="16928402" y="587121"/>
                </a:lnTo>
                <a:lnTo>
                  <a:pt x="16972852" y="558800"/>
                </a:lnTo>
                <a:lnTo>
                  <a:pt x="17017696" y="530961"/>
                </a:lnTo>
                <a:lnTo>
                  <a:pt x="17062908" y="503605"/>
                </a:lnTo>
                <a:lnTo>
                  <a:pt x="17108513" y="476770"/>
                </a:lnTo>
                <a:lnTo>
                  <a:pt x="17154500" y="450481"/>
                </a:lnTo>
                <a:lnTo>
                  <a:pt x="17200880" y="424751"/>
                </a:lnTo>
                <a:lnTo>
                  <a:pt x="17248683" y="399072"/>
                </a:lnTo>
                <a:lnTo>
                  <a:pt x="17296537" y="374218"/>
                </a:lnTo>
                <a:lnTo>
                  <a:pt x="17344454" y="350189"/>
                </a:lnTo>
                <a:lnTo>
                  <a:pt x="17392434" y="326999"/>
                </a:lnTo>
                <a:lnTo>
                  <a:pt x="17440440" y="304660"/>
                </a:lnTo>
                <a:lnTo>
                  <a:pt x="17488485" y="283146"/>
                </a:lnTo>
                <a:lnTo>
                  <a:pt x="17536567" y="262470"/>
                </a:lnTo>
                <a:lnTo>
                  <a:pt x="17584662" y="242646"/>
                </a:lnTo>
                <a:lnTo>
                  <a:pt x="17632782" y="223659"/>
                </a:lnTo>
                <a:lnTo>
                  <a:pt x="17680915" y="205511"/>
                </a:lnTo>
                <a:lnTo>
                  <a:pt x="17729048" y="188201"/>
                </a:lnTo>
                <a:lnTo>
                  <a:pt x="17777194" y="171742"/>
                </a:lnTo>
                <a:lnTo>
                  <a:pt x="17825327" y="156133"/>
                </a:lnTo>
                <a:lnTo>
                  <a:pt x="17873434" y="141363"/>
                </a:lnTo>
                <a:lnTo>
                  <a:pt x="17921542" y="127457"/>
                </a:lnTo>
                <a:lnTo>
                  <a:pt x="17969611" y="114388"/>
                </a:lnTo>
                <a:lnTo>
                  <a:pt x="18017655" y="102171"/>
                </a:lnTo>
                <a:lnTo>
                  <a:pt x="18065661" y="90805"/>
                </a:lnTo>
                <a:lnTo>
                  <a:pt x="18113617" y="80289"/>
                </a:lnTo>
                <a:lnTo>
                  <a:pt x="18161521" y="70637"/>
                </a:lnTo>
                <a:lnTo>
                  <a:pt x="18209387" y="61823"/>
                </a:lnTo>
                <a:lnTo>
                  <a:pt x="18257381" y="55105"/>
                </a:lnTo>
                <a:lnTo>
                  <a:pt x="18287988" y="52781"/>
                </a:lnTo>
                <a:lnTo>
                  <a:pt x="18287988" y="0"/>
                </a:lnTo>
                <a:close/>
              </a:path>
            </a:pathLst>
          </a:custGeom>
          <a:solidFill>
            <a:srgbClr val="332C2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84250" y="-184150"/>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0" name="object 10"/>
          <p:cNvSpPr txBox="1">
            <a:spLocks noGrp="1"/>
          </p:cNvSpPr>
          <p:nvPr>
            <p:ph type="title"/>
          </p:nvPr>
        </p:nvSpPr>
        <p:spPr>
          <a:xfrm>
            <a:off x="2597150" y="1866209"/>
            <a:ext cx="6804387" cy="936154"/>
          </a:xfrm>
          <a:prstGeom prst="rect">
            <a:avLst/>
          </a:prstGeom>
        </p:spPr>
        <p:txBody>
          <a:bodyPr vert="horz" wrap="square" lIns="0" tIns="12700" rIns="0" bIns="0" rtlCol="0">
            <a:spAutoFit/>
          </a:bodyPr>
          <a:lstStyle/>
          <a:p>
            <a:pPr marL="12700">
              <a:lnSpc>
                <a:spcPct val="100000"/>
              </a:lnSpc>
              <a:spcBef>
                <a:spcPts val="100"/>
              </a:spcBef>
            </a:pPr>
            <a:r>
              <a:rPr lang="en-IN" sz="6000" spc="-190" dirty="0"/>
              <a:t>Table of Contents</a:t>
            </a:r>
            <a:endParaRPr sz="6000" dirty="0"/>
          </a:p>
        </p:txBody>
      </p:sp>
      <p:graphicFrame>
        <p:nvGraphicFramePr>
          <p:cNvPr id="14" name="Table 13">
            <a:extLst>
              <a:ext uri="{FF2B5EF4-FFF2-40B4-BE49-F238E27FC236}">
                <a16:creationId xmlns:a16="http://schemas.microsoft.com/office/drawing/2014/main" id="{6EEE00C3-32E3-1053-44C6-B1CB2106FE46}"/>
              </a:ext>
            </a:extLst>
          </p:cNvPr>
          <p:cNvGraphicFramePr>
            <a:graphicFrameLocks noGrp="1"/>
          </p:cNvGraphicFramePr>
          <p:nvPr>
            <p:extLst>
              <p:ext uri="{D42A27DB-BD31-4B8C-83A1-F6EECF244321}">
                <p14:modId xmlns:p14="http://schemas.microsoft.com/office/powerpoint/2010/main" val="3210158165"/>
              </p:ext>
            </p:extLst>
          </p:nvPr>
        </p:nvGraphicFramePr>
        <p:xfrm>
          <a:off x="3663950" y="4159250"/>
          <a:ext cx="12200468" cy="4859506"/>
        </p:xfrm>
        <a:graphic>
          <a:graphicData uri="http://schemas.openxmlformats.org/drawingml/2006/table">
            <a:tbl>
              <a:tblPr firstRow="1" bandRow="1">
                <a:tableStyleId>{5C22544A-7EE6-4342-B048-85BDC9FD1C3A}</a:tableStyleId>
              </a:tblPr>
              <a:tblGrid>
                <a:gridCol w="6100234">
                  <a:extLst>
                    <a:ext uri="{9D8B030D-6E8A-4147-A177-3AD203B41FA5}">
                      <a16:colId xmlns:a16="http://schemas.microsoft.com/office/drawing/2014/main" val="1076249859"/>
                    </a:ext>
                  </a:extLst>
                </a:gridCol>
                <a:gridCol w="6100234">
                  <a:extLst>
                    <a:ext uri="{9D8B030D-6E8A-4147-A177-3AD203B41FA5}">
                      <a16:colId xmlns:a16="http://schemas.microsoft.com/office/drawing/2014/main" val="3280903809"/>
                    </a:ext>
                  </a:extLst>
                </a:gridCol>
              </a:tblGrid>
              <a:tr h="793162">
                <a:tc>
                  <a:txBody>
                    <a:bodyPr/>
                    <a:lstStyle/>
                    <a:p>
                      <a:pPr algn="ctr"/>
                      <a:r>
                        <a:rPr lang="en-IN" sz="2400" dirty="0">
                          <a:latin typeface="Times New Roman" panose="02020603050405020304" pitchFamily="18" charset="0"/>
                          <a:cs typeface="Times New Roman" panose="02020603050405020304" pitchFamily="18" charset="0"/>
                        </a:rPr>
                        <a:t>Objectives</a:t>
                      </a:r>
                    </a:p>
                  </a:txBody>
                  <a:tcPr anchor="ctr"/>
                </a:tc>
                <a:tc>
                  <a:txBody>
                    <a:bodyPr/>
                    <a:lstStyle/>
                    <a:p>
                      <a:pPr algn="ctr"/>
                      <a:r>
                        <a:rPr lang="en-IN" sz="2400" b="1" dirty="0">
                          <a:solidFill>
                            <a:schemeClr val="lt1"/>
                          </a:solidFill>
                          <a:latin typeface="Times New Roman" panose="02020603050405020304" pitchFamily="18" charset="0"/>
                          <a:ea typeface="+mn-ea"/>
                          <a:cs typeface="Times New Roman" panose="02020603050405020304" pitchFamily="18" charset="0"/>
                        </a:rPr>
                        <a:t>No of Slides</a:t>
                      </a:r>
                    </a:p>
                  </a:txBody>
                  <a:tcPr anchor="ctr"/>
                </a:tc>
                <a:extLst>
                  <a:ext uri="{0D108BD9-81ED-4DB2-BD59-A6C34878D82A}">
                    <a16:rowId xmlns:a16="http://schemas.microsoft.com/office/drawing/2014/main" val="4053779769"/>
                  </a:ext>
                </a:extLst>
              </a:tr>
              <a:tr h="793162">
                <a:tc>
                  <a:txBody>
                    <a:bodyPr/>
                    <a:lstStyle/>
                    <a:p>
                      <a:r>
                        <a:rPr lang="en-IN" sz="2000" b="1" dirty="0">
                          <a:latin typeface="Times New Roman" panose="02020603050405020304" pitchFamily="18" charset="0"/>
                          <a:cs typeface="Times New Roman" panose="02020603050405020304" pitchFamily="18" charset="0"/>
                        </a:rPr>
                        <a:t>INTRODUCTION</a:t>
                      </a:r>
                    </a:p>
                  </a:txBody>
                  <a:tcPr anchor="ctr"/>
                </a:tc>
                <a:tc>
                  <a:txBody>
                    <a:bodyPr/>
                    <a:lstStyle/>
                    <a:p>
                      <a:pPr algn="ctr"/>
                      <a:r>
                        <a:rPr lang="en-IN" sz="2800" b="1" dirty="0">
                          <a:latin typeface="Times New Roman" panose="02020603050405020304" pitchFamily="18" charset="0"/>
                          <a:cs typeface="Times New Roman" panose="02020603050405020304" pitchFamily="18" charset="0"/>
                        </a:rPr>
                        <a:t>3</a:t>
                      </a:r>
                    </a:p>
                  </a:txBody>
                  <a:tcPr anchor="ctr"/>
                </a:tc>
                <a:extLst>
                  <a:ext uri="{0D108BD9-81ED-4DB2-BD59-A6C34878D82A}">
                    <a16:rowId xmlns:a16="http://schemas.microsoft.com/office/drawing/2014/main" val="3636352680"/>
                  </a:ext>
                </a:extLst>
              </a:tr>
              <a:tr h="2480020">
                <a:tc>
                  <a:txBody>
                    <a:bodyPr/>
                    <a:lstStyle/>
                    <a:p>
                      <a:r>
                        <a:rPr lang="en-IN" sz="2000" b="1" dirty="0">
                          <a:latin typeface="Times New Roman" panose="02020603050405020304" pitchFamily="18" charset="0"/>
                          <a:cs typeface="Times New Roman" panose="02020603050405020304" pitchFamily="18" charset="0"/>
                        </a:rPr>
                        <a:t>ACTUAL CASE STUDY :</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 Background</a:t>
                      </a:r>
                    </a:p>
                    <a:p>
                      <a:r>
                        <a:rPr lang="en-IN" sz="2000" b="1" dirty="0">
                          <a:latin typeface="Times New Roman" panose="02020603050405020304" pitchFamily="18" charset="0"/>
                          <a:cs typeface="Times New Roman" panose="02020603050405020304" pitchFamily="18" charset="0"/>
                        </a:rPr>
                        <a:t>                        * Challenges</a:t>
                      </a:r>
                    </a:p>
                    <a:p>
                      <a:r>
                        <a:rPr lang="en-IN" sz="2000" b="1" dirty="0">
                          <a:latin typeface="Times New Roman" panose="02020603050405020304" pitchFamily="18" charset="0"/>
                          <a:cs typeface="Times New Roman" panose="02020603050405020304" pitchFamily="18" charset="0"/>
                        </a:rPr>
                        <a:t>                        * Solution</a:t>
                      </a:r>
                    </a:p>
                    <a:p>
                      <a:r>
                        <a:rPr lang="en-IN" sz="2000" b="1" dirty="0">
                          <a:latin typeface="Times New Roman" panose="02020603050405020304" pitchFamily="18" charset="0"/>
                          <a:cs typeface="Times New Roman" panose="02020603050405020304" pitchFamily="18" charset="0"/>
                        </a:rPr>
                        <a:t>                        * Results</a:t>
                      </a:r>
                    </a:p>
                    <a:p>
                      <a:r>
                        <a:rPr lang="en-IN" sz="2000" b="1" dirty="0">
                          <a:latin typeface="Times New Roman" panose="02020603050405020304" pitchFamily="18" charset="0"/>
                          <a:cs typeface="Times New Roman" panose="02020603050405020304" pitchFamily="18" charset="0"/>
                        </a:rPr>
                        <a:t>                        * Lessons Learned</a:t>
                      </a:r>
                    </a:p>
                  </a:txBody>
                  <a:tcPr anchor="ctr"/>
                </a:tc>
                <a:tc>
                  <a:txBody>
                    <a:bodyPr/>
                    <a:lstStyle/>
                    <a:p>
                      <a:pPr algn="ctr"/>
                      <a:r>
                        <a:rPr lang="en-IN" sz="2800" b="1" dirty="0">
                          <a:latin typeface="Times New Roman" panose="02020603050405020304" pitchFamily="18" charset="0"/>
                          <a:cs typeface="Times New Roman" panose="02020603050405020304" pitchFamily="18" charset="0"/>
                        </a:rPr>
                        <a:t>4 - 6</a:t>
                      </a:r>
                    </a:p>
                  </a:txBody>
                  <a:tcPr anchor="ctr"/>
                </a:tc>
                <a:extLst>
                  <a:ext uri="{0D108BD9-81ED-4DB2-BD59-A6C34878D82A}">
                    <a16:rowId xmlns:a16="http://schemas.microsoft.com/office/drawing/2014/main" val="4277613265"/>
                  </a:ext>
                </a:extLst>
              </a:tr>
              <a:tr h="793162">
                <a:tc>
                  <a:txBody>
                    <a:bodyPr/>
                    <a:lstStyle/>
                    <a:p>
                      <a:r>
                        <a:rPr lang="en-IN" sz="2000" b="1" dirty="0">
                          <a:latin typeface="Times New Roman" panose="02020603050405020304" pitchFamily="18" charset="0"/>
                          <a:cs typeface="Times New Roman" panose="02020603050405020304" pitchFamily="18" charset="0"/>
                        </a:rPr>
                        <a:t>BIBLOGRAPHY</a:t>
                      </a:r>
                    </a:p>
                  </a:txBody>
                  <a:tcPr anchor="ctr"/>
                </a:tc>
                <a:tc>
                  <a:txBody>
                    <a:bodyPr/>
                    <a:lstStyle/>
                    <a:p>
                      <a:pPr algn="ctr"/>
                      <a:r>
                        <a:rPr lang="en-IN" sz="2800" b="1" dirty="0">
                          <a:latin typeface="Times New Roman" panose="02020603050405020304" pitchFamily="18" charset="0"/>
                          <a:cs typeface="Times New Roman" panose="02020603050405020304" pitchFamily="18" charset="0"/>
                        </a:rPr>
                        <a:t>7</a:t>
                      </a:r>
                    </a:p>
                  </a:txBody>
                  <a:tcPr anchor="ctr"/>
                </a:tc>
                <a:extLst>
                  <a:ext uri="{0D108BD9-81ED-4DB2-BD59-A6C34878D82A}">
                    <a16:rowId xmlns:a16="http://schemas.microsoft.com/office/drawing/2014/main" val="150519365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BECF4-B234-57CC-F419-9392F4CE4B3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14AC112-F7D1-C0A3-C906-2A486561B673}"/>
              </a:ext>
            </a:extLst>
          </p:cNvPr>
          <p:cNvGrpSpPr/>
          <p:nvPr/>
        </p:nvGrpSpPr>
        <p:grpSpPr>
          <a:xfrm>
            <a:off x="11664950" y="3244850"/>
            <a:ext cx="7204709" cy="7168515"/>
            <a:chOff x="11096307" y="3131096"/>
            <a:chExt cx="7204709" cy="7168515"/>
          </a:xfrm>
        </p:grpSpPr>
        <p:sp>
          <p:nvSpPr>
            <p:cNvPr id="3" name="object 3">
              <a:extLst>
                <a:ext uri="{FF2B5EF4-FFF2-40B4-BE49-F238E27FC236}">
                  <a16:creationId xmlns:a16="http://schemas.microsoft.com/office/drawing/2014/main" id="{64B40401-65D0-7663-FEFC-5A919B15E1D9}"/>
                </a:ext>
              </a:extLst>
            </p:cNvPr>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a:extLst>
                <a:ext uri="{FF2B5EF4-FFF2-40B4-BE49-F238E27FC236}">
                  <a16:creationId xmlns:a16="http://schemas.microsoft.com/office/drawing/2014/main" id="{381A3FCC-CAE9-9C1E-F412-A0033A9B0093}"/>
                </a:ext>
              </a:extLst>
            </p:cNvPr>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a:extLst>
                <a:ext uri="{FF2B5EF4-FFF2-40B4-BE49-F238E27FC236}">
                  <a16:creationId xmlns:a16="http://schemas.microsoft.com/office/drawing/2014/main" id="{91F8ADE7-97B9-6F0D-F1D6-65706FA90059}"/>
                </a:ext>
              </a:extLst>
            </p:cNvPr>
            <p:cNvPicPr/>
            <p:nvPr/>
          </p:nvPicPr>
          <p:blipFill>
            <a:blip r:embed="rId2" cstate="print"/>
            <a:stretch>
              <a:fillRect/>
            </a:stretch>
          </p:blipFill>
          <p:spPr>
            <a:xfrm>
              <a:off x="11173549" y="3209823"/>
              <a:ext cx="5076824" cy="5076824"/>
            </a:xfrm>
            <a:prstGeom prst="rect">
              <a:avLst/>
            </a:prstGeom>
          </p:spPr>
        </p:pic>
      </p:grpSp>
      <p:sp>
        <p:nvSpPr>
          <p:cNvPr id="6" name="object 6">
            <a:extLst>
              <a:ext uri="{FF2B5EF4-FFF2-40B4-BE49-F238E27FC236}">
                <a16:creationId xmlns:a16="http://schemas.microsoft.com/office/drawing/2014/main" id="{9FF0F092-9F37-A5B3-3590-8AAC50A30F9B}"/>
              </a:ext>
            </a:extLst>
          </p:cNvPr>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a:extLst>
              <a:ext uri="{FF2B5EF4-FFF2-40B4-BE49-F238E27FC236}">
                <a16:creationId xmlns:a16="http://schemas.microsoft.com/office/drawing/2014/main" id="{CF254302-B46B-745B-0A63-323EE444E342}"/>
              </a:ext>
            </a:extLst>
          </p:cNvPr>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9" name="object 9">
            <a:extLst>
              <a:ext uri="{FF2B5EF4-FFF2-40B4-BE49-F238E27FC236}">
                <a16:creationId xmlns:a16="http://schemas.microsoft.com/office/drawing/2014/main" id="{9B100405-6F24-BC9F-3FE4-6D0C763D2123}"/>
              </a:ext>
            </a:extLst>
          </p:cNvPr>
          <p:cNvSpPr txBox="1"/>
          <p:nvPr/>
        </p:nvSpPr>
        <p:spPr>
          <a:xfrm>
            <a:off x="788942" y="3131096"/>
            <a:ext cx="9677400" cy="5697522"/>
          </a:xfrm>
          <a:prstGeom prst="rect">
            <a:avLst/>
          </a:prstGeom>
        </p:spPr>
        <p:txBody>
          <a:bodyPr vert="horz" wrap="square" lIns="0" tIns="6350" rIns="0" bIns="0" rtlCol="0">
            <a:spAutoFit/>
          </a:bodyPr>
          <a:lstStyle/>
          <a:p>
            <a:pPr marL="12700" marR="5080">
              <a:lnSpc>
                <a:spcPct val="101699"/>
              </a:lnSpc>
              <a:spcBef>
                <a:spcPts val="50"/>
              </a:spcBef>
            </a:pPr>
            <a:r>
              <a:rPr lang="en-US" sz="2000" b="0" i="0" dirty="0">
                <a:solidFill>
                  <a:srgbClr val="0D0D0D"/>
                </a:solidFill>
                <a:effectLst/>
                <a:latin typeface="Söhne"/>
              </a:rPr>
              <a:t>Biogas power generation from sewage treatment plants in Chennai, India, represents a significant step towards sustainable energy production and environmental management. Chennai, the capital city of Tamil Nadu, faces challenges related to sewage management due to its burgeoning population and urbanization. However, innovative approaches, such as harnessing biogas from sewage treatment, offer promising solutions.</a:t>
            </a:r>
          </a:p>
          <a:p>
            <a:pPr marL="12700" marR="5080">
              <a:lnSpc>
                <a:spcPct val="101699"/>
              </a:lnSpc>
              <a:spcBef>
                <a:spcPts val="50"/>
              </a:spcBef>
            </a:pPr>
            <a:endParaRPr lang="en-US" sz="2000" dirty="0">
              <a:solidFill>
                <a:srgbClr val="0D0D0D"/>
              </a:solidFill>
              <a:latin typeface="Söhne"/>
              <a:cs typeface="Verdana"/>
            </a:endParaRPr>
          </a:p>
          <a:p>
            <a:pPr marL="12700" marR="5080">
              <a:lnSpc>
                <a:spcPct val="101699"/>
              </a:lnSpc>
              <a:spcBef>
                <a:spcPts val="50"/>
              </a:spcBef>
            </a:pPr>
            <a:r>
              <a:rPr lang="en-US" sz="2000" b="0" i="0" dirty="0">
                <a:solidFill>
                  <a:srgbClr val="0D0D0D"/>
                </a:solidFill>
                <a:effectLst/>
                <a:latin typeface="Söhne"/>
              </a:rPr>
              <a:t>Biogas, primarily composed of methane and carbon dioxide, is generated through the anaerobic digestion of organic matter in sewage. Chennai's sewage treatment plants utilize this natural process to not only treat wastewater but also to produce biogas, a renewable energy source. The biogas produced can be utilized to generate electricity and heat, thereby reducing dependence on conventional fossil fuels and mitigating greenhouse gas emissions.</a:t>
            </a:r>
          </a:p>
          <a:p>
            <a:pPr marL="12700" marR="5080">
              <a:lnSpc>
                <a:spcPct val="101699"/>
              </a:lnSpc>
              <a:spcBef>
                <a:spcPts val="50"/>
              </a:spcBef>
            </a:pPr>
            <a:endParaRPr lang="en-US" sz="2000" dirty="0">
              <a:solidFill>
                <a:srgbClr val="0D0D0D"/>
              </a:solidFill>
              <a:latin typeface="Söhne"/>
              <a:cs typeface="Verdana"/>
            </a:endParaRPr>
          </a:p>
          <a:p>
            <a:pPr marL="12700" marR="5080">
              <a:lnSpc>
                <a:spcPct val="101699"/>
              </a:lnSpc>
              <a:spcBef>
                <a:spcPts val="50"/>
              </a:spcBef>
            </a:pPr>
            <a:r>
              <a:rPr lang="en-US" sz="2000" b="0" i="0" dirty="0">
                <a:solidFill>
                  <a:srgbClr val="0D0D0D"/>
                </a:solidFill>
                <a:effectLst/>
                <a:latin typeface="Söhne"/>
              </a:rPr>
              <a:t>The implementation of biogas power generation systems in sewage treatment plants brings multiple benefits. Firstly, it provides a renewable and sustainable source of energy, contributing to Chennai's energy security and reducing its carbon footprint. Secondly, it helps in the efficient management of sewage by treating wastewater and simultaneously producing valuable energy resources. Additionally, biogas power generation creates opportunities for decentralized energy production, promoting local economic development and job creation.</a:t>
            </a:r>
            <a:endParaRPr sz="2000" dirty="0">
              <a:latin typeface="Abadi" panose="020B0604020104020204" pitchFamily="34" charset="0"/>
              <a:cs typeface="Verdana"/>
            </a:endParaRPr>
          </a:p>
        </p:txBody>
      </p:sp>
      <p:sp>
        <p:nvSpPr>
          <p:cNvPr id="10" name="object 10">
            <a:extLst>
              <a:ext uri="{FF2B5EF4-FFF2-40B4-BE49-F238E27FC236}">
                <a16:creationId xmlns:a16="http://schemas.microsoft.com/office/drawing/2014/main" id="{A60B7CF6-4F9C-8A8E-FC54-282753273069}"/>
              </a:ext>
            </a:extLst>
          </p:cNvPr>
          <p:cNvSpPr txBox="1">
            <a:spLocks noGrp="1"/>
          </p:cNvSpPr>
          <p:nvPr>
            <p:ph type="title"/>
          </p:nvPr>
        </p:nvSpPr>
        <p:spPr>
          <a:xfrm>
            <a:off x="1583963" y="1444498"/>
            <a:ext cx="4043679" cy="939800"/>
          </a:xfrm>
          <a:prstGeom prst="rect">
            <a:avLst/>
          </a:prstGeom>
        </p:spPr>
        <p:txBody>
          <a:bodyPr vert="horz" wrap="square" lIns="0" tIns="12700" rIns="0" bIns="0" rtlCol="0">
            <a:spAutoFit/>
          </a:bodyPr>
          <a:lstStyle/>
          <a:p>
            <a:pPr marL="12700">
              <a:lnSpc>
                <a:spcPct val="100000"/>
              </a:lnSpc>
              <a:spcBef>
                <a:spcPts val="100"/>
              </a:spcBef>
            </a:pPr>
            <a:r>
              <a:rPr sz="6000" spc="-190" dirty="0"/>
              <a:t>Introduction</a:t>
            </a:r>
            <a:endParaRPr sz="6000" dirty="0"/>
          </a:p>
        </p:txBody>
      </p:sp>
    </p:spTree>
    <p:extLst>
      <p:ext uri="{BB962C8B-B14F-4D97-AF65-F5344CB8AC3E}">
        <p14:creationId xmlns:p14="http://schemas.microsoft.com/office/powerpoint/2010/main" val="197752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548830"/>
            <a:ext cx="18288000" cy="9738346"/>
            <a:chOff x="0" y="548830"/>
            <a:chExt cx="18288000" cy="9738346"/>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txBox="1">
            <a:spLocks noGrp="1"/>
          </p:cNvSpPr>
          <p:nvPr>
            <p:ph type="title"/>
          </p:nvPr>
        </p:nvSpPr>
        <p:spPr>
          <a:xfrm>
            <a:off x="9607550" y="1350481"/>
            <a:ext cx="7503795" cy="939800"/>
          </a:xfrm>
          <a:prstGeom prst="rect">
            <a:avLst/>
          </a:prstGeom>
        </p:spPr>
        <p:txBody>
          <a:bodyPr vert="horz" wrap="square" lIns="0" tIns="12700" rIns="0" bIns="0" rtlCol="0">
            <a:spAutoFit/>
          </a:bodyPr>
          <a:lstStyle/>
          <a:p>
            <a:pPr marL="12700">
              <a:lnSpc>
                <a:spcPct val="100000"/>
              </a:lnSpc>
              <a:spcBef>
                <a:spcPts val="100"/>
              </a:spcBef>
            </a:pPr>
            <a:r>
              <a:rPr lang="en-IN" sz="6000" spc="-85" dirty="0">
                <a:latin typeface="Trebuchet MS"/>
                <a:cs typeface="Trebuchet MS"/>
              </a:rPr>
              <a:t>Actual Case Study</a:t>
            </a:r>
            <a:endParaRPr sz="6000" dirty="0">
              <a:latin typeface="Trebuchet MS"/>
              <a:cs typeface="Trebuchet MS"/>
            </a:endParaRPr>
          </a:p>
        </p:txBody>
      </p:sp>
      <p:sp>
        <p:nvSpPr>
          <p:cNvPr id="11" name="object 9">
            <a:extLst>
              <a:ext uri="{FF2B5EF4-FFF2-40B4-BE49-F238E27FC236}">
                <a16:creationId xmlns:a16="http://schemas.microsoft.com/office/drawing/2014/main" id="{F14FDFE5-D6A3-32BD-3AA4-19318933A213}"/>
              </a:ext>
            </a:extLst>
          </p:cNvPr>
          <p:cNvSpPr txBox="1"/>
          <p:nvPr/>
        </p:nvSpPr>
        <p:spPr>
          <a:xfrm>
            <a:off x="8301888" y="3000707"/>
            <a:ext cx="9677400" cy="6375976"/>
          </a:xfrm>
          <a:prstGeom prst="rect">
            <a:avLst/>
          </a:prstGeom>
        </p:spPr>
        <p:txBody>
          <a:bodyPr vert="horz" wrap="square" lIns="0" tIns="6350" rIns="0" bIns="0" rtlCol="0">
            <a:spAutoFit/>
          </a:bodyPr>
          <a:lstStyle/>
          <a:p>
            <a:pPr marL="12700" marR="5080">
              <a:lnSpc>
                <a:spcPct val="101699"/>
              </a:lnSpc>
              <a:spcBef>
                <a:spcPts val="50"/>
              </a:spcBef>
            </a:pPr>
            <a:r>
              <a:rPr lang="en-US" sz="2000" b="1" dirty="0">
                <a:latin typeface="Abadi" panose="020B0604020104020204" pitchFamily="34" charset="0"/>
              </a:rPr>
              <a:t>Background:</a:t>
            </a:r>
          </a:p>
          <a:p>
            <a:pPr marL="12700" marR="5080">
              <a:lnSpc>
                <a:spcPct val="101699"/>
              </a:lnSpc>
              <a:spcBef>
                <a:spcPts val="50"/>
              </a:spcBef>
            </a:pPr>
            <a:endParaRPr lang="en-US" sz="2000" dirty="0">
              <a:latin typeface="Abadi" panose="020B0604020104020204" pitchFamily="34" charset="0"/>
            </a:endParaRPr>
          </a:p>
          <a:p>
            <a:pPr marL="469900" marR="5080" lvl="1">
              <a:lnSpc>
                <a:spcPct val="101699"/>
              </a:lnSpc>
              <a:spcBef>
                <a:spcPts val="50"/>
              </a:spcBef>
            </a:pPr>
            <a:r>
              <a:rPr lang="en-US" sz="2000" dirty="0">
                <a:latin typeface="Abadi" panose="020B0604020104020204" pitchFamily="34" charset="0"/>
              </a:rPr>
              <a:t>Chennai, the capital city of Tamil Nadu in India, faces challenges related to wastewater management and energy sustainability. With rapid urbanization and population growth, the city generates significant amounts of sewage daily, posing environmental and public health concerns. In response, the Chennai Metropolitan Water Supply and Sewerage Board (CMWSSB) initiated projects to harness biogas from sewage treatment plants (STPs) for power generation.</a:t>
            </a:r>
          </a:p>
          <a:p>
            <a:pPr marL="12700" marR="5080">
              <a:lnSpc>
                <a:spcPct val="101699"/>
              </a:lnSpc>
              <a:spcBef>
                <a:spcPts val="50"/>
              </a:spcBef>
            </a:pPr>
            <a:endParaRPr lang="en-US" sz="2000" dirty="0">
              <a:solidFill>
                <a:srgbClr val="0D0D0D"/>
              </a:solidFill>
              <a:latin typeface="Söhne"/>
              <a:cs typeface="Verdana"/>
            </a:endParaRPr>
          </a:p>
          <a:p>
            <a:pPr marL="12700" marR="5080">
              <a:lnSpc>
                <a:spcPct val="101699"/>
              </a:lnSpc>
              <a:spcBef>
                <a:spcPts val="50"/>
              </a:spcBef>
            </a:pPr>
            <a:r>
              <a:rPr lang="en-US" sz="2000" b="1" dirty="0">
                <a:latin typeface="Abadi" panose="020B0604020104020204" pitchFamily="34" charset="0"/>
                <a:cs typeface="Verdana"/>
              </a:rPr>
              <a:t>Challenges:</a:t>
            </a:r>
          </a:p>
          <a:p>
            <a:pPr marL="12700" marR="5080">
              <a:lnSpc>
                <a:spcPct val="101699"/>
              </a:lnSpc>
              <a:spcBef>
                <a:spcPts val="50"/>
              </a:spcBef>
            </a:pPr>
            <a:endParaRPr lang="en-US" sz="2000" dirty="0">
              <a:latin typeface="Abadi" panose="020B0604020104020204" pitchFamily="34" charset="0"/>
              <a:cs typeface="Verdana"/>
            </a:endParaRPr>
          </a:p>
          <a:p>
            <a:pPr marL="469900" marR="5080" lvl="1">
              <a:lnSpc>
                <a:spcPct val="101699"/>
              </a:lnSpc>
              <a:spcBef>
                <a:spcPts val="50"/>
              </a:spcBef>
            </a:pPr>
            <a:r>
              <a:rPr lang="en-US" sz="2000" dirty="0">
                <a:latin typeface="Abadi" panose="020B0604020104020204" pitchFamily="34" charset="0"/>
                <a:cs typeface="Verdana"/>
              </a:rPr>
              <a:t>1. Wastewater management: Chennai generates large volumes of sewage daily, requiring effective treatment to prevent pollution of water bodies and groundwater contamination.</a:t>
            </a:r>
          </a:p>
          <a:p>
            <a:pPr marL="469900" marR="5080" lvl="1">
              <a:lnSpc>
                <a:spcPct val="101699"/>
              </a:lnSpc>
              <a:spcBef>
                <a:spcPts val="50"/>
              </a:spcBef>
            </a:pPr>
            <a:r>
              <a:rPr lang="en-US" sz="2000" dirty="0">
                <a:latin typeface="Abadi" panose="020B0604020104020204" pitchFamily="34" charset="0"/>
                <a:cs typeface="Verdana"/>
              </a:rPr>
              <a:t>2. Energy demand: Chennai faces a growing demand for electricity, and traditional fossil fuel-based power generation contributes to greenhouse gas emissions and air pollution.</a:t>
            </a:r>
          </a:p>
          <a:p>
            <a:pPr marL="469900" marR="5080" lvl="1">
              <a:lnSpc>
                <a:spcPct val="101699"/>
              </a:lnSpc>
              <a:spcBef>
                <a:spcPts val="50"/>
              </a:spcBef>
            </a:pPr>
            <a:r>
              <a:rPr lang="en-US" sz="2000" dirty="0">
                <a:latin typeface="Abadi" panose="020B0604020104020204" pitchFamily="34" charset="0"/>
                <a:cs typeface="Verdana"/>
              </a:rPr>
              <a:t>3. Resource optimization: Sewage contains organic matter that can be harnessed for energy generation, but conventional sewage treatment methods often do not utilize this resource efficiently.</a:t>
            </a:r>
            <a:endParaRPr sz="2000" dirty="0">
              <a:latin typeface="Abadi" panose="020B0604020104020204" pitchFamily="34" charset="0"/>
              <a:cs typeface="Verdana"/>
            </a:endParaRPr>
          </a:p>
        </p:txBody>
      </p:sp>
      <p:grpSp>
        <p:nvGrpSpPr>
          <p:cNvPr id="12" name="object 2"/>
          <p:cNvGrpSpPr/>
          <p:nvPr/>
        </p:nvGrpSpPr>
        <p:grpSpPr>
          <a:xfrm>
            <a:off x="920750" y="1380146"/>
            <a:ext cx="6284595" cy="7086600"/>
            <a:chOff x="11096307" y="3131096"/>
            <a:chExt cx="5229225" cy="5229225"/>
          </a:xfrm>
        </p:grpSpPr>
        <p:sp>
          <p:nvSpPr>
            <p:cNvPr id="1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15" name="object 5"/>
            <p:cNvPicPr/>
            <p:nvPr/>
          </p:nvPicPr>
          <p:blipFill>
            <a:blip r:embed="rId2" cstate="print"/>
            <a:stretch>
              <a:fillRect/>
            </a:stretch>
          </p:blipFill>
          <p:spPr>
            <a:xfrm>
              <a:off x="11173549" y="3209823"/>
              <a:ext cx="5076824" cy="507682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096307" y="3131096"/>
            <a:ext cx="7204709" cy="7168515"/>
            <a:chOff x="11096307" y="3131096"/>
            <a:chExt cx="7204709" cy="7168515"/>
          </a:xfrm>
        </p:grpSpPr>
        <p:sp>
          <p:nvSpPr>
            <p:cNvPr id="3" name="object 3"/>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4" name="object 4"/>
            <p:cNvSpPr/>
            <p:nvPr/>
          </p:nvSpPr>
          <p:spPr>
            <a:xfrm>
              <a:off x="11096307" y="3131096"/>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5" name="object 5"/>
            <p:cNvPicPr/>
            <p:nvPr/>
          </p:nvPicPr>
          <p:blipFill>
            <a:blip r:embed="rId2" cstate="print"/>
            <a:stretch>
              <a:fillRect/>
            </a:stretch>
          </p:blipFill>
          <p:spPr>
            <a:xfrm>
              <a:off x="11173549" y="3209823"/>
              <a:ext cx="5076824" cy="5076824"/>
            </a:xfrm>
            <a:prstGeom prst="rect">
              <a:avLst/>
            </a:prstGeom>
          </p:spPr>
        </p:pic>
      </p:gr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1" name="object 9">
            <a:extLst>
              <a:ext uri="{FF2B5EF4-FFF2-40B4-BE49-F238E27FC236}">
                <a16:creationId xmlns:a16="http://schemas.microsoft.com/office/drawing/2014/main" id="{94CF8300-876A-62F9-65DE-A1E2483FBB1D}"/>
              </a:ext>
            </a:extLst>
          </p:cNvPr>
          <p:cNvSpPr txBox="1"/>
          <p:nvPr/>
        </p:nvSpPr>
        <p:spPr>
          <a:xfrm>
            <a:off x="561817" y="1478139"/>
            <a:ext cx="9677400" cy="7343421"/>
          </a:xfrm>
          <a:prstGeom prst="rect">
            <a:avLst/>
          </a:prstGeom>
        </p:spPr>
        <p:txBody>
          <a:bodyPr vert="horz" wrap="square" lIns="0" tIns="6350" rIns="0" bIns="0" rtlCol="0">
            <a:spAutoFit/>
          </a:bodyPr>
          <a:lstStyle/>
          <a:p>
            <a:pPr marL="12700" marR="5080">
              <a:lnSpc>
                <a:spcPct val="101699"/>
              </a:lnSpc>
              <a:spcBef>
                <a:spcPts val="50"/>
              </a:spcBef>
            </a:pPr>
            <a:r>
              <a:rPr lang="en-US" sz="2000" b="1" dirty="0">
                <a:latin typeface="Abadi" panose="020B0604020104020204" pitchFamily="34" charset="0"/>
              </a:rPr>
              <a:t>Solution:</a:t>
            </a:r>
          </a:p>
          <a:p>
            <a:pPr marL="12700" marR="5080">
              <a:lnSpc>
                <a:spcPct val="101699"/>
              </a:lnSpc>
              <a:spcBef>
                <a:spcPts val="50"/>
              </a:spcBef>
            </a:pPr>
            <a:endParaRPr lang="en-US" sz="2000" dirty="0">
              <a:latin typeface="Abadi" panose="020B0604020104020204" pitchFamily="34" charset="0"/>
            </a:endParaRPr>
          </a:p>
          <a:p>
            <a:pPr marL="469900" marR="5080" lvl="1">
              <a:lnSpc>
                <a:spcPct val="101699"/>
              </a:lnSpc>
              <a:spcBef>
                <a:spcPts val="50"/>
              </a:spcBef>
            </a:pPr>
            <a:r>
              <a:rPr lang="en-US" sz="2000" dirty="0">
                <a:latin typeface="Abadi" panose="020B0604020104020204" pitchFamily="34" charset="0"/>
              </a:rPr>
              <a:t>1. Anaerobic digestion: CMWSSB implemented anaerobic digestion technology in sewage treatment plants to break down organic matter in the sewage and produce biogas, primarily consisting of methane and carbon dioxide.</a:t>
            </a:r>
          </a:p>
          <a:p>
            <a:pPr marL="469900" marR="5080" lvl="1">
              <a:lnSpc>
                <a:spcPct val="101699"/>
              </a:lnSpc>
              <a:spcBef>
                <a:spcPts val="50"/>
              </a:spcBef>
            </a:pPr>
            <a:r>
              <a:rPr lang="en-US" sz="2000" dirty="0">
                <a:latin typeface="Abadi" panose="020B0604020104020204" pitchFamily="34" charset="0"/>
              </a:rPr>
              <a:t>2. Biogas utilization: The biogas produced is captured and utilized as a renewable energy source to generate electricity and heat, reducing the dependence on fossil fuels.</a:t>
            </a:r>
          </a:p>
          <a:p>
            <a:pPr marL="469900" marR="5080" lvl="1">
              <a:lnSpc>
                <a:spcPct val="101699"/>
              </a:lnSpc>
              <a:spcBef>
                <a:spcPts val="50"/>
              </a:spcBef>
            </a:pPr>
            <a:r>
              <a:rPr lang="en-US" sz="2000" dirty="0">
                <a:latin typeface="Abadi" panose="020B0604020104020204" pitchFamily="34" charset="0"/>
              </a:rPr>
              <a:t>3. Power generation infrastructure: CMWSSB installed biogas power generation units within sewage treatment plants, integrating them into the existing infrastructure to maximize energy recovery.</a:t>
            </a:r>
          </a:p>
          <a:p>
            <a:pPr marL="469900" marR="5080" lvl="1">
              <a:lnSpc>
                <a:spcPct val="101699"/>
              </a:lnSpc>
              <a:spcBef>
                <a:spcPts val="50"/>
              </a:spcBef>
            </a:pPr>
            <a:endParaRPr lang="en-US" sz="2000" dirty="0">
              <a:solidFill>
                <a:srgbClr val="0D0D0D"/>
              </a:solidFill>
              <a:latin typeface="Söhne"/>
              <a:cs typeface="Verdana"/>
            </a:endParaRPr>
          </a:p>
          <a:p>
            <a:pPr marL="12700" marR="5080">
              <a:lnSpc>
                <a:spcPct val="101699"/>
              </a:lnSpc>
              <a:spcBef>
                <a:spcPts val="50"/>
              </a:spcBef>
            </a:pPr>
            <a:r>
              <a:rPr lang="en-US" sz="2000" b="1" dirty="0">
                <a:latin typeface="Abadi" panose="020B0604020104020204" pitchFamily="34" charset="0"/>
                <a:cs typeface="Verdana"/>
              </a:rPr>
              <a:t>Results:</a:t>
            </a:r>
          </a:p>
          <a:p>
            <a:pPr marL="12700" marR="5080">
              <a:lnSpc>
                <a:spcPct val="101699"/>
              </a:lnSpc>
              <a:spcBef>
                <a:spcPts val="50"/>
              </a:spcBef>
            </a:pPr>
            <a:endParaRPr lang="en-US" sz="2000" dirty="0">
              <a:latin typeface="Abadi" panose="020B0604020104020204" pitchFamily="34" charset="0"/>
              <a:cs typeface="Verdana"/>
            </a:endParaRPr>
          </a:p>
          <a:p>
            <a:pPr marL="469900" marR="5080" lvl="1">
              <a:lnSpc>
                <a:spcPct val="101699"/>
              </a:lnSpc>
              <a:spcBef>
                <a:spcPts val="50"/>
              </a:spcBef>
            </a:pPr>
            <a:r>
              <a:rPr lang="en-US" sz="2000" dirty="0">
                <a:latin typeface="Abadi" panose="020B0604020104020204" pitchFamily="34" charset="0"/>
                <a:cs typeface="Verdana"/>
              </a:rPr>
              <a:t>1. Renewable energy generation: The biogas power generation projects have enabled Chennai to produce renewable energy from sewage, reducing reliance on fossil fuels and mitigating greenhouse gas emissions.</a:t>
            </a:r>
          </a:p>
          <a:p>
            <a:pPr marL="469900" marR="5080" lvl="1">
              <a:lnSpc>
                <a:spcPct val="101699"/>
              </a:lnSpc>
              <a:spcBef>
                <a:spcPts val="50"/>
              </a:spcBef>
            </a:pPr>
            <a:r>
              <a:rPr lang="en-US" sz="2000" dirty="0">
                <a:latin typeface="Abadi" panose="020B0604020104020204" pitchFamily="34" charset="0"/>
                <a:cs typeface="Verdana"/>
              </a:rPr>
              <a:t>2. Energy self-sufficiency: By utilizing biogas for power generation, CMWSSB has reduced electricity costs and increased the resilience of sewage treatment plants to power disruptions.</a:t>
            </a:r>
          </a:p>
          <a:p>
            <a:pPr marL="469900" marR="5080" lvl="1">
              <a:lnSpc>
                <a:spcPct val="101699"/>
              </a:lnSpc>
              <a:spcBef>
                <a:spcPts val="50"/>
              </a:spcBef>
            </a:pPr>
            <a:r>
              <a:rPr lang="en-US" sz="2000" dirty="0">
                <a:latin typeface="Abadi" panose="020B0604020104020204" pitchFamily="34" charset="0"/>
                <a:cs typeface="Verdana"/>
              </a:rPr>
              <a:t>3. Environmental benefits: Biogas power generation helps to reduce air pollution and mitigate climate change by displacing emissions from fossil fuel-based power generation.</a:t>
            </a:r>
            <a:endParaRPr sz="2000" dirty="0">
              <a:latin typeface="Abadi" panose="020B0604020104020204" pitchFamily="34" charset="0"/>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500" y="3899"/>
            <a:ext cx="18300700" cy="10295890"/>
            <a:chOff x="-12500" y="3899"/>
            <a:chExt cx="18300700" cy="10295890"/>
          </a:xfrm>
        </p:grpSpPr>
        <p:sp>
          <p:nvSpPr>
            <p:cNvPr id="3" name="object 3"/>
            <p:cNvSpPr/>
            <p:nvPr/>
          </p:nvSpPr>
          <p:spPr>
            <a:xfrm>
              <a:off x="0" y="4840146"/>
              <a:ext cx="5176520" cy="5447030"/>
            </a:xfrm>
            <a:custGeom>
              <a:avLst/>
              <a:gdLst/>
              <a:ahLst/>
              <a:cxnLst/>
              <a:rect l="l" t="t" r="r" b="b"/>
              <a:pathLst>
                <a:path w="5176520" h="5447030">
                  <a:moveTo>
                    <a:pt x="0" y="0"/>
                  </a:moveTo>
                  <a:lnTo>
                    <a:pt x="56648" y="10442"/>
                  </a:lnTo>
                  <a:lnTo>
                    <a:pt x="101517" y="19836"/>
                  </a:lnTo>
                  <a:lnTo>
                    <a:pt x="145914" y="30065"/>
                  </a:lnTo>
                  <a:lnTo>
                    <a:pt x="189846" y="41122"/>
                  </a:lnTo>
                  <a:lnTo>
                    <a:pt x="233318" y="52994"/>
                  </a:lnTo>
                  <a:lnTo>
                    <a:pt x="276336" y="65674"/>
                  </a:lnTo>
                  <a:lnTo>
                    <a:pt x="318906" y="79149"/>
                  </a:lnTo>
                  <a:lnTo>
                    <a:pt x="361033" y="93411"/>
                  </a:lnTo>
                  <a:lnTo>
                    <a:pt x="402722" y="108449"/>
                  </a:lnTo>
                  <a:lnTo>
                    <a:pt x="443981" y="124253"/>
                  </a:lnTo>
                  <a:lnTo>
                    <a:pt x="484813" y="140813"/>
                  </a:lnTo>
                  <a:lnTo>
                    <a:pt x="525226" y="158119"/>
                  </a:lnTo>
                  <a:lnTo>
                    <a:pt x="565224" y="176161"/>
                  </a:lnTo>
                  <a:lnTo>
                    <a:pt x="604813" y="194929"/>
                  </a:lnTo>
                  <a:lnTo>
                    <a:pt x="643999" y="214412"/>
                  </a:lnTo>
                  <a:lnTo>
                    <a:pt x="682788" y="234601"/>
                  </a:lnTo>
                  <a:lnTo>
                    <a:pt x="721185" y="255485"/>
                  </a:lnTo>
                  <a:lnTo>
                    <a:pt x="759197" y="277055"/>
                  </a:lnTo>
                  <a:lnTo>
                    <a:pt x="796827" y="299301"/>
                  </a:lnTo>
                  <a:lnTo>
                    <a:pt x="834084" y="322211"/>
                  </a:lnTo>
                  <a:lnTo>
                    <a:pt x="870971" y="345777"/>
                  </a:lnTo>
                  <a:lnTo>
                    <a:pt x="907495" y="369988"/>
                  </a:lnTo>
                  <a:lnTo>
                    <a:pt x="943661" y="394834"/>
                  </a:lnTo>
                  <a:lnTo>
                    <a:pt x="979476" y="420305"/>
                  </a:lnTo>
                  <a:lnTo>
                    <a:pt x="1014944" y="446391"/>
                  </a:lnTo>
                  <a:lnTo>
                    <a:pt x="1050071" y="473082"/>
                  </a:lnTo>
                  <a:lnTo>
                    <a:pt x="1084864" y="500367"/>
                  </a:lnTo>
                  <a:lnTo>
                    <a:pt x="1119327" y="528238"/>
                  </a:lnTo>
                  <a:lnTo>
                    <a:pt x="1153467" y="556682"/>
                  </a:lnTo>
                  <a:lnTo>
                    <a:pt x="1187289" y="585691"/>
                  </a:lnTo>
                  <a:lnTo>
                    <a:pt x="1220799" y="615255"/>
                  </a:lnTo>
                  <a:lnTo>
                    <a:pt x="1254002" y="645363"/>
                  </a:lnTo>
                  <a:lnTo>
                    <a:pt x="1286904" y="676005"/>
                  </a:lnTo>
                  <a:lnTo>
                    <a:pt x="1319511" y="707172"/>
                  </a:lnTo>
                  <a:lnTo>
                    <a:pt x="1351829" y="738852"/>
                  </a:lnTo>
                  <a:lnTo>
                    <a:pt x="1383863" y="771036"/>
                  </a:lnTo>
                  <a:lnTo>
                    <a:pt x="1415618" y="803715"/>
                  </a:lnTo>
                  <a:lnTo>
                    <a:pt x="1447101" y="836877"/>
                  </a:lnTo>
                  <a:lnTo>
                    <a:pt x="1478318" y="870513"/>
                  </a:lnTo>
                  <a:lnTo>
                    <a:pt x="1509273" y="904613"/>
                  </a:lnTo>
                  <a:lnTo>
                    <a:pt x="1539973" y="939166"/>
                  </a:lnTo>
                  <a:lnTo>
                    <a:pt x="1570423" y="974163"/>
                  </a:lnTo>
                  <a:lnTo>
                    <a:pt x="1600629" y="1009593"/>
                  </a:lnTo>
                  <a:lnTo>
                    <a:pt x="1630596" y="1045447"/>
                  </a:lnTo>
                  <a:lnTo>
                    <a:pt x="1660331" y="1081714"/>
                  </a:lnTo>
                  <a:lnTo>
                    <a:pt x="1689839" y="1118384"/>
                  </a:lnTo>
                  <a:lnTo>
                    <a:pt x="1719125" y="1155448"/>
                  </a:lnTo>
                  <a:lnTo>
                    <a:pt x="1748196" y="1192894"/>
                  </a:lnTo>
                  <a:lnTo>
                    <a:pt x="1777056" y="1230713"/>
                  </a:lnTo>
                  <a:lnTo>
                    <a:pt x="1805713" y="1268896"/>
                  </a:lnTo>
                  <a:lnTo>
                    <a:pt x="1834170" y="1307431"/>
                  </a:lnTo>
                  <a:lnTo>
                    <a:pt x="1862435" y="1346308"/>
                  </a:lnTo>
                  <a:lnTo>
                    <a:pt x="1890512" y="1385519"/>
                  </a:lnTo>
                  <a:lnTo>
                    <a:pt x="1918408" y="1425052"/>
                  </a:lnTo>
                  <a:lnTo>
                    <a:pt x="1946127" y="1464897"/>
                  </a:lnTo>
                  <a:lnTo>
                    <a:pt x="1973677" y="1505045"/>
                  </a:lnTo>
                  <a:lnTo>
                    <a:pt x="2001061" y="1545486"/>
                  </a:lnTo>
                  <a:lnTo>
                    <a:pt x="2028287" y="1586208"/>
                  </a:lnTo>
                  <a:lnTo>
                    <a:pt x="2055360" y="1627203"/>
                  </a:lnTo>
                  <a:lnTo>
                    <a:pt x="2082285" y="1668460"/>
                  </a:lnTo>
                  <a:lnTo>
                    <a:pt x="2109068" y="1709968"/>
                  </a:lnTo>
                  <a:lnTo>
                    <a:pt x="2135714" y="1751719"/>
                  </a:lnTo>
                  <a:lnTo>
                    <a:pt x="2162231" y="1793702"/>
                  </a:lnTo>
                  <a:lnTo>
                    <a:pt x="2188622" y="1835906"/>
                  </a:lnTo>
                  <a:lnTo>
                    <a:pt x="2214894" y="1878322"/>
                  </a:lnTo>
                  <a:lnTo>
                    <a:pt x="2241053" y="1920940"/>
                  </a:lnTo>
                  <a:lnTo>
                    <a:pt x="2267103" y="1963749"/>
                  </a:lnTo>
                  <a:lnTo>
                    <a:pt x="2293052" y="2006739"/>
                  </a:lnTo>
                  <a:lnTo>
                    <a:pt x="2318904" y="2049901"/>
                  </a:lnTo>
                  <a:lnTo>
                    <a:pt x="2344665" y="2093225"/>
                  </a:lnTo>
                  <a:lnTo>
                    <a:pt x="2370341" y="2136699"/>
                  </a:lnTo>
                  <a:lnTo>
                    <a:pt x="2395938" y="2180315"/>
                  </a:lnTo>
                  <a:lnTo>
                    <a:pt x="2421461" y="2224061"/>
                  </a:lnTo>
                  <a:lnTo>
                    <a:pt x="2446916" y="2267929"/>
                  </a:lnTo>
                  <a:lnTo>
                    <a:pt x="2472308" y="2311908"/>
                  </a:lnTo>
                  <a:lnTo>
                    <a:pt x="2497643" y="2355987"/>
                  </a:lnTo>
                  <a:lnTo>
                    <a:pt x="2522928" y="2400157"/>
                  </a:lnTo>
                  <a:lnTo>
                    <a:pt x="2548167" y="2444408"/>
                  </a:lnTo>
                  <a:lnTo>
                    <a:pt x="2573366" y="2488729"/>
                  </a:lnTo>
                  <a:lnTo>
                    <a:pt x="2598531" y="2533111"/>
                  </a:lnTo>
                  <a:lnTo>
                    <a:pt x="2623668" y="2577543"/>
                  </a:lnTo>
                  <a:lnTo>
                    <a:pt x="2648783" y="2622015"/>
                  </a:lnTo>
                  <a:lnTo>
                    <a:pt x="2673880" y="2666518"/>
                  </a:lnTo>
                  <a:lnTo>
                    <a:pt x="2698965" y="2711041"/>
                  </a:lnTo>
                  <a:lnTo>
                    <a:pt x="2724046" y="2755574"/>
                  </a:lnTo>
                  <a:lnTo>
                    <a:pt x="2749126" y="2800107"/>
                  </a:lnTo>
                  <a:lnTo>
                    <a:pt x="2774212" y="2844629"/>
                  </a:lnTo>
                  <a:lnTo>
                    <a:pt x="2799309" y="2889132"/>
                  </a:lnTo>
                  <a:lnTo>
                    <a:pt x="2824423" y="2933604"/>
                  </a:lnTo>
                  <a:lnTo>
                    <a:pt x="2849560" y="2978036"/>
                  </a:lnTo>
                  <a:lnTo>
                    <a:pt x="2874725" y="3022417"/>
                  </a:lnTo>
                  <a:lnTo>
                    <a:pt x="2899924" y="3066738"/>
                  </a:lnTo>
                  <a:lnTo>
                    <a:pt x="2925164" y="3110989"/>
                  </a:lnTo>
                  <a:lnTo>
                    <a:pt x="2950448" y="3155158"/>
                  </a:lnTo>
                  <a:lnTo>
                    <a:pt x="2975784" y="3199237"/>
                  </a:lnTo>
                  <a:lnTo>
                    <a:pt x="3001176" y="3243216"/>
                  </a:lnTo>
                  <a:lnTo>
                    <a:pt x="3026631" y="3287083"/>
                  </a:lnTo>
                  <a:lnTo>
                    <a:pt x="3052154" y="3330830"/>
                  </a:lnTo>
                  <a:lnTo>
                    <a:pt x="3077750" y="3374445"/>
                  </a:lnTo>
                  <a:lnTo>
                    <a:pt x="3103427" y="3417919"/>
                  </a:lnTo>
                  <a:lnTo>
                    <a:pt x="3129188" y="3461242"/>
                  </a:lnTo>
                  <a:lnTo>
                    <a:pt x="3155040" y="3504404"/>
                  </a:lnTo>
                  <a:lnTo>
                    <a:pt x="3180989" y="3547395"/>
                  </a:lnTo>
                  <a:lnTo>
                    <a:pt x="3207039" y="3590204"/>
                  </a:lnTo>
                  <a:lnTo>
                    <a:pt x="3233198" y="3632821"/>
                  </a:lnTo>
                  <a:lnTo>
                    <a:pt x="3259470" y="3675237"/>
                  </a:lnTo>
                  <a:lnTo>
                    <a:pt x="3285862" y="3717441"/>
                  </a:lnTo>
                  <a:lnTo>
                    <a:pt x="3312378" y="3759424"/>
                  </a:lnTo>
                  <a:lnTo>
                    <a:pt x="3339025" y="3801174"/>
                  </a:lnTo>
                  <a:lnTo>
                    <a:pt x="3365808" y="3842683"/>
                  </a:lnTo>
                  <a:lnTo>
                    <a:pt x="3392733" y="3883940"/>
                  </a:lnTo>
                  <a:lnTo>
                    <a:pt x="3419806" y="3924935"/>
                  </a:lnTo>
                  <a:lnTo>
                    <a:pt x="3447032" y="3965657"/>
                  </a:lnTo>
                  <a:lnTo>
                    <a:pt x="3474416" y="4006097"/>
                  </a:lnTo>
                  <a:lnTo>
                    <a:pt x="3501966" y="4046245"/>
                  </a:lnTo>
                  <a:lnTo>
                    <a:pt x="3529686" y="4086091"/>
                  </a:lnTo>
                  <a:lnTo>
                    <a:pt x="3557581" y="4125624"/>
                  </a:lnTo>
                  <a:lnTo>
                    <a:pt x="3585659" y="4164834"/>
                  </a:lnTo>
                  <a:lnTo>
                    <a:pt x="3613923" y="4203712"/>
                  </a:lnTo>
                  <a:lnTo>
                    <a:pt x="3642381" y="4242247"/>
                  </a:lnTo>
                  <a:lnTo>
                    <a:pt x="3671038" y="4280429"/>
                  </a:lnTo>
                  <a:lnTo>
                    <a:pt x="3699898" y="4318249"/>
                  </a:lnTo>
                  <a:lnTo>
                    <a:pt x="3728969" y="4355695"/>
                  </a:lnTo>
                  <a:lnTo>
                    <a:pt x="3758256" y="4392758"/>
                  </a:lnTo>
                  <a:lnTo>
                    <a:pt x="3787763" y="4429429"/>
                  </a:lnTo>
                  <a:lnTo>
                    <a:pt x="3817498" y="4465696"/>
                  </a:lnTo>
                  <a:lnTo>
                    <a:pt x="3847466" y="4501550"/>
                  </a:lnTo>
                  <a:lnTo>
                    <a:pt x="3877672" y="4536980"/>
                  </a:lnTo>
                  <a:lnTo>
                    <a:pt x="3908122" y="4571977"/>
                  </a:lnTo>
                  <a:lnTo>
                    <a:pt x="3938822" y="4606530"/>
                  </a:lnTo>
                  <a:lnTo>
                    <a:pt x="3969778" y="4640630"/>
                  </a:lnTo>
                  <a:lnTo>
                    <a:pt x="4000994" y="4674266"/>
                  </a:lnTo>
                  <a:lnTo>
                    <a:pt x="4032478" y="4707429"/>
                  </a:lnTo>
                  <a:lnTo>
                    <a:pt x="4064233" y="4740107"/>
                  </a:lnTo>
                  <a:lnTo>
                    <a:pt x="4096267" y="4772292"/>
                  </a:lnTo>
                  <a:lnTo>
                    <a:pt x="4128585" y="4803972"/>
                  </a:lnTo>
                  <a:lnTo>
                    <a:pt x="4161192" y="4835139"/>
                  </a:lnTo>
                  <a:lnTo>
                    <a:pt x="4194095" y="4865781"/>
                  </a:lnTo>
                  <a:lnTo>
                    <a:pt x="4227298" y="4895889"/>
                  </a:lnTo>
                  <a:lnTo>
                    <a:pt x="4260808" y="4925453"/>
                  </a:lnTo>
                  <a:lnTo>
                    <a:pt x="4294630" y="4954462"/>
                  </a:lnTo>
                  <a:lnTo>
                    <a:pt x="4328770" y="4982907"/>
                  </a:lnTo>
                  <a:lnTo>
                    <a:pt x="4363234" y="5010777"/>
                  </a:lnTo>
                  <a:lnTo>
                    <a:pt x="4398026" y="5038063"/>
                  </a:lnTo>
                  <a:lnTo>
                    <a:pt x="4433154" y="5064754"/>
                  </a:lnTo>
                  <a:lnTo>
                    <a:pt x="4468622" y="5090840"/>
                  </a:lnTo>
                  <a:lnTo>
                    <a:pt x="4504437" y="5116311"/>
                  </a:lnTo>
                  <a:lnTo>
                    <a:pt x="4540604" y="5141157"/>
                  </a:lnTo>
                  <a:lnTo>
                    <a:pt x="4577128" y="5165368"/>
                  </a:lnTo>
                  <a:lnTo>
                    <a:pt x="4614015" y="5188934"/>
                  </a:lnTo>
                  <a:lnTo>
                    <a:pt x="4651272" y="5211845"/>
                  </a:lnTo>
                  <a:lnTo>
                    <a:pt x="4688903" y="5234090"/>
                  </a:lnTo>
                  <a:lnTo>
                    <a:pt x="4726914" y="5255660"/>
                  </a:lnTo>
                  <a:lnTo>
                    <a:pt x="4765311" y="5276545"/>
                  </a:lnTo>
                  <a:lnTo>
                    <a:pt x="4804101" y="5296734"/>
                  </a:lnTo>
                  <a:lnTo>
                    <a:pt x="4843287" y="5316218"/>
                  </a:lnTo>
                  <a:lnTo>
                    <a:pt x="4882877" y="5334985"/>
                  </a:lnTo>
                  <a:lnTo>
                    <a:pt x="4922875" y="5353027"/>
                  </a:lnTo>
                  <a:lnTo>
                    <a:pt x="4963287" y="5370334"/>
                  </a:lnTo>
                  <a:lnTo>
                    <a:pt x="5004120" y="5386894"/>
                  </a:lnTo>
                  <a:lnTo>
                    <a:pt x="5045378" y="5402698"/>
                  </a:lnTo>
                  <a:lnTo>
                    <a:pt x="5087068" y="5417736"/>
                  </a:lnTo>
                  <a:lnTo>
                    <a:pt x="5129195" y="5431998"/>
                  </a:lnTo>
                  <a:lnTo>
                    <a:pt x="5171765" y="5445474"/>
                  </a:lnTo>
                  <a:lnTo>
                    <a:pt x="5176439" y="5446851"/>
                  </a:lnTo>
                </a:path>
              </a:pathLst>
            </a:custGeom>
            <a:ln w="25000">
              <a:solidFill>
                <a:srgbClr val="332C2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3899"/>
              <a:ext cx="7993176" cy="10277472"/>
            </a:xfrm>
            <a:prstGeom prst="rect">
              <a:avLst/>
            </a:prstGeom>
          </p:spPr>
        </p:pic>
        <p:sp>
          <p:nvSpPr>
            <p:cNvPr id="5" name="object 5"/>
            <p:cNvSpPr/>
            <p:nvPr/>
          </p:nvSpPr>
          <p:spPr>
            <a:xfrm>
              <a:off x="0" y="548830"/>
              <a:ext cx="18288000" cy="9251950"/>
            </a:xfrm>
            <a:custGeom>
              <a:avLst/>
              <a:gdLst/>
              <a:ahLst/>
              <a:cxnLst/>
              <a:rect l="l" t="t" r="r" b="b"/>
              <a:pathLst>
                <a:path w="18288000" h="9251950">
                  <a:moveTo>
                    <a:pt x="18287988" y="9203855"/>
                  </a:moveTo>
                  <a:lnTo>
                    <a:pt x="0" y="9203855"/>
                  </a:lnTo>
                  <a:lnTo>
                    <a:pt x="0" y="9251480"/>
                  </a:lnTo>
                  <a:lnTo>
                    <a:pt x="18287988" y="9251480"/>
                  </a:lnTo>
                  <a:lnTo>
                    <a:pt x="18287988" y="9203855"/>
                  </a:lnTo>
                  <a:close/>
                </a:path>
                <a:path w="18288000" h="9251950">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13" name="object 9">
            <a:extLst>
              <a:ext uri="{FF2B5EF4-FFF2-40B4-BE49-F238E27FC236}">
                <a16:creationId xmlns:a16="http://schemas.microsoft.com/office/drawing/2014/main" id="{8382119B-B07D-9643-37B0-8C77DBEECC69}"/>
              </a:ext>
            </a:extLst>
          </p:cNvPr>
          <p:cNvSpPr txBox="1"/>
          <p:nvPr/>
        </p:nvSpPr>
        <p:spPr>
          <a:xfrm>
            <a:off x="8464550" y="2254250"/>
            <a:ext cx="9677400" cy="5133072"/>
          </a:xfrm>
          <a:prstGeom prst="rect">
            <a:avLst/>
          </a:prstGeom>
        </p:spPr>
        <p:txBody>
          <a:bodyPr vert="horz" wrap="square" lIns="0" tIns="6350" rIns="0" bIns="0" rtlCol="0">
            <a:spAutoFit/>
          </a:bodyPr>
          <a:lstStyle/>
          <a:p>
            <a:pPr marL="12700" marR="5080">
              <a:lnSpc>
                <a:spcPct val="101699"/>
              </a:lnSpc>
              <a:spcBef>
                <a:spcPts val="50"/>
              </a:spcBef>
            </a:pPr>
            <a:r>
              <a:rPr lang="en-US" sz="2000" b="1" dirty="0">
                <a:latin typeface="Abadi" panose="020B0604020104020204" pitchFamily="34" charset="0"/>
              </a:rPr>
              <a:t>Lessons Learned:</a:t>
            </a:r>
          </a:p>
          <a:p>
            <a:pPr marL="12700" marR="5080">
              <a:lnSpc>
                <a:spcPct val="101699"/>
              </a:lnSpc>
              <a:spcBef>
                <a:spcPts val="50"/>
              </a:spcBef>
            </a:pPr>
            <a:endParaRPr lang="en-US" sz="2000" dirty="0">
              <a:latin typeface="Abadi" panose="020B0604020104020204" pitchFamily="34" charset="0"/>
            </a:endParaRPr>
          </a:p>
          <a:p>
            <a:pPr marL="469900" marR="5080" lvl="1">
              <a:lnSpc>
                <a:spcPct val="101699"/>
              </a:lnSpc>
              <a:spcBef>
                <a:spcPts val="50"/>
              </a:spcBef>
            </a:pPr>
            <a:r>
              <a:rPr lang="en-US" sz="2000" dirty="0">
                <a:latin typeface="Abadi" panose="020B0604020104020204" pitchFamily="34" charset="0"/>
              </a:rPr>
              <a:t>1. Integration of renewable energy generation within sewage treatment infrastructure can enhance resource efficiency and sustainability.</a:t>
            </a:r>
          </a:p>
          <a:p>
            <a:pPr marL="469900" marR="5080" lvl="1">
              <a:lnSpc>
                <a:spcPct val="101699"/>
              </a:lnSpc>
              <a:spcBef>
                <a:spcPts val="50"/>
              </a:spcBef>
            </a:pPr>
            <a:r>
              <a:rPr lang="en-US" sz="2000" dirty="0">
                <a:latin typeface="Abadi" panose="020B0604020104020204" pitchFamily="34" charset="0"/>
              </a:rPr>
              <a:t>2. Public-private partnerships and stakeholder engagement are crucial for the successful implementation and operation of biogas power generation projects.</a:t>
            </a:r>
          </a:p>
          <a:p>
            <a:pPr marL="469900" marR="5080" lvl="1">
              <a:lnSpc>
                <a:spcPct val="101699"/>
              </a:lnSpc>
              <a:spcBef>
                <a:spcPts val="50"/>
              </a:spcBef>
            </a:pPr>
            <a:r>
              <a:rPr lang="en-US" sz="2000" dirty="0">
                <a:latin typeface="Abadi" panose="020B0604020104020204" pitchFamily="34" charset="0"/>
              </a:rPr>
              <a:t>3. Continued investment in research and development is essential to optimize biogas production processes and improve the efficiency of biogas power generation systems.</a:t>
            </a:r>
          </a:p>
          <a:p>
            <a:pPr marL="469900" marR="5080" lvl="1">
              <a:lnSpc>
                <a:spcPct val="101699"/>
              </a:lnSpc>
              <a:spcBef>
                <a:spcPts val="50"/>
              </a:spcBef>
            </a:pPr>
            <a:endParaRPr lang="en-US" sz="2000" dirty="0">
              <a:latin typeface="Abadi" panose="020B0604020104020204" pitchFamily="34" charset="0"/>
            </a:endParaRPr>
          </a:p>
          <a:p>
            <a:pPr marL="469900" marR="5080" lvl="1">
              <a:lnSpc>
                <a:spcPct val="101699"/>
              </a:lnSpc>
              <a:spcBef>
                <a:spcPts val="50"/>
              </a:spcBef>
            </a:pPr>
            <a:endParaRPr lang="en-US" sz="2000" dirty="0">
              <a:latin typeface="Abadi" panose="020B0604020104020204" pitchFamily="34" charset="0"/>
            </a:endParaRPr>
          </a:p>
          <a:p>
            <a:pPr marL="469900" marR="5080" lvl="1">
              <a:lnSpc>
                <a:spcPct val="101699"/>
              </a:lnSpc>
              <a:spcBef>
                <a:spcPts val="50"/>
              </a:spcBef>
            </a:pPr>
            <a:endParaRPr lang="en-US" sz="2000" dirty="0">
              <a:latin typeface="Abadi" panose="020B0604020104020204" pitchFamily="34" charset="0"/>
            </a:endParaRPr>
          </a:p>
          <a:p>
            <a:pPr marL="12700" marR="5080">
              <a:lnSpc>
                <a:spcPct val="101699"/>
              </a:lnSpc>
              <a:spcBef>
                <a:spcPts val="50"/>
              </a:spcBef>
            </a:pPr>
            <a:r>
              <a:rPr lang="en-US" sz="2000" dirty="0">
                <a:latin typeface="Abadi" panose="020B0604020104020204" pitchFamily="34" charset="0"/>
              </a:rPr>
              <a:t>Overall, biogas power generation from sewage treatment plants in Chennai </a:t>
            </a:r>
          </a:p>
          <a:p>
            <a:pPr marL="12700" marR="5080">
              <a:lnSpc>
                <a:spcPct val="101699"/>
              </a:lnSpc>
              <a:spcBef>
                <a:spcPts val="50"/>
              </a:spcBef>
            </a:pPr>
            <a:r>
              <a:rPr lang="en-US" sz="2000" dirty="0">
                <a:latin typeface="Abadi" panose="020B0604020104020204" pitchFamily="34" charset="0"/>
              </a:rPr>
              <a:t>exemplifies the potential for turning wastewater into a valuable resource for renewable energy production while addressing environmental and energy challenges in urban areas.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19999" y="3112503"/>
            <a:ext cx="5229225" cy="5229225"/>
            <a:chOff x="1619999" y="3112503"/>
            <a:chExt cx="5229225" cy="5229225"/>
          </a:xfrm>
        </p:grpSpPr>
        <p:sp>
          <p:nvSpPr>
            <p:cNvPr id="3" name="object 3"/>
            <p:cNvSpPr/>
            <p:nvPr/>
          </p:nvSpPr>
          <p:spPr>
            <a:xfrm>
              <a:off x="1619999" y="3112503"/>
              <a:ext cx="5229225" cy="5229225"/>
            </a:xfrm>
            <a:custGeom>
              <a:avLst/>
              <a:gdLst/>
              <a:ahLst/>
              <a:cxnLst/>
              <a:rect l="l" t="t" r="r" b="b"/>
              <a:pathLst>
                <a:path w="5229225" h="5229225">
                  <a:moveTo>
                    <a:pt x="5229225" y="0"/>
                  </a:moveTo>
                  <a:lnTo>
                    <a:pt x="0" y="0"/>
                  </a:lnTo>
                  <a:lnTo>
                    <a:pt x="0" y="5229225"/>
                  </a:lnTo>
                  <a:lnTo>
                    <a:pt x="5229225" y="5229225"/>
                  </a:lnTo>
                  <a:lnTo>
                    <a:pt x="5229225" y="0"/>
                  </a:lnTo>
                  <a:close/>
                </a:path>
              </a:pathLst>
            </a:custGeom>
            <a:solidFill>
              <a:srgbClr val="332C2C"/>
            </a:solidFill>
          </p:spPr>
          <p:txBody>
            <a:bodyPr wrap="square" lIns="0" tIns="0" rIns="0" bIns="0" rtlCol="0"/>
            <a:lstStyle/>
            <a:p>
              <a:endParaRPr/>
            </a:p>
          </p:txBody>
        </p:sp>
        <p:pic>
          <p:nvPicPr>
            <p:cNvPr id="4" name="object 4"/>
            <p:cNvPicPr/>
            <p:nvPr/>
          </p:nvPicPr>
          <p:blipFill>
            <a:blip r:embed="rId2" cstate="print"/>
            <a:stretch>
              <a:fillRect/>
            </a:stretch>
          </p:blipFill>
          <p:spPr>
            <a:xfrm>
              <a:off x="1690611" y="3171736"/>
              <a:ext cx="5095874" cy="5095874"/>
            </a:xfrm>
            <a:prstGeom prst="rect">
              <a:avLst/>
            </a:prstGeom>
          </p:spPr>
        </p:pic>
      </p:grpSp>
      <p:sp>
        <p:nvSpPr>
          <p:cNvPr id="5" name="object 5"/>
          <p:cNvSpPr/>
          <p:nvPr/>
        </p:nvSpPr>
        <p:spPr>
          <a:xfrm>
            <a:off x="13042214" y="5610076"/>
            <a:ext cx="5246370" cy="4677410"/>
          </a:xfrm>
          <a:custGeom>
            <a:avLst/>
            <a:gdLst/>
            <a:ahLst/>
            <a:cxnLst/>
            <a:rect l="l" t="t" r="r" b="b"/>
            <a:pathLst>
              <a:path w="5246369" h="4677409">
                <a:moveTo>
                  <a:pt x="5245784" y="0"/>
                </a:moveTo>
                <a:lnTo>
                  <a:pt x="5190872" y="5807"/>
                </a:lnTo>
                <a:lnTo>
                  <a:pt x="5140122" y="12097"/>
                </a:lnTo>
                <a:lnTo>
                  <a:pt x="5089919" y="19185"/>
                </a:lnTo>
                <a:lnTo>
                  <a:pt x="5040255" y="27063"/>
                </a:lnTo>
                <a:lnTo>
                  <a:pt x="4991124" y="35720"/>
                </a:lnTo>
                <a:lnTo>
                  <a:pt x="4942520" y="45146"/>
                </a:lnTo>
                <a:lnTo>
                  <a:pt x="4894437" y="55333"/>
                </a:lnTo>
                <a:lnTo>
                  <a:pt x="4846867" y="66271"/>
                </a:lnTo>
                <a:lnTo>
                  <a:pt x="4799805" y="77950"/>
                </a:lnTo>
                <a:lnTo>
                  <a:pt x="4753244" y="90362"/>
                </a:lnTo>
                <a:lnTo>
                  <a:pt x="4707177" y="103495"/>
                </a:lnTo>
                <a:lnTo>
                  <a:pt x="4661598" y="117341"/>
                </a:lnTo>
                <a:lnTo>
                  <a:pt x="4616500" y="131891"/>
                </a:lnTo>
                <a:lnTo>
                  <a:pt x="4571877" y="147134"/>
                </a:lnTo>
                <a:lnTo>
                  <a:pt x="4527722" y="163061"/>
                </a:lnTo>
                <a:lnTo>
                  <a:pt x="4484029" y="179664"/>
                </a:lnTo>
                <a:lnTo>
                  <a:pt x="4440791" y="196932"/>
                </a:lnTo>
                <a:lnTo>
                  <a:pt x="4398002" y="214855"/>
                </a:lnTo>
                <a:lnTo>
                  <a:pt x="4355656" y="233425"/>
                </a:lnTo>
                <a:lnTo>
                  <a:pt x="4313745" y="252632"/>
                </a:lnTo>
                <a:lnTo>
                  <a:pt x="4272264" y="272466"/>
                </a:lnTo>
                <a:lnTo>
                  <a:pt x="4231205" y="292917"/>
                </a:lnTo>
                <a:lnTo>
                  <a:pt x="4190562" y="313977"/>
                </a:lnTo>
                <a:lnTo>
                  <a:pt x="4150330" y="335636"/>
                </a:lnTo>
                <a:lnTo>
                  <a:pt x="4110501" y="357884"/>
                </a:lnTo>
                <a:lnTo>
                  <a:pt x="4071068" y="380712"/>
                </a:lnTo>
                <a:lnTo>
                  <a:pt x="4032026" y="404110"/>
                </a:lnTo>
                <a:lnTo>
                  <a:pt x="3993367" y="428069"/>
                </a:lnTo>
                <a:lnTo>
                  <a:pt x="3955086" y="452579"/>
                </a:lnTo>
                <a:lnTo>
                  <a:pt x="3917176" y="477630"/>
                </a:lnTo>
                <a:lnTo>
                  <a:pt x="3879629" y="503214"/>
                </a:lnTo>
                <a:lnTo>
                  <a:pt x="3842441" y="529321"/>
                </a:lnTo>
                <a:lnTo>
                  <a:pt x="3805604" y="555941"/>
                </a:lnTo>
                <a:lnTo>
                  <a:pt x="3769111" y="583065"/>
                </a:lnTo>
                <a:lnTo>
                  <a:pt x="3732957" y="610683"/>
                </a:lnTo>
                <a:lnTo>
                  <a:pt x="3697135" y="638786"/>
                </a:lnTo>
                <a:lnTo>
                  <a:pt x="3661638" y="667363"/>
                </a:lnTo>
                <a:lnTo>
                  <a:pt x="3626459" y="696407"/>
                </a:lnTo>
                <a:lnTo>
                  <a:pt x="3591593" y="725907"/>
                </a:lnTo>
                <a:lnTo>
                  <a:pt x="3557033" y="755853"/>
                </a:lnTo>
                <a:lnTo>
                  <a:pt x="3522772" y="786237"/>
                </a:lnTo>
                <a:lnTo>
                  <a:pt x="3488803" y="817049"/>
                </a:lnTo>
                <a:lnTo>
                  <a:pt x="3455121" y="848278"/>
                </a:lnTo>
                <a:lnTo>
                  <a:pt x="3421718" y="879917"/>
                </a:lnTo>
                <a:lnTo>
                  <a:pt x="3388589" y="911954"/>
                </a:lnTo>
                <a:lnTo>
                  <a:pt x="3355726" y="944381"/>
                </a:lnTo>
                <a:lnTo>
                  <a:pt x="3323124" y="977189"/>
                </a:lnTo>
                <a:lnTo>
                  <a:pt x="3290775" y="1010367"/>
                </a:lnTo>
                <a:lnTo>
                  <a:pt x="3258674" y="1043906"/>
                </a:lnTo>
                <a:lnTo>
                  <a:pt x="3226813" y="1077797"/>
                </a:lnTo>
                <a:lnTo>
                  <a:pt x="3195187" y="1112030"/>
                </a:lnTo>
                <a:lnTo>
                  <a:pt x="3163788" y="1146595"/>
                </a:lnTo>
                <a:lnTo>
                  <a:pt x="3132610" y="1181484"/>
                </a:lnTo>
                <a:lnTo>
                  <a:pt x="3101647" y="1216687"/>
                </a:lnTo>
                <a:lnTo>
                  <a:pt x="3070892" y="1252193"/>
                </a:lnTo>
                <a:lnTo>
                  <a:pt x="3040339" y="1287995"/>
                </a:lnTo>
                <a:lnTo>
                  <a:pt x="3009981" y="1324081"/>
                </a:lnTo>
                <a:lnTo>
                  <a:pt x="2979812" y="1360443"/>
                </a:lnTo>
                <a:lnTo>
                  <a:pt x="2949825" y="1397071"/>
                </a:lnTo>
                <a:lnTo>
                  <a:pt x="2920014" y="1433956"/>
                </a:lnTo>
                <a:lnTo>
                  <a:pt x="2890372" y="1471088"/>
                </a:lnTo>
                <a:lnTo>
                  <a:pt x="2860892" y="1508457"/>
                </a:lnTo>
                <a:lnTo>
                  <a:pt x="2831569" y="1546055"/>
                </a:lnTo>
                <a:lnTo>
                  <a:pt x="2802395" y="1583871"/>
                </a:lnTo>
                <a:lnTo>
                  <a:pt x="2773364" y="1621897"/>
                </a:lnTo>
                <a:lnTo>
                  <a:pt x="2744471" y="1660121"/>
                </a:lnTo>
                <a:lnTo>
                  <a:pt x="2715707" y="1698536"/>
                </a:lnTo>
                <a:lnTo>
                  <a:pt x="2687067" y="1737132"/>
                </a:lnTo>
                <a:lnTo>
                  <a:pt x="2658544" y="1775899"/>
                </a:lnTo>
                <a:lnTo>
                  <a:pt x="2630131" y="1814827"/>
                </a:lnTo>
                <a:lnTo>
                  <a:pt x="2601823" y="1853907"/>
                </a:lnTo>
                <a:lnTo>
                  <a:pt x="2573613" y="1893130"/>
                </a:lnTo>
                <a:lnTo>
                  <a:pt x="2545493" y="1932486"/>
                </a:lnTo>
                <a:lnTo>
                  <a:pt x="2517459" y="1971966"/>
                </a:lnTo>
                <a:lnTo>
                  <a:pt x="2489502" y="2011559"/>
                </a:lnTo>
                <a:lnTo>
                  <a:pt x="2461617" y="2051258"/>
                </a:lnTo>
                <a:lnTo>
                  <a:pt x="2433797" y="2091051"/>
                </a:lnTo>
                <a:lnTo>
                  <a:pt x="2406036" y="2130930"/>
                </a:lnTo>
                <a:lnTo>
                  <a:pt x="2378327" y="2170884"/>
                </a:lnTo>
                <a:lnTo>
                  <a:pt x="2350663" y="2210906"/>
                </a:lnTo>
                <a:lnTo>
                  <a:pt x="2323039" y="2250984"/>
                </a:lnTo>
                <a:lnTo>
                  <a:pt x="2295447" y="2291110"/>
                </a:lnTo>
                <a:lnTo>
                  <a:pt x="2267881" y="2331274"/>
                </a:lnTo>
                <a:lnTo>
                  <a:pt x="2240335" y="2371466"/>
                </a:lnTo>
                <a:lnTo>
                  <a:pt x="2212802" y="2411678"/>
                </a:lnTo>
                <a:lnTo>
                  <a:pt x="2185276" y="2451899"/>
                </a:lnTo>
                <a:lnTo>
                  <a:pt x="2157749" y="2492120"/>
                </a:lnTo>
                <a:lnTo>
                  <a:pt x="2130216" y="2532331"/>
                </a:lnTo>
                <a:lnTo>
                  <a:pt x="2102670" y="2572523"/>
                </a:lnTo>
                <a:lnTo>
                  <a:pt x="2075104" y="2612687"/>
                </a:lnTo>
                <a:lnTo>
                  <a:pt x="2047512" y="2652812"/>
                </a:lnTo>
                <a:lnTo>
                  <a:pt x="2019888" y="2692891"/>
                </a:lnTo>
                <a:lnTo>
                  <a:pt x="1992224" y="2732912"/>
                </a:lnTo>
                <a:lnTo>
                  <a:pt x="1964515" y="2772866"/>
                </a:lnTo>
                <a:lnTo>
                  <a:pt x="1936754" y="2812745"/>
                </a:lnTo>
                <a:lnTo>
                  <a:pt x="1908934" y="2852538"/>
                </a:lnTo>
                <a:lnTo>
                  <a:pt x="1881049" y="2892236"/>
                </a:lnTo>
                <a:lnTo>
                  <a:pt x="1853093" y="2931830"/>
                </a:lnTo>
                <a:lnTo>
                  <a:pt x="1825058" y="2971309"/>
                </a:lnTo>
                <a:lnTo>
                  <a:pt x="1796939" y="3010665"/>
                </a:lnTo>
                <a:lnTo>
                  <a:pt x="1768728" y="3049888"/>
                </a:lnTo>
                <a:lnTo>
                  <a:pt x="1740420" y="3088968"/>
                </a:lnTo>
                <a:lnTo>
                  <a:pt x="1712008" y="3127896"/>
                </a:lnTo>
                <a:lnTo>
                  <a:pt x="1683485" y="3166663"/>
                </a:lnTo>
                <a:lnTo>
                  <a:pt x="1654845" y="3205258"/>
                </a:lnTo>
                <a:lnTo>
                  <a:pt x="1626082" y="3243673"/>
                </a:lnTo>
                <a:lnTo>
                  <a:pt x="1597188" y="3281898"/>
                </a:lnTo>
                <a:lnTo>
                  <a:pt x="1568158" y="3319923"/>
                </a:lnTo>
                <a:lnTo>
                  <a:pt x="1538984" y="3357739"/>
                </a:lnTo>
                <a:lnTo>
                  <a:pt x="1509661" y="3395337"/>
                </a:lnTo>
                <a:lnTo>
                  <a:pt x="1480182" y="3432706"/>
                </a:lnTo>
                <a:lnTo>
                  <a:pt x="1450540" y="3469838"/>
                </a:lnTo>
                <a:lnTo>
                  <a:pt x="1420729" y="3506723"/>
                </a:lnTo>
                <a:lnTo>
                  <a:pt x="1390742" y="3543351"/>
                </a:lnTo>
                <a:lnTo>
                  <a:pt x="1360573" y="3579713"/>
                </a:lnTo>
                <a:lnTo>
                  <a:pt x="1330215" y="3615800"/>
                </a:lnTo>
                <a:lnTo>
                  <a:pt x="1299663" y="3651601"/>
                </a:lnTo>
                <a:lnTo>
                  <a:pt x="1268908" y="3687107"/>
                </a:lnTo>
                <a:lnTo>
                  <a:pt x="1237946" y="3722310"/>
                </a:lnTo>
                <a:lnTo>
                  <a:pt x="1206768" y="3757199"/>
                </a:lnTo>
                <a:lnTo>
                  <a:pt x="1175370" y="3791764"/>
                </a:lnTo>
                <a:lnTo>
                  <a:pt x="1143744" y="3825998"/>
                </a:lnTo>
                <a:lnTo>
                  <a:pt x="1111884" y="3859888"/>
                </a:lnTo>
                <a:lnTo>
                  <a:pt x="1079783" y="3893428"/>
                </a:lnTo>
                <a:lnTo>
                  <a:pt x="1047435" y="3926606"/>
                </a:lnTo>
                <a:lnTo>
                  <a:pt x="1014833" y="3959413"/>
                </a:lnTo>
                <a:lnTo>
                  <a:pt x="981971" y="3991840"/>
                </a:lnTo>
                <a:lnTo>
                  <a:pt x="948842" y="4023878"/>
                </a:lnTo>
                <a:lnTo>
                  <a:pt x="915441" y="4055516"/>
                </a:lnTo>
                <a:lnTo>
                  <a:pt x="881759" y="4086746"/>
                </a:lnTo>
                <a:lnTo>
                  <a:pt x="847791" y="4117557"/>
                </a:lnTo>
                <a:lnTo>
                  <a:pt x="813531" y="4147941"/>
                </a:lnTo>
                <a:lnTo>
                  <a:pt x="778971" y="4177888"/>
                </a:lnTo>
                <a:lnTo>
                  <a:pt x="744106" y="4207388"/>
                </a:lnTo>
                <a:lnTo>
                  <a:pt x="708929" y="4236431"/>
                </a:lnTo>
                <a:lnTo>
                  <a:pt x="673432" y="4265009"/>
                </a:lnTo>
                <a:lnTo>
                  <a:pt x="637611" y="4293112"/>
                </a:lnTo>
                <a:lnTo>
                  <a:pt x="601458" y="4320730"/>
                </a:lnTo>
                <a:lnTo>
                  <a:pt x="564967" y="4347854"/>
                </a:lnTo>
                <a:lnTo>
                  <a:pt x="528131" y="4374474"/>
                </a:lnTo>
                <a:lnTo>
                  <a:pt x="490943" y="4400581"/>
                </a:lnTo>
                <a:lnTo>
                  <a:pt x="453398" y="4426165"/>
                </a:lnTo>
                <a:lnTo>
                  <a:pt x="415489" y="4451217"/>
                </a:lnTo>
                <a:lnTo>
                  <a:pt x="377209" y="4475727"/>
                </a:lnTo>
                <a:lnTo>
                  <a:pt x="338552" y="4499686"/>
                </a:lnTo>
                <a:lnTo>
                  <a:pt x="299511" y="4523084"/>
                </a:lnTo>
                <a:lnTo>
                  <a:pt x="260080" y="4545912"/>
                </a:lnTo>
                <a:lnTo>
                  <a:pt x="220252" y="4568160"/>
                </a:lnTo>
                <a:lnTo>
                  <a:pt x="180021" y="4589819"/>
                </a:lnTo>
                <a:lnTo>
                  <a:pt x="139380" y="4610879"/>
                </a:lnTo>
                <a:lnTo>
                  <a:pt x="98323" y="4631331"/>
                </a:lnTo>
                <a:lnTo>
                  <a:pt x="56844" y="4651165"/>
                </a:lnTo>
                <a:lnTo>
                  <a:pt x="14935" y="4670371"/>
                </a:lnTo>
                <a:lnTo>
                  <a:pt x="0" y="4676921"/>
                </a:lnTo>
              </a:path>
            </a:pathLst>
          </a:custGeom>
          <a:ln w="24995">
            <a:solidFill>
              <a:srgbClr val="332C2C"/>
            </a:solidFill>
          </a:ln>
        </p:spPr>
        <p:txBody>
          <a:bodyPr wrap="square" lIns="0" tIns="0" rIns="0" bIns="0" rtlCol="0"/>
          <a:lstStyle/>
          <a:p>
            <a:endParaRPr/>
          </a:p>
        </p:txBody>
      </p:sp>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2" name="object 12"/>
          <p:cNvSpPr txBox="1">
            <a:spLocks noGrp="1"/>
          </p:cNvSpPr>
          <p:nvPr>
            <p:ph type="title"/>
          </p:nvPr>
        </p:nvSpPr>
        <p:spPr>
          <a:xfrm>
            <a:off x="8693150" y="1468476"/>
            <a:ext cx="5532755" cy="939800"/>
          </a:xfrm>
          <a:prstGeom prst="rect">
            <a:avLst/>
          </a:prstGeom>
        </p:spPr>
        <p:txBody>
          <a:bodyPr vert="horz" wrap="square" lIns="0" tIns="12700" rIns="0" bIns="0" rtlCol="0">
            <a:spAutoFit/>
          </a:bodyPr>
          <a:lstStyle/>
          <a:p>
            <a:pPr marL="12700" algn="ctr">
              <a:lnSpc>
                <a:spcPct val="100000"/>
              </a:lnSpc>
              <a:spcBef>
                <a:spcPts val="100"/>
              </a:spcBef>
            </a:pPr>
            <a:r>
              <a:rPr lang="en-IN" sz="6000" spc="-215" dirty="0" err="1"/>
              <a:t>Biblography</a:t>
            </a:r>
            <a:endParaRPr sz="6000" dirty="0"/>
          </a:p>
        </p:txBody>
      </p:sp>
      <p:sp>
        <p:nvSpPr>
          <p:cNvPr id="13" name="object 9">
            <a:extLst>
              <a:ext uri="{FF2B5EF4-FFF2-40B4-BE49-F238E27FC236}">
                <a16:creationId xmlns:a16="http://schemas.microsoft.com/office/drawing/2014/main" id="{DD9E16E9-12E2-5099-F936-CBF6D49A1CCE}"/>
              </a:ext>
            </a:extLst>
          </p:cNvPr>
          <p:cNvSpPr txBox="1"/>
          <p:nvPr/>
        </p:nvSpPr>
        <p:spPr>
          <a:xfrm>
            <a:off x="8140775" y="3682839"/>
            <a:ext cx="9677400" cy="2583143"/>
          </a:xfrm>
          <a:prstGeom prst="rect">
            <a:avLst/>
          </a:prstGeom>
        </p:spPr>
        <p:txBody>
          <a:bodyPr vert="horz" wrap="square" lIns="0" tIns="6350" rIns="0" bIns="0" rtlCol="0">
            <a:spAutoFit/>
          </a:bodyPr>
          <a:lstStyle/>
          <a:p>
            <a:pPr marL="12700" marR="5080">
              <a:lnSpc>
                <a:spcPct val="101699"/>
              </a:lnSpc>
              <a:spcBef>
                <a:spcPts val="50"/>
              </a:spcBef>
            </a:pPr>
            <a:r>
              <a:rPr lang="en-US" sz="2000" b="1" dirty="0">
                <a:latin typeface="Abadi" panose="020B0604020104020204" pitchFamily="34" charset="0"/>
                <a:hlinkClick r:id="rId3"/>
              </a:rPr>
              <a:t>https://www.ijrpr.com/uploads/V2ISSUE2/IJRPR202.pdf</a:t>
            </a:r>
            <a:endParaRPr lang="en-US" sz="2000" b="1" dirty="0">
              <a:latin typeface="Abadi" panose="020B0604020104020204" pitchFamily="34" charset="0"/>
            </a:endParaRPr>
          </a:p>
          <a:p>
            <a:pPr marL="12700" marR="5080">
              <a:lnSpc>
                <a:spcPct val="101699"/>
              </a:lnSpc>
              <a:spcBef>
                <a:spcPts val="50"/>
              </a:spcBef>
            </a:pPr>
            <a:endParaRPr lang="en-US" sz="2000" b="1" dirty="0">
              <a:latin typeface="Abadi" panose="020B0604020104020204" pitchFamily="34" charset="0"/>
            </a:endParaRPr>
          </a:p>
          <a:p>
            <a:pPr marL="12700" marR="5080">
              <a:lnSpc>
                <a:spcPct val="101699"/>
              </a:lnSpc>
              <a:spcBef>
                <a:spcPts val="50"/>
              </a:spcBef>
            </a:pPr>
            <a:r>
              <a:rPr lang="en-US" sz="2000" b="1" dirty="0">
                <a:latin typeface="Abadi" panose="020B0604020104020204" pitchFamily="34" charset="0"/>
                <a:hlinkClick r:id="rId4"/>
              </a:rPr>
              <a:t>https://www.wabag.com/wabag-blogs/waste-to-energy-achieving-self-sustenance-in-sewage-treatment-plant/</a:t>
            </a:r>
            <a:endParaRPr lang="en-US" sz="2000" b="1" dirty="0">
              <a:latin typeface="Abadi" panose="020B0604020104020204" pitchFamily="34" charset="0"/>
            </a:endParaRPr>
          </a:p>
          <a:p>
            <a:pPr marL="12700" marR="5080">
              <a:lnSpc>
                <a:spcPct val="101699"/>
              </a:lnSpc>
              <a:spcBef>
                <a:spcPts val="50"/>
              </a:spcBef>
            </a:pPr>
            <a:endParaRPr lang="en-US" sz="2000" b="1" dirty="0">
              <a:latin typeface="Abadi" panose="020B0604020104020204" pitchFamily="34" charset="0"/>
            </a:endParaRPr>
          </a:p>
          <a:p>
            <a:pPr marL="12700" marR="5080">
              <a:lnSpc>
                <a:spcPct val="101699"/>
              </a:lnSpc>
              <a:spcBef>
                <a:spcPts val="50"/>
              </a:spcBef>
            </a:pPr>
            <a:r>
              <a:rPr lang="en-US" sz="2000" b="1" dirty="0">
                <a:latin typeface="Abadi" panose="020B0604020104020204" pitchFamily="34" charset="0"/>
                <a:hlinkClick r:id="rId5"/>
              </a:rPr>
              <a:t>https://byjus.com/biology/sewage-treatment/</a:t>
            </a:r>
            <a:endParaRPr lang="en-US" sz="2000" b="1" dirty="0">
              <a:latin typeface="Abadi" panose="020B0604020104020204" pitchFamily="34" charset="0"/>
            </a:endParaRPr>
          </a:p>
          <a:p>
            <a:pPr marL="12700" marR="5080">
              <a:lnSpc>
                <a:spcPct val="101699"/>
              </a:lnSpc>
              <a:spcBef>
                <a:spcPts val="50"/>
              </a:spcBef>
            </a:pPr>
            <a:endParaRPr lang="en-US" sz="2000" b="1" dirty="0">
              <a:latin typeface="Abadi" panose="020B0604020104020204" pitchFamily="34" charset="0"/>
            </a:endParaRPr>
          </a:p>
          <a:p>
            <a:pPr marL="12700" marR="5080">
              <a:lnSpc>
                <a:spcPct val="101699"/>
              </a:lnSpc>
              <a:spcBef>
                <a:spcPts val="50"/>
              </a:spcBef>
            </a:pPr>
            <a:r>
              <a:rPr lang="en-US" sz="2000" b="1" u="sng" dirty="0">
                <a:latin typeface="Abadi" panose="020B0604020104020204" pitchFamily="34" charset="0"/>
              </a:rPr>
              <a:t>https://chat.openai.com/c/06117860-b040-4768-85ba-ff7fc3b9b6ee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277" y="0"/>
                  </a:moveTo>
                  <a:lnTo>
                    <a:pt x="2677093" y="32642"/>
                  </a:lnTo>
                  <a:lnTo>
                    <a:pt x="2636239" y="55165"/>
                  </a:lnTo>
                  <a:lnTo>
                    <a:pt x="2595995" y="78392"/>
                  </a:lnTo>
                  <a:lnTo>
                    <a:pt x="2556344" y="102303"/>
                  </a:lnTo>
                  <a:lnTo>
                    <a:pt x="2517266" y="126878"/>
                  </a:lnTo>
                  <a:lnTo>
                    <a:pt x="2478744" y="152095"/>
                  </a:lnTo>
                  <a:lnTo>
                    <a:pt x="2440761" y="177933"/>
                  </a:lnTo>
                  <a:lnTo>
                    <a:pt x="2403298" y="204373"/>
                  </a:lnTo>
                  <a:lnTo>
                    <a:pt x="2366337" y="231393"/>
                  </a:lnTo>
                  <a:lnTo>
                    <a:pt x="2329861" y="258972"/>
                  </a:lnTo>
                  <a:lnTo>
                    <a:pt x="2293851" y="287090"/>
                  </a:lnTo>
                  <a:lnTo>
                    <a:pt x="2258290" y="315726"/>
                  </a:lnTo>
                  <a:lnTo>
                    <a:pt x="2223159" y="344860"/>
                  </a:lnTo>
                  <a:lnTo>
                    <a:pt x="2188441" y="374470"/>
                  </a:lnTo>
                  <a:lnTo>
                    <a:pt x="2154117" y="404537"/>
                  </a:lnTo>
                  <a:lnTo>
                    <a:pt x="2120170" y="435038"/>
                  </a:lnTo>
                  <a:lnTo>
                    <a:pt x="2086582" y="465954"/>
                  </a:lnTo>
                  <a:lnTo>
                    <a:pt x="2053335" y="497264"/>
                  </a:lnTo>
                  <a:lnTo>
                    <a:pt x="2020411" y="528946"/>
                  </a:lnTo>
                  <a:lnTo>
                    <a:pt x="1987792" y="560981"/>
                  </a:lnTo>
                  <a:lnTo>
                    <a:pt x="1955460" y="593348"/>
                  </a:lnTo>
                  <a:lnTo>
                    <a:pt x="1923397" y="626025"/>
                  </a:lnTo>
                  <a:lnTo>
                    <a:pt x="1891585" y="658993"/>
                  </a:lnTo>
                  <a:lnTo>
                    <a:pt x="1860006" y="692230"/>
                  </a:lnTo>
                  <a:lnTo>
                    <a:pt x="1828643" y="725716"/>
                  </a:lnTo>
                  <a:lnTo>
                    <a:pt x="1797477" y="759429"/>
                  </a:lnTo>
                  <a:lnTo>
                    <a:pt x="1766490" y="793350"/>
                  </a:lnTo>
                  <a:lnTo>
                    <a:pt x="1735665" y="827458"/>
                  </a:lnTo>
                  <a:lnTo>
                    <a:pt x="1704984" y="861731"/>
                  </a:lnTo>
                  <a:lnTo>
                    <a:pt x="1674428" y="896149"/>
                  </a:lnTo>
                  <a:lnTo>
                    <a:pt x="1643979" y="930692"/>
                  </a:lnTo>
                  <a:lnTo>
                    <a:pt x="1613621" y="965338"/>
                  </a:lnTo>
                  <a:lnTo>
                    <a:pt x="1583334" y="1000068"/>
                  </a:lnTo>
                  <a:lnTo>
                    <a:pt x="1553101" y="1034859"/>
                  </a:lnTo>
                  <a:lnTo>
                    <a:pt x="1522903" y="1069692"/>
                  </a:lnTo>
                  <a:lnTo>
                    <a:pt x="1492724" y="1104546"/>
                  </a:lnTo>
                  <a:lnTo>
                    <a:pt x="1462545" y="1139399"/>
                  </a:lnTo>
                  <a:lnTo>
                    <a:pt x="1432348" y="1174231"/>
                  </a:lnTo>
                  <a:lnTo>
                    <a:pt x="1402115" y="1209022"/>
                  </a:lnTo>
                  <a:lnTo>
                    <a:pt x="1371828" y="1243751"/>
                  </a:lnTo>
                  <a:lnTo>
                    <a:pt x="1341470" y="1278397"/>
                  </a:lnTo>
                  <a:lnTo>
                    <a:pt x="1311022" y="1312939"/>
                  </a:lnTo>
                  <a:lnTo>
                    <a:pt x="1280466" y="1347357"/>
                  </a:lnTo>
                  <a:lnTo>
                    <a:pt x="1249784" y="1381630"/>
                  </a:lnTo>
                  <a:lnTo>
                    <a:pt x="1218959" y="1415737"/>
                  </a:lnTo>
                  <a:lnTo>
                    <a:pt x="1187973" y="1449658"/>
                  </a:lnTo>
                  <a:lnTo>
                    <a:pt x="1156807" y="1483371"/>
                  </a:lnTo>
                  <a:lnTo>
                    <a:pt x="1125444" y="1516857"/>
                  </a:lnTo>
                  <a:lnTo>
                    <a:pt x="1093865" y="1550094"/>
                  </a:lnTo>
                  <a:lnTo>
                    <a:pt x="1062054" y="1583061"/>
                  </a:lnTo>
                  <a:lnTo>
                    <a:pt x="1029991" y="1615738"/>
                  </a:lnTo>
                  <a:lnTo>
                    <a:pt x="997659" y="1648105"/>
                  </a:lnTo>
                  <a:lnTo>
                    <a:pt x="965040" y="1680140"/>
                  </a:lnTo>
                  <a:lnTo>
                    <a:pt x="932116" y="1711822"/>
                  </a:lnTo>
                  <a:lnTo>
                    <a:pt x="898869" y="1743132"/>
                  </a:lnTo>
                  <a:lnTo>
                    <a:pt x="865281" y="1774048"/>
                  </a:lnTo>
                  <a:lnTo>
                    <a:pt x="831334" y="1804549"/>
                  </a:lnTo>
                  <a:lnTo>
                    <a:pt x="797011" y="1834616"/>
                  </a:lnTo>
                  <a:lnTo>
                    <a:pt x="762293" y="1864226"/>
                  </a:lnTo>
                  <a:lnTo>
                    <a:pt x="727162" y="1893360"/>
                  </a:lnTo>
                  <a:lnTo>
                    <a:pt x="691600" y="1921996"/>
                  </a:lnTo>
                  <a:lnTo>
                    <a:pt x="655591" y="1950115"/>
                  </a:lnTo>
                  <a:lnTo>
                    <a:pt x="619114" y="1977694"/>
                  </a:lnTo>
                  <a:lnTo>
                    <a:pt x="582154" y="2004714"/>
                  </a:lnTo>
                  <a:lnTo>
                    <a:pt x="544691" y="2031154"/>
                  </a:lnTo>
                  <a:lnTo>
                    <a:pt x="506707" y="2056992"/>
                  </a:lnTo>
                  <a:lnTo>
                    <a:pt x="468186" y="2082210"/>
                  </a:lnTo>
                  <a:lnTo>
                    <a:pt x="429108" y="2106784"/>
                  </a:lnTo>
                  <a:lnTo>
                    <a:pt x="389456" y="2130696"/>
                  </a:lnTo>
                  <a:lnTo>
                    <a:pt x="349212" y="2153923"/>
                  </a:lnTo>
                  <a:lnTo>
                    <a:pt x="308359" y="2176446"/>
                  </a:lnTo>
                  <a:lnTo>
                    <a:pt x="266877" y="2198244"/>
                  </a:lnTo>
                  <a:lnTo>
                    <a:pt x="224749" y="2219296"/>
                  </a:lnTo>
                  <a:lnTo>
                    <a:pt x="181958" y="2239581"/>
                  </a:lnTo>
                  <a:lnTo>
                    <a:pt x="138485" y="2259078"/>
                  </a:lnTo>
                  <a:lnTo>
                    <a:pt x="94312" y="2277767"/>
                  </a:lnTo>
                  <a:lnTo>
                    <a:pt x="49421" y="2295627"/>
                  </a:lnTo>
                  <a:lnTo>
                    <a:pt x="3795" y="2312638"/>
                  </a:lnTo>
                  <a:lnTo>
                    <a:pt x="0" y="2313959"/>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27"/>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806950" y="4051472"/>
            <a:ext cx="9144000" cy="2196755"/>
          </a:xfrm>
          <a:prstGeom prst="rect">
            <a:avLst/>
          </a:prstGeom>
        </p:spPr>
        <p:txBody>
          <a:bodyPr vert="horz" wrap="square" lIns="0" tIns="11430" rIns="0" bIns="0" rtlCol="0">
            <a:spAutoFit/>
          </a:bodyPr>
          <a:lstStyle/>
          <a:p>
            <a:pPr marL="12700">
              <a:lnSpc>
                <a:spcPct val="100000"/>
              </a:lnSpc>
              <a:spcBef>
                <a:spcPts val="90"/>
              </a:spcBef>
            </a:pPr>
            <a:r>
              <a:rPr sz="14200" spc="-440" dirty="0"/>
              <a:t>Thank</a:t>
            </a:r>
            <a:r>
              <a:rPr lang="en-IN" sz="14200" spc="-440" dirty="0"/>
              <a:t> You</a:t>
            </a:r>
            <a:endParaRPr sz="14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759</Words>
  <Application>Microsoft Office PowerPoint</Application>
  <PresentationFormat>Custom</PresentationFormat>
  <Paragraphs>62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Abadi</vt:lpstr>
      <vt:lpstr>Calibri</vt:lpstr>
      <vt:lpstr>Georgia</vt:lpstr>
      <vt:lpstr>Söhne</vt:lpstr>
      <vt:lpstr>Times New Roman</vt:lpstr>
      <vt:lpstr>Trebuchet MS</vt:lpstr>
      <vt:lpstr>Verdana</vt:lpstr>
      <vt:lpstr>Office Theme</vt:lpstr>
      <vt:lpstr>Case Study on :             Waste water management</vt:lpstr>
      <vt:lpstr>Table of Contents</vt:lpstr>
      <vt:lpstr>Introduction</vt:lpstr>
      <vt:lpstr>Actual Case Study</vt:lpstr>
      <vt:lpstr>PowerPoint Presentation</vt:lpstr>
      <vt:lpstr>PowerPoint Presentation</vt:lpstr>
      <vt:lpstr>Biblography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 Biogas  Power Generation in Chennai's  Sewage Treatment Plants</dc:title>
  <cp:lastModifiedBy>Maaz ...</cp:lastModifiedBy>
  <cp:revision>3</cp:revision>
  <dcterms:created xsi:type="dcterms:W3CDTF">2024-02-18T05:57:58Z</dcterms:created>
  <dcterms:modified xsi:type="dcterms:W3CDTF">2024-02-18T07:03:10Z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2024-02-18T00:00:00Z</vt:filetime>
  </property>
  <property fmtid="{D5CDD505-2E9C-101B-9397-08002B2CF9AE}" pid="3" name="Creator">
    <vt:lpwstr>Chromium</vt:lpwstr>
  </property>
  <property fmtid="{D5CDD505-2E9C-101B-9397-08002B2CF9AE}" pid="4" name="LastSaved">
    <vt:filetime>2024-02-18T00:00:00Z</vt:filetime>
  </property>
</Properties>
</file>