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BC64-2579-4551-9A7C-F7A74715E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036A7-7843-43B0-A669-C869C6255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F70087-0F4F-493E-B75B-66203D9392DB}"/>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90D3688F-1197-48B1-A95C-C769CF6D9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2F1A1-98B8-4F5D-990D-872F1BD060B9}"/>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67706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289C-87EB-4C9D-9C6B-46C3A217CE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5A237-AEED-4847-9476-E88C4AA5E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E4F11-4AD9-400E-8424-C3F1DFAF3FA2}"/>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7AE2A720-D9A5-468A-82AE-BC6569488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21FD1-ACE3-49C2-B5AC-A2EC3328833E}"/>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241480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F67C9-5499-4269-85BC-7631C4985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9FB0F-929B-44C9-AEAD-A17FD0465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66E56-D1D8-4F1D-8C5C-53170E2E80E0}"/>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3F8E4F1D-15BB-43C4-9A1F-AEF05D7DC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67239-8F48-4535-A73A-D20C83E422DA}"/>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631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2D5C-D055-4B7C-8C8F-B4B0A7D11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81ACA-95BE-420E-93F2-522697601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6901E-77D8-4126-8D98-CFEB7A217ECE}"/>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F407CFA9-4F42-4CE4-A8F6-8DFFCFA6C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7F0D4-62C1-4B58-8A4D-374B527E8285}"/>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17262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848F-964D-4F57-872B-59D6E5C1D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675AE-E258-4D40-AE25-BAC49198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9DF92-E0BC-4E18-A6FC-3F7006D72E4B}"/>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35ADE848-7C64-4539-B862-65B431310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4843C-672D-40C7-9D95-AD3A09B1003A}"/>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101588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5C52-E58C-43CB-87C6-CC9AE7ABC4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B81A6-D447-4120-AAC3-C4E8774F5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F8F451-630D-4543-ADDB-E017DE1E2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AE6B7-93AB-4CAC-8380-940774F0B6C4}"/>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6" name="Footer Placeholder 5">
            <a:extLst>
              <a:ext uri="{FF2B5EF4-FFF2-40B4-BE49-F238E27FC236}">
                <a16:creationId xmlns:a16="http://schemas.microsoft.com/office/drawing/2014/main" id="{0EA30663-0B01-4668-8966-B8ED5919F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C3B4A-0485-458E-B9FB-D40EE79AE587}"/>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17952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2B8B-A787-4B45-B3CF-66DF81115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C1DE4-14D2-40EB-8584-2F4225996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10256-B703-4313-AC61-1F1708F39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FC7E7-BF5D-44BA-9797-88868EDE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386F2-8B4E-45F1-94C7-4E142A5F8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5E6CA-6218-45B8-93A8-2E30866B8610}"/>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8" name="Footer Placeholder 7">
            <a:extLst>
              <a:ext uri="{FF2B5EF4-FFF2-40B4-BE49-F238E27FC236}">
                <a16:creationId xmlns:a16="http://schemas.microsoft.com/office/drawing/2014/main" id="{B2092194-BFE1-43E9-8A84-8D5896401B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F60EB5-718A-4AF0-9A13-632A1EE7A5F3}"/>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327267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7013-D78C-478A-B91D-6DA458537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20578F-DFE7-4C68-9C46-BB8A4071404E}"/>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4" name="Footer Placeholder 3">
            <a:extLst>
              <a:ext uri="{FF2B5EF4-FFF2-40B4-BE49-F238E27FC236}">
                <a16:creationId xmlns:a16="http://schemas.microsoft.com/office/drawing/2014/main" id="{169C6FBE-557F-4585-85F6-BA08D6E66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8D4FA6-CAA8-441F-ACCD-9CF90092FEDD}"/>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275547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AC258-830C-4AB2-8006-FCC7396D757F}"/>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3" name="Footer Placeholder 2">
            <a:extLst>
              <a:ext uri="{FF2B5EF4-FFF2-40B4-BE49-F238E27FC236}">
                <a16:creationId xmlns:a16="http://schemas.microsoft.com/office/drawing/2014/main" id="{32A177BC-C233-4DFB-9014-6555163ED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FD3EE-C94C-4552-A2A3-6406E8A6C3FF}"/>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339630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0E16-8386-4B68-A6EE-FD5FA651D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5FA1C8-6859-4775-9A27-FC6E80EB8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3EBB6-651C-4682-B1ED-77B72D03A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E0E26-BB91-4BBF-A3B0-60BD67CCEA8E}"/>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6" name="Footer Placeholder 5">
            <a:extLst>
              <a:ext uri="{FF2B5EF4-FFF2-40B4-BE49-F238E27FC236}">
                <a16:creationId xmlns:a16="http://schemas.microsoft.com/office/drawing/2014/main" id="{82F9C974-180C-44CB-A8B6-762B4E1FD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6E39F-A4CE-4A15-8736-19BBD04F5C5A}"/>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46364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650F-E4DF-4701-8C0C-73A47632A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B11A1F-87A8-4CBE-B9B2-9C06E0209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44348-888B-4FC6-A592-A3007E5F9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8381A-2591-4270-B1C2-BBEFBF1C4F31}"/>
              </a:ext>
            </a:extLst>
          </p:cNvPr>
          <p:cNvSpPr>
            <a:spLocks noGrp="1"/>
          </p:cNvSpPr>
          <p:nvPr>
            <p:ph type="dt" sz="half" idx="10"/>
          </p:nvPr>
        </p:nvSpPr>
        <p:spPr/>
        <p:txBody>
          <a:bodyPr/>
          <a:lstStyle/>
          <a:p>
            <a:fld id="{12A06DC6-AA26-4EB6-9C54-86B9CFE5A6DB}" type="datetimeFigureOut">
              <a:rPr lang="en-US" smtClean="0"/>
              <a:t>9/28/2020</a:t>
            </a:fld>
            <a:endParaRPr lang="en-US"/>
          </a:p>
        </p:txBody>
      </p:sp>
      <p:sp>
        <p:nvSpPr>
          <p:cNvPr id="6" name="Footer Placeholder 5">
            <a:extLst>
              <a:ext uri="{FF2B5EF4-FFF2-40B4-BE49-F238E27FC236}">
                <a16:creationId xmlns:a16="http://schemas.microsoft.com/office/drawing/2014/main" id="{6F6E0F5B-0A77-4E74-BD8D-240EF66C5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2909C-51DA-4523-82AB-B47C951740CB}"/>
              </a:ext>
            </a:extLst>
          </p:cNvPr>
          <p:cNvSpPr>
            <a:spLocks noGrp="1"/>
          </p:cNvSpPr>
          <p:nvPr>
            <p:ph type="sldNum" sz="quarter" idx="12"/>
          </p:nvPr>
        </p:nvSpPr>
        <p:spPr/>
        <p:txBody>
          <a:bodyPr/>
          <a:lstStyle/>
          <a:p>
            <a:fld id="{B1A3174D-8EEC-4893-A147-0C04BC93C462}" type="slidenum">
              <a:rPr lang="en-US" smtClean="0"/>
              <a:t>‹#›</a:t>
            </a:fld>
            <a:endParaRPr lang="en-US"/>
          </a:p>
        </p:txBody>
      </p:sp>
    </p:spTree>
    <p:extLst>
      <p:ext uri="{BB962C8B-B14F-4D97-AF65-F5344CB8AC3E}">
        <p14:creationId xmlns:p14="http://schemas.microsoft.com/office/powerpoint/2010/main" val="385462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FF6D5-37A9-408C-BFDB-8CDAE99D0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A965C8-56A9-4E3F-8B85-D22C4ADE1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3D496-06E9-49B5-87D0-3788774D7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06DC6-AA26-4EB6-9C54-86B9CFE5A6DB}" type="datetimeFigureOut">
              <a:rPr lang="en-US" smtClean="0"/>
              <a:t>9/28/2020</a:t>
            </a:fld>
            <a:endParaRPr lang="en-US"/>
          </a:p>
        </p:txBody>
      </p:sp>
      <p:sp>
        <p:nvSpPr>
          <p:cNvPr id="5" name="Footer Placeholder 4">
            <a:extLst>
              <a:ext uri="{FF2B5EF4-FFF2-40B4-BE49-F238E27FC236}">
                <a16:creationId xmlns:a16="http://schemas.microsoft.com/office/drawing/2014/main" id="{C4C8160C-C9E7-46A6-9E0D-0A6E6DBA3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4C610D-FE86-4545-BAFE-60B7D2B2C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3174D-8EEC-4893-A147-0C04BC93C462}" type="slidenum">
              <a:rPr lang="en-US" smtClean="0"/>
              <a:t>‹#›</a:t>
            </a:fld>
            <a:endParaRPr lang="en-US"/>
          </a:p>
        </p:txBody>
      </p:sp>
    </p:spTree>
    <p:extLst>
      <p:ext uri="{BB962C8B-B14F-4D97-AF65-F5344CB8AC3E}">
        <p14:creationId xmlns:p14="http://schemas.microsoft.com/office/powerpoint/2010/main" val="23122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kaggle.com/jingzongwang/usa-car-accidents-severity-prediction#4.4-Random-Forest" TargetMode="External"/><Relationship Id="rId1" Type="http://schemas.openxmlformats.org/officeDocument/2006/relationships/slideLayout" Target="../slideLayouts/slideLayout7.xml"/><Relationship Id="rId5" Type="http://schemas.openxmlformats.org/officeDocument/2006/relationships/hyperlink" Target="https://www.kaggle.com/jingzongwang/usa-car-accidents-severity-prediction#5-Future-Work" TargetMode="Externa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023F-83E7-457F-9FEC-901BAF27235E}"/>
              </a:ext>
            </a:extLst>
          </p:cNvPr>
          <p:cNvSpPr>
            <a:spLocks noGrp="1"/>
          </p:cNvSpPr>
          <p:nvPr>
            <p:ph type="ctrTitle"/>
          </p:nvPr>
        </p:nvSpPr>
        <p:spPr/>
        <p:txBody>
          <a:bodyPr/>
          <a:lstStyle/>
          <a:p>
            <a:r>
              <a:rPr lang="en-US" dirty="0"/>
              <a:t>Data Capstone Project</a:t>
            </a:r>
          </a:p>
        </p:txBody>
      </p:sp>
      <p:sp>
        <p:nvSpPr>
          <p:cNvPr id="3" name="Subtitle 2">
            <a:extLst>
              <a:ext uri="{FF2B5EF4-FFF2-40B4-BE49-F238E27FC236}">
                <a16:creationId xmlns:a16="http://schemas.microsoft.com/office/drawing/2014/main" id="{04285941-93B5-4AA1-8A39-F36ED4E32C2B}"/>
              </a:ext>
            </a:extLst>
          </p:cNvPr>
          <p:cNvSpPr>
            <a:spLocks noGrp="1"/>
          </p:cNvSpPr>
          <p:nvPr>
            <p:ph type="subTitle" idx="1"/>
          </p:nvPr>
        </p:nvSpPr>
        <p:spPr/>
        <p:txBody>
          <a:bodyPr/>
          <a:lstStyle/>
          <a:p>
            <a:r>
              <a:rPr lang="en-US" dirty="0"/>
              <a:t>USA CAR ACCIDENT SEVERITY PREDICTION</a:t>
            </a:r>
          </a:p>
          <a:p>
            <a:endParaRPr lang="en-US" dirty="0"/>
          </a:p>
        </p:txBody>
      </p:sp>
    </p:spTree>
    <p:extLst>
      <p:ext uri="{BB962C8B-B14F-4D97-AF65-F5344CB8AC3E}">
        <p14:creationId xmlns:p14="http://schemas.microsoft.com/office/powerpoint/2010/main" val="272126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45D77A-D8C8-468D-85E0-F3C561EE45D1}"/>
              </a:ext>
            </a:extLst>
          </p:cNvPr>
          <p:cNvSpPr/>
          <p:nvPr/>
        </p:nvSpPr>
        <p:spPr>
          <a:xfrm>
            <a:off x="74211" y="197734"/>
            <a:ext cx="11916355" cy="1168205"/>
          </a:xfrm>
          <a:prstGeom prst="rect">
            <a:avLst/>
          </a:prstGeom>
        </p:spPr>
        <p:txBody>
          <a:bodyPr wrap="square">
            <a:spAutoFit/>
          </a:bodyPr>
          <a:lstStyle/>
          <a:p>
            <a:pPr fontAlgn="base">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Then, decision tree classifier was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employied</a:t>
            </a:r>
            <a:r>
              <a:rPr lang="en-US" dirty="0">
                <a:latin typeface="Times New Roman" panose="02020603050405020304" pitchFamily="18" charset="0"/>
                <a:ea typeface="Times New Roman" panose="02020603050405020304" pitchFamily="18" charset="0"/>
                <a:cs typeface="Times New Roman" panose="02020603050405020304" pitchFamily="18" charset="0"/>
              </a:rPr>
              <a:t>. The grid search was performed over choices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min_samples_split</a:t>
            </a:r>
            <a:r>
              <a:rPr lang="en-US" dirty="0">
                <a:latin typeface="Times New Roman" panose="02020603050405020304" pitchFamily="18" charset="0"/>
                <a:ea typeface="Times New Roman" panose="02020603050405020304" pitchFamily="18" charset="0"/>
                <a:cs typeface="Times New Roman" panose="02020603050405020304" pitchFamily="18" charset="0"/>
              </a:rPr>
              <a:t>': {5,10, 20, 30, 40},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ea typeface="Times New Roman" panose="02020603050405020304" pitchFamily="18" charset="0"/>
                <a:cs typeface="Times New Roman" panose="02020603050405020304" pitchFamily="18" charset="0"/>
              </a:rPr>
              <a:t>': {None, 'log2', 'sqrt'}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No alt text provided for this image">
            <a:extLst>
              <a:ext uri="{FF2B5EF4-FFF2-40B4-BE49-F238E27FC236}">
                <a16:creationId xmlns:a16="http://schemas.microsoft.com/office/drawing/2014/main" id="{C0495382-F722-42D4-90AB-4F1F658ADC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939"/>
            <a:ext cx="4650188" cy="2063061"/>
          </a:xfrm>
          <a:prstGeom prst="rect">
            <a:avLst/>
          </a:prstGeom>
          <a:noFill/>
          <a:ln>
            <a:noFill/>
          </a:ln>
        </p:spPr>
      </p:pic>
      <p:sp>
        <p:nvSpPr>
          <p:cNvPr id="4" name="Rectangle 3">
            <a:extLst>
              <a:ext uri="{FF2B5EF4-FFF2-40B4-BE49-F238E27FC236}">
                <a16:creationId xmlns:a16="http://schemas.microsoft.com/office/drawing/2014/main" id="{D173429E-9B86-4951-9FAD-8CDA574859D2}"/>
              </a:ext>
            </a:extLst>
          </p:cNvPr>
          <p:cNvSpPr/>
          <p:nvPr/>
        </p:nvSpPr>
        <p:spPr>
          <a:xfrm>
            <a:off x="4802588" y="1119069"/>
            <a:ext cx="7237012" cy="2152128"/>
          </a:xfrm>
          <a:prstGeom prst="rect">
            <a:avLst/>
          </a:prstGeom>
        </p:spPr>
        <p:txBody>
          <a:bodyPr wrap="squar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feature importance plot shows that high-resolution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spatio</a:t>
            </a:r>
            <a:r>
              <a:rPr lang="en-US" dirty="0">
                <a:latin typeface="Times New Roman" panose="02020603050405020304" pitchFamily="18" charset="0"/>
                <a:ea typeface="Times New Roman" panose="02020603050405020304" pitchFamily="18" charset="0"/>
                <a:cs typeface="Times New Roman" panose="02020603050405020304" pitchFamily="18" charset="0"/>
              </a:rPr>
              <a:t>-temporal patterns of accidents are the most useful features to predict severity. Among them, </a:t>
            </a:r>
            <a:r>
              <a:rPr lang="en-US" i="1" dirty="0">
                <a:latin typeface="Georgia" panose="02040502050405020303" pitchFamily="18" charset="0"/>
                <a:ea typeface="Times New Roman" panose="02020603050405020304" pitchFamily="18" charset="0"/>
                <a:cs typeface="Times New Roman" panose="02020603050405020304" pitchFamily="18" charset="0"/>
              </a:rPr>
              <a:t>street frequency</a:t>
            </a:r>
            <a:r>
              <a:rPr lang="en-US" dirty="0">
                <a:latin typeface="Times New Roman" panose="02020603050405020304" pitchFamily="18" charset="0"/>
                <a:ea typeface="Times New Roman" panose="02020603050405020304" pitchFamily="18" charset="0"/>
                <a:cs typeface="Times New Roman" panose="02020603050405020304" pitchFamily="18" charset="0"/>
              </a:rPr>
              <a:t> is far more important than any other feature. In addition to these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spatio</a:t>
            </a:r>
            <a:r>
              <a:rPr lang="en-US" dirty="0">
                <a:latin typeface="Times New Roman" panose="02020603050405020304" pitchFamily="18" charset="0"/>
                <a:ea typeface="Times New Roman" panose="02020603050405020304" pitchFamily="18" charset="0"/>
                <a:cs typeface="Times New Roman" panose="02020603050405020304" pitchFamily="18" charset="0"/>
              </a:rPr>
              <a:t>-temporal features, weather features like </a:t>
            </a:r>
            <a:r>
              <a:rPr lang="en-US" i="1" dirty="0">
                <a:latin typeface="Georgia" panose="02040502050405020303" pitchFamily="18" charset="0"/>
                <a:ea typeface="Times New Roman" panose="02020603050405020304" pitchFamily="18" charset="0"/>
                <a:cs typeface="Times New Roman" panose="02020603050405020304" pitchFamily="18" charset="0"/>
              </a:rPr>
              <a:t>pressure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Georgia" panose="02040502050405020303" pitchFamily="18" charset="0"/>
                <a:ea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latin typeface="Georgia" panose="02040502050405020303" pitchFamily="18" charset="0"/>
                <a:ea typeface="Times New Roman" panose="02020603050405020304" pitchFamily="18" charset="0"/>
                <a:cs typeface="Times New Roman" panose="02020603050405020304" pitchFamily="18" charset="0"/>
              </a:rPr>
              <a:t>humidity</a:t>
            </a:r>
            <a:r>
              <a:rPr lang="en-US"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a:latin typeface="Georgia" panose="02040502050405020303" pitchFamily="18" charset="0"/>
                <a:ea typeface="Times New Roman" panose="02020603050405020304" pitchFamily="18" charset="0"/>
                <a:cs typeface="Times New Roman" panose="02020603050405020304" pitchFamily="18" charset="0"/>
              </a:rPr>
              <a:t>wind speed</a:t>
            </a:r>
            <a:r>
              <a:rPr lang="en-US" dirty="0">
                <a:latin typeface="Times New Roman" panose="02020603050405020304" pitchFamily="18" charset="0"/>
                <a:ea typeface="Times New Roman" panose="02020603050405020304" pitchFamily="18" charset="0"/>
                <a:cs typeface="Times New Roman" panose="02020603050405020304" pitchFamily="18" charset="0"/>
              </a:rPr>
              <a:t> are also very important. Some other features like </a:t>
            </a:r>
            <a:r>
              <a:rPr lang="en-US" i="1" dirty="0">
                <a:latin typeface="Georgia" panose="02040502050405020303" pitchFamily="18" charset="0"/>
                <a:ea typeface="Times New Roman" panose="02020603050405020304" pitchFamily="18" charset="0"/>
                <a:cs typeface="Times New Roman" panose="02020603050405020304" pitchFamily="18" charset="0"/>
              </a:rPr>
              <a:t>interstate highway</a:t>
            </a:r>
            <a:r>
              <a:rPr lang="en-US" dirty="0">
                <a:latin typeface="Times New Roman" panose="02020603050405020304" pitchFamily="18" charset="0"/>
                <a:ea typeface="Times New Roman" panose="02020603050405020304" pitchFamily="18" charset="0"/>
                <a:cs typeface="Times New Roman" panose="02020603050405020304" pitchFamily="18" charset="0"/>
              </a:rPr>
              <a:t>('I-'), </a:t>
            </a:r>
            <a:r>
              <a:rPr lang="en-US" i="1" dirty="0">
                <a:latin typeface="Georgia" panose="02040502050405020303" pitchFamily="18" charset="0"/>
                <a:ea typeface="Times New Roman" panose="02020603050405020304" pitchFamily="18" charset="0"/>
                <a:cs typeface="Times New Roman" panose="02020603050405020304" pitchFamily="18" charset="0"/>
              </a:rPr>
              <a:t>traffic signal</a:t>
            </a:r>
            <a:r>
              <a:rPr lang="en-US" dirty="0">
                <a:latin typeface="Times New Roman" panose="02020603050405020304" pitchFamily="18" charset="0"/>
                <a:ea typeface="Times New Roman" panose="02020603050405020304" pitchFamily="18" charset="0"/>
                <a:cs typeface="Times New Roman" panose="02020603050405020304" pitchFamily="18" charset="0"/>
              </a:rPr>
              <a:t> are important as well.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No alt text provided for this image">
            <a:extLst>
              <a:ext uri="{FF2B5EF4-FFF2-40B4-BE49-F238E27FC236}">
                <a16:creationId xmlns:a16="http://schemas.microsoft.com/office/drawing/2014/main" id="{FCC4272C-3034-490A-A382-06396ECF4C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211" y="3271197"/>
            <a:ext cx="4903306" cy="3586803"/>
          </a:xfrm>
          <a:prstGeom prst="rect">
            <a:avLst/>
          </a:prstGeom>
          <a:noFill/>
          <a:ln>
            <a:noFill/>
          </a:ln>
        </p:spPr>
      </p:pic>
      <p:pic>
        <p:nvPicPr>
          <p:cNvPr id="6" name="Picture 5" descr="No alt text provided for this image">
            <a:extLst>
              <a:ext uri="{FF2B5EF4-FFF2-40B4-BE49-F238E27FC236}">
                <a16:creationId xmlns:a16="http://schemas.microsoft.com/office/drawing/2014/main" id="{0CA06B9C-EA6E-43DA-824A-456B8FFC7E8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31296" y="3515471"/>
            <a:ext cx="5943600" cy="2880360"/>
          </a:xfrm>
          <a:prstGeom prst="rect">
            <a:avLst/>
          </a:prstGeom>
          <a:noFill/>
          <a:ln>
            <a:noFill/>
          </a:ln>
        </p:spPr>
      </p:pic>
    </p:spTree>
    <p:extLst>
      <p:ext uri="{BB962C8B-B14F-4D97-AF65-F5344CB8AC3E}">
        <p14:creationId xmlns:p14="http://schemas.microsoft.com/office/powerpoint/2010/main" val="211083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AAA171-F801-4101-87F7-DCF285D52479}"/>
              </a:ext>
            </a:extLst>
          </p:cNvPr>
          <p:cNvSpPr/>
          <p:nvPr/>
        </p:nvSpPr>
        <p:spPr>
          <a:xfrm>
            <a:off x="455875" y="197734"/>
            <a:ext cx="11208688" cy="1299971"/>
          </a:xfrm>
          <a:prstGeom prst="rect">
            <a:avLst/>
          </a:prstGeom>
        </p:spPr>
        <p:txBody>
          <a:bodyPr wrap="square">
            <a:spAutoFit/>
          </a:bodyPr>
          <a:lstStyle/>
          <a:p>
            <a:pPr fontAlgn="base">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US" sz="32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Finally, random forest classifier was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employied</a:t>
            </a:r>
            <a:r>
              <a:rPr lang="en-US" dirty="0">
                <a:latin typeface="Times New Roman" panose="02020603050405020304" pitchFamily="18" charset="0"/>
                <a:ea typeface="Times New Roman" panose="02020603050405020304" pitchFamily="18" charset="0"/>
                <a:cs typeface="Times New Roman" panose="02020603050405020304" pitchFamily="18" charset="0"/>
              </a:rPr>
              <a:t>. The grid search was performed over choices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ea typeface="Times New Roman" panose="02020603050405020304" pitchFamily="18" charset="0"/>
                <a:cs typeface="Times New Roman" panose="02020603050405020304" pitchFamily="18" charset="0"/>
              </a:rPr>
              <a:t>': {30,40,50},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ea typeface="Times New Roman" panose="02020603050405020304" pitchFamily="18" charset="0"/>
                <a:cs typeface="Times New Roman" panose="02020603050405020304" pitchFamily="18" charset="0"/>
              </a:rPr>
              <a:t>': {20,30,40}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No alt text provided for this image">
            <a:extLst>
              <a:ext uri="{FF2B5EF4-FFF2-40B4-BE49-F238E27FC236}">
                <a16:creationId xmlns:a16="http://schemas.microsoft.com/office/drawing/2014/main" id="{CABB18FE-200D-49E7-8E4F-1B7B139A62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6619" y="1497705"/>
            <a:ext cx="3882887" cy="2972173"/>
          </a:xfrm>
          <a:prstGeom prst="rect">
            <a:avLst/>
          </a:prstGeom>
          <a:noFill/>
          <a:ln>
            <a:noFill/>
          </a:ln>
        </p:spPr>
      </p:pic>
      <p:pic>
        <p:nvPicPr>
          <p:cNvPr id="4" name="Picture 3" descr="No alt text provided for this image">
            <a:extLst>
              <a:ext uri="{FF2B5EF4-FFF2-40B4-BE49-F238E27FC236}">
                <a16:creationId xmlns:a16="http://schemas.microsoft.com/office/drawing/2014/main" id="{35C92A0E-7502-4A8F-9AC0-F8618E57B3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90607" y="1302628"/>
            <a:ext cx="5908482" cy="2641219"/>
          </a:xfrm>
          <a:prstGeom prst="rect">
            <a:avLst/>
          </a:prstGeom>
          <a:noFill/>
          <a:ln>
            <a:noFill/>
          </a:ln>
        </p:spPr>
      </p:pic>
      <p:sp>
        <p:nvSpPr>
          <p:cNvPr id="5" name="Rectangle 4">
            <a:extLst>
              <a:ext uri="{FF2B5EF4-FFF2-40B4-BE49-F238E27FC236}">
                <a16:creationId xmlns:a16="http://schemas.microsoft.com/office/drawing/2014/main" id="{9FA1B0A5-7C8E-4A5F-8A67-296F07D37AB1}"/>
              </a:ext>
            </a:extLst>
          </p:cNvPr>
          <p:cNvSpPr/>
          <p:nvPr/>
        </p:nvSpPr>
        <p:spPr>
          <a:xfrm>
            <a:off x="180230" y="4361047"/>
            <a:ext cx="10792571" cy="2299219"/>
          </a:xfrm>
          <a:prstGeom prst="rect">
            <a:avLst/>
          </a:prstGeom>
        </p:spPr>
        <p:txBody>
          <a:bodyPr wrap="square">
            <a:spAutoFit/>
          </a:bodyPr>
          <a:lstStyle/>
          <a:p>
            <a:pPr fontAlgn="base">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top 15 important features of random forest model are almost as same as decision tree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 Future Work</a:t>
            </a:r>
            <a:r>
              <a:rPr lang="en-US" sz="24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Incorporate this model in a real-time accident risk prediction model or develop a new real-time severe accident risk prediction on grid cells.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Detailed relations between some key factors and accident severity can be further studied.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Policy implications of this project can be explored.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44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439B-337A-4AD4-BE6E-2FBBCB3AD045}"/>
              </a:ext>
            </a:extLst>
          </p:cNvPr>
          <p:cNvSpPr>
            <a:spLocks noGrp="1"/>
          </p:cNvSpPr>
          <p:nvPr>
            <p:ph type="title"/>
          </p:nvPr>
        </p:nvSpPr>
        <p:spPr>
          <a:xfrm>
            <a:off x="838200" y="365125"/>
            <a:ext cx="10515600" cy="660593"/>
          </a:xfrm>
        </p:spPr>
        <p:txBody>
          <a:bodyPr>
            <a:normAutofit fontScale="90000"/>
          </a:bodyPr>
          <a:lstStyle/>
          <a:p>
            <a:r>
              <a:rPr lang="en-US" b="1" u="sng" dirty="0"/>
              <a:t>Introduction</a:t>
            </a:r>
          </a:p>
        </p:txBody>
      </p:sp>
      <p:sp>
        <p:nvSpPr>
          <p:cNvPr id="3" name="Content Placeholder 2">
            <a:extLst>
              <a:ext uri="{FF2B5EF4-FFF2-40B4-BE49-F238E27FC236}">
                <a16:creationId xmlns:a16="http://schemas.microsoft.com/office/drawing/2014/main" id="{4F83C55D-6E9F-4708-8C96-6A874A1C748F}"/>
              </a:ext>
            </a:extLst>
          </p:cNvPr>
          <p:cNvSpPr>
            <a:spLocks noGrp="1"/>
          </p:cNvSpPr>
          <p:nvPr>
            <p:ph idx="1"/>
          </p:nvPr>
        </p:nvSpPr>
        <p:spPr>
          <a:xfrm>
            <a:off x="838200" y="1025718"/>
            <a:ext cx="10515600" cy="5597719"/>
          </a:xfrm>
        </p:spPr>
        <p:txBody>
          <a:bodyPr>
            <a:normAutofit lnSpcReduction="10000"/>
          </a:bodyPr>
          <a:lstStyle/>
          <a:p>
            <a:pPr fontAlgn="base"/>
            <a:endParaRPr lang="en-US" b="1" dirty="0"/>
          </a:p>
          <a:p>
            <a:pPr fontAlgn="base"/>
            <a:r>
              <a:rPr lang="en-US" b="1" dirty="0"/>
              <a:t>Description &amp; </a:t>
            </a:r>
            <a:r>
              <a:rPr lang="en-US" b="1" dirty="0" err="1"/>
              <a:t>Disscusion</a:t>
            </a:r>
            <a:r>
              <a:rPr lang="en-US" b="1" dirty="0"/>
              <a:t> of the Background</a:t>
            </a:r>
            <a:endParaRPr lang="en-US" dirty="0"/>
          </a:p>
          <a:p>
            <a:pPr fontAlgn="base"/>
            <a:r>
              <a:rPr lang="en-US" dirty="0"/>
              <a:t>The economic and societal impact of traffic accidents cost U.S. citizens hundreds of billions of dollars every year. And a large part of losses is caused by a small number of serious accidents. Reducing traffic accidents, especially serious accidents, is nevertheless always an important challenge. The proactive approach, one of the two main approaches for dealing with traffic safety problems, focuses on preventing potential unsafe road conditions from occurring in the first place. For the effective implementation of this approach, accident prediction and severity </a:t>
            </a:r>
            <a:r>
              <a:rPr lang="en-US" dirty="0" err="1"/>
              <a:t>prediciton</a:t>
            </a:r>
            <a:r>
              <a:rPr lang="en-US" dirty="0"/>
              <a:t> are critical. If we can identify the patterns of how these serious accidents happen and the key factors, we might be able to implement well-informed actions and better allocate financial and human resources.</a:t>
            </a:r>
          </a:p>
          <a:p>
            <a:endParaRPr lang="en-US" dirty="0"/>
          </a:p>
        </p:txBody>
      </p:sp>
    </p:spTree>
    <p:extLst>
      <p:ext uri="{BB962C8B-B14F-4D97-AF65-F5344CB8AC3E}">
        <p14:creationId xmlns:p14="http://schemas.microsoft.com/office/powerpoint/2010/main" val="4516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52BB-4691-4D5B-9BAE-688177AF1FC4}"/>
              </a:ext>
            </a:extLst>
          </p:cNvPr>
          <p:cNvSpPr>
            <a:spLocks noGrp="1"/>
          </p:cNvSpPr>
          <p:nvPr>
            <p:ph type="title"/>
          </p:nvPr>
        </p:nvSpPr>
        <p:spPr>
          <a:xfrm>
            <a:off x="166978" y="1413344"/>
            <a:ext cx="4945712" cy="1528638"/>
          </a:xfrm>
        </p:spPr>
        <p:txBody>
          <a:bodyPr/>
          <a:lstStyle/>
          <a:p>
            <a:r>
              <a:rPr lang="en-US" sz="2800" dirty="0"/>
              <a:t>Accidents count (group by States)</a:t>
            </a:r>
            <a:br>
              <a:rPr lang="en-US" dirty="0"/>
            </a:br>
            <a:endParaRPr lang="en-US" dirty="0"/>
          </a:p>
        </p:txBody>
      </p:sp>
      <p:sp>
        <p:nvSpPr>
          <p:cNvPr id="4" name="Text Placeholder 3">
            <a:extLst>
              <a:ext uri="{FF2B5EF4-FFF2-40B4-BE49-F238E27FC236}">
                <a16:creationId xmlns:a16="http://schemas.microsoft.com/office/drawing/2014/main" id="{5E828285-841D-45A3-8EF0-94DC2DEE47B7}"/>
              </a:ext>
            </a:extLst>
          </p:cNvPr>
          <p:cNvSpPr>
            <a:spLocks noGrp="1"/>
          </p:cNvSpPr>
          <p:nvPr>
            <p:ph type="body" sz="half" idx="2"/>
          </p:nvPr>
        </p:nvSpPr>
        <p:spPr>
          <a:xfrm>
            <a:off x="760275" y="3353462"/>
            <a:ext cx="3932237" cy="1528638"/>
          </a:xfrm>
        </p:spPr>
        <p:txBody>
          <a:bodyPr/>
          <a:lstStyle/>
          <a:p>
            <a:r>
              <a:rPr lang="en-US" dirty="0"/>
              <a:t>As you can see the above image is the US traffic accident Dataset by State from 2016-2019.Where the dark red shaded region have the most number of accident </a:t>
            </a:r>
            <a:r>
              <a:rPr lang="en-US" dirty="0" err="1"/>
              <a:t>cases.Which</a:t>
            </a:r>
            <a:r>
              <a:rPr lang="en-US" dirty="0"/>
              <a:t> is California state.</a:t>
            </a:r>
          </a:p>
          <a:p>
            <a:endParaRPr lang="en-US" dirty="0"/>
          </a:p>
        </p:txBody>
      </p:sp>
      <p:pic>
        <p:nvPicPr>
          <p:cNvPr id="5" name="Picture Placeholder 4" descr="No alt text provided for this image">
            <a:extLst>
              <a:ext uri="{FF2B5EF4-FFF2-40B4-BE49-F238E27FC236}">
                <a16:creationId xmlns:a16="http://schemas.microsoft.com/office/drawing/2014/main" id="{EF6CF5F9-5EFD-4E72-A333-54761F65F651}"/>
              </a:ext>
            </a:extLst>
          </p:cNvPr>
          <p:cNvPicPr>
            <a:picLocks noGrp="1"/>
          </p:cNvPicPr>
          <p:nvPr>
            <p:ph type="pic" idx="1"/>
          </p:nvPr>
        </p:nvPicPr>
        <p:blipFill>
          <a:blip r:embed="rId2">
            <a:extLst>
              <a:ext uri="{28A0092B-C50C-407E-A947-70E740481C1C}">
                <a14:useLocalDpi xmlns:a14="http://schemas.microsoft.com/office/drawing/2010/main" val="0"/>
              </a:ext>
            </a:extLst>
          </a:blip>
          <a:srcRect l="9293" r="9293"/>
          <a:stretch>
            <a:fillRect/>
          </a:stretch>
        </p:blipFill>
        <p:spPr bwMode="auto">
          <a:xfrm>
            <a:off x="5332012" y="182880"/>
            <a:ext cx="6020200" cy="5853099"/>
          </a:xfrm>
          <a:prstGeom prst="rect">
            <a:avLst/>
          </a:prstGeom>
          <a:noFill/>
          <a:ln>
            <a:noFill/>
          </a:ln>
        </p:spPr>
      </p:pic>
    </p:spTree>
    <p:extLst>
      <p:ext uri="{BB962C8B-B14F-4D97-AF65-F5344CB8AC3E}">
        <p14:creationId xmlns:p14="http://schemas.microsoft.com/office/powerpoint/2010/main" val="305820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9DEF7F-DE14-48B9-BCB0-E1840CF44349}"/>
              </a:ext>
            </a:extLst>
          </p:cNvPr>
          <p:cNvSpPr/>
          <p:nvPr/>
        </p:nvSpPr>
        <p:spPr>
          <a:xfrm>
            <a:off x="288341" y="395395"/>
            <a:ext cx="4968027" cy="374077"/>
          </a:xfrm>
          <a:prstGeom prst="rect">
            <a:avLst/>
          </a:prstGeom>
        </p:spPr>
        <p:txBody>
          <a:bodyPr wrap="non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Now there is a county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accidents.In</a:t>
            </a:r>
            <a:r>
              <a:rPr lang="en-US" dirty="0">
                <a:latin typeface="Times New Roman" panose="02020603050405020304" pitchFamily="18" charset="0"/>
                <a:ea typeface="Times New Roman" panose="02020603050405020304" pitchFamily="18" charset="0"/>
                <a:cs typeface="Times New Roman" panose="02020603050405020304" pitchFamily="18" charset="0"/>
              </a:rPr>
              <a:t> table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formate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No alt text provided for this image">
            <a:extLst>
              <a:ext uri="{FF2B5EF4-FFF2-40B4-BE49-F238E27FC236}">
                <a16:creationId xmlns:a16="http://schemas.microsoft.com/office/drawing/2014/main" id="{E7E8C8DA-7F6A-4D3A-8EDC-3F9546BF4E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341" y="883065"/>
            <a:ext cx="5943600" cy="1545590"/>
          </a:xfrm>
          <a:prstGeom prst="rect">
            <a:avLst/>
          </a:prstGeom>
          <a:noFill/>
          <a:ln>
            <a:noFill/>
          </a:ln>
        </p:spPr>
      </p:pic>
      <p:sp>
        <p:nvSpPr>
          <p:cNvPr id="4" name="Rectangle 3">
            <a:extLst>
              <a:ext uri="{FF2B5EF4-FFF2-40B4-BE49-F238E27FC236}">
                <a16:creationId xmlns:a16="http://schemas.microsoft.com/office/drawing/2014/main" id="{D8B6F101-ED1B-42CC-A09D-8CC8504F4DDE}"/>
              </a:ext>
            </a:extLst>
          </p:cNvPr>
          <p:cNvSpPr/>
          <p:nvPr/>
        </p:nvSpPr>
        <p:spPr>
          <a:xfrm>
            <a:off x="94370" y="2677420"/>
            <a:ext cx="2557110" cy="374077"/>
          </a:xfrm>
          <a:prstGeom prst="rect">
            <a:avLst/>
          </a:prstGeom>
        </p:spPr>
        <p:txBody>
          <a:bodyPr wrap="non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Now in Geo plot of USA.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No alt text provided for this image">
            <a:extLst>
              <a:ext uri="{FF2B5EF4-FFF2-40B4-BE49-F238E27FC236}">
                <a16:creationId xmlns:a16="http://schemas.microsoft.com/office/drawing/2014/main" id="{F47B0436-419A-404B-99EA-9D70D81ADD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51498"/>
            <a:ext cx="5943600" cy="2530318"/>
          </a:xfrm>
          <a:prstGeom prst="rect">
            <a:avLst/>
          </a:prstGeom>
          <a:noFill/>
          <a:ln>
            <a:noFill/>
          </a:ln>
        </p:spPr>
      </p:pic>
      <p:sp>
        <p:nvSpPr>
          <p:cNvPr id="6" name="Rectangle 5">
            <a:extLst>
              <a:ext uri="{FF2B5EF4-FFF2-40B4-BE49-F238E27FC236}">
                <a16:creationId xmlns:a16="http://schemas.microsoft.com/office/drawing/2014/main" id="{17741010-BB92-4EEB-8E12-A691A39FAEA1}"/>
              </a:ext>
            </a:extLst>
          </p:cNvPr>
          <p:cNvSpPr/>
          <p:nvPr/>
        </p:nvSpPr>
        <p:spPr>
          <a:xfrm>
            <a:off x="7010061" y="373253"/>
            <a:ext cx="3038076" cy="374077"/>
          </a:xfrm>
          <a:prstGeom prst="rect">
            <a:avLst/>
          </a:prstGeom>
        </p:spPr>
        <p:txBody>
          <a:bodyPr wrap="non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Now the severity of Accidents.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No alt text provided for this image">
            <a:extLst>
              <a:ext uri="{FF2B5EF4-FFF2-40B4-BE49-F238E27FC236}">
                <a16:creationId xmlns:a16="http://schemas.microsoft.com/office/drawing/2014/main" id="{B255556F-D05E-413C-A4E6-94FA5D0331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05653" y="861336"/>
            <a:ext cx="4604468" cy="2891680"/>
          </a:xfrm>
          <a:prstGeom prst="rect">
            <a:avLst/>
          </a:prstGeom>
          <a:noFill/>
          <a:ln>
            <a:noFill/>
          </a:ln>
        </p:spPr>
      </p:pic>
      <p:sp>
        <p:nvSpPr>
          <p:cNvPr id="8" name="Rectangle 7">
            <a:extLst>
              <a:ext uri="{FF2B5EF4-FFF2-40B4-BE49-F238E27FC236}">
                <a16:creationId xmlns:a16="http://schemas.microsoft.com/office/drawing/2014/main" id="{761C776E-C427-48A7-AA57-7775469E319F}"/>
              </a:ext>
            </a:extLst>
          </p:cNvPr>
          <p:cNvSpPr/>
          <p:nvPr/>
        </p:nvSpPr>
        <p:spPr>
          <a:xfrm>
            <a:off x="6669712" y="3378939"/>
            <a:ext cx="2210862" cy="374077"/>
          </a:xfrm>
          <a:prstGeom prst="rect">
            <a:avLst/>
          </a:prstGeom>
        </p:spPr>
        <p:txBody>
          <a:bodyPr wrap="non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Distance and Severity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No alt text provided for this image">
            <a:extLst>
              <a:ext uri="{FF2B5EF4-FFF2-40B4-BE49-F238E27FC236}">
                <a16:creationId xmlns:a16="http://schemas.microsoft.com/office/drawing/2014/main" id="{50B32589-578E-4A0B-BBD4-6A50F5AC277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69712" y="3867022"/>
            <a:ext cx="4738977" cy="2711394"/>
          </a:xfrm>
          <a:prstGeom prst="rect">
            <a:avLst/>
          </a:prstGeom>
          <a:noFill/>
          <a:ln>
            <a:noFill/>
          </a:ln>
        </p:spPr>
      </p:pic>
    </p:spTree>
    <p:extLst>
      <p:ext uri="{BB962C8B-B14F-4D97-AF65-F5344CB8AC3E}">
        <p14:creationId xmlns:p14="http://schemas.microsoft.com/office/powerpoint/2010/main" val="134789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3048D7-C7A4-40D5-96C7-2FE63521AEFE}"/>
              </a:ext>
            </a:extLst>
          </p:cNvPr>
          <p:cNvSpPr/>
          <p:nvPr/>
        </p:nvSpPr>
        <p:spPr>
          <a:xfrm>
            <a:off x="161675" y="139017"/>
            <a:ext cx="11916355" cy="2057358"/>
          </a:xfrm>
          <a:prstGeom prst="rect">
            <a:avLst/>
          </a:prstGeom>
        </p:spPr>
        <p:txBody>
          <a:bodyPr wrap="square">
            <a:spAutoFit/>
          </a:bodyPr>
          <a:lstStyle/>
          <a:p>
            <a:pPr fontAlgn="base">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US-Accident dataset is a countrywide car accident dataset, which covers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49 states of the United States</a:t>
            </a:r>
            <a:r>
              <a:rPr lang="en-US" dirty="0">
                <a:latin typeface="Times New Roman" panose="02020603050405020304" pitchFamily="18" charset="0"/>
                <a:ea typeface="Times New Roman" panose="02020603050405020304" pitchFamily="18" charset="0"/>
                <a:cs typeface="Times New Roman" panose="02020603050405020304" pitchFamily="18" charset="0"/>
              </a:rPr>
              <a:t>. It contains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3 million cases</a:t>
            </a:r>
            <a:r>
              <a:rPr lang="en-US" dirty="0">
                <a:latin typeface="Times New Roman" panose="02020603050405020304" pitchFamily="18" charset="0"/>
                <a:ea typeface="Times New Roman" panose="02020603050405020304" pitchFamily="18" charset="0"/>
                <a:cs typeface="Times New Roman" panose="02020603050405020304" pitchFamily="18" charset="0"/>
              </a:rPr>
              <a:t> of traffic accidents that took place from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February 2016 to December 2019</a:t>
            </a:r>
            <a:r>
              <a:rPr lang="en-US" dirty="0">
                <a:latin typeface="Times New Roman" panose="02020603050405020304" pitchFamily="18" charset="0"/>
                <a:ea typeface="Times New Roman" panose="02020603050405020304" pitchFamily="18" charset="0"/>
                <a:cs typeface="Times New Roman" panose="02020603050405020304" pitchFamily="18" charset="0"/>
              </a:rPr>
              <a:t>. In this project, however, only the data of accidents that happened after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February 2019</a:t>
            </a:r>
            <a:r>
              <a:rPr lang="en-US" dirty="0">
                <a:latin typeface="Times New Roman" panose="02020603050405020304" pitchFamily="18" charset="0"/>
                <a:ea typeface="Times New Roman" panose="02020603050405020304" pitchFamily="18" charset="0"/>
                <a:cs typeface="Times New Roman" panose="02020603050405020304" pitchFamily="18" charset="0"/>
              </a:rPr>
              <a:t> and were reported by </a:t>
            </a:r>
            <a:r>
              <a:rPr lang="en-US" i="1" dirty="0">
                <a:latin typeface="Georgia" panose="02040502050405020303" pitchFamily="18" charset="0"/>
                <a:ea typeface="Times New Roman" panose="02020603050405020304" pitchFamily="18" charset="0"/>
                <a:cs typeface="Times New Roman" panose="02020603050405020304" pitchFamily="18" charset="0"/>
              </a:rPr>
              <a:t>MapQuest</a:t>
            </a:r>
            <a:r>
              <a:rPr lang="en-US" dirty="0">
                <a:latin typeface="Times New Roman" panose="02020603050405020304" pitchFamily="18" charset="0"/>
                <a:ea typeface="Times New Roman" panose="02020603050405020304" pitchFamily="18" charset="0"/>
                <a:cs typeface="Times New Roman" panose="02020603050405020304" pitchFamily="18" charset="0"/>
              </a:rPr>
              <a:t> was finally used in exploration analysis and modeling so that irrelevant factors can be eliminated to the greatest extent.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C7D57751-6AEF-4B24-8D90-BC9536152ECC}"/>
              </a:ext>
            </a:extLst>
          </p:cNvPr>
          <p:cNvSpPr/>
          <p:nvPr/>
        </p:nvSpPr>
        <p:spPr>
          <a:xfrm>
            <a:off x="233238" y="2196375"/>
            <a:ext cx="11216640" cy="966803"/>
          </a:xfrm>
          <a:prstGeom prst="rect">
            <a:avLst/>
          </a:prstGeom>
        </p:spPr>
        <p:txBody>
          <a:bodyPr wrap="squar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These data came from two sources, </a:t>
            </a:r>
            <a:r>
              <a:rPr lang="en-US" i="1" dirty="0">
                <a:latin typeface="Georgia" panose="02040502050405020303" pitchFamily="18" charset="0"/>
                <a:ea typeface="Times New Roman" panose="02020603050405020304" pitchFamily="18" charset="0"/>
                <a:cs typeface="Times New Roman" panose="02020603050405020304" pitchFamily="18" charset="0"/>
              </a:rPr>
              <a:t>MapQuest</a:t>
            </a:r>
            <a:r>
              <a:rPr lang="en-US"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a:latin typeface="Georgia" panose="02040502050405020303" pitchFamily="18" charset="0"/>
                <a:ea typeface="Times New Roman" panose="02020603050405020304" pitchFamily="18" charset="0"/>
                <a:cs typeface="Times New Roman" panose="02020603050405020304" pitchFamily="18" charset="0"/>
              </a:rPr>
              <a:t>Bing</a:t>
            </a:r>
            <a:r>
              <a:rPr lang="en-US" dirty="0">
                <a:latin typeface="Times New Roman" panose="02020603050405020304" pitchFamily="18" charset="0"/>
                <a:ea typeface="Times New Roman" panose="02020603050405020304" pitchFamily="18" charset="0"/>
                <a:cs typeface="Times New Roman" panose="02020603050405020304" pitchFamily="18" charset="0"/>
              </a:rPr>
              <a:t>, both of which report severity level but in a different way. Bing has 4 levels while MapQuest has 5. And according to dataset creator, there is no way to do a 1:1 mapping between them. Since severity is what we really care about in this project, I think it is crucial to figure out the difference.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ED11318-7ED2-4755-B102-2F11EC6A8520}"/>
              </a:ext>
            </a:extLst>
          </p:cNvPr>
          <p:cNvSpPr/>
          <p:nvPr/>
        </p:nvSpPr>
        <p:spPr>
          <a:xfrm>
            <a:off x="161675" y="3163178"/>
            <a:ext cx="4283104" cy="1171475"/>
          </a:xfrm>
          <a:prstGeom prst="rect">
            <a:avLst/>
          </a:prstGeom>
        </p:spPr>
        <p:txBody>
          <a:bodyPr wrap="square">
            <a:spAutoFit/>
          </a:bodyPr>
          <a:lstStyle/>
          <a:p>
            <a:pPr fontAlgn="base">
              <a:lnSpc>
                <a:spcPct val="107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B. Methodology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Country-wide accident severity can be accurately predicted with limited data attributes (location, time, weather, and POI).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0B1FF04-D47B-4A05-B40D-85F74351CFF7}"/>
              </a:ext>
            </a:extLst>
          </p:cNvPr>
          <p:cNvSpPr/>
          <p:nvPr/>
        </p:nvSpPr>
        <p:spPr>
          <a:xfrm>
            <a:off x="82164" y="4298425"/>
            <a:ext cx="4935109" cy="1003031"/>
          </a:xfrm>
          <a:prstGeom prst="rect">
            <a:avLst/>
          </a:prstGeom>
        </p:spPr>
        <p:txBody>
          <a:bodyPr wrap="square">
            <a:spAutoFit/>
          </a:bodyPr>
          <a:lstStyle/>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Spatial patterns are the most useful features. For small areas like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street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ea typeface="Times New Roman" panose="02020603050405020304" pitchFamily="18" charset="0"/>
                <a:cs typeface="Times New Roman" panose="02020603050405020304" pitchFamily="18" charset="0"/>
              </a:rPr>
              <a:t>zipcode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severe accidents are more likely to happen at places having more accidents while for larger areas like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city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airport region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places having less accident.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4AA66F16-3986-4624-86BB-F1603CD4DB51}"/>
              </a:ext>
            </a:extLst>
          </p:cNvPr>
          <p:cNvSpPr/>
          <p:nvPr/>
        </p:nvSpPr>
        <p:spPr>
          <a:xfrm>
            <a:off x="5152447" y="3565549"/>
            <a:ext cx="6096000" cy="2693879"/>
          </a:xfrm>
          <a:prstGeom prst="rect">
            <a:avLst/>
          </a:prstGeom>
        </p:spPr>
        <p:txBody>
          <a:bodyPr>
            <a:spAutoFit/>
          </a:bodyPr>
          <a:lstStyle/>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Time series features are also very important, especially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minute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in a day. An accident is more likely to be a serious one when accidents happen less frequently at this 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If an accident happens on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Interstate Highway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there is a 2% chance that it will be a serious one, which is about 2.3 times of average and higher than any other street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An accident is much less likely to be severe if it happens near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traffic signal</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while more likely if near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junction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Weather features like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pressure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temperature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humidity</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wind speed</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are also very important.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No alt text provided for this image">
            <a:extLst>
              <a:ext uri="{FF2B5EF4-FFF2-40B4-BE49-F238E27FC236}">
                <a16:creationId xmlns:a16="http://schemas.microsoft.com/office/drawing/2014/main" id="{5701CDE9-FE6A-44A7-8C0E-5B0A310B2A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675" y="5494797"/>
            <a:ext cx="5002036" cy="1150218"/>
          </a:xfrm>
          <a:prstGeom prst="rect">
            <a:avLst/>
          </a:prstGeom>
          <a:noFill/>
          <a:ln>
            <a:noFill/>
          </a:ln>
        </p:spPr>
      </p:pic>
    </p:spTree>
    <p:extLst>
      <p:ext uri="{BB962C8B-B14F-4D97-AF65-F5344CB8AC3E}">
        <p14:creationId xmlns:p14="http://schemas.microsoft.com/office/powerpoint/2010/main" val="403361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B49C8D-580F-418E-A3C7-63766F3DA9AE}"/>
              </a:ext>
            </a:extLst>
          </p:cNvPr>
          <p:cNvSpPr/>
          <p:nvPr/>
        </p:nvSpPr>
        <p:spPr>
          <a:xfrm>
            <a:off x="201432" y="118221"/>
            <a:ext cx="11990568" cy="1168205"/>
          </a:xfrm>
          <a:prstGeom prst="rect">
            <a:avLst/>
          </a:prstGeom>
        </p:spPr>
        <p:txBody>
          <a:bodyPr wrap="square">
            <a:spAutoFit/>
          </a:bodyPr>
          <a:lstStyle/>
          <a:p>
            <a:pPr fontAlgn="base">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Value Imputation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Most of the rest columns only have small missing part that can be filled. (It is not absolutely necessary though, we can also just drop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455E4F7-5BFE-4415-AF9D-E3534F236E83}"/>
              </a:ext>
            </a:extLst>
          </p:cNvPr>
          <p:cNvSpPr/>
          <p:nvPr/>
        </p:nvSpPr>
        <p:spPr>
          <a:xfrm>
            <a:off x="201432" y="1286426"/>
            <a:ext cx="4831744" cy="3257045"/>
          </a:xfrm>
          <a:prstGeom prst="rect">
            <a:avLst/>
          </a:prstGeom>
        </p:spPr>
        <p:txBody>
          <a:bodyPr wrap="square">
            <a:spAutoFit/>
          </a:bodyPr>
          <a:lstStyle/>
          <a:p>
            <a:pPr fontAlgn="base">
              <a:lnSpc>
                <a:spcPct val="107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Continuous Weather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Continuous weather features with missing 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Temperature(F)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Humidity(%)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Pressure(in)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Visibility(mi)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Wind_Speed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(mph)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2347604E-AC65-419E-AA53-6A13A6CBA20A}"/>
              </a:ext>
            </a:extLst>
          </p:cNvPr>
          <p:cNvSpPr/>
          <p:nvPr/>
        </p:nvSpPr>
        <p:spPr>
          <a:xfrm>
            <a:off x="5194852" y="1409560"/>
            <a:ext cx="6096000" cy="2448619"/>
          </a:xfrm>
          <a:prstGeom prst="rect">
            <a:avLst/>
          </a:prstGeom>
        </p:spPr>
        <p:txBody>
          <a:bodyPr>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Before imputation, weather features will be grouped by location and time first, to which weather is naturally related.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Airport_Code</a:t>
            </a:r>
            <a:r>
              <a:rPr lang="en-US" dirty="0">
                <a:latin typeface="Times New Roman" panose="02020603050405020304" pitchFamily="18" charset="0"/>
                <a:ea typeface="Times New Roman" panose="02020603050405020304" pitchFamily="18" charset="0"/>
                <a:cs typeface="Times New Roman" panose="02020603050405020304" pitchFamily="18" charset="0"/>
              </a:rPr>
              <a:t>' is selected as location feature because the sources of weather data are airport-based weather stations. Then the data will be grouped by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Start_Month</a:t>
            </a:r>
            <a:r>
              <a:rPr lang="en-US" dirty="0">
                <a:latin typeface="Times New Roman" panose="02020603050405020304" pitchFamily="18" charset="0"/>
                <a:ea typeface="Times New Roman" panose="02020603050405020304" pitchFamily="18" charset="0"/>
                <a:cs typeface="Times New Roman" panose="02020603050405020304" pitchFamily="18" charset="0"/>
              </a:rPr>
              <a:t>' rather than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Start_Hour</a:t>
            </a:r>
            <a:r>
              <a:rPr lang="en-US" dirty="0">
                <a:latin typeface="Times New Roman" panose="02020603050405020304" pitchFamily="18" charset="0"/>
                <a:ea typeface="Times New Roman" panose="02020603050405020304" pitchFamily="18" charset="0"/>
                <a:cs typeface="Times New Roman" panose="02020603050405020304" pitchFamily="18" charset="0"/>
              </a:rPr>
              <a:t>' because using the former is computationally cheaper and remains less missing values. Finally, missing values will be replaced by median value of each group.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No alt text provided for this image">
            <a:extLst>
              <a:ext uri="{FF2B5EF4-FFF2-40B4-BE49-F238E27FC236}">
                <a16:creationId xmlns:a16="http://schemas.microsoft.com/office/drawing/2014/main" id="{64DE839E-96D7-4421-ABFC-918ED08F72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115" y="4543471"/>
            <a:ext cx="5273041" cy="1952745"/>
          </a:xfrm>
          <a:prstGeom prst="rect">
            <a:avLst/>
          </a:prstGeom>
          <a:noFill/>
          <a:ln>
            <a:noFill/>
          </a:ln>
        </p:spPr>
      </p:pic>
      <p:sp>
        <p:nvSpPr>
          <p:cNvPr id="6" name="Rectangle 5">
            <a:extLst>
              <a:ext uri="{FF2B5EF4-FFF2-40B4-BE49-F238E27FC236}">
                <a16:creationId xmlns:a16="http://schemas.microsoft.com/office/drawing/2014/main" id="{15DACDBF-CABD-4775-BF6B-24F633935885}"/>
              </a:ext>
            </a:extLst>
          </p:cNvPr>
          <p:cNvSpPr/>
          <p:nvPr/>
        </p:nvSpPr>
        <p:spPr>
          <a:xfrm>
            <a:off x="5687832" y="3858179"/>
            <a:ext cx="6096000" cy="2884379"/>
          </a:xfrm>
          <a:prstGeom prst="rect">
            <a:avLst/>
          </a:prstGeom>
        </p:spPr>
        <p:txBody>
          <a:bodyPr>
            <a:spAutoFit/>
          </a:bodyPr>
          <a:lstStyle/>
          <a:p>
            <a:pPr fontAlgn="base">
              <a:lnSpc>
                <a:spcPct val="107000"/>
              </a:lnSpc>
              <a:spcAft>
                <a:spcPts val="8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Time Feature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Its gives the count of accidents by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There must be something wrong. It is impossible that the number of accidents with severity level 4 in 2019 is more than 5 times the number in 2018 while the number of other levels accidents is less. Let's back to raw data to have a look. I created a heatmap of accidents with severity level 4 from 2016 to 2019, seeing how they actually distributed.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095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 alt text provided for this image">
            <a:extLst>
              <a:ext uri="{FF2B5EF4-FFF2-40B4-BE49-F238E27FC236}">
                <a16:creationId xmlns:a16="http://schemas.microsoft.com/office/drawing/2014/main" id="{A0B64557-DC76-438F-B66E-83D6760A26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2718" y="45720"/>
            <a:ext cx="4831080" cy="2347623"/>
          </a:xfrm>
          <a:prstGeom prst="rect">
            <a:avLst/>
          </a:prstGeom>
          <a:noFill/>
          <a:ln>
            <a:noFill/>
          </a:ln>
        </p:spPr>
      </p:pic>
      <p:pic>
        <p:nvPicPr>
          <p:cNvPr id="3" name="Picture 2" descr="No alt text provided for this image">
            <a:extLst>
              <a:ext uri="{FF2B5EF4-FFF2-40B4-BE49-F238E27FC236}">
                <a16:creationId xmlns:a16="http://schemas.microsoft.com/office/drawing/2014/main" id="{7C27DAD1-5997-47A5-B579-7E4D75F904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03798" y="45720"/>
            <a:ext cx="5943600" cy="2347623"/>
          </a:xfrm>
          <a:prstGeom prst="rect">
            <a:avLst/>
          </a:prstGeom>
          <a:noFill/>
          <a:ln>
            <a:noFill/>
          </a:ln>
        </p:spPr>
      </p:pic>
      <p:sp>
        <p:nvSpPr>
          <p:cNvPr id="4" name="Rectangle 3">
            <a:extLst>
              <a:ext uri="{FF2B5EF4-FFF2-40B4-BE49-F238E27FC236}">
                <a16:creationId xmlns:a16="http://schemas.microsoft.com/office/drawing/2014/main" id="{E8A4C19B-2046-4EDE-A7B4-6433BEB5E5F0}"/>
              </a:ext>
            </a:extLst>
          </p:cNvPr>
          <p:cNvSpPr/>
          <p:nvPr/>
        </p:nvSpPr>
        <p:spPr>
          <a:xfrm>
            <a:off x="372718" y="2449758"/>
            <a:ext cx="11649654" cy="1365758"/>
          </a:xfrm>
          <a:prstGeom prst="rect">
            <a:avLst/>
          </a:prstGeom>
        </p:spPr>
        <p:txBody>
          <a:bodyPr wrap="square">
            <a:spAutoFit/>
          </a:bodyPr>
          <a:lstStyle/>
          <a:p>
            <a:pPr fontAlgn="base">
              <a:lnSpc>
                <a:spcPct val="107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Month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It's quite interesting that the count of other levels accidents is mostly consistent from March to December, whereas the number of level 4 accidents rapidly increased from March to May and remained stable until September then increased again from October.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No alt text provided for this image">
            <a:extLst>
              <a:ext uri="{FF2B5EF4-FFF2-40B4-BE49-F238E27FC236}">
                <a16:creationId xmlns:a16="http://schemas.microsoft.com/office/drawing/2014/main" id="{2322DB9B-E7DC-41EA-84B7-5605C31E88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718" y="3696197"/>
            <a:ext cx="4429870" cy="1639128"/>
          </a:xfrm>
          <a:prstGeom prst="rect">
            <a:avLst/>
          </a:prstGeom>
          <a:noFill/>
          <a:ln>
            <a:noFill/>
          </a:ln>
        </p:spPr>
      </p:pic>
      <p:pic>
        <p:nvPicPr>
          <p:cNvPr id="6" name="Picture 5" descr="No alt text provided for this image">
            <a:extLst>
              <a:ext uri="{FF2B5EF4-FFF2-40B4-BE49-F238E27FC236}">
                <a16:creationId xmlns:a16="http://schemas.microsoft.com/office/drawing/2014/main" id="{6279844E-E6A8-41A9-A423-F3BA3EA6EF1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7273" y="3500782"/>
            <a:ext cx="4429870" cy="1834543"/>
          </a:xfrm>
          <a:prstGeom prst="rect">
            <a:avLst/>
          </a:prstGeom>
          <a:noFill/>
          <a:ln>
            <a:noFill/>
          </a:ln>
        </p:spPr>
      </p:pic>
      <p:pic>
        <p:nvPicPr>
          <p:cNvPr id="7" name="Picture 6" descr="No alt text provided for this image">
            <a:extLst>
              <a:ext uri="{FF2B5EF4-FFF2-40B4-BE49-F238E27FC236}">
                <a16:creationId xmlns:a16="http://schemas.microsoft.com/office/drawing/2014/main" id="{A20BBC7E-3B0B-4C20-9F31-760C642BBBC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72718" y="5335325"/>
            <a:ext cx="4708165" cy="1733384"/>
          </a:xfrm>
          <a:prstGeom prst="rect">
            <a:avLst/>
          </a:prstGeom>
          <a:noFill/>
          <a:ln>
            <a:noFill/>
          </a:ln>
        </p:spPr>
      </p:pic>
      <p:pic>
        <p:nvPicPr>
          <p:cNvPr id="8" name="Picture 7" descr="No alt text provided for this image">
            <a:extLst>
              <a:ext uri="{FF2B5EF4-FFF2-40B4-BE49-F238E27FC236}">
                <a16:creationId xmlns:a16="http://schemas.microsoft.com/office/drawing/2014/main" id="{B2FC4592-B99E-4ECE-982D-93AF72810F9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080883" y="5284993"/>
            <a:ext cx="5943600" cy="1659199"/>
          </a:xfrm>
          <a:prstGeom prst="rect">
            <a:avLst/>
          </a:prstGeom>
          <a:noFill/>
          <a:ln>
            <a:noFill/>
          </a:ln>
        </p:spPr>
      </p:pic>
    </p:spTree>
    <p:extLst>
      <p:ext uri="{BB962C8B-B14F-4D97-AF65-F5344CB8AC3E}">
        <p14:creationId xmlns:p14="http://schemas.microsoft.com/office/powerpoint/2010/main" val="318156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 alt text provided for this image">
            <a:extLst>
              <a:ext uri="{FF2B5EF4-FFF2-40B4-BE49-F238E27FC236}">
                <a16:creationId xmlns:a16="http://schemas.microsoft.com/office/drawing/2014/main" id="{C0EEEC8B-8EC3-4FF3-87DA-ABE9B96CD3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469" y="184868"/>
            <a:ext cx="4463995" cy="2213610"/>
          </a:xfrm>
          <a:prstGeom prst="rect">
            <a:avLst/>
          </a:prstGeom>
          <a:noFill/>
          <a:ln>
            <a:noFill/>
          </a:ln>
        </p:spPr>
      </p:pic>
      <p:sp>
        <p:nvSpPr>
          <p:cNvPr id="3" name="Rectangle 2">
            <a:extLst>
              <a:ext uri="{FF2B5EF4-FFF2-40B4-BE49-F238E27FC236}">
                <a16:creationId xmlns:a16="http://schemas.microsoft.com/office/drawing/2014/main" id="{7BC4AC83-B49B-4A68-BB77-896CC6C76E2F}"/>
              </a:ext>
            </a:extLst>
          </p:cNvPr>
          <p:cNvSpPr/>
          <p:nvPr/>
        </p:nvSpPr>
        <p:spPr>
          <a:xfrm>
            <a:off x="7194577" y="184868"/>
            <a:ext cx="1826206" cy="374077"/>
          </a:xfrm>
          <a:prstGeom prst="rect">
            <a:avLst/>
          </a:prstGeom>
        </p:spPr>
        <p:txBody>
          <a:bodyPr wrap="non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Map of Accidents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No alt text provided for this image">
            <a:extLst>
              <a:ext uri="{FF2B5EF4-FFF2-40B4-BE49-F238E27FC236}">
                <a16:creationId xmlns:a16="http://schemas.microsoft.com/office/drawing/2014/main" id="{592A9157-8043-4154-8CF9-A1F2AD3848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09467" y="558945"/>
            <a:ext cx="3795423" cy="2336828"/>
          </a:xfrm>
          <a:prstGeom prst="rect">
            <a:avLst/>
          </a:prstGeom>
          <a:noFill/>
          <a:ln>
            <a:noFill/>
          </a:ln>
        </p:spPr>
      </p:pic>
      <p:sp>
        <p:nvSpPr>
          <p:cNvPr id="5" name="Rectangle 4">
            <a:extLst>
              <a:ext uri="{FF2B5EF4-FFF2-40B4-BE49-F238E27FC236}">
                <a16:creationId xmlns:a16="http://schemas.microsoft.com/office/drawing/2014/main" id="{DCEEE320-AB58-4DF5-8CF7-BB8050424EF6}"/>
              </a:ext>
            </a:extLst>
          </p:cNvPr>
          <p:cNvSpPr/>
          <p:nvPr/>
        </p:nvSpPr>
        <p:spPr>
          <a:xfrm>
            <a:off x="413468" y="2398478"/>
            <a:ext cx="4738978" cy="4545090"/>
          </a:xfrm>
          <a:prstGeom prst="rect">
            <a:avLst/>
          </a:prstGeom>
        </p:spPr>
        <p:txBody>
          <a:bodyPr wrap="square">
            <a:spAutoFit/>
          </a:bodyPr>
          <a:lstStyle/>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Now we will apply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Frequency Encoding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Similar to 'Minute', some location features like 'City'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Zipcode</a:t>
            </a:r>
            <a:r>
              <a:rPr lang="en-US" dirty="0">
                <a:latin typeface="Times New Roman" panose="02020603050405020304" pitchFamily="18" charset="0"/>
                <a:ea typeface="Times New Roman" panose="02020603050405020304" pitchFamily="18" charset="0"/>
                <a:cs typeface="Times New Roman" panose="02020603050405020304" pitchFamily="18" charset="0"/>
              </a:rPr>
              <a:t>' that have too many unique values can be labeled by their frequency. Frequency encoding and log-transform: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'Street'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'County'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Zipcode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8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Airport_Code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No alt text provided for this image">
            <a:extLst>
              <a:ext uri="{FF2B5EF4-FFF2-40B4-BE49-F238E27FC236}">
                <a16:creationId xmlns:a16="http://schemas.microsoft.com/office/drawing/2014/main" id="{194ECE7B-00DB-4A89-BF2B-3FE6F42205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70445" y="3190088"/>
            <a:ext cx="5943600" cy="3667911"/>
          </a:xfrm>
          <a:prstGeom prst="rect">
            <a:avLst/>
          </a:prstGeom>
          <a:noFill/>
          <a:ln>
            <a:noFill/>
          </a:ln>
        </p:spPr>
      </p:pic>
    </p:spTree>
    <p:extLst>
      <p:ext uri="{BB962C8B-B14F-4D97-AF65-F5344CB8AC3E}">
        <p14:creationId xmlns:p14="http://schemas.microsoft.com/office/powerpoint/2010/main" val="240479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 alt text provided for this image">
            <a:extLst>
              <a:ext uri="{FF2B5EF4-FFF2-40B4-BE49-F238E27FC236}">
                <a16:creationId xmlns:a16="http://schemas.microsoft.com/office/drawing/2014/main" id="{2E677FAE-4937-43DE-A41E-8F4B69534E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7431"/>
            <a:ext cx="4929809" cy="2494694"/>
          </a:xfrm>
          <a:prstGeom prst="rect">
            <a:avLst/>
          </a:prstGeom>
          <a:noFill/>
          <a:ln>
            <a:noFill/>
          </a:ln>
        </p:spPr>
      </p:pic>
      <p:sp>
        <p:nvSpPr>
          <p:cNvPr id="3" name="Rectangle 2">
            <a:extLst>
              <a:ext uri="{FF2B5EF4-FFF2-40B4-BE49-F238E27FC236}">
                <a16:creationId xmlns:a16="http://schemas.microsoft.com/office/drawing/2014/main" id="{B939AFE1-DDA0-4D6D-B838-9ED621F1B71F}"/>
              </a:ext>
            </a:extLst>
          </p:cNvPr>
          <p:cNvSpPr>
            <a:spLocks noChangeArrowheads="1"/>
          </p:cNvSpPr>
          <p:nvPr/>
        </p:nvSpPr>
        <p:spPr bwMode="auto">
          <a:xfrm>
            <a:off x="152401" y="2558154"/>
            <a:ext cx="492032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Now we apply  One-hot Encoding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One-hot encode categorical features.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8" descr="No alt text provided for this image">
            <a:extLst>
              <a:ext uri="{FF2B5EF4-FFF2-40B4-BE49-F238E27FC236}">
                <a16:creationId xmlns:a16="http://schemas.microsoft.com/office/drawing/2014/main" id="{F848138D-7BB9-4525-A88A-4B25CF895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3527917"/>
            <a:ext cx="3274612" cy="7298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17ECCEB-5237-46B8-8339-825E374C0007}"/>
              </a:ext>
            </a:extLst>
          </p:cNvPr>
          <p:cNvSpPr>
            <a:spLocks noChangeArrowheads="1"/>
          </p:cNvSpPr>
          <p:nvPr/>
        </p:nvSpPr>
        <p:spPr bwMode="auto">
          <a:xfrm>
            <a:off x="152401" y="4227330"/>
            <a:ext cx="492032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 you can see we corrected all the column data for using ML and remove unwanted column also.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88D85BA-47AD-443C-80CB-DC7A5C163CD2}"/>
              </a:ext>
            </a:extLst>
          </p:cNvPr>
          <p:cNvSpPr/>
          <p:nvPr/>
        </p:nvSpPr>
        <p:spPr>
          <a:xfrm>
            <a:off x="5139193" y="97431"/>
            <a:ext cx="6096000" cy="1168205"/>
          </a:xfrm>
          <a:prstGeom prst="rect">
            <a:avLst/>
          </a:prstGeom>
        </p:spPr>
        <p:txBody>
          <a:bodyPr>
            <a:spAutoFit/>
          </a:bodyPr>
          <a:lstStyle/>
          <a:p>
            <a:pPr fontAlgn="base">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Logistic regression was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emploied</a:t>
            </a:r>
            <a:r>
              <a:rPr lang="en-US" dirty="0">
                <a:latin typeface="Times New Roman" panose="02020603050405020304" pitchFamily="18" charset="0"/>
                <a:ea typeface="Times New Roman" panose="02020603050405020304" pitchFamily="18" charset="0"/>
                <a:cs typeface="Times New Roman" panose="02020603050405020304" pitchFamily="18" charset="0"/>
              </a:rPr>
              <a:t> as a baseline to perform binary classification 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No alt text provided for this image">
            <a:extLst>
              <a:ext uri="{FF2B5EF4-FFF2-40B4-BE49-F238E27FC236}">
                <a16:creationId xmlns:a16="http://schemas.microsoft.com/office/drawing/2014/main" id="{91717376-AD25-4B5A-874B-DAAA1BC3B78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72728" y="1321794"/>
            <a:ext cx="5943600" cy="643255"/>
          </a:xfrm>
          <a:prstGeom prst="rect">
            <a:avLst/>
          </a:prstGeom>
          <a:noFill/>
          <a:ln>
            <a:noFill/>
          </a:ln>
        </p:spPr>
      </p:pic>
      <p:pic>
        <p:nvPicPr>
          <p:cNvPr id="8" name="Picture 7" descr="No alt text provided for this image">
            <a:extLst>
              <a:ext uri="{FF2B5EF4-FFF2-40B4-BE49-F238E27FC236}">
                <a16:creationId xmlns:a16="http://schemas.microsoft.com/office/drawing/2014/main" id="{FA684CE2-C255-484C-A47D-E36C80C729C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188229" y="2177498"/>
            <a:ext cx="5684520" cy="4427220"/>
          </a:xfrm>
          <a:prstGeom prst="rect">
            <a:avLst/>
          </a:prstGeom>
          <a:noFill/>
          <a:ln>
            <a:noFill/>
          </a:ln>
        </p:spPr>
      </p:pic>
    </p:spTree>
    <p:extLst>
      <p:ext uri="{BB962C8B-B14F-4D97-AF65-F5344CB8AC3E}">
        <p14:creationId xmlns:p14="http://schemas.microsoft.com/office/powerpoint/2010/main" val="2033413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1137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Georgia</vt:lpstr>
      <vt:lpstr>Symbol</vt:lpstr>
      <vt:lpstr>Times New Roman</vt:lpstr>
      <vt:lpstr>Office Theme</vt:lpstr>
      <vt:lpstr>Data Capstone Project</vt:lpstr>
      <vt:lpstr>Introduction</vt:lpstr>
      <vt:lpstr>Accidents count (group by States)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Capstone Project</dc:title>
  <dc:creator>Microsoft</dc:creator>
  <cp:lastModifiedBy>Microsoft</cp:lastModifiedBy>
  <cp:revision>5</cp:revision>
  <dcterms:created xsi:type="dcterms:W3CDTF">2020-09-27T22:47:15Z</dcterms:created>
  <dcterms:modified xsi:type="dcterms:W3CDTF">2020-09-27T23:24:47Z</dcterms:modified>
</cp:coreProperties>
</file>