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ECD30-C867-46F6-810A-08DCB080FFE7}">
          <p14:sldIdLst>
            <p14:sldId id="256"/>
            <p14:sldId id="257"/>
            <p14:sldId id="258"/>
            <p14:sldId id="263"/>
            <p14:sldId id="259"/>
            <p14:sldId id="260"/>
            <p14:sldId id="261"/>
            <p14:sldId id="262"/>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creativecommons.org/licenses/by-sa/3.0/" TargetMode="External"/><Relationship Id="rId2" Type="http://schemas.openxmlformats.org/officeDocument/2006/relationships/hyperlink" Target="https://www.marinedatascience.co/software/index.html"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736" y="2067973"/>
            <a:ext cx="7828002" cy="1737562"/>
          </a:xfrm>
        </p:spPr>
        <p:txBody>
          <a:bodyPr>
            <a:normAutofit/>
          </a:bodyPr>
          <a:lstStyle/>
          <a:p>
            <a:pPr algn="ctr"/>
            <a:r>
              <a:rPr lang="en-US" dirty="0"/>
              <a:t>PYTHON PROGRAMMING</a:t>
            </a:r>
            <a:br>
              <a:rPr lang="en-US" dirty="0"/>
            </a:br>
            <a:r>
              <a:rPr lang="en-US" dirty="0"/>
              <a:t>&amp; ITS INTRODUCTION</a:t>
            </a:r>
            <a:endParaRPr lang="en-US" sz="4800" dirty="0"/>
          </a:p>
        </p:txBody>
      </p:sp>
      <p:sp>
        <p:nvSpPr>
          <p:cNvPr id="3" name="Subtitle 2"/>
          <p:cNvSpPr>
            <a:spLocks noGrp="1"/>
          </p:cNvSpPr>
          <p:nvPr>
            <p:ph type="subTitle" idx="1"/>
          </p:nvPr>
        </p:nvSpPr>
        <p:spPr>
          <a:xfrm>
            <a:off x="1131753" y="5558911"/>
            <a:ext cx="7766936" cy="1096899"/>
          </a:xfrm>
        </p:spPr>
        <p:txBody>
          <a:bodyPr>
            <a:normAutofit/>
          </a:bodyPr>
          <a:lstStyle/>
          <a:p>
            <a:r>
              <a:rPr lang="en-US" sz="2400" b="1" dirty="0"/>
              <a:t>BY: MOHD.SOHIL</a:t>
            </a:r>
            <a:endParaRPr lang="en-US" sz="2400" b="1" dirty="0"/>
          </a:p>
        </p:txBody>
      </p:sp>
      <p:pic>
        <p:nvPicPr>
          <p:cNvPr id="5" name="Picture 4"/>
          <p:cNvPicPr>
            <a:picLocks noChangeAspect="1"/>
          </p:cNvPicPr>
          <p:nvPr/>
        </p:nvPicPr>
        <p:blipFill>
          <a:blip r:embed="rId1"/>
          <a:stretch>
            <a:fillRect/>
          </a:stretch>
        </p:blipFill>
        <p:spPr>
          <a:xfrm>
            <a:off x="8326355" y="2242192"/>
            <a:ext cx="1389123" cy="1389123"/>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8057865" y="7806635"/>
            <a:ext cx="963052" cy="784830"/>
          </a:xfrm>
          <a:prstGeom prst="rect">
            <a:avLst/>
          </a:prstGeom>
          <a:noFill/>
        </p:spPr>
        <p:txBody>
          <a:bodyPr wrap="square" rtlCol="0">
            <a:spAutoFit/>
          </a:bodyPr>
          <a:lstStyle/>
          <a:p>
            <a:r>
              <a:rPr lang="en-US" sz="900">
                <a:hlinkClick r:id="rId2" tooltip="https://www.marinedatascience.co/software/index.html"/>
              </a:rPr>
              <a:t>This Photo</a:t>
            </a:r>
            <a:r>
              <a:rPr lang="en-US" sz="900"/>
              <a:t> by Unknown Author is licensed under </a:t>
            </a:r>
            <a:r>
              <a:rPr lang="en-US" sz="900">
                <a:hlinkClick r:id="rId3" tooltip="https://creativecommons.org/licenses/by-sa/3.0/"/>
              </a:rPr>
              <a:t>CC BY-SA</a:t>
            </a:r>
            <a:endParaRPr 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62749"/>
            <a:ext cx="8596668" cy="860400"/>
          </a:xfrm>
        </p:spPr>
        <p:txBody>
          <a:bodyPr>
            <a:normAutofit/>
          </a:bodyPr>
          <a:lstStyle/>
          <a:p>
            <a:r>
              <a:rPr lang="en-US" dirty="0"/>
              <a:t>LIST,TUPLE,SET :</a:t>
            </a:r>
            <a:endParaRPr lang="en-US" dirty="0"/>
          </a:p>
        </p:txBody>
      </p:sp>
      <p:sp>
        <p:nvSpPr>
          <p:cNvPr id="8" name="Text Placeholder 7"/>
          <p:cNvSpPr>
            <a:spLocks noGrp="1"/>
          </p:cNvSpPr>
          <p:nvPr>
            <p:ph type="body" idx="1"/>
          </p:nvPr>
        </p:nvSpPr>
        <p:spPr>
          <a:xfrm>
            <a:off x="739810" y="2077675"/>
            <a:ext cx="4235859" cy="4780325"/>
          </a:xfrm>
        </p:spPr>
        <p:txBody>
          <a:bodyPr>
            <a:normAutofit/>
          </a:bodyPr>
          <a:lstStyle/>
          <a:p>
            <a:r>
              <a:rPr lang="en-US" sz="2400" b="1" dirty="0">
                <a:solidFill>
                  <a:schemeClr val="accent1"/>
                </a:solidFill>
              </a:rPr>
              <a:t>List</a:t>
            </a:r>
            <a:r>
              <a:rPr lang="en-US" sz="2400" b="1" dirty="0"/>
              <a:t> </a:t>
            </a:r>
            <a:r>
              <a:rPr lang="en-US" sz="2400" dirty="0"/>
              <a:t>:- </a:t>
            </a:r>
            <a:r>
              <a:rPr lang="en-US" sz="2400" dirty="0">
                <a:solidFill>
                  <a:schemeClr val="tx1">
                    <a:lumMod val="75000"/>
                    <a:lumOff val="25000"/>
                  </a:schemeClr>
                </a:solidFill>
              </a:rPr>
              <a:t>Lists are ordered collections that can hold multiple elements.</a:t>
            </a:r>
            <a:endParaRPr lang="en-US" sz="2400" dirty="0">
              <a:solidFill>
                <a:schemeClr val="tx1">
                  <a:lumMod val="75000"/>
                  <a:lumOff val="25000"/>
                </a:schemeClr>
              </a:solidFill>
            </a:endParaRPr>
          </a:p>
          <a:p>
            <a:r>
              <a:rPr lang="en-US" sz="2400" b="1" dirty="0">
                <a:solidFill>
                  <a:schemeClr val="accent1"/>
                </a:solidFill>
              </a:rPr>
              <a:t>Tuple</a:t>
            </a:r>
            <a:r>
              <a:rPr lang="en-US" sz="2400" b="1" dirty="0"/>
              <a:t> </a:t>
            </a:r>
            <a:r>
              <a:rPr lang="en-US" sz="2400" dirty="0"/>
              <a:t>:- </a:t>
            </a:r>
            <a:r>
              <a:rPr lang="en-US" sz="2400" dirty="0">
                <a:solidFill>
                  <a:schemeClr val="tx1">
                    <a:lumMod val="75000"/>
                    <a:lumOff val="25000"/>
                  </a:schemeClr>
                </a:solidFill>
              </a:rPr>
              <a:t>Tuples are similar to lists but are immutable(cannot be changed after creation).</a:t>
            </a:r>
            <a:endParaRPr lang="en-US" sz="2400" dirty="0">
              <a:solidFill>
                <a:schemeClr val="tx1">
                  <a:lumMod val="75000"/>
                  <a:lumOff val="25000"/>
                </a:schemeClr>
              </a:solidFill>
            </a:endParaRPr>
          </a:p>
          <a:p>
            <a:r>
              <a:rPr lang="en-US" sz="2400" b="1" dirty="0">
                <a:solidFill>
                  <a:schemeClr val="accent1"/>
                </a:solidFill>
              </a:rPr>
              <a:t>Set</a:t>
            </a:r>
            <a:r>
              <a:rPr lang="en-US" sz="2400" b="1" dirty="0"/>
              <a:t> </a:t>
            </a:r>
            <a:r>
              <a:rPr lang="en-US" sz="2400" dirty="0"/>
              <a:t>:- </a:t>
            </a:r>
            <a:r>
              <a:rPr lang="en-US" sz="2400" dirty="0">
                <a:solidFill>
                  <a:schemeClr val="tx1">
                    <a:lumMod val="75000"/>
                    <a:lumOff val="25000"/>
                  </a:schemeClr>
                </a:solidFill>
              </a:rPr>
              <a:t>Sets are unordered collections of unique elements.</a:t>
            </a:r>
            <a:endParaRPr lang="en-US" sz="2400" dirty="0">
              <a:solidFill>
                <a:schemeClr val="tx1">
                  <a:lumMod val="75000"/>
                  <a:lumOff val="25000"/>
                </a:schemeClr>
              </a:solidFill>
            </a:endParaRPr>
          </a:p>
        </p:txBody>
      </p:sp>
      <p:pic>
        <p:nvPicPr>
          <p:cNvPr id="5" name="Content Placeholder 4"/>
          <p:cNvPicPr>
            <a:picLocks noGrp="1" noChangeAspect="1"/>
          </p:cNvPicPr>
          <p:nvPr>
            <p:ph idx="4294967295"/>
          </p:nvPr>
        </p:nvPicPr>
        <p:blipFill rotWithShape="1">
          <a:blip r:embed="rId1"/>
          <a:srcRect l="7512" t="9590" r="29952" b="7568"/>
          <a:stretch>
            <a:fillRect/>
          </a:stretch>
        </p:blipFill>
        <p:spPr>
          <a:xfrm>
            <a:off x="5827395" y="2613343"/>
            <a:ext cx="3028950" cy="3708400"/>
          </a:xfrm>
        </p:spPr>
      </p:pic>
      <p:pic>
        <p:nvPicPr>
          <p:cNvPr id="9" name="Picture 8"/>
          <p:cNvPicPr>
            <a:picLocks noChangeAspect="1"/>
          </p:cNvPicPr>
          <p:nvPr/>
        </p:nvPicPr>
        <p:blipFill>
          <a:blip r:embed="rId2"/>
          <a:stretch>
            <a:fillRect/>
          </a:stretch>
        </p:blipFill>
        <p:spPr>
          <a:xfrm>
            <a:off x="7805719" y="892949"/>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445825"/>
            <a:ext cx="7252015" cy="1928885"/>
          </a:xfrm>
        </p:spPr>
        <p:txBody>
          <a:bodyPr>
            <a:normAutofit fontScale="90000"/>
          </a:bodyPr>
          <a:lstStyle/>
          <a:p>
            <a:r>
              <a:rPr lang="en-US" dirty="0"/>
              <a:t>DICTIONARY :</a:t>
            </a:r>
            <a:br>
              <a:rPr lang="en-US" dirty="0"/>
            </a:br>
            <a:r>
              <a:rPr lang="en-US" sz="2400" dirty="0">
                <a:solidFill>
                  <a:schemeClr val="tx1">
                    <a:lumMod val="75000"/>
                    <a:lumOff val="25000"/>
                  </a:schemeClr>
                </a:solidFill>
              </a:rPr>
              <a:t>Dictionary are used to store data values in key and value pairs. A dictionary is a collection which is ordered, changeable and do not allow duplicates.</a:t>
            </a:r>
            <a:endParaRPr lang="en-US" dirty="0">
              <a:solidFill>
                <a:schemeClr val="tx1">
                  <a:lumMod val="75000"/>
                  <a:lumOff val="25000"/>
                </a:schemeClr>
              </a:solidFill>
            </a:endParaRPr>
          </a:p>
        </p:txBody>
      </p:sp>
      <p:sp>
        <p:nvSpPr>
          <p:cNvPr id="8" name="Content Placeholder 7"/>
          <p:cNvSpPr>
            <a:spLocks noGrp="1"/>
          </p:cNvSpPr>
          <p:nvPr>
            <p:ph idx="1"/>
          </p:nvPr>
        </p:nvSpPr>
        <p:spPr>
          <a:xfrm>
            <a:off x="677334" y="2374710"/>
            <a:ext cx="8596668" cy="3951026"/>
          </a:xfrm>
        </p:spPr>
        <p:txBody>
          <a:bodyPr>
            <a:normAutofit lnSpcReduction="10000"/>
          </a:bodyPr>
          <a:lstStyle/>
          <a:p>
            <a:pPr marL="0" indent="0">
              <a:buNone/>
            </a:pPr>
            <a:r>
              <a:rPr lang="en-US" sz="2400" b="1" dirty="0"/>
              <a:t>Methods :-</a:t>
            </a:r>
            <a:endParaRPr lang="en-US" sz="2400" b="1" dirty="0"/>
          </a:p>
          <a:p>
            <a:pPr marL="0" indent="0">
              <a:buNone/>
            </a:pPr>
            <a:r>
              <a:rPr lang="en-US" sz="2000" b="1" dirty="0">
                <a:solidFill>
                  <a:schemeClr val="accent1"/>
                </a:solidFill>
              </a:rPr>
              <a:t>Creation</a:t>
            </a:r>
            <a:r>
              <a:rPr lang="en-US" sz="2000" dirty="0"/>
              <a:t> : Dictionaries can be created using curly braces { } with key-value pairs, or using the </a:t>
            </a:r>
            <a:r>
              <a:rPr lang="en-US" sz="2000" dirty="0" err="1"/>
              <a:t>dict</a:t>
            </a:r>
            <a:r>
              <a:rPr lang="en-US" sz="2000" dirty="0"/>
              <a:t>( ) function.</a:t>
            </a:r>
            <a:endParaRPr lang="en-US" sz="2000" dirty="0"/>
          </a:p>
          <a:p>
            <a:pPr marL="0" indent="0">
              <a:buNone/>
            </a:pPr>
            <a:r>
              <a:rPr lang="en-US" sz="2000" b="1" dirty="0">
                <a:solidFill>
                  <a:schemeClr val="accent1"/>
                </a:solidFill>
              </a:rPr>
              <a:t>Accessing Values</a:t>
            </a:r>
            <a:r>
              <a:rPr lang="en-US" sz="2000" dirty="0"/>
              <a:t> : Values can be accessed using their keys.</a:t>
            </a:r>
            <a:endParaRPr lang="en-US" sz="2000" dirty="0"/>
          </a:p>
          <a:p>
            <a:pPr marL="0" indent="0">
              <a:buNone/>
            </a:pPr>
            <a:r>
              <a:rPr lang="en-US" sz="2000" b="1" dirty="0">
                <a:solidFill>
                  <a:schemeClr val="accent1"/>
                </a:solidFill>
              </a:rPr>
              <a:t>Modifying Values</a:t>
            </a:r>
            <a:r>
              <a:rPr lang="en-US" sz="2000" dirty="0"/>
              <a:t> : You can add new key-value pairs or update existing ones.</a:t>
            </a:r>
            <a:endParaRPr lang="en-US" sz="2000" dirty="0"/>
          </a:p>
          <a:p>
            <a:pPr marL="0" indent="0">
              <a:buNone/>
            </a:pPr>
            <a:r>
              <a:rPr lang="en-US" sz="2000" b="1" dirty="0">
                <a:solidFill>
                  <a:schemeClr val="accent1"/>
                </a:solidFill>
              </a:rPr>
              <a:t>Deleting Items</a:t>
            </a:r>
            <a:r>
              <a:rPr lang="en-US" sz="2000" b="1" dirty="0"/>
              <a:t> </a:t>
            </a:r>
            <a:r>
              <a:rPr lang="en-US" sz="2000" dirty="0"/>
              <a:t>: Items can be removed using the del statement or the pop( ) method.</a:t>
            </a:r>
            <a:endParaRPr lang="en-US" sz="2000" dirty="0"/>
          </a:p>
          <a:p>
            <a:pPr marL="0" indent="0">
              <a:buNone/>
            </a:pPr>
            <a:r>
              <a:rPr lang="en-US" sz="2000" b="1" dirty="0" err="1">
                <a:solidFill>
                  <a:schemeClr val="accent1"/>
                </a:solidFill>
              </a:rPr>
              <a:t>Cheking</a:t>
            </a:r>
            <a:r>
              <a:rPr lang="en-US" sz="2000" b="1" dirty="0">
                <a:solidFill>
                  <a:schemeClr val="accent1"/>
                </a:solidFill>
              </a:rPr>
              <a:t> Keys</a:t>
            </a:r>
            <a:r>
              <a:rPr lang="en-US" sz="2000" dirty="0"/>
              <a:t> : You can check if a key exists using the in keyword.</a:t>
            </a:r>
            <a:endParaRPr lang="en-US" sz="2000" dirty="0"/>
          </a:p>
          <a:p>
            <a:pPr marL="0" indent="0">
              <a:buNone/>
            </a:pPr>
            <a:r>
              <a:rPr lang="en-US" sz="2000" b="1" dirty="0">
                <a:solidFill>
                  <a:schemeClr val="accent1"/>
                </a:solidFill>
              </a:rPr>
              <a:t>Iteration</a:t>
            </a:r>
            <a:r>
              <a:rPr lang="en-US" sz="2000" b="1" dirty="0"/>
              <a:t> </a:t>
            </a:r>
            <a:r>
              <a:rPr lang="en-US" sz="2000" dirty="0"/>
              <a:t>: You can iterate over keys, values, or key-value pairs.</a:t>
            </a:r>
            <a:endParaRPr lang="en-US" sz="2000" dirty="0"/>
          </a:p>
        </p:txBody>
      </p:sp>
      <p:pic>
        <p:nvPicPr>
          <p:cNvPr id="9" name="Picture 8"/>
          <p:cNvPicPr>
            <a:picLocks noChangeAspect="1"/>
          </p:cNvPicPr>
          <p:nvPr/>
        </p:nvPicPr>
        <p:blipFill>
          <a:blip r:embed="rId1"/>
          <a:stretch>
            <a:fillRect/>
          </a:stretch>
        </p:blipFill>
        <p:spPr>
          <a:xfrm>
            <a:off x="7884879" y="715705"/>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00" y="2752299"/>
            <a:ext cx="5805352" cy="1806054"/>
          </a:xfrm>
        </p:spPr>
        <p:txBody>
          <a:bodyPr>
            <a:normAutofit/>
          </a:bodyPr>
          <a:lstStyle/>
          <a:p>
            <a:r>
              <a:rPr lang="en-US" sz="6600" dirty="0"/>
              <a:t>THANK YOU !</a:t>
            </a:r>
            <a:endParaRPr lang="en-US" sz="6600" dirty="0"/>
          </a:p>
        </p:txBody>
      </p:sp>
      <p:pic>
        <p:nvPicPr>
          <p:cNvPr id="4" name="Picture 3"/>
          <p:cNvPicPr>
            <a:picLocks noChangeAspect="1"/>
          </p:cNvPicPr>
          <p:nvPr/>
        </p:nvPicPr>
        <p:blipFill>
          <a:blip r:embed="rId1"/>
          <a:stretch>
            <a:fillRect/>
          </a:stretch>
        </p:blipFill>
        <p:spPr>
          <a:xfrm>
            <a:off x="7835288" y="2536883"/>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5133"/>
            <a:ext cx="7408965" cy="1505803"/>
          </a:xfrm>
        </p:spPr>
        <p:txBody>
          <a:bodyPr>
            <a:normAutofit fontScale="90000"/>
          </a:bodyPr>
          <a:lstStyle/>
          <a:p>
            <a:r>
              <a:rPr lang="en-US" dirty="0"/>
              <a:t>Description about python:</a:t>
            </a:r>
            <a:br>
              <a:rPr lang="en-US" dirty="0"/>
            </a:br>
            <a:br>
              <a:rPr lang="en-US" dirty="0"/>
            </a:br>
            <a:r>
              <a:rPr lang="en-US" sz="2700" dirty="0">
                <a:solidFill>
                  <a:schemeClr val="tx1">
                    <a:lumMod val="75000"/>
                    <a:lumOff val="25000"/>
                  </a:schemeClr>
                </a:solidFill>
              </a:rPr>
              <a:t>Python is a high-level, general-purpose programming language. It was created by Guido Van Rossum in 1991.</a:t>
            </a:r>
            <a:br>
              <a:rPr lang="en-US" sz="2700" dirty="0">
                <a:solidFill>
                  <a:schemeClr val="tx1">
                    <a:lumMod val="75000"/>
                    <a:lumOff val="25000"/>
                  </a:schemeClr>
                </a:solidFill>
              </a:rPr>
            </a:br>
            <a:endParaRPr lang="en-US" dirty="0">
              <a:solidFill>
                <a:schemeClr val="tx1">
                  <a:lumMod val="75000"/>
                  <a:lumOff val="25000"/>
                </a:schemeClr>
              </a:solidFill>
            </a:endParaRPr>
          </a:p>
        </p:txBody>
      </p:sp>
      <p:sp>
        <p:nvSpPr>
          <p:cNvPr id="3" name="Content Placeholder 2"/>
          <p:cNvSpPr>
            <a:spLocks noGrp="1"/>
          </p:cNvSpPr>
          <p:nvPr>
            <p:ph idx="1"/>
          </p:nvPr>
        </p:nvSpPr>
        <p:spPr>
          <a:xfrm>
            <a:off x="677334" y="3060513"/>
            <a:ext cx="8917042" cy="3173104"/>
          </a:xfrm>
        </p:spPr>
        <p:txBody>
          <a:bodyPr>
            <a:normAutofit/>
          </a:bodyPr>
          <a:lstStyle/>
          <a:p>
            <a:pPr marL="0" indent="0">
              <a:buNone/>
            </a:pPr>
            <a:r>
              <a:rPr lang="en-US" sz="2800" b="1" dirty="0">
                <a:solidFill>
                  <a:schemeClr val="accent1"/>
                </a:solidFill>
              </a:rPr>
              <a:t>Features:</a:t>
            </a:r>
            <a:endParaRPr lang="en-US" sz="2800" b="1" dirty="0">
              <a:solidFill>
                <a:schemeClr val="accent1"/>
              </a:solidFill>
            </a:endParaRPr>
          </a:p>
          <a:p>
            <a:r>
              <a:rPr lang="en-US" dirty="0"/>
              <a:t>Readable and Easy to learn </a:t>
            </a:r>
            <a:endParaRPr lang="en-US" dirty="0"/>
          </a:p>
          <a:p>
            <a:r>
              <a:rPr lang="en-US" dirty="0"/>
              <a:t>Interpreted</a:t>
            </a:r>
            <a:endParaRPr lang="en-US" dirty="0"/>
          </a:p>
          <a:p>
            <a:r>
              <a:rPr lang="en-US" dirty="0"/>
              <a:t>Dynamic Typing</a:t>
            </a:r>
            <a:endParaRPr lang="en-US" dirty="0"/>
          </a:p>
          <a:p>
            <a:r>
              <a:rPr lang="en-US" dirty="0"/>
              <a:t>Open Source</a:t>
            </a:r>
            <a:endParaRPr lang="en-US" dirty="0"/>
          </a:p>
          <a:p>
            <a:r>
              <a:rPr lang="en-US" dirty="0"/>
              <a:t>Large Standard </a:t>
            </a:r>
            <a:r>
              <a:rPr lang="en-US" dirty="0" err="1"/>
              <a:t>Librabry</a:t>
            </a:r>
            <a:endParaRPr lang="en-US" dirty="0"/>
          </a:p>
          <a:p>
            <a:r>
              <a:rPr lang="en-US" dirty="0"/>
              <a:t>Cross Platform</a:t>
            </a:r>
            <a:endParaRPr lang="en-US" dirty="0"/>
          </a:p>
        </p:txBody>
      </p:sp>
      <p:pic>
        <p:nvPicPr>
          <p:cNvPr id="4" name="Picture 3"/>
          <p:cNvPicPr>
            <a:picLocks noChangeAspect="1"/>
          </p:cNvPicPr>
          <p:nvPr/>
        </p:nvPicPr>
        <p:blipFill>
          <a:blip r:embed="rId1"/>
          <a:stretch>
            <a:fillRect/>
          </a:stretch>
        </p:blipFill>
        <p:spPr>
          <a:xfrm>
            <a:off x="7992239" y="705133"/>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95" y="816638"/>
            <a:ext cx="8596668" cy="1320800"/>
          </a:xfrm>
        </p:spPr>
        <p:txBody>
          <a:bodyPr>
            <a:normAutofit/>
          </a:bodyPr>
          <a:lstStyle/>
          <a:p>
            <a:r>
              <a:rPr lang="en-US" sz="4800" dirty="0"/>
              <a:t>PYTHON DATATYPES:</a:t>
            </a:r>
            <a:endParaRPr lang="en-US" sz="4800" dirty="0"/>
          </a:p>
        </p:txBody>
      </p:sp>
      <p:sp>
        <p:nvSpPr>
          <p:cNvPr id="3" name="Content Placeholder 2"/>
          <p:cNvSpPr>
            <a:spLocks noGrp="1"/>
          </p:cNvSpPr>
          <p:nvPr>
            <p:ph idx="1"/>
          </p:nvPr>
        </p:nvSpPr>
        <p:spPr>
          <a:xfrm>
            <a:off x="677333" y="2160590"/>
            <a:ext cx="7504499" cy="3578294"/>
          </a:xfrm>
        </p:spPr>
        <p:txBody>
          <a:bodyPr>
            <a:normAutofit/>
          </a:bodyPr>
          <a:lstStyle/>
          <a:p>
            <a:r>
              <a:rPr lang="en-US" sz="2400" dirty="0"/>
              <a:t>INT - (Integer Values)</a:t>
            </a:r>
            <a:endParaRPr lang="en-US" sz="2400" dirty="0"/>
          </a:p>
          <a:p>
            <a:r>
              <a:rPr lang="en-US" sz="2400" dirty="0"/>
              <a:t>FLOAT - (Floating Values)</a:t>
            </a:r>
            <a:endParaRPr lang="en-US" sz="2400" dirty="0"/>
          </a:p>
          <a:p>
            <a:r>
              <a:rPr lang="en-US" sz="2400" dirty="0"/>
              <a:t>STRING - (Str &amp; Booleans)</a:t>
            </a:r>
            <a:endParaRPr lang="en-US" sz="2400" dirty="0"/>
          </a:p>
          <a:p>
            <a:r>
              <a:rPr lang="en-US" sz="2400" dirty="0"/>
              <a:t>LIST - []</a:t>
            </a:r>
            <a:endParaRPr lang="en-US" sz="2400" dirty="0"/>
          </a:p>
          <a:p>
            <a:r>
              <a:rPr lang="en-US" sz="2400" dirty="0"/>
              <a:t>TUPLE - ()</a:t>
            </a:r>
            <a:endParaRPr lang="en-US" sz="2400" dirty="0"/>
          </a:p>
          <a:p>
            <a:r>
              <a:rPr lang="en-US" sz="2400" dirty="0"/>
              <a:t>SET - {}</a:t>
            </a:r>
            <a:endParaRPr lang="en-US" sz="2400" dirty="0"/>
          </a:p>
          <a:p>
            <a:r>
              <a:rPr lang="en-US" sz="2400" dirty="0"/>
              <a:t>DICTIONARY – {</a:t>
            </a:r>
            <a:r>
              <a:rPr lang="en-US" sz="2400" dirty="0" err="1"/>
              <a:t>Key:Value</a:t>
            </a:r>
            <a:r>
              <a:rPr lang="en-US" sz="2400" dirty="0"/>
              <a:t>}</a:t>
            </a:r>
            <a:endParaRPr lang="en-US" sz="2400" dirty="0"/>
          </a:p>
        </p:txBody>
      </p:sp>
      <p:pic>
        <p:nvPicPr>
          <p:cNvPr id="4" name="Picture 3"/>
          <p:cNvPicPr>
            <a:picLocks noChangeAspect="1"/>
          </p:cNvPicPr>
          <p:nvPr/>
        </p:nvPicPr>
        <p:blipFill>
          <a:blip r:embed="rId1"/>
          <a:stretch>
            <a:fillRect/>
          </a:stretch>
        </p:blipFill>
        <p:spPr>
          <a:xfrm>
            <a:off x="7816640" y="816638"/>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6454"/>
            <a:ext cx="8596668" cy="1320800"/>
          </a:xfrm>
        </p:spPr>
        <p:txBody>
          <a:bodyPr>
            <a:normAutofit/>
          </a:bodyPr>
          <a:lstStyle/>
          <a:p>
            <a:r>
              <a:rPr lang="en-US" sz="4000" dirty="0"/>
              <a:t>STANDS ON:</a:t>
            </a:r>
            <a:endParaRPr lang="en-US" sz="4000" dirty="0"/>
          </a:p>
        </p:txBody>
      </p:sp>
      <p:sp>
        <p:nvSpPr>
          <p:cNvPr id="3" name="Content Placeholder 2"/>
          <p:cNvSpPr>
            <a:spLocks noGrp="1"/>
          </p:cNvSpPr>
          <p:nvPr>
            <p:ph idx="1"/>
          </p:nvPr>
        </p:nvSpPr>
        <p:spPr>
          <a:xfrm>
            <a:off x="677334" y="2119646"/>
            <a:ext cx="8596668" cy="3880773"/>
          </a:xfrm>
        </p:spPr>
        <p:txBody>
          <a:bodyPr>
            <a:normAutofit/>
          </a:bodyPr>
          <a:lstStyle/>
          <a:p>
            <a:r>
              <a:rPr lang="en-US" sz="3200" dirty="0"/>
              <a:t>INITIALIZATION</a:t>
            </a:r>
            <a:endParaRPr lang="en-US" sz="3200" dirty="0"/>
          </a:p>
          <a:p>
            <a:r>
              <a:rPr lang="en-US" sz="3200" dirty="0"/>
              <a:t>OPERATORS</a:t>
            </a:r>
            <a:endParaRPr lang="en-US" sz="3200" dirty="0"/>
          </a:p>
          <a:p>
            <a:r>
              <a:rPr lang="en-US" sz="3200" dirty="0"/>
              <a:t>BUILT IN FUNCTIONS</a:t>
            </a:r>
            <a:endParaRPr lang="en-US" sz="3200" dirty="0"/>
          </a:p>
          <a:p>
            <a:r>
              <a:rPr lang="en-US" sz="3200" dirty="0"/>
              <a:t>TYPE CONVERSION</a:t>
            </a:r>
            <a:endParaRPr lang="en-US" sz="3200" dirty="0"/>
          </a:p>
        </p:txBody>
      </p:sp>
      <p:pic>
        <p:nvPicPr>
          <p:cNvPr id="4" name="Picture 3"/>
          <p:cNvPicPr>
            <a:picLocks noChangeAspect="1"/>
          </p:cNvPicPr>
          <p:nvPr/>
        </p:nvPicPr>
        <p:blipFill>
          <a:blip r:embed="rId1"/>
          <a:stretch>
            <a:fillRect/>
          </a:stretch>
        </p:blipFill>
        <p:spPr>
          <a:xfrm>
            <a:off x="7884879" y="857581"/>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95" y="-114488"/>
            <a:ext cx="8596668" cy="1320800"/>
          </a:xfrm>
        </p:spPr>
        <p:txBody>
          <a:bodyPr>
            <a:normAutofit fontScale="90000"/>
          </a:bodyPr>
          <a:lstStyle/>
          <a:p>
            <a:br>
              <a:rPr lang="en-US" dirty="0"/>
            </a:br>
            <a:br>
              <a:rPr lang="en-US" dirty="0"/>
            </a:br>
            <a:r>
              <a:rPr lang="en-US" dirty="0"/>
              <a:t>INITIALIZATION:</a:t>
            </a:r>
            <a:endParaRPr lang="en-US" dirty="0"/>
          </a:p>
        </p:txBody>
      </p:sp>
      <p:sp>
        <p:nvSpPr>
          <p:cNvPr id="3" name="Content Placeholder 2"/>
          <p:cNvSpPr>
            <a:spLocks noGrp="1"/>
          </p:cNvSpPr>
          <p:nvPr>
            <p:ph idx="1"/>
          </p:nvPr>
        </p:nvSpPr>
        <p:spPr>
          <a:xfrm>
            <a:off x="609095" y="1764438"/>
            <a:ext cx="9189998" cy="4044819"/>
          </a:xfrm>
        </p:spPr>
        <p:txBody>
          <a:bodyPr>
            <a:normAutofit fontScale="92500" lnSpcReduction="10000"/>
          </a:bodyPr>
          <a:lstStyle/>
          <a:p>
            <a:pPr marL="0" indent="0">
              <a:buNone/>
            </a:pPr>
            <a:r>
              <a:rPr lang="en-US" sz="2400" b="1" dirty="0">
                <a:solidFill>
                  <a:schemeClr val="accent1"/>
                </a:solidFill>
              </a:rPr>
              <a:t>RULES FOR INITIALIZING VARIABLES</a:t>
            </a:r>
            <a:r>
              <a:rPr lang="en-US" sz="2400" b="1" dirty="0"/>
              <a:t> :-</a:t>
            </a:r>
            <a:endParaRPr lang="en-US" sz="2400" b="1" dirty="0"/>
          </a:p>
          <a:p>
            <a:r>
              <a:rPr lang="en-US" dirty="0"/>
              <a:t>A </a:t>
            </a:r>
            <a:r>
              <a:rPr lang="en-US" dirty="0" err="1"/>
              <a:t>Pyhton</a:t>
            </a:r>
            <a:r>
              <a:rPr lang="en-US" dirty="0"/>
              <a:t> variable must start with a letter or underscore.</a:t>
            </a:r>
            <a:endParaRPr lang="en-US" dirty="0"/>
          </a:p>
          <a:p>
            <a:r>
              <a:rPr lang="en-US" dirty="0"/>
              <a:t>A Python variable name cannot be start with a number or special symbols(@,#,$).</a:t>
            </a:r>
            <a:endParaRPr lang="en-US" dirty="0"/>
          </a:p>
          <a:p>
            <a:r>
              <a:rPr lang="en-US" dirty="0"/>
              <a:t>A Python variable name can only contain alpha-numeric characters and underscores (A-Z , a-z , 0-9 , _).</a:t>
            </a:r>
            <a:endParaRPr lang="en-US" dirty="0"/>
          </a:p>
          <a:p>
            <a:r>
              <a:rPr lang="en-US" dirty="0"/>
              <a:t>Variables names in Python are case sensitive(</a:t>
            </a:r>
            <a:r>
              <a:rPr lang="en-US" dirty="0" err="1"/>
              <a:t>age,Age,AGE</a:t>
            </a:r>
            <a:r>
              <a:rPr lang="en-US" dirty="0"/>
              <a:t> are three different variables).</a:t>
            </a:r>
            <a:endParaRPr lang="en-US" dirty="0"/>
          </a:p>
          <a:p>
            <a:r>
              <a:rPr lang="en-US" dirty="0"/>
              <a:t>There are some Reserved Words(Keywords) in python which cannot be used as variable names in python. </a:t>
            </a:r>
            <a:endParaRPr lang="en-US" dirty="0"/>
          </a:p>
          <a:p>
            <a:r>
              <a:rPr lang="en-US" dirty="0" err="1"/>
              <a:t>Syantax</a:t>
            </a:r>
            <a:r>
              <a:rPr lang="en-US" dirty="0"/>
              <a:t> :-    </a:t>
            </a:r>
            <a:r>
              <a:rPr lang="en-US" dirty="0" err="1"/>
              <a:t>variable_name</a:t>
            </a:r>
            <a:r>
              <a:rPr lang="en-US" dirty="0"/>
              <a:t> = </a:t>
            </a:r>
            <a:r>
              <a:rPr lang="en-US" dirty="0" err="1"/>
              <a:t>initial_value</a:t>
            </a: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7816640" y="757452"/>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18" y="354842"/>
            <a:ext cx="6785292" cy="2292823"/>
          </a:xfrm>
        </p:spPr>
        <p:txBody>
          <a:bodyPr>
            <a:normAutofit fontScale="90000"/>
          </a:bodyPr>
          <a:lstStyle/>
          <a:p>
            <a:r>
              <a:rPr lang="en-US" sz="3200" dirty="0"/>
              <a:t>OPERATORS:</a:t>
            </a:r>
            <a:br>
              <a:rPr lang="en-US" sz="3200" dirty="0"/>
            </a:br>
            <a:r>
              <a:rPr lang="en-US" sz="2400" dirty="0">
                <a:solidFill>
                  <a:schemeClr val="tx1">
                    <a:lumMod val="75000"/>
                    <a:lumOff val="25000"/>
                  </a:schemeClr>
                </a:solidFill>
              </a:rPr>
              <a:t>Operators are used to perform some specific operations on values and variables.</a:t>
            </a:r>
            <a:br>
              <a:rPr lang="en-US" sz="2200" dirty="0"/>
            </a:br>
            <a:br>
              <a:rPr lang="en-US" sz="2200" dirty="0"/>
            </a:br>
            <a:r>
              <a:rPr lang="en-US" sz="2400" b="1" dirty="0"/>
              <a:t>Types:-</a:t>
            </a:r>
            <a:endParaRPr lang="en-US" sz="3200" b="1" dirty="0"/>
          </a:p>
        </p:txBody>
      </p:sp>
      <p:sp>
        <p:nvSpPr>
          <p:cNvPr id="3" name="Content Placeholder 2"/>
          <p:cNvSpPr>
            <a:spLocks noGrp="1"/>
          </p:cNvSpPr>
          <p:nvPr>
            <p:ph idx="1"/>
          </p:nvPr>
        </p:nvSpPr>
        <p:spPr>
          <a:xfrm>
            <a:off x="397555" y="2467663"/>
            <a:ext cx="8596668" cy="3880773"/>
          </a:xfrm>
        </p:spPr>
        <p:txBody>
          <a:bodyPr>
            <a:normAutofit fontScale="92500" lnSpcReduction="10000"/>
          </a:bodyPr>
          <a:lstStyle/>
          <a:p>
            <a:r>
              <a:rPr lang="en-US" b="1" dirty="0" err="1">
                <a:solidFill>
                  <a:schemeClr val="accent1"/>
                </a:solidFill>
              </a:rPr>
              <a:t>Arithmatic</a:t>
            </a:r>
            <a:r>
              <a:rPr lang="en-US" b="1" dirty="0">
                <a:solidFill>
                  <a:schemeClr val="accent1"/>
                </a:solidFill>
              </a:rPr>
              <a:t> operators</a:t>
            </a:r>
            <a:r>
              <a:rPr lang="en-US" b="1" dirty="0"/>
              <a:t> :- </a:t>
            </a:r>
            <a:r>
              <a:rPr lang="en-US" dirty="0"/>
              <a:t>These operators are used to perform basic mathematical operations like addition, subtraction, multiplication and division. </a:t>
            </a:r>
            <a:endParaRPr lang="en-US" dirty="0"/>
          </a:p>
          <a:p>
            <a:r>
              <a:rPr lang="en-US" b="1" dirty="0">
                <a:solidFill>
                  <a:schemeClr val="accent1"/>
                </a:solidFill>
              </a:rPr>
              <a:t>Assignment operators</a:t>
            </a:r>
            <a:r>
              <a:rPr lang="en-US" b="1" dirty="0"/>
              <a:t> :- </a:t>
            </a:r>
            <a:r>
              <a:rPr lang="en-US" dirty="0"/>
              <a:t>These operators are used to assign values to the variables.</a:t>
            </a:r>
            <a:endParaRPr lang="en-US" dirty="0"/>
          </a:p>
          <a:p>
            <a:r>
              <a:rPr lang="en-US" b="1" dirty="0">
                <a:solidFill>
                  <a:schemeClr val="accent1"/>
                </a:solidFill>
              </a:rPr>
              <a:t>Logical operators</a:t>
            </a:r>
            <a:r>
              <a:rPr lang="en-US" b="1" dirty="0"/>
              <a:t> :- </a:t>
            </a:r>
            <a:r>
              <a:rPr lang="en-US" dirty="0"/>
              <a:t>These operators are used to perform logical AND, logical OR and logical NOT. It is used to combine conditional statements.</a:t>
            </a:r>
            <a:endParaRPr lang="en-US" dirty="0"/>
          </a:p>
          <a:p>
            <a:r>
              <a:rPr lang="en-US" b="1" dirty="0">
                <a:solidFill>
                  <a:schemeClr val="accent1"/>
                </a:solidFill>
              </a:rPr>
              <a:t>Bitwise operators</a:t>
            </a:r>
            <a:r>
              <a:rPr lang="en-US" b="1" dirty="0"/>
              <a:t> :- </a:t>
            </a:r>
            <a:r>
              <a:rPr lang="en-US" dirty="0"/>
              <a:t>These operators act on bits and perform bit by bit operations. These are used to operate on binary numbers.</a:t>
            </a:r>
            <a:endParaRPr lang="en-US" dirty="0"/>
          </a:p>
          <a:p>
            <a:r>
              <a:rPr lang="en-US" b="1" dirty="0">
                <a:solidFill>
                  <a:schemeClr val="accent1"/>
                </a:solidFill>
              </a:rPr>
              <a:t>Relational operators </a:t>
            </a:r>
            <a:r>
              <a:rPr lang="en-US" b="1" dirty="0"/>
              <a:t>:- </a:t>
            </a:r>
            <a:r>
              <a:rPr lang="en-US" dirty="0"/>
              <a:t>These operators compares the values and either used to return true or false according to the condition.</a:t>
            </a:r>
            <a:endParaRPr lang="en-US" dirty="0"/>
          </a:p>
        </p:txBody>
      </p:sp>
      <p:pic>
        <p:nvPicPr>
          <p:cNvPr id="4" name="Picture 3"/>
          <p:cNvPicPr>
            <a:picLocks noChangeAspect="1"/>
          </p:cNvPicPr>
          <p:nvPr/>
        </p:nvPicPr>
        <p:blipFill>
          <a:blip r:embed="rId1"/>
          <a:stretch>
            <a:fillRect/>
          </a:stretch>
        </p:blipFill>
        <p:spPr>
          <a:xfrm>
            <a:off x="7605100" y="509564"/>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5507"/>
            <a:ext cx="8596668" cy="1320800"/>
          </a:xfrm>
        </p:spPr>
        <p:txBody>
          <a:bodyPr/>
          <a:lstStyle/>
          <a:p>
            <a:r>
              <a:rPr lang="en-US" dirty="0"/>
              <a:t>BUILT-IN FUNCTIONS:</a:t>
            </a:r>
            <a:endParaRPr lang="en-US" dirty="0"/>
          </a:p>
        </p:txBody>
      </p:sp>
      <p:sp>
        <p:nvSpPr>
          <p:cNvPr id="3" name="Content Placeholder 2"/>
          <p:cNvSpPr>
            <a:spLocks noGrp="1"/>
          </p:cNvSpPr>
          <p:nvPr>
            <p:ph idx="1"/>
          </p:nvPr>
        </p:nvSpPr>
        <p:spPr>
          <a:xfrm>
            <a:off x="677334" y="1361742"/>
            <a:ext cx="6999532" cy="1637732"/>
          </a:xfrm>
        </p:spPr>
        <p:txBody>
          <a:bodyPr>
            <a:normAutofit/>
          </a:bodyPr>
          <a:lstStyle/>
          <a:p>
            <a:pPr marL="0" indent="0">
              <a:buNone/>
            </a:pPr>
            <a:r>
              <a:rPr lang="en-US" sz="2400" dirty="0"/>
              <a:t>Built-In functions in python are pre-defined functions provided by the python language that can be used to perform common tasks.</a:t>
            </a:r>
            <a:endParaRPr lang="en-US" sz="2400" dirty="0"/>
          </a:p>
        </p:txBody>
      </p:sp>
      <p:sp>
        <p:nvSpPr>
          <p:cNvPr id="4" name="Freeform 14"/>
          <p:cNvSpPr/>
          <p:nvPr/>
        </p:nvSpPr>
        <p:spPr>
          <a:xfrm>
            <a:off x="677334" y="2999474"/>
            <a:ext cx="5491454" cy="3541594"/>
          </a:xfrm>
          <a:custGeom>
            <a:avLst/>
            <a:gdLst/>
            <a:ahLst/>
            <a:cxnLst/>
            <a:rect l="l" t="t" r="r" b="b"/>
            <a:pathLst>
              <a:path w="6527650" h="7828679">
                <a:moveTo>
                  <a:pt x="0" y="0"/>
                </a:moveTo>
                <a:lnTo>
                  <a:pt x="6527650" y="0"/>
                </a:lnTo>
                <a:lnTo>
                  <a:pt x="6527650" y="7828678"/>
                </a:lnTo>
                <a:lnTo>
                  <a:pt x="0" y="7828678"/>
                </a:lnTo>
                <a:lnTo>
                  <a:pt x="0" y="0"/>
                </a:lnTo>
                <a:close/>
              </a:path>
            </a:pathLst>
          </a:custGeom>
          <a:blipFill>
            <a:blip r:embed="rId1"/>
            <a:stretch>
              <a:fillRect l="-8553" t="-8869" r="-5237" b="-13907"/>
            </a:stretch>
          </a:blipFill>
        </p:spPr>
      </p:sp>
      <p:pic>
        <p:nvPicPr>
          <p:cNvPr id="5" name="Picture 4"/>
          <p:cNvPicPr>
            <a:picLocks noChangeAspect="1"/>
          </p:cNvPicPr>
          <p:nvPr/>
        </p:nvPicPr>
        <p:blipFill>
          <a:blip r:embed="rId2"/>
          <a:stretch>
            <a:fillRect/>
          </a:stretch>
        </p:blipFill>
        <p:spPr>
          <a:xfrm>
            <a:off x="7884879" y="555507"/>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40475" cy="2611272"/>
          </a:xfrm>
        </p:spPr>
        <p:txBody>
          <a:bodyPr>
            <a:normAutofit/>
          </a:bodyPr>
          <a:lstStyle/>
          <a:p>
            <a:r>
              <a:rPr lang="en-US" dirty="0"/>
              <a:t>TYPE CONVERSION:</a:t>
            </a:r>
            <a:br>
              <a:rPr lang="en-US" dirty="0"/>
            </a:br>
            <a:r>
              <a:rPr lang="en-US" sz="2400" dirty="0">
                <a:solidFill>
                  <a:schemeClr val="tx1">
                    <a:lumMod val="75000"/>
                    <a:lumOff val="25000"/>
                  </a:schemeClr>
                </a:solidFill>
              </a:rPr>
              <a:t>Type conversion functions are used to directly convert one data type to another which is useful in day to day and competitive programming.</a:t>
            </a:r>
            <a:endParaRPr lang="en-US" dirty="0">
              <a:solidFill>
                <a:schemeClr val="tx1">
                  <a:lumMod val="75000"/>
                  <a:lumOff val="25000"/>
                </a:schemeClr>
              </a:solidFill>
            </a:endParaRPr>
          </a:p>
        </p:txBody>
      </p:sp>
      <p:sp>
        <p:nvSpPr>
          <p:cNvPr id="3" name="Content Placeholder 2"/>
          <p:cNvSpPr>
            <a:spLocks noGrp="1"/>
          </p:cNvSpPr>
          <p:nvPr>
            <p:ph idx="1"/>
          </p:nvPr>
        </p:nvSpPr>
        <p:spPr>
          <a:xfrm>
            <a:off x="677334" y="2756848"/>
            <a:ext cx="7265663" cy="3550646"/>
          </a:xfrm>
        </p:spPr>
        <p:txBody>
          <a:bodyPr>
            <a:normAutofit lnSpcReduction="10000"/>
          </a:bodyPr>
          <a:lstStyle/>
          <a:p>
            <a:pPr marL="0" indent="0">
              <a:buNone/>
            </a:pPr>
            <a:r>
              <a:rPr lang="en-US" sz="2800" b="1" dirty="0">
                <a:solidFill>
                  <a:schemeClr val="accent1"/>
                </a:solidFill>
              </a:rPr>
              <a:t>Types </a:t>
            </a:r>
            <a:r>
              <a:rPr lang="en-US" sz="2800" dirty="0">
                <a:solidFill>
                  <a:schemeClr val="accent1"/>
                </a:solidFill>
              </a:rPr>
              <a:t>–</a:t>
            </a:r>
            <a:endParaRPr lang="en-US" sz="2800" dirty="0">
              <a:solidFill>
                <a:schemeClr val="accent1"/>
              </a:solidFill>
            </a:endParaRPr>
          </a:p>
          <a:p>
            <a:r>
              <a:rPr lang="en-US" sz="2000" b="1" dirty="0">
                <a:solidFill>
                  <a:schemeClr val="accent1"/>
                </a:solidFill>
              </a:rPr>
              <a:t>Implicit </a:t>
            </a:r>
            <a:r>
              <a:rPr lang="en-US" sz="2000" b="1" dirty="0">
                <a:solidFill>
                  <a:schemeClr val="accent1"/>
                </a:solidFill>
              </a:rPr>
              <a:t>Type Conversion :-</a:t>
            </a:r>
            <a:r>
              <a:rPr lang="en-US" sz="2000" dirty="0">
                <a:solidFill>
                  <a:schemeClr val="accent1"/>
                </a:solidFill>
              </a:rPr>
              <a:t> </a:t>
            </a:r>
            <a:r>
              <a:rPr lang="en-US" sz="2000" dirty="0"/>
              <a:t>In implicit type conversion, the python interpreter automatically converts one data type to another without any user involvement.</a:t>
            </a:r>
            <a:endParaRPr lang="en-US" sz="2000" dirty="0"/>
          </a:p>
          <a:p>
            <a:r>
              <a:rPr lang="en-US" sz="2000" b="1" dirty="0">
                <a:solidFill>
                  <a:schemeClr val="accent1"/>
                </a:solidFill>
              </a:rPr>
              <a:t>Explicit Type Conversion </a:t>
            </a:r>
            <a:r>
              <a:rPr lang="en-US" sz="2000" b="1" dirty="0"/>
              <a:t>:-</a:t>
            </a:r>
            <a:r>
              <a:rPr lang="en-US" sz="2000" dirty="0"/>
              <a:t>  In explicit type conversion, the data type is manually changed by the user as per their  requirement. With explicit type conversion, there is a risk of data loss  since we  are forcing  an expression to be changed in some specific  data type.</a:t>
            </a:r>
            <a:endParaRPr lang="en-US" sz="2000" dirty="0"/>
          </a:p>
          <a:p>
            <a:pPr marL="0" indent="0">
              <a:buNone/>
            </a:pPr>
            <a:r>
              <a:rPr lang="en-US" sz="2000" dirty="0"/>
              <a:t>   </a:t>
            </a:r>
            <a:endParaRPr lang="en-US" sz="2000" dirty="0"/>
          </a:p>
        </p:txBody>
      </p:sp>
      <p:pic>
        <p:nvPicPr>
          <p:cNvPr id="4" name="Picture 3"/>
          <p:cNvPicPr>
            <a:picLocks noChangeAspect="1"/>
          </p:cNvPicPr>
          <p:nvPr/>
        </p:nvPicPr>
        <p:blipFill>
          <a:blip r:embed="rId1"/>
          <a:stretch>
            <a:fillRect/>
          </a:stretch>
        </p:blipFill>
        <p:spPr>
          <a:xfrm>
            <a:off x="7884879" y="609600"/>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14317"/>
            <a:ext cx="7081418" cy="2549857"/>
          </a:xfrm>
        </p:spPr>
        <p:txBody>
          <a:bodyPr>
            <a:normAutofit fontScale="90000"/>
          </a:bodyPr>
          <a:lstStyle/>
          <a:p>
            <a:r>
              <a:rPr lang="en-US" dirty="0"/>
              <a:t>STRINGS:</a:t>
            </a:r>
            <a:br>
              <a:rPr lang="en-US" dirty="0"/>
            </a:br>
            <a:r>
              <a:rPr lang="en-US" sz="2200" dirty="0">
                <a:solidFill>
                  <a:schemeClr val="tx1">
                    <a:lumMod val="75000"/>
                    <a:lumOff val="25000"/>
                  </a:schemeClr>
                </a:solidFill>
              </a:rPr>
              <a:t>A string is  a data structure in python programming that represents a sequence of characters. It is an immutable data type, meaning that once you have created a string, you cannot change it. </a:t>
            </a:r>
            <a:r>
              <a:rPr lang="en-US" sz="2200" dirty="0" err="1">
                <a:solidFill>
                  <a:schemeClr val="tx1">
                    <a:lumMod val="75000"/>
                    <a:lumOff val="25000"/>
                  </a:schemeClr>
                </a:solidFill>
              </a:rPr>
              <a:t>Pyhton</a:t>
            </a:r>
            <a:r>
              <a:rPr lang="en-US" sz="2200" dirty="0">
                <a:solidFill>
                  <a:schemeClr val="tx1">
                    <a:lumMod val="75000"/>
                    <a:lumOff val="25000"/>
                  </a:schemeClr>
                </a:solidFill>
              </a:rPr>
              <a:t> string are used widely in many different applications, such as  storing  and manipulating text data, representing  names, address and other types of data used that can be represented as text. </a:t>
            </a:r>
            <a:br>
              <a:rPr lang="en-US" dirty="0"/>
            </a:br>
            <a:endParaRPr lang="en-US" dirty="0"/>
          </a:p>
        </p:txBody>
      </p:sp>
      <p:sp>
        <p:nvSpPr>
          <p:cNvPr id="3" name="Content Placeholder 2"/>
          <p:cNvSpPr>
            <a:spLocks noGrp="1"/>
          </p:cNvSpPr>
          <p:nvPr>
            <p:ph idx="1"/>
          </p:nvPr>
        </p:nvSpPr>
        <p:spPr>
          <a:xfrm>
            <a:off x="677334" y="3493826"/>
            <a:ext cx="7709215" cy="2956968"/>
          </a:xfrm>
        </p:spPr>
        <p:txBody>
          <a:bodyPr>
            <a:normAutofit fontScale="92500" lnSpcReduction="20000"/>
          </a:bodyPr>
          <a:lstStyle/>
          <a:p>
            <a:pPr marL="0" indent="0">
              <a:buNone/>
            </a:pPr>
            <a:r>
              <a:rPr lang="en-US" sz="2000" b="1" dirty="0">
                <a:solidFill>
                  <a:schemeClr val="accent1"/>
                </a:solidFill>
              </a:rPr>
              <a:t>Methods</a:t>
            </a:r>
            <a:r>
              <a:rPr lang="en-US" b="1" dirty="0"/>
              <a:t> </a:t>
            </a:r>
            <a:r>
              <a:rPr lang="en-US" dirty="0"/>
              <a:t>–</a:t>
            </a:r>
            <a:endParaRPr lang="en-US" dirty="0"/>
          </a:p>
          <a:p>
            <a:r>
              <a:rPr lang="en-US" dirty="0"/>
              <a:t>Square brackets can be used to access elements of the string.</a:t>
            </a:r>
            <a:endParaRPr lang="en-US" dirty="0"/>
          </a:p>
          <a:p>
            <a:r>
              <a:rPr lang="en-US" dirty="0" err="1"/>
              <a:t>Pyhton</a:t>
            </a:r>
            <a:r>
              <a:rPr lang="en-US" dirty="0"/>
              <a:t> does not have a character data type, a single character is simply a string with a length of 1.</a:t>
            </a:r>
            <a:endParaRPr lang="en-US" dirty="0"/>
          </a:p>
          <a:p>
            <a:r>
              <a:rPr lang="en-US" dirty="0"/>
              <a:t>We can combine strings and numbers by using f-strings or the format() method.</a:t>
            </a:r>
            <a:endParaRPr lang="en-US" dirty="0"/>
          </a:p>
          <a:p>
            <a:r>
              <a:rPr lang="en-US" dirty="0"/>
              <a:t>You can return a range of characters by using the slice syntax. Specify the start index and the end index, separated by a colon, to return a part of the string.</a:t>
            </a:r>
            <a:endParaRPr lang="en-US" dirty="0"/>
          </a:p>
        </p:txBody>
      </p:sp>
      <p:pic>
        <p:nvPicPr>
          <p:cNvPr id="4" name="Picture 3"/>
          <p:cNvPicPr>
            <a:picLocks noChangeAspect="1"/>
          </p:cNvPicPr>
          <p:nvPr/>
        </p:nvPicPr>
        <p:blipFill>
          <a:blip r:embed="rId1"/>
          <a:stretch>
            <a:fillRect/>
          </a:stretch>
        </p:blipFill>
        <p:spPr>
          <a:xfrm>
            <a:off x="7691987" y="814317"/>
            <a:ext cx="1389123" cy="13891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4231</Words>
  <Application>WPS Presentation</Application>
  <PresentationFormat>Widescreen</PresentationFormat>
  <Paragraphs>90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Wingdings 3</vt:lpstr>
      <vt:lpstr>Century Gothic</vt:lpstr>
      <vt:lpstr>Microsoft YaHei</vt:lpstr>
      <vt:lpstr>Arial Unicode MS</vt:lpstr>
      <vt:lpstr>Calibri</vt:lpstr>
      <vt:lpstr>Slice</vt:lpstr>
      <vt:lpstr>PYTHON PROGRAMMING &amp; ITS INTRODUCTION</vt:lpstr>
      <vt:lpstr>Description about python:  Python is a high-level, general-purpose programming language. It was created by Guido Van Rossum in 1991. </vt:lpstr>
      <vt:lpstr>PYTHON DATATYPES:</vt:lpstr>
      <vt:lpstr>STANDS ON:</vt:lpstr>
      <vt:lpstr>  INITIALIZATION:</vt:lpstr>
      <vt:lpstr>OPERATORS: Operators are used to perform some specific operations on values and variables.  Types:-</vt:lpstr>
      <vt:lpstr>BUILT-IN FUNCTIONS:</vt:lpstr>
      <vt:lpstr>TYPE CONVERSION: Type conversion functions are used to directly convert one data type to another which is useful in day to day and competitive programming.</vt:lpstr>
      <vt:lpstr>STRINGS: A string is  a data structure in python programming that represents a sequence of characters. It is an immutable data type, meaning that once you have created a string, you cannot change it. Pyhton string are used widely in many different applications, such as  storing  and manipulating text data, representing  names, address and other types of data used that can be represented as text.  </vt:lpstr>
      <vt:lpstr>LIST,TUPLE,SET :</vt:lpstr>
      <vt:lpstr>DICTIONARY : Dictionary are used to store data values in key and value pairs. A dictionary is a collection which is ordered, changeable and do not allow duplicates.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pc</dc:creator>
  <cp:lastModifiedBy>HP</cp:lastModifiedBy>
  <cp:revision>31</cp:revision>
  <dcterms:created xsi:type="dcterms:W3CDTF">2024-07-08T14:46:00Z</dcterms:created>
  <dcterms:modified xsi:type="dcterms:W3CDTF">2024-07-12T03:24:42Z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D5148BE3890D4541A46C3B5CB6CC4CD3_12</vt:lpwstr>
  </property>
  <property fmtid="{D5CDD505-2E9C-101B-9397-08002B2CF9AE}" pid="3" name="KSOProductBuildVer">
    <vt:lpwstr>1033-12.2.0.13431</vt:lpwstr>
  </property>
</Properties>
</file>