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>
        <p:scale>
          <a:sx n="85" d="100"/>
          <a:sy n="85" d="100"/>
        </p:scale>
        <p:origin x="562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063F4-6D6E-4021-89CC-3EA48BAB3D92}" type="datetimeFigureOut">
              <a:rPr lang="fr-FR" smtClean="0"/>
              <a:t>11/02/2024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604D7-B17F-42EB-B53C-BCA76CCD7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87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604D7-B17F-42EB-B53C-BCA76CCD74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2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604D7-B17F-42EB-B53C-BCA76CCD74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C8D62-0396-4201-87C0-0467511E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7821F1-6EEA-4503-9CDE-D72C34A8C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2DB6B-F35B-4601-8AA8-8964ECD2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C77-1BE6-410E-88CA-0650C5E53F5E}" type="datetime1">
              <a:rPr lang="fr-FR" smtClean="0"/>
              <a:t>11/02/2024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04667E-1F03-45F2-8786-70149BC7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7C07D-4C5B-47E4-8932-CA7F7FEE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BD830-4870-429E-80C2-555E61EB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EED24C-2E8D-4190-B35F-8593015E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DAC09-7677-4A32-943D-EE8751D6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616C-CBA6-4674-9D17-E246F2486CA6}" type="datetime1">
              <a:rPr lang="fr-FR" smtClean="0"/>
              <a:t>11/02/2024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1EC54-2A1F-497C-89A0-A94BF509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87EA2-5E69-4A06-A204-D9361FCB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06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92AB1B-6160-4CD8-8E8E-69A3CC1AC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66E952-6923-4A23-97DD-29D79640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187CE-48BD-4FDC-889C-C93DDC6D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33E9-7497-4194-9C3C-BABE4F6A2C49}" type="datetime1">
              <a:rPr lang="fr-FR" smtClean="0"/>
              <a:t>11/02/2024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EC24F-CD99-4704-B431-A43DA9D8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218C10-809A-4D65-9FBD-C281E069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8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4B91B-10CA-4412-8EF4-0688512E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FD061-9EE9-498B-AE9A-E30B7B1A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D5D23-7487-4A94-BC9D-737868F4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8EB8-8AF8-4E0A-9083-68BE1DF928F7}" type="datetime1">
              <a:rPr lang="fr-FR" smtClean="0"/>
              <a:t>11/02/2024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DA189-5741-40EC-B7A6-A8497179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4C66A-685A-4C94-BC23-694610D5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16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0CEC7-3551-46C8-BC5D-6E577934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290A6E-2754-47EA-A237-225C881CC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A8B854-6980-4CAE-B2AC-5AC38E9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9B16-8D98-4508-B649-5EDC8962E601}" type="datetime1">
              <a:rPr lang="fr-FR" smtClean="0"/>
              <a:t>11/02/2024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2B246-2B94-4840-AA46-27ABDCC4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2A3FF-5056-41AC-9D6E-16BD7342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6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F47DC-ECAB-45C0-87EB-FA9530A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A2FBA-2B4E-4612-919E-B71BE8B3A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A48FC0-FF83-412B-AF95-7049B5BFA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74566F-3599-4386-9858-AC4AE63E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DB2B-C17B-48AE-BEBF-100C0257DD90}" type="datetime1">
              <a:rPr lang="fr-FR" smtClean="0"/>
              <a:t>11/02/2024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8E4B46-E6B2-432F-B9ED-2402382C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DBC870-EECD-43CB-80FB-5416491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1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C99DE-7D68-4C56-AC81-D2FA4D26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81A0C-E6F7-43F6-A876-D23B8805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749E5F-A11B-467A-BD57-9E219EF0C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8C41B1-57A7-4302-8AFA-EC17C8391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0A1ED8-1BF8-483A-A427-935FE72C9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71D457-F3C8-4698-A7FE-B53EDF4C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1174-EAF3-45AE-BBD7-126A431FF913}" type="datetime1">
              <a:rPr lang="fr-FR" smtClean="0"/>
              <a:t>11/02/2024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0E5F02-C2D9-4A01-B743-84749033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D7F08A-7A65-418D-9185-8EBBF9C9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5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64AB-DD2B-4174-802B-9636F806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3A36EC-0C8C-4876-B562-699329A1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B5CC-9E65-41CD-B653-414BB45F82A8}" type="datetime1">
              <a:rPr lang="fr-FR" smtClean="0"/>
              <a:t>11/02/2024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0B3D60-0670-44DF-A783-83A621F4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97ACAB-AE03-4219-B193-A16A8EB4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71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0B6B69-B3B7-41A8-ABF4-ECAC90E5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1FD-9D48-44F1-9C13-388251A129D7}" type="datetime1">
              <a:rPr lang="fr-FR" smtClean="0"/>
              <a:t>11/02/2024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ED1893-F150-4034-9908-F1BBD8BA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C8FFA8-0275-40CA-B70A-1FE35D6D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39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8C7D0-54A6-4024-A0AC-500178F6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A3CA5-1D2A-4619-B47A-FEFD7F77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232F03-65CC-418D-AA18-AC285BA94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847324-4402-4EE4-9606-87D5D3AB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C7AF-89B3-4F60-A74D-8B7AE5446D09}" type="datetime1">
              <a:rPr lang="fr-FR" smtClean="0"/>
              <a:t>11/02/2024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F8B150-5AE8-423E-894C-3354766F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BB02AC-328B-48E3-B36F-6F5A2E5B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19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4519B-89E2-4FF2-A1F3-319965E0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BD8DC0-2D3B-457B-8D71-789A14241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6568E3-84BF-47D7-9829-0AC0DC291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F95F4B-F231-4197-A499-D26DBD7F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2EA-74CD-446A-8604-23466DB8924A}" type="datetime1">
              <a:rPr lang="fr-FR" smtClean="0"/>
              <a:t>11/02/2024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497B8E-7E9D-4C1A-8A57-0B767854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87A4AE-D7F8-40E0-8A7A-19630C99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61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5E8350-2250-4D05-A32F-D5A81189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2A569A-907E-4F84-A34A-E3BE54C3D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C4D386-3E4D-459A-91D3-7B54DDF65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96FD-6BA2-4376-84C0-DA70E27CF4BC}" type="datetime1">
              <a:rPr lang="fr-FR" smtClean="0"/>
              <a:t>11/02/2024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C6987D-DDE1-4152-9AA3-FB3E8E68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68834-A851-4542-A2D9-223078739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A75CC-AC33-4E6C-A8B4-8D124DE88F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A96C8-3525-41DF-B3D4-400E710DF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9455"/>
            <a:ext cx="9144000" cy="1866507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Algorithme de Dijkstra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MAP REDUCE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39C68D-C84A-4CDF-8C03-004EED99C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Préparer par : </a:t>
            </a:r>
          </a:p>
          <a:p>
            <a:r>
              <a:rPr lang="fr-FR" dirty="0"/>
              <a:t>Moheddine BEN ABDALLAH</a:t>
            </a:r>
          </a:p>
          <a:p>
            <a:r>
              <a:rPr lang="fr-FR" dirty="0"/>
              <a:t>I2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C6F809B-7FDF-43B0-A51B-D16E798B81E0}"/>
              </a:ext>
            </a:extLst>
          </p:cNvPr>
          <p:cNvSpPr txBox="1">
            <a:spLocks/>
          </p:cNvSpPr>
          <p:nvPr/>
        </p:nvSpPr>
        <p:spPr>
          <a:xfrm>
            <a:off x="8489576" y="6009587"/>
            <a:ext cx="3639671" cy="494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</a:rPr>
              <a:t>2023/2024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88BE3D-1BA0-4DA1-A1EA-F11E25BA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52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6AC7E-C48C-47FD-908F-FCDC50DA25A7}"/>
              </a:ext>
            </a:extLst>
          </p:cNvPr>
          <p:cNvSpPr txBox="1">
            <a:spLocks/>
          </p:cNvSpPr>
          <p:nvPr/>
        </p:nvSpPr>
        <p:spPr>
          <a:xfrm>
            <a:off x="2169458" y="2964084"/>
            <a:ext cx="9144000" cy="18665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F80D27-FB23-47E2-8BB8-8B8A1C8A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8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C6C58-89FD-47DF-96AD-EFF32D789D0E}"/>
              </a:ext>
            </a:extLst>
          </p:cNvPr>
          <p:cNvSpPr txBox="1">
            <a:spLocks/>
          </p:cNvSpPr>
          <p:nvPr/>
        </p:nvSpPr>
        <p:spPr>
          <a:xfrm>
            <a:off x="1443317" y="2731001"/>
            <a:ext cx="9923930" cy="18665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1"/>
                </a:solidFill>
              </a:rPr>
              <a:t>Fonctionnement d’Algorithme de Dijkstra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709104-62C8-43FF-9877-81B88768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5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08616FF-8E84-4510-A171-DEEE1A758B3F}"/>
              </a:ext>
            </a:extLst>
          </p:cNvPr>
          <p:cNvSpPr/>
          <p:nvPr/>
        </p:nvSpPr>
        <p:spPr>
          <a:xfrm>
            <a:off x="3271100" y="538899"/>
            <a:ext cx="848413" cy="763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D27B71-A472-4A31-B380-E0704363FC7F}"/>
              </a:ext>
            </a:extLst>
          </p:cNvPr>
          <p:cNvSpPr/>
          <p:nvPr/>
        </p:nvSpPr>
        <p:spPr>
          <a:xfrm>
            <a:off x="1504753" y="1415591"/>
            <a:ext cx="848413" cy="763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136FC6C-33D7-42BF-98B3-4D3E87EDF340}"/>
              </a:ext>
            </a:extLst>
          </p:cNvPr>
          <p:cNvSpPr/>
          <p:nvPr/>
        </p:nvSpPr>
        <p:spPr>
          <a:xfrm>
            <a:off x="6903566" y="2431471"/>
            <a:ext cx="848413" cy="763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C968D0-21A1-4645-A986-A74E4E1AE06A}"/>
              </a:ext>
            </a:extLst>
          </p:cNvPr>
          <p:cNvSpPr/>
          <p:nvPr/>
        </p:nvSpPr>
        <p:spPr>
          <a:xfrm>
            <a:off x="3252246" y="2414329"/>
            <a:ext cx="848413" cy="763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642112C-C5CC-4AF5-A7B6-C21F31817E49}"/>
              </a:ext>
            </a:extLst>
          </p:cNvPr>
          <p:cNvSpPr/>
          <p:nvPr/>
        </p:nvSpPr>
        <p:spPr>
          <a:xfrm>
            <a:off x="6605047" y="920685"/>
            <a:ext cx="848413" cy="7635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4A0C6-8953-45A8-A6CE-E094AFF65DEA}"/>
              </a:ext>
            </a:extLst>
          </p:cNvPr>
          <p:cNvSpPr txBox="1"/>
          <p:nvPr/>
        </p:nvSpPr>
        <p:spPr>
          <a:xfrm>
            <a:off x="1722748" y="1612710"/>
            <a:ext cx="412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8EAF2F-BF51-4B5A-83B0-66FDE1733629}"/>
              </a:ext>
            </a:extLst>
          </p:cNvPr>
          <p:cNvSpPr txBox="1"/>
          <p:nvPr/>
        </p:nvSpPr>
        <p:spPr>
          <a:xfrm>
            <a:off x="3524057" y="736018"/>
            <a:ext cx="412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FB6239-C21C-43A4-8920-D1BD35DA1328}"/>
              </a:ext>
            </a:extLst>
          </p:cNvPr>
          <p:cNvSpPr txBox="1"/>
          <p:nvPr/>
        </p:nvSpPr>
        <p:spPr>
          <a:xfrm>
            <a:off x="3489095" y="2611449"/>
            <a:ext cx="412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26F427-534D-4A54-8BFF-FCE411FE4316}"/>
              </a:ext>
            </a:extLst>
          </p:cNvPr>
          <p:cNvSpPr txBox="1"/>
          <p:nvPr/>
        </p:nvSpPr>
        <p:spPr>
          <a:xfrm>
            <a:off x="6882355" y="1117804"/>
            <a:ext cx="412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8CC8BB3-843D-48CC-B911-F56041434A5D}"/>
              </a:ext>
            </a:extLst>
          </p:cNvPr>
          <p:cNvSpPr txBox="1"/>
          <p:nvPr/>
        </p:nvSpPr>
        <p:spPr>
          <a:xfrm>
            <a:off x="7102705" y="2611449"/>
            <a:ext cx="412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FED3CA-9A12-48D8-9E3F-B36B25AE50C4}"/>
              </a:ext>
            </a:extLst>
          </p:cNvPr>
          <p:cNvCxnSpPr>
            <a:endCxn id="4" idx="2"/>
          </p:cNvCxnSpPr>
          <p:nvPr/>
        </p:nvCxnSpPr>
        <p:spPr>
          <a:xfrm flipV="1">
            <a:off x="2353166" y="1033805"/>
            <a:ext cx="917934" cy="57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7B0F919-823A-43ED-8382-CB4ADD647E2F}"/>
              </a:ext>
            </a:extLst>
          </p:cNvPr>
          <p:cNvCxnSpPr>
            <a:stCxn id="5" idx="5"/>
          </p:cNvCxnSpPr>
          <p:nvPr/>
        </p:nvCxnSpPr>
        <p:spPr>
          <a:xfrm>
            <a:off x="2228919" y="2067340"/>
            <a:ext cx="1042181" cy="54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1A23EB7-06AC-4F13-8AAC-C375B7B4189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119513" y="920685"/>
            <a:ext cx="2485534" cy="38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6A9C0B7-B466-4B01-A939-42402548B7C5}"/>
              </a:ext>
            </a:extLst>
          </p:cNvPr>
          <p:cNvCxnSpPr>
            <a:cxnSpLocks/>
          </p:cNvCxnSpPr>
          <p:nvPr/>
        </p:nvCxnSpPr>
        <p:spPr>
          <a:xfrm flipH="1">
            <a:off x="3489094" y="1197683"/>
            <a:ext cx="34963" cy="127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02357E6-5756-41C6-BEE0-C82ED16E6929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3812358" y="1190648"/>
            <a:ext cx="182908" cy="123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819CDB6-4097-4CDE-A5AF-5CD223996688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100659" y="1572434"/>
            <a:ext cx="2628635" cy="12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986FBDF-CDD4-4E72-8A60-0E507AA4B43A}"/>
              </a:ext>
            </a:extLst>
          </p:cNvPr>
          <p:cNvCxnSpPr>
            <a:stCxn id="7" idx="5"/>
            <a:endCxn id="6" idx="3"/>
          </p:cNvCxnSpPr>
          <p:nvPr/>
        </p:nvCxnSpPr>
        <p:spPr>
          <a:xfrm>
            <a:off x="3976412" y="3066078"/>
            <a:ext cx="3051401" cy="1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97352D4-32F4-4612-BF45-EF5AC5089A1C}"/>
              </a:ext>
            </a:extLst>
          </p:cNvPr>
          <p:cNvCxnSpPr>
            <a:cxnSpLocks/>
          </p:cNvCxnSpPr>
          <p:nvPr/>
        </p:nvCxnSpPr>
        <p:spPr>
          <a:xfrm flipH="1" flipV="1">
            <a:off x="7088566" y="1684256"/>
            <a:ext cx="125695" cy="74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192D979-CF68-4A73-8A06-E35FB6D0CA87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 flipV="1">
            <a:off x="2353166" y="1797377"/>
            <a:ext cx="4550400" cy="101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00CACA2-A931-4CD0-8ADD-3D585339CD82}"/>
              </a:ext>
            </a:extLst>
          </p:cNvPr>
          <p:cNvCxnSpPr>
            <a:stCxn id="8" idx="6"/>
            <a:endCxn id="6" idx="6"/>
          </p:cNvCxnSpPr>
          <p:nvPr/>
        </p:nvCxnSpPr>
        <p:spPr>
          <a:xfrm>
            <a:off x="7453460" y="1302471"/>
            <a:ext cx="298519" cy="151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AD70695D-9FE9-4A9C-B8D5-F186247488BA}"/>
              </a:ext>
            </a:extLst>
          </p:cNvPr>
          <p:cNvSpPr txBox="1"/>
          <p:nvPr/>
        </p:nvSpPr>
        <p:spPr>
          <a:xfrm>
            <a:off x="2420071" y="1010082"/>
            <a:ext cx="412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10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F60F9A-65A1-4245-855A-58A3810C7142}"/>
              </a:ext>
            </a:extLst>
          </p:cNvPr>
          <p:cNvSpPr txBox="1"/>
          <p:nvPr/>
        </p:nvSpPr>
        <p:spPr>
          <a:xfrm>
            <a:off x="2321869" y="2230508"/>
            <a:ext cx="412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5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7677F6A-C941-41B9-B516-8803142A88B8}"/>
              </a:ext>
            </a:extLst>
          </p:cNvPr>
          <p:cNvSpPr txBox="1"/>
          <p:nvPr/>
        </p:nvSpPr>
        <p:spPr>
          <a:xfrm>
            <a:off x="4831236" y="695251"/>
            <a:ext cx="412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ED96615-A315-4C72-A0B1-C7FACF29F717}"/>
              </a:ext>
            </a:extLst>
          </p:cNvPr>
          <p:cNvSpPr txBox="1"/>
          <p:nvPr/>
        </p:nvSpPr>
        <p:spPr>
          <a:xfrm>
            <a:off x="5414976" y="1784943"/>
            <a:ext cx="412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9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FB9CD9-8127-4D6C-A127-6868D5AA50BF}"/>
              </a:ext>
            </a:extLst>
          </p:cNvPr>
          <p:cNvSpPr txBox="1"/>
          <p:nvPr/>
        </p:nvSpPr>
        <p:spPr>
          <a:xfrm>
            <a:off x="6165334" y="2422326"/>
            <a:ext cx="412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7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251E970-952A-4E4E-8E95-EAFA149B03FF}"/>
              </a:ext>
            </a:extLst>
          </p:cNvPr>
          <p:cNvSpPr txBox="1"/>
          <p:nvPr/>
        </p:nvSpPr>
        <p:spPr>
          <a:xfrm>
            <a:off x="4824825" y="2785134"/>
            <a:ext cx="412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57B10D9-4730-483E-AA1D-8AC14909C960}"/>
              </a:ext>
            </a:extLst>
          </p:cNvPr>
          <p:cNvSpPr txBox="1"/>
          <p:nvPr/>
        </p:nvSpPr>
        <p:spPr>
          <a:xfrm>
            <a:off x="3851183" y="1499085"/>
            <a:ext cx="412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2CA28EC-F728-48CC-97C4-72C8B5F666CA}"/>
              </a:ext>
            </a:extLst>
          </p:cNvPr>
          <p:cNvSpPr txBox="1"/>
          <p:nvPr/>
        </p:nvSpPr>
        <p:spPr>
          <a:xfrm>
            <a:off x="3163814" y="1478954"/>
            <a:ext cx="412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754AF90-9406-4707-9910-67B5B705AF3B}"/>
              </a:ext>
            </a:extLst>
          </p:cNvPr>
          <p:cNvSpPr txBox="1"/>
          <p:nvPr/>
        </p:nvSpPr>
        <p:spPr>
          <a:xfrm>
            <a:off x="7447838" y="1579469"/>
            <a:ext cx="412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4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CC13167-F106-41E6-86DA-01F84F101522}"/>
              </a:ext>
            </a:extLst>
          </p:cNvPr>
          <p:cNvSpPr txBox="1"/>
          <p:nvPr/>
        </p:nvSpPr>
        <p:spPr>
          <a:xfrm>
            <a:off x="6793922" y="1949161"/>
            <a:ext cx="412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6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6702017-0686-421D-AD8C-419EBA5242CA}"/>
              </a:ext>
            </a:extLst>
          </p:cNvPr>
          <p:cNvSpPr txBox="1"/>
          <p:nvPr/>
        </p:nvSpPr>
        <p:spPr>
          <a:xfrm>
            <a:off x="287123" y="5878804"/>
            <a:ext cx="1015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Plus court chemin de A à C :                  C                B             D             A </a:t>
            </a:r>
          </a:p>
        </p:txBody>
      </p:sp>
      <p:graphicFrame>
        <p:nvGraphicFramePr>
          <p:cNvPr id="48" name="Tableau 48">
            <a:extLst>
              <a:ext uri="{FF2B5EF4-FFF2-40B4-BE49-F238E27FC236}">
                <a16:creationId xmlns:a16="http://schemas.microsoft.com/office/drawing/2014/main" id="{1241A4E1-E5FC-4124-A123-3291A8047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22516"/>
              </p:ext>
            </p:extLst>
          </p:nvPr>
        </p:nvGraphicFramePr>
        <p:xfrm>
          <a:off x="426955" y="3278924"/>
          <a:ext cx="81280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75063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44591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48043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93350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60908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0838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35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2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6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D(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fr-FR" dirty="0"/>
                        <a:t>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3+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fr-FR" dirty="0"/>
                        <a:t>=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8</a:t>
                      </a:r>
                      <a:r>
                        <a:rPr lang="fr-FR" dirty="0"/>
                        <a:t> &lt;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9+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fr-FR" dirty="0"/>
                        <a:t>=14 &lt;INF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2+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fr-FR" dirty="0"/>
                        <a:t>=</a:t>
                      </a: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7</a:t>
                      </a:r>
                      <a:r>
                        <a:rPr lang="fr-FR" dirty="0"/>
                        <a:t> &lt;INF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0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E(</a:t>
                      </a: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7</a:t>
                      </a:r>
                      <a:r>
                        <a:rPr lang="fr-FR" dirty="0"/>
                        <a:t>)D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4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6+</a:t>
                      </a: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7</a:t>
                      </a:r>
                      <a:r>
                        <a:rPr lang="fr-FR" dirty="0"/>
                        <a:t>=13 &lt;14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B(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8</a:t>
                      </a:r>
                      <a:r>
                        <a:rPr lang="fr-FR" dirty="0"/>
                        <a:t>)</a:t>
                      </a:r>
                      <a:r>
                        <a:rPr lang="fr-FR" dirty="0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1+8=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9</a:t>
                      </a:r>
                      <a:r>
                        <a:rPr lang="fr-FR" dirty="0"/>
                        <a:t> &lt;13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1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9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79508"/>
                  </a:ext>
                </a:extLst>
              </a:tr>
            </a:tbl>
          </a:graphicData>
        </a:graphic>
      </p:graphicFrame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FD13A8D-F031-4130-AA89-8DD3BDC6BF66}"/>
              </a:ext>
            </a:extLst>
          </p:cNvPr>
          <p:cNvCxnSpPr/>
          <p:nvPr/>
        </p:nvCxnSpPr>
        <p:spPr>
          <a:xfrm>
            <a:off x="8554957" y="4194545"/>
            <a:ext cx="37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245C4479-BB14-4439-BAE8-2C5259D4B967}"/>
              </a:ext>
            </a:extLst>
          </p:cNvPr>
          <p:cNvSpPr txBox="1"/>
          <p:nvPr/>
        </p:nvSpPr>
        <p:spPr>
          <a:xfrm>
            <a:off x="9032801" y="4017041"/>
            <a:ext cx="2348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Min(10,5)=5   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CC08A0C5-CCD8-4A19-A115-0AC415BC8E09}"/>
              </a:ext>
            </a:extLst>
          </p:cNvPr>
          <p:cNvCxnSpPr/>
          <p:nvPr/>
        </p:nvCxnSpPr>
        <p:spPr>
          <a:xfrm>
            <a:off x="8554956" y="4598425"/>
            <a:ext cx="37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B0677BA0-8173-40C1-857E-2512BE5C4279}"/>
              </a:ext>
            </a:extLst>
          </p:cNvPr>
          <p:cNvSpPr txBox="1"/>
          <p:nvPr/>
        </p:nvSpPr>
        <p:spPr>
          <a:xfrm>
            <a:off x="9032801" y="4422415"/>
            <a:ext cx="2348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Min(8,14,7)=7  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756FFEBE-5668-4764-913B-A15E2A9D1427}"/>
              </a:ext>
            </a:extLst>
          </p:cNvPr>
          <p:cNvCxnSpPr/>
          <p:nvPr/>
        </p:nvCxnSpPr>
        <p:spPr>
          <a:xfrm>
            <a:off x="8576503" y="5014901"/>
            <a:ext cx="37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D386473A-0C95-4FFF-93E8-354D3968276C}"/>
              </a:ext>
            </a:extLst>
          </p:cNvPr>
          <p:cNvSpPr txBox="1"/>
          <p:nvPr/>
        </p:nvSpPr>
        <p:spPr>
          <a:xfrm>
            <a:off x="9029110" y="4860108"/>
            <a:ext cx="2348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Min(8,13)=8  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53A0E14-7084-4372-9ADC-266FDC41A7B3}"/>
              </a:ext>
            </a:extLst>
          </p:cNvPr>
          <p:cNvSpPr txBox="1"/>
          <p:nvPr/>
        </p:nvSpPr>
        <p:spPr>
          <a:xfrm rot="20735127">
            <a:off x="1394477" y="4669824"/>
            <a:ext cx="14813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1ére Apparition de distance avec source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8027B87-DCBC-43B0-8C16-C4ACB68C4FA2}"/>
              </a:ext>
            </a:extLst>
          </p:cNvPr>
          <p:cNvCxnSpPr>
            <a:cxnSpLocks/>
          </p:cNvCxnSpPr>
          <p:nvPr/>
        </p:nvCxnSpPr>
        <p:spPr>
          <a:xfrm flipV="1">
            <a:off x="1252977" y="4690915"/>
            <a:ext cx="2270680" cy="647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806C3CD-A0E4-4CA8-986C-309313528119}"/>
              </a:ext>
            </a:extLst>
          </p:cNvPr>
          <p:cNvCxnSpPr/>
          <p:nvPr/>
        </p:nvCxnSpPr>
        <p:spPr>
          <a:xfrm>
            <a:off x="8576502" y="5369530"/>
            <a:ext cx="37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3011B5E3-5941-49C0-848F-C64647A8D73E}"/>
              </a:ext>
            </a:extLst>
          </p:cNvPr>
          <p:cNvSpPr txBox="1"/>
          <p:nvPr/>
        </p:nvSpPr>
        <p:spPr>
          <a:xfrm>
            <a:off x="9064986" y="5225688"/>
            <a:ext cx="2348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Min(9)=9  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2D97C7D5-C40B-4B22-8966-4C41FD426BD4}"/>
              </a:ext>
            </a:extLst>
          </p:cNvPr>
          <p:cNvCxnSpPr/>
          <p:nvPr/>
        </p:nvCxnSpPr>
        <p:spPr>
          <a:xfrm flipH="1">
            <a:off x="4119513" y="6075449"/>
            <a:ext cx="6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8E88141-5A37-49A5-AD65-9BFEF5055670}"/>
              </a:ext>
            </a:extLst>
          </p:cNvPr>
          <p:cNvCxnSpPr/>
          <p:nvPr/>
        </p:nvCxnSpPr>
        <p:spPr>
          <a:xfrm flipH="1">
            <a:off x="5037447" y="6060534"/>
            <a:ext cx="6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337F2E3-32DF-4DAB-9F01-A7855CFB3066}"/>
              </a:ext>
            </a:extLst>
          </p:cNvPr>
          <p:cNvCxnSpPr/>
          <p:nvPr/>
        </p:nvCxnSpPr>
        <p:spPr>
          <a:xfrm flipH="1">
            <a:off x="5827398" y="6075449"/>
            <a:ext cx="6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D26B5483-122B-417F-B9EC-0C1ED4D65CEA}"/>
              </a:ext>
            </a:extLst>
          </p:cNvPr>
          <p:cNvSpPr txBox="1"/>
          <p:nvPr/>
        </p:nvSpPr>
        <p:spPr>
          <a:xfrm>
            <a:off x="287122" y="6242265"/>
            <a:ext cx="1015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Plus court chemin de A à E :                  E                D              A 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008A172C-1815-42AB-847A-0B3F5FB897F3}"/>
              </a:ext>
            </a:extLst>
          </p:cNvPr>
          <p:cNvCxnSpPr/>
          <p:nvPr/>
        </p:nvCxnSpPr>
        <p:spPr>
          <a:xfrm flipH="1">
            <a:off x="4119513" y="6419306"/>
            <a:ext cx="6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38461959-DD19-45AE-B2D6-1B1F7D0F0AEF}"/>
              </a:ext>
            </a:extLst>
          </p:cNvPr>
          <p:cNvCxnSpPr/>
          <p:nvPr/>
        </p:nvCxnSpPr>
        <p:spPr>
          <a:xfrm flipH="1">
            <a:off x="5021002" y="6426931"/>
            <a:ext cx="6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space réservé du numéro de diapositive 85">
            <a:extLst>
              <a:ext uri="{FF2B5EF4-FFF2-40B4-BE49-F238E27FC236}">
                <a16:creationId xmlns:a16="http://schemas.microsoft.com/office/drawing/2014/main" id="{54B98572-7D8A-4BA5-B07D-81A4E731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83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EBC7ED7-677D-4156-8078-46E0E1565EE7}"/>
              </a:ext>
            </a:extLst>
          </p:cNvPr>
          <p:cNvSpPr txBox="1"/>
          <p:nvPr/>
        </p:nvSpPr>
        <p:spPr>
          <a:xfrm>
            <a:off x="574999" y="3890665"/>
            <a:ext cx="11382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A;B;10</a:t>
            </a:r>
          </a:p>
          <a:p>
            <a:r>
              <a:rPr lang="fr-FR" dirty="0"/>
              <a:t>A;D;5</a:t>
            </a:r>
          </a:p>
          <a:p>
            <a:r>
              <a:rPr lang="fr-FR" dirty="0"/>
              <a:t>B;C;1</a:t>
            </a:r>
          </a:p>
          <a:p>
            <a:r>
              <a:rPr lang="fr-FR" dirty="0"/>
              <a:t>B;D;2</a:t>
            </a:r>
          </a:p>
          <a:p>
            <a:r>
              <a:rPr lang="fr-FR" dirty="0"/>
              <a:t>D;B;3</a:t>
            </a:r>
          </a:p>
          <a:p>
            <a:r>
              <a:rPr lang="fr-FR" dirty="0"/>
              <a:t>D;C;9</a:t>
            </a:r>
          </a:p>
          <a:p>
            <a:r>
              <a:rPr lang="fr-FR" dirty="0"/>
              <a:t>D;E;2</a:t>
            </a:r>
          </a:p>
          <a:p>
            <a:r>
              <a:rPr lang="fr-FR" dirty="0"/>
              <a:t>E;C;6</a:t>
            </a:r>
          </a:p>
          <a:p>
            <a:r>
              <a:rPr lang="fr-FR" dirty="0"/>
              <a:t>E;A;7</a:t>
            </a:r>
          </a:p>
          <a:p>
            <a:r>
              <a:rPr lang="fr-FR" dirty="0"/>
              <a:t>C;E;4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FE571D-5A38-47B8-BEDB-8E8A88AA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03" y="334947"/>
            <a:ext cx="7331075" cy="247671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84D1C64-D6BE-470F-BE5E-30715D6EA933}"/>
              </a:ext>
            </a:extLst>
          </p:cNvPr>
          <p:cNvSpPr txBox="1"/>
          <p:nvPr/>
        </p:nvSpPr>
        <p:spPr>
          <a:xfrm>
            <a:off x="415653" y="2967335"/>
            <a:ext cx="30267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Input  Format sous la forme :  </a:t>
            </a:r>
          </a:p>
          <a:p>
            <a:r>
              <a:rPr lang="fr-FR" u="sng" dirty="0"/>
              <a:t>            </a:t>
            </a:r>
          </a:p>
          <a:p>
            <a:r>
              <a:rPr lang="fr-FR" sz="1200" dirty="0"/>
              <a:t>NodeSource;NodeDestination;Distance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66F6FC-7E27-4371-872C-D9A124A19BCA}"/>
              </a:ext>
            </a:extLst>
          </p:cNvPr>
          <p:cNvSpPr/>
          <p:nvPr/>
        </p:nvSpPr>
        <p:spPr>
          <a:xfrm>
            <a:off x="574999" y="3936645"/>
            <a:ext cx="946981" cy="2707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43EF97-450F-4B65-98D4-09DADCD4FF77}"/>
              </a:ext>
            </a:extLst>
          </p:cNvPr>
          <p:cNvSpPr txBox="1"/>
          <p:nvPr/>
        </p:nvSpPr>
        <p:spPr>
          <a:xfrm>
            <a:off x="3571230" y="2985282"/>
            <a:ext cx="2811642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Mapper</a:t>
            </a:r>
          </a:p>
          <a:p>
            <a:r>
              <a:rPr lang="fr-FR" u="sng" dirty="0"/>
              <a:t>    </a:t>
            </a:r>
          </a:p>
          <a:p>
            <a:r>
              <a:rPr lang="fr-FR" sz="1100" dirty="0"/>
              <a:t>&lt;NodeSource,[(NodeDestination,Distance)]&gt;</a:t>
            </a:r>
          </a:p>
          <a:p>
            <a:endParaRPr lang="fr-FR" u="sng" dirty="0"/>
          </a:p>
          <a:p>
            <a:r>
              <a:rPr lang="fr-FR" dirty="0"/>
              <a:t>&lt;A,[(B,10),(D,5)]&gt;</a:t>
            </a:r>
          </a:p>
          <a:p>
            <a:r>
              <a:rPr lang="fr-FR" dirty="0"/>
              <a:t>&lt;B,[(C,1),(D,2)]&gt;</a:t>
            </a:r>
          </a:p>
          <a:p>
            <a:r>
              <a:rPr lang="fr-FR" dirty="0"/>
              <a:t>&lt;D,[(B,3),(C,9),(E,2)]&gt;</a:t>
            </a:r>
          </a:p>
          <a:p>
            <a:r>
              <a:rPr lang="fr-FR" dirty="0"/>
              <a:t>&lt;E,[(C,6),(A,7)]</a:t>
            </a:r>
          </a:p>
          <a:p>
            <a:r>
              <a:rPr lang="fr-FR" dirty="0"/>
              <a:t>&lt;C,[(E,4)]&gt;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392B4D-1B0A-494C-839D-03ADC4F10DF6}"/>
              </a:ext>
            </a:extLst>
          </p:cNvPr>
          <p:cNvSpPr txBox="1"/>
          <p:nvPr/>
        </p:nvSpPr>
        <p:spPr>
          <a:xfrm>
            <a:off x="8023413" y="3013501"/>
            <a:ext cx="1236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u="sng" dirty="0" err="1"/>
              <a:t>Reducer</a:t>
            </a:r>
            <a:endParaRPr lang="fr-FR" sz="1800" u="sng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8788D28-E59C-4338-9FC6-CD06FA535F9B}"/>
              </a:ext>
            </a:extLst>
          </p:cNvPr>
          <p:cNvSpPr txBox="1"/>
          <p:nvPr/>
        </p:nvSpPr>
        <p:spPr>
          <a:xfrm>
            <a:off x="7646894" y="4407497"/>
            <a:ext cx="2483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Calcul Path Plus court 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7A7E5CD3-A355-48C6-9D2F-7C910974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2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64E7C27-2940-422B-829D-A4E2C774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598" y="49086"/>
            <a:ext cx="5682597" cy="191979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1931569-C1E7-4B81-88B9-78BFDC2D1B3E}"/>
              </a:ext>
            </a:extLst>
          </p:cNvPr>
          <p:cNvSpPr txBox="1"/>
          <p:nvPr/>
        </p:nvSpPr>
        <p:spPr>
          <a:xfrm>
            <a:off x="348598" y="17808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Output  File :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A88B1F-ADE1-410F-ADE8-39F67A064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8" y="2288701"/>
            <a:ext cx="10303133" cy="241574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4AA451-9868-4904-870D-9294D18C9ACE}"/>
              </a:ext>
            </a:extLst>
          </p:cNvPr>
          <p:cNvSpPr txBox="1"/>
          <p:nvPr/>
        </p:nvSpPr>
        <p:spPr>
          <a:xfrm>
            <a:off x="277906" y="4704450"/>
            <a:ext cx="111969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Explication du Résultat :  (</a:t>
            </a:r>
            <a:r>
              <a:rPr lang="fr-FR" u="sng" dirty="0">
                <a:solidFill>
                  <a:srgbClr val="00B050"/>
                </a:solidFill>
              </a:rPr>
              <a:t>je prends par exemple la premier ligne</a:t>
            </a:r>
            <a:r>
              <a:rPr lang="fr-FR" u="sng" dirty="0"/>
              <a:t>)</a:t>
            </a:r>
          </a:p>
          <a:p>
            <a:r>
              <a:rPr lang="fr-FR" u="sng" dirty="0" err="1"/>
              <a:t>PathPlusCourteDuSource</a:t>
            </a:r>
            <a:r>
              <a:rPr lang="fr-FR" u="sng" dirty="0"/>
              <a:t> C : </a:t>
            </a:r>
          </a:p>
          <a:p>
            <a:r>
              <a:rPr lang="fr-FR" dirty="0"/>
              <a:t>De C vers C  plus court c’est </a:t>
            </a:r>
            <a:r>
              <a:rPr lang="fr-FR" dirty="0" err="1"/>
              <a:t>path</a:t>
            </a:r>
            <a:r>
              <a:rPr lang="fr-FR" dirty="0">
                <a:solidFill>
                  <a:schemeClr val="accent2"/>
                </a:solidFill>
              </a:rPr>
              <a:t>: C   </a:t>
            </a:r>
            <a:r>
              <a:rPr lang="fr-FR" dirty="0"/>
              <a:t>et la distance d’aller de C vers C est </a:t>
            </a:r>
            <a:r>
              <a:rPr lang="fr-FR" dirty="0">
                <a:solidFill>
                  <a:srgbClr val="FF0000"/>
                </a:solidFill>
              </a:rPr>
              <a:t>0</a:t>
            </a:r>
          </a:p>
          <a:p>
            <a:r>
              <a:rPr lang="fr-FR" dirty="0"/>
              <a:t>De C vers D  plus court c’est </a:t>
            </a:r>
            <a:r>
              <a:rPr lang="fr-FR" dirty="0" err="1"/>
              <a:t>path</a:t>
            </a:r>
            <a:r>
              <a:rPr lang="fr-FR" dirty="0"/>
              <a:t> : </a:t>
            </a:r>
            <a:r>
              <a:rPr lang="fr-FR" dirty="0">
                <a:solidFill>
                  <a:schemeClr val="accent2"/>
                </a:solidFill>
              </a:rPr>
              <a:t>C -&gt; E -&gt; A  -&gt; D  </a:t>
            </a:r>
            <a:r>
              <a:rPr lang="fr-FR" dirty="0"/>
              <a:t> et  la distance d’aller de C vers D est </a:t>
            </a:r>
            <a:r>
              <a:rPr lang="fr-FR" dirty="0">
                <a:solidFill>
                  <a:srgbClr val="FF0000"/>
                </a:solidFill>
              </a:rPr>
              <a:t>16</a:t>
            </a:r>
          </a:p>
          <a:p>
            <a:r>
              <a:rPr lang="fr-FR" dirty="0"/>
              <a:t>De C vers B plus court C’est </a:t>
            </a:r>
            <a:r>
              <a:rPr lang="fr-FR" dirty="0" err="1"/>
              <a:t>path</a:t>
            </a:r>
            <a:r>
              <a:rPr lang="fr-FR" dirty="0"/>
              <a:t>: </a:t>
            </a:r>
            <a:r>
              <a:rPr lang="fr-FR" dirty="0">
                <a:solidFill>
                  <a:schemeClr val="accent2"/>
                </a:solidFill>
              </a:rPr>
              <a:t>C -&gt; E -&gt; A-&gt; D -&gt; B </a:t>
            </a:r>
            <a:r>
              <a:rPr lang="fr-FR" dirty="0"/>
              <a:t>et  la distance d’aller de C vers B est </a:t>
            </a:r>
            <a:r>
              <a:rPr lang="fr-FR" dirty="0">
                <a:solidFill>
                  <a:srgbClr val="FF0000"/>
                </a:solidFill>
              </a:rPr>
              <a:t>19</a:t>
            </a:r>
          </a:p>
          <a:p>
            <a:r>
              <a:rPr lang="fr-FR" dirty="0"/>
              <a:t>De C vers E plus court C’est </a:t>
            </a:r>
            <a:r>
              <a:rPr lang="fr-FR" dirty="0" err="1"/>
              <a:t>path</a:t>
            </a:r>
            <a:r>
              <a:rPr lang="fr-FR" dirty="0"/>
              <a:t> : </a:t>
            </a:r>
            <a:r>
              <a:rPr lang="fr-FR" dirty="0">
                <a:solidFill>
                  <a:schemeClr val="accent2"/>
                </a:solidFill>
              </a:rPr>
              <a:t>C-&gt; E </a:t>
            </a:r>
            <a:r>
              <a:rPr lang="fr-FR" dirty="0"/>
              <a:t>et la distance d’aller de C vers E est </a:t>
            </a:r>
            <a:r>
              <a:rPr lang="fr-FR" dirty="0">
                <a:solidFill>
                  <a:srgbClr val="FF0000"/>
                </a:solidFill>
              </a:rPr>
              <a:t>4</a:t>
            </a:r>
          </a:p>
          <a:p>
            <a:r>
              <a:rPr lang="fr-FR" dirty="0"/>
              <a:t>De C vers A plus court c’est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;  C -&gt; E -&gt;A </a:t>
            </a:r>
            <a:r>
              <a:rPr lang="fr-FR" dirty="0"/>
              <a:t>et la distance d’aller de C vers A est </a:t>
            </a:r>
            <a:r>
              <a:rPr lang="fr-FR" dirty="0">
                <a:solidFill>
                  <a:srgbClr val="FF0000"/>
                </a:solidFill>
              </a:rPr>
              <a:t>11</a:t>
            </a:r>
          </a:p>
          <a:p>
            <a:endParaRPr lang="fr-FR" dirty="0"/>
          </a:p>
          <a:p>
            <a:endParaRPr lang="fr-FR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490AA5-9EA2-4291-8645-6EAC420B6530}"/>
              </a:ext>
            </a:extLst>
          </p:cNvPr>
          <p:cNvSpPr txBox="1"/>
          <p:nvPr/>
        </p:nvSpPr>
        <p:spPr>
          <a:xfrm>
            <a:off x="1935351" y="1642370"/>
            <a:ext cx="2922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Résultat avec toutes les combinaisons possibles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1753735-792C-4094-929E-32E1E61E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7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8D775E9-1AB9-42B4-B8D6-5FBCE7BDED72}"/>
              </a:ext>
            </a:extLst>
          </p:cNvPr>
          <p:cNvSpPr txBox="1"/>
          <p:nvPr/>
        </p:nvSpPr>
        <p:spPr>
          <a:xfrm>
            <a:off x="277906" y="4704450"/>
            <a:ext cx="111969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Explication du Résultat :  (</a:t>
            </a:r>
            <a:r>
              <a:rPr lang="fr-FR" u="sng" dirty="0">
                <a:solidFill>
                  <a:schemeClr val="accent1"/>
                </a:solidFill>
              </a:rPr>
              <a:t>je prends par exemple la deuxième ligne</a:t>
            </a:r>
            <a:r>
              <a:rPr lang="fr-FR" u="sng" dirty="0"/>
              <a:t>)</a:t>
            </a:r>
          </a:p>
          <a:p>
            <a:r>
              <a:rPr lang="fr-FR" u="sng" dirty="0" err="1"/>
              <a:t>PathPlusCourteDuSource</a:t>
            </a:r>
            <a:r>
              <a:rPr lang="fr-FR" u="sng" dirty="0"/>
              <a:t> D : </a:t>
            </a:r>
          </a:p>
          <a:p>
            <a:r>
              <a:rPr lang="fr-FR" dirty="0"/>
              <a:t>De D vers C  plus court c’est </a:t>
            </a:r>
            <a:r>
              <a:rPr lang="fr-FR" dirty="0" err="1"/>
              <a:t>path</a:t>
            </a:r>
            <a:r>
              <a:rPr lang="fr-FR" dirty="0">
                <a:solidFill>
                  <a:schemeClr val="accent2"/>
                </a:solidFill>
              </a:rPr>
              <a:t>: D -&gt;B-&gt; C   </a:t>
            </a:r>
            <a:r>
              <a:rPr lang="fr-FR" dirty="0"/>
              <a:t>et la distance d’aller de D vers C est </a:t>
            </a:r>
            <a:r>
              <a:rPr lang="fr-FR" dirty="0">
                <a:solidFill>
                  <a:srgbClr val="FF0000"/>
                </a:solidFill>
              </a:rPr>
              <a:t>4</a:t>
            </a:r>
          </a:p>
          <a:p>
            <a:r>
              <a:rPr lang="fr-FR" dirty="0"/>
              <a:t>De D vers D  plus court c’est </a:t>
            </a:r>
            <a:r>
              <a:rPr lang="fr-FR" dirty="0" err="1"/>
              <a:t>path</a:t>
            </a:r>
            <a:r>
              <a:rPr lang="fr-FR" dirty="0"/>
              <a:t> : </a:t>
            </a:r>
            <a:r>
              <a:rPr lang="fr-FR" dirty="0">
                <a:solidFill>
                  <a:schemeClr val="accent2"/>
                </a:solidFill>
              </a:rPr>
              <a:t>D </a:t>
            </a:r>
            <a:r>
              <a:rPr lang="fr-FR" dirty="0"/>
              <a:t>et la distance d’aller de D vers D est </a:t>
            </a:r>
            <a:r>
              <a:rPr lang="fr-FR" dirty="0">
                <a:solidFill>
                  <a:srgbClr val="FF0000"/>
                </a:solidFill>
              </a:rPr>
              <a:t>0</a:t>
            </a:r>
          </a:p>
          <a:p>
            <a:r>
              <a:rPr lang="fr-FR" dirty="0"/>
              <a:t>De D vers B plus court C’est </a:t>
            </a:r>
            <a:r>
              <a:rPr lang="fr-FR" dirty="0" err="1"/>
              <a:t>path</a:t>
            </a:r>
            <a:r>
              <a:rPr lang="fr-FR" dirty="0"/>
              <a:t>: </a:t>
            </a:r>
            <a:r>
              <a:rPr lang="fr-FR" dirty="0">
                <a:solidFill>
                  <a:schemeClr val="accent2"/>
                </a:solidFill>
              </a:rPr>
              <a:t>D -&gt; B </a:t>
            </a:r>
            <a:r>
              <a:rPr lang="fr-FR" dirty="0"/>
              <a:t>et la distance d’aller de D vers B est </a:t>
            </a:r>
            <a:r>
              <a:rPr lang="fr-FR" dirty="0">
                <a:solidFill>
                  <a:srgbClr val="FF0000"/>
                </a:solidFill>
              </a:rPr>
              <a:t>3</a:t>
            </a:r>
          </a:p>
          <a:p>
            <a:r>
              <a:rPr lang="fr-FR" dirty="0"/>
              <a:t>De D vers E plus court C’est </a:t>
            </a:r>
            <a:r>
              <a:rPr lang="fr-FR" dirty="0" err="1"/>
              <a:t>path</a:t>
            </a:r>
            <a:r>
              <a:rPr lang="fr-FR" dirty="0"/>
              <a:t> : </a:t>
            </a:r>
            <a:r>
              <a:rPr lang="fr-FR" dirty="0">
                <a:solidFill>
                  <a:schemeClr val="accent2"/>
                </a:solidFill>
              </a:rPr>
              <a:t>D-&gt; E </a:t>
            </a:r>
            <a:r>
              <a:rPr lang="fr-FR" dirty="0"/>
              <a:t>et la distance d’aller de D vers E est </a:t>
            </a:r>
            <a:r>
              <a:rPr lang="fr-FR" dirty="0">
                <a:solidFill>
                  <a:srgbClr val="FF0000"/>
                </a:solidFill>
              </a:rPr>
              <a:t>2</a:t>
            </a:r>
          </a:p>
          <a:p>
            <a:r>
              <a:rPr lang="fr-FR" dirty="0"/>
              <a:t>De D vers A plus court c’est </a:t>
            </a:r>
            <a:r>
              <a:rPr lang="fr-FR" dirty="0" err="1"/>
              <a:t>path</a:t>
            </a:r>
            <a:r>
              <a:rPr lang="fr-FR" dirty="0"/>
              <a:t> ;  </a:t>
            </a:r>
            <a:r>
              <a:rPr lang="fr-FR" dirty="0">
                <a:solidFill>
                  <a:schemeClr val="accent2"/>
                </a:solidFill>
              </a:rPr>
              <a:t>D -&gt; E -&gt;A </a:t>
            </a:r>
            <a:r>
              <a:rPr lang="fr-FR" dirty="0"/>
              <a:t>et la distance d’aller de D vers A est </a:t>
            </a:r>
            <a:r>
              <a:rPr lang="fr-FR" dirty="0">
                <a:solidFill>
                  <a:srgbClr val="FF0000"/>
                </a:solidFill>
              </a:rPr>
              <a:t>9</a:t>
            </a:r>
          </a:p>
          <a:p>
            <a:endParaRPr lang="fr-FR" dirty="0"/>
          </a:p>
          <a:p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627135-F89C-43F0-8EB6-9C2D5E31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71" y="238356"/>
            <a:ext cx="5619843" cy="18985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BE0A7D-ADA6-41FB-9679-44034429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7" y="2288701"/>
            <a:ext cx="10303133" cy="241574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A80BB-7C02-4FD5-AFF5-A5212873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2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8D775E9-1AB9-42B4-B8D6-5FBCE7BDED72}"/>
              </a:ext>
            </a:extLst>
          </p:cNvPr>
          <p:cNvSpPr txBox="1"/>
          <p:nvPr/>
        </p:nvSpPr>
        <p:spPr>
          <a:xfrm>
            <a:off x="277906" y="4704450"/>
            <a:ext cx="111969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Explication du Résultat :  (</a:t>
            </a:r>
            <a:r>
              <a:rPr lang="fr-FR" u="sng" dirty="0">
                <a:solidFill>
                  <a:srgbClr val="7030A0"/>
                </a:solidFill>
              </a:rPr>
              <a:t>je prends par exemple la 3éme ligne</a:t>
            </a:r>
            <a:r>
              <a:rPr lang="fr-FR" u="sng" dirty="0"/>
              <a:t>)</a:t>
            </a:r>
          </a:p>
          <a:p>
            <a:r>
              <a:rPr lang="fr-FR" u="sng" dirty="0" err="1"/>
              <a:t>PathPlusCourteDuSource</a:t>
            </a:r>
            <a:r>
              <a:rPr lang="fr-FR" u="sng" dirty="0"/>
              <a:t> B : </a:t>
            </a:r>
          </a:p>
          <a:p>
            <a:r>
              <a:rPr lang="fr-FR" dirty="0"/>
              <a:t>De B vers C  plus court c’est </a:t>
            </a:r>
            <a:r>
              <a:rPr lang="fr-FR" dirty="0" err="1"/>
              <a:t>path</a:t>
            </a:r>
            <a:r>
              <a:rPr lang="fr-FR" dirty="0">
                <a:solidFill>
                  <a:schemeClr val="accent2"/>
                </a:solidFill>
              </a:rPr>
              <a:t>: B-&gt; C   </a:t>
            </a:r>
            <a:r>
              <a:rPr lang="fr-FR" dirty="0"/>
              <a:t>et la distance d’aller de B vers C est </a:t>
            </a:r>
            <a:r>
              <a:rPr lang="fr-FR" dirty="0">
                <a:solidFill>
                  <a:srgbClr val="FF0000"/>
                </a:solidFill>
              </a:rPr>
              <a:t>1</a:t>
            </a:r>
          </a:p>
          <a:p>
            <a:r>
              <a:rPr lang="fr-FR" dirty="0"/>
              <a:t>De B vers D  plus court c’est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: B -&gt;D </a:t>
            </a:r>
            <a:r>
              <a:rPr lang="fr-FR" dirty="0"/>
              <a:t>et la distance d’aller de B vers D est </a:t>
            </a:r>
            <a:r>
              <a:rPr lang="fr-FR" dirty="0">
                <a:solidFill>
                  <a:srgbClr val="FF0000"/>
                </a:solidFill>
              </a:rPr>
              <a:t>2</a:t>
            </a:r>
          </a:p>
          <a:p>
            <a:r>
              <a:rPr lang="fr-FR" dirty="0"/>
              <a:t>De B vers B plus court C’est </a:t>
            </a:r>
            <a:r>
              <a:rPr lang="fr-FR" dirty="0" err="1"/>
              <a:t>path</a:t>
            </a:r>
            <a:r>
              <a:rPr lang="fr-FR" dirty="0"/>
              <a:t>: </a:t>
            </a:r>
            <a:r>
              <a:rPr lang="fr-FR" dirty="0">
                <a:solidFill>
                  <a:schemeClr val="accent2"/>
                </a:solidFill>
              </a:rPr>
              <a:t>B</a:t>
            </a:r>
            <a:r>
              <a:rPr lang="fr-FR" dirty="0"/>
              <a:t> et la  distance d’aller de B vers B est </a:t>
            </a:r>
            <a:r>
              <a:rPr lang="fr-FR" dirty="0">
                <a:solidFill>
                  <a:srgbClr val="FF0000"/>
                </a:solidFill>
              </a:rPr>
              <a:t>0</a:t>
            </a:r>
          </a:p>
          <a:p>
            <a:r>
              <a:rPr lang="fr-FR" dirty="0"/>
              <a:t>De B vers E plus court C’est </a:t>
            </a:r>
            <a:r>
              <a:rPr lang="fr-FR" dirty="0" err="1"/>
              <a:t>path</a:t>
            </a:r>
            <a:r>
              <a:rPr lang="fr-FR" dirty="0"/>
              <a:t> : </a:t>
            </a:r>
            <a:r>
              <a:rPr lang="fr-FR" dirty="0">
                <a:solidFill>
                  <a:schemeClr val="accent2"/>
                </a:solidFill>
              </a:rPr>
              <a:t>B-&gt;D-&gt; E </a:t>
            </a:r>
            <a:r>
              <a:rPr lang="fr-FR" dirty="0"/>
              <a:t>et la distance d’aller de B vers E est </a:t>
            </a:r>
            <a:r>
              <a:rPr lang="fr-FR" dirty="0">
                <a:solidFill>
                  <a:srgbClr val="FF0000"/>
                </a:solidFill>
              </a:rPr>
              <a:t>4</a:t>
            </a:r>
          </a:p>
          <a:p>
            <a:r>
              <a:rPr lang="fr-FR" dirty="0"/>
              <a:t>De B vers A plus court c’est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;  B -&gt; D-&gt;E -&gt;A </a:t>
            </a:r>
            <a:r>
              <a:rPr lang="fr-FR" dirty="0"/>
              <a:t>et </a:t>
            </a:r>
            <a:r>
              <a:rPr lang="fr-FR" dirty="0" err="1"/>
              <a:t>ladistance</a:t>
            </a:r>
            <a:r>
              <a:rPr lang="fr-FR" dirty="0"/>
              <a:t> d’aller de B vers A est </a:t>
            </a:r>
            <a:r>
              <a:rPr lang="fr-FR" dirty="0">
                <a:solidFill>
                  <a:srgbClr val="FF0000"/>
                </a:solidFill>
              </a:rPr>
              <a:t>11</a:t>
            </a:r>
          </a:p>
          <a:p>
            <a:endParaRPr lang="fr-FR" dirty="0"/>
          </a:p>
          <a:p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627135-F89C-43F0-8EB6-9C2D5E31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71" y="238356"/>
            <a:ext cx="5619843" cy="18985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BE0A7D-ADA6-41FB-9679-44034429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7" y="2288701"/>
            <a:ext cx="10303133" cy="241574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8B020F-A293-4AC1-A75B-B6ADBCC6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74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8D775E9-1AB9-42B4-B8D6-5FBCE7BDED72}"/>
              </a:ext>
            </a:extLst>
          </p:cNvPr>
          <p:cNvSpPr txBox="1"/>
          <p:nvPr/>
        </p:nvSpPr>
        <p:spPr>
          <a:xfrm>
            <a:off x="295835" y="4704450"/>
            <a:ext cx="111969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Explication du Résultat :  (</a:t>
            </a:r>
            <a:r>
              <a:rPr lang="fr-FR" u="sng" dirty="0">
                <a:solidFill>
                  <a:srgbClr val="C00000"/>
                </a:solidFill>
              </a:rPr>
              <a:t>je prends par exemple la 4éme ligne</a:t>
            </a:r>
            <a:r>
              <a:rPr lang="fr-FR" u="sng" dirty="0"/>
              <a:t>)</a:t>
            </a:r>
          </a:p>
          <a:p>
            <a:r>
              <a:rPr lang="fr-FR" u="sng" dirty="0" err="1"/>
              <a:t>PathPlusCourteDuSource</a:t>
            </a:r>
            <a:r>
              <a:rPr lang="fr-FR" u="sng" dirty="0"/>
              <a:t> E : </a:t>
            </a:r>
          </a:p>
          <a:p>
            <a:r>
              <a:rPr lang="fr-FR" dirty="0"/>
              <a:t>De E vers C  plus court c’est </a:t>
            </a:r>
            <a:r>
              <a:rPr lang="fr-FR" dirty="0" err="1"/>
              <a:t>path</a:t>
            </a:r>
            <a:r>
              <a:rPr lang="fr-FR" dirty="0"/>
              <a:t>: </a:t>
            </a:r>
            <a:r>
              <a:rPr lang="fr-FR" dirty="0">
                <a:solidFill>
                  <a:schemeClr val="accent2"/>
                </a:solidFill>
              </a:rPr>
              <a:t>E -&gt; C   </a:t>
            </a:r>
            <a:r>
              <a:rPr lang="fr-FR" dirty="0"/>
              <a:t>et la distance d’aller de E vers C est </a:t>
            </a:r>
            <a:r>
              <a:rPr lang="fr-FR" dirty="0">
                <a:solidFill>
                  <a:srgbClr val="FF0000"/>
                </a:solidFill>
              </a:rPr>
              <a:t>6</a:t>
            </a:r>
          </a:p>
          <a:p>
            <a:r>
              <a:rPr lang="fr-FR" dirty="0"/>
              <a:t>De E vers D  plus court c’est </a:t>
            </a:r>
            <a:r>
              <a:rPr lang="fr-FR" dirty="0" err="1"/>
              <a:t>path</a:t>
            </a:r>
            <a:r>
              <a:rPr lang="fr-FR" dirty="0"/>
              <a:t> : </a:t>
            </a:r>
            <a:r>
              <a:rPr lang="fr-FR" dirty="0">
                <a:solidFill>
                  <a:schemeClr val="accent2"/>
                </a:solidFill>
              </a:rPr>
              <a:t>E -&gt; A -&gt; D </a:t>
            </a:r>
            <a:r>
              <a:rPr lang="fr-FR" dirty="0"/>
              <a:t>et la distance d’aller de E vers D est </a:t>
            </a:r>
            <a:r>
              <a:rPr lang="fr-FR" dirty="0">
                <a:solidFill>
                  <a:srgbClr val="FF0000"/>
                </a:solidFill>
              </a:rPr>
              <a:t>12</a:t>
            </a:r>
          </a:p>
          <a:p>
            <a:r>
              <a:rPr lang="fr-FR" dirty="0"/>
              <a:t>De E vers B plus court C’est </a:t>
            </a:r>
            <a:r>
              <a:rPr lang="fr-FR" dirty="0" err="1"/>
              <a:t>path</a:t>
            </a:r>
            <a:r>
              <a:rPr lang="fr-FR" dirty="0"/>
              <a:t>: </a:t>
            </a:r>
            <a:r>
              <a:rPr lang="fr-FR" dirty="0">
                <a:solidFill>
                  <a:schemeClr val="accent2"/>
                </a:solidFill>
              </a:rPr>
              <a:t>E -&gt; A -&gt; D -&gt; B </a:t>
            </a:r>
            <a:r>
              <a:rPr lang="fr-FR" dirty="0"/>
              <a:t>et la  distance d’aller de E vers B est </a:t>
            </a:r>
            <a:r>
              <a:rPr lang="fr-FR" dirty="0">
                <a:solidFill>
                  <a:srgbClr val="FF0000"/>
                </a:solidFill>
              </a:rPr>
              <a:t>15</a:t>
            </a:r>
          </a:p>
          <a:p>
            <a:r>
              <a:rPr lang="fr-FR" dirty="0"/>
              <a:t>De E vers E plus court C’est </a:t>
            </a:r>
            <a:r>
              <a:rPr lang="fr-FR" dirty="0" err="1"/>
              <a:t>path</a:t>
            </a:r>
            <a:r>
              <a:rPr lang="fr-FR" dirty="0"/>
              <a:t> : </a:t>
            </a:r>
            <a:r>
              <a:rPr lang="fr-FR" dirty="0">
                <a:solidFill>
                  <a:schemeClr val="accent2"/>
                </a:solidFill>
              </a:rPr>
              <a:t>E</a:t>
            </a:r>
            <a:r>
              <a:rPr lang="fr-FR" dirty="0"/>
              <a:t> et la distance d’aller de E vers E est </a:t>
            </a:r>
            <a:r>
              <a:rPr lang="fr-FR" dirty="0">
                <a:solidFill>
                  <a:srgbClr val="FF0000"/>
                </a:solidFill>
              </a:rPr>
              <a:t>0</a:t>
            </a:r>
          </a:p>
          <a:p>
            <a:r>
              <a:rPr lang="fr-FR" dirty="0"/>
              <a:t>De E vers A plus court c’est </a:t>
            </a:r>
            <a:r>
              <a:rPr lang="fr-FR" dirty="0" err="1"/>
              <a:t>path</a:t>
            </a:r>
            <a:r>
              <a:rPr lang="fr-FR" dirty="0"/>
              <a:t> ; </a:t>
            </a:r>
            <a:r>
              <a:rPr lang="fr-FR" dirty="0">
                <a:solidFill>
                  <a:schemeClr val="accent2"/>
                </a:solidFill>
              </a:rPr>
              <a:t>E -&gt;A </a:t>
            </a:r>
            <a:r>
              <a:rPr lang="fr-FR" dirty="0"/>
              <a:t>et la distance d’aller de E vers A est </a:t>
            </a:r>
            <a:r>
              <a:rPr lang="fr-FR" dirty="0">
                <a:solidFill>
                  <a:srgbClr val="FF0000"/>
                </a:solidFill>
              </a:rPr>
              <a:t>7</a:t>
            </a:r>
          </a:p>
          <a:p>
            <a:endParaRPr lang="fr-FR" dirty="0"/>
          </a:p>
          <a:p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627135-F89C-43F0-8EB6-9C2D5E31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71" y="238356"/>
            <a:ext cx="5619843" cy="18985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BE0A7D-ADA6-41FB-9679-44034429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7" y="2288701"/>
            <a:ext cx="10303133" cy="241574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5360DE-8AA8-4879-9DD6-33A8AEC3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09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8D775E9-1AB9-42B4-B8D6-5FBCE7BDED72}"/>
              </a:ext>
            </a:extLst>
          </p:cNvPr>
          <p:cNvSpPr txBox="1"/>
          <p:nvPr/>
        </p:nvSpPr>
        <p:spPr>
          <a:xfrm>
            <a:off x="295835" y="4704450"/>
            <a:ext cx="111969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Explication :  (</a:t>
            </a:r>
            <a:r>
              <a:rPr lang="fr-FR" u="sng" dirty="0">
                <a:solidFill>
                  <a:schemeClr val="accent6"/>
                </a:solidFill>
              </a:rPr>
              <a:t>je prends par exemple la 5 </a:t>
            </a:r>
            <a:r>
              <a:rPr lang="fr-FR" u="sng" dirty="0" err="1">
                <a:solidFill>
                  <a:schemeClr val="accent6"/>
                </a:solidFill>
              </a:rPr>
              <a:t>éme</a:t>
            </a:r>
            <a:r>
              <a:rPr lang="fr-FR" u="sng" dirty="0">
                <a:solidFill>
                  <a:schemeClr val="accent6"/>
                </a:solidFill>
              </a:rPr>
              <a:t> ligne</a:t>
            </a:r>
            <a:r>
              <a:rPr lang="fr-FR" u="sng" dirty="0"/>
              <a:t>)</a:t>
            </a:r>
          </a:p>
          <a:p>
            <a:r>
              <a:rPr lang="fr-FR" u="sng" dirty="0" err="1"/>
              <a:t>PathPlusCourteDuSource</a:t>
            </a:r>
            <a:r>
              <a:rPr lang="fr-FR" u="sng" dirty="0"/>
              <a:t> A : </a:t>
            </a:r>
          </a:p>
          <a:p>
            <a:r>
              <a:rPr lang="fr-FR" dirty="0"/>
              <a:t>De A vers C  plus court c’est </a:t>
            </a:r>
            <a:r>
              <a:rPr lang="fr-FR" dirty="0" err="1"/>
              <a:t>path</a:t>
            </a:r>
            <a:r>
              <a:rPr lang="fr-FR" dirty="0">
                <a:solidFill>
                  <a:schemeClr val="accent2"/>
                </a:solidFill>
              </a:rPr>
              <a:t>: A -&gt; D -&gt; B -&gt; C</a:t>
            </a:r>
            <a:r>
              <a:rPr lang="fr-FR" dirty="0"/>
              <a:t>   et la distance d’aller de A vers C est </a:t>
            </a:r>
            <a:r>
              <a:rPr lang="fr-FR" dirty="0">
                <a:solidFill>
                  <a:srgbClr val="FF0000"/>
                </a:solidFill>
              </a:rPr>
              <a:t>9</a:t>
            </a:r>
          </a:p>
          <a:p>
            <a:r>
              <a:rPr lang="fr-FR" dirty="0"/>
              <a:t>De A vers D  plus court c’est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: A -&gt; D </a:t>
            </a:r>
            <a:r>
              <a:rPr lang="fr-FR" dirty="0"/>
              <a:t>et la distance d’aller de A vers D est </a:t>
            </a:r>
            <a:r>
              <a:rPr lang="fr-FR" dirty="0">
                <a:solidFill>
                  <a:srgbClr val="FF0000"/>
                </a:solidFill>
              </a:rPr>
              <a:t>5</a:t>
            </a:r>
          </a:p>
          <a:p>
            <a:r>
              <a:rPr lang="fr-FR" dirty="0"/>
              <a:t>De A vers B plus court C’est </a:t>
            </a:r>
            <a:r>
              <a:rPr lang="fr-FR" dirty="0" err="1"/>
              <a:t>path</a:t>
            </a:r>
            <a:r>
              <a:rPr lang="fr-FR" dirty="0"/>
              <a:t>: </a:t>
            </a:r>
            <a:r>
              <a:rPr lang="fr-FR" dirty="0">
                <a:solidFill>
                  <a:schemeClr val="accent2"/>
                </a:solidFill>
              </a:rPr>
              <a:t>A -&gt; D -&gt; B </a:t>
            </a:r>
            <a:r>
              <a:rPr lang="fr-FR" dirty="0"/>
              <a:t>et la  distance d’aller de A vers B est </a:t>
            </a:r>
            <a:r>
              <a:rPr lang="fr-FR" dirty="0">
                <a:solidFill>
                  <a:srgbClr val="FF0000"/>
                </a:solidFill>
              </a:rPr>
              <a:t>8</a:t>
            </a:r>
          </a:p>
          <a:p>
            <a:r>
              <a:rPr lang="fr-FR" dirty="0"/>
              <a:t>De A vers E plus court C’est </a:t>
            </a:r>
            <a:r>
              <a:rPr lang="fr-FR" dirty="0" err="1"/>
              <a:t>path</a:t>
            </a:r>
            <a:r>
              <a:rPr lang="fr-FR" dirty="0"/>
              <a:t> : </a:t>
            </a:r>
            <a:r>
              <a:rPr lang="fr-FR" dirty="0">
                <a:solidFill>
                  <a:schemeClr val="accent2"/>
                </a:solidFill>
              </a:rPr>
              <a:t>A-&gt; D -&gt; E </a:t>
            </a:r>
            <a:r>
              <a:rPr lang="fr-FR" dirty="0"/>
              <a:t>et la distance d’aller de A vers E est </a:t>
            </a:r>
            <a:r>
              <a:rPr lang="fr-FR" dirty="0">
                <a:solidFill>
                  <a:srgbClr val="FF0000"/>
                </a:solidFill>
              </a:rPr>
              <a:t>7</a:t>
            </a:r>
          </a:p>
          <a:p>
            <a:r>
              <a:rPr lang="fr-FR" dirty="0"/>
              <a:t>De A vers A plus court c’est </a:t>
            </a:r>
            <a:r>
              <a:rPr lang="fr-FR" dirty="0" err="1"/>
              <a:t>path</a:t>
            </a:r>
            <a:r>
              <a:rPr lang="fr-FR" dirty="0"/>
              <a:t> ; </a:t>
            </a:r>
            <a:r>
              <a:rPr lang="fr-FR" dirty="0">
                <a:solidFill>
                  <a:schemeClr val="accent2"/>
                </a:solidFill>
              </a:rPr>
              <a:t>A</a:t>
            </a:r>
            <a:r>
              <a:rPr lang="fr-FR" dirty="0"/>
              <a:t> et la distance d’aller de A vers A est </a:t>
            </a:r>
            <a:r>
              <a:rPr lang="fr-FR" dirty="0">
                <a:solidFill>
                  <a:srgbClr val="FF0000"/>
                </a:solidFill>
              </a:rPr>
              <a:t>0</a:t>
            </a:r>
          </a:p>
          <a:p>
            <a:endParaRPr lang="fr-FR" dirty="0"/>
          </a:p>
          <a:p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627135-F89C-43F0-8EB6-9C2D5E31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71" y="238356"/>
            <a:ext cx="5619843" cy="18985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BE0A7D-ADA6-41FB-9679-44034429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7" y="2288701"/>
            <a:ext cx="10303133" cy="241574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B2C5AC4-DADD-4B3C-AF82-44CF99C7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75CC-AC33-4E6C-A8B4-8D124DE88F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3252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946</Words>
  <Application>Microsoft Office PowerPoint</Application>
  <PresentationFormat>Grand écran</PresentationFormat>
  <Paragraphs>127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Algorithme de Dijkstra MAP REDUCE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 de Dijkstra MAP REDUCE </dc:title>
  <dc:creator>benabdallahmoheddine@outlook.fr</dc:creator>
  <cp:lastModifiedBy>benabdallahmoheddine@outlook.fr</cp:lastModifiedBy>
  <cp:revision>23</cp:revision>
  <dcterms:created xsi:type="dcterms:W3CDTF">2024-02-11T09:04:35Z</dcterms:created>
  <dcterms:modified xsi:type="dcterms:W3CDTF">2024-02-11T10:37:15Z</dcterms:modified>
</cp:coreProperties>
</file>