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5d832a0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d5d832a0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5d832a0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5d832a0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5d832a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5d832a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d5d832a0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d5d832a0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5d832a0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d5d832a0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65ff7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d65ff7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d5d832a0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d5d832a0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d5d832a0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d5d832a0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5d832a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5d832a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5d832a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5d832a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5d832a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5d832a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5d832a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5d832a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5d832a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5d832a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5d832a0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d5d832a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5d832a0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5d832a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5d832a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5d832a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awankumar2925/Design-for-Testability-Project.git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86050" y="1335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Time Frame Expansion</a:t>
            </a:r>
            <a:endParaRPr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(Extended D-Algorithm)</a:t>
            </a:r>
            <a:endParaRPr sz="27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4077" y="4013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Mohee Datta Gupta   (2018112005)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Pawankumar Gururaj Yendigeri  (2020702006)</a:t>
            </a:r>
            <a:endParaRPr b="1"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325" y="1033663"/>
            <a:ext cx="396240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5045675" y="2897375"/>
            <a:ext cx="191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683325" y="2967875"/>
            <a:ext cx="191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045675" y="2665775"/>
            <a:ext cx="362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101125" y="2897375"/>
            <a:ext cx="3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D’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874725" y="3402100"/>
            <a:ext cx="191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180050" y="4339975"/>
            <a:ext cx="1751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a0b0c0d0=xx11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22"/>
          <p:cNvCxnSpPr>
            <a:stCxn id="153" idx="0"/>
          </p:cNvCxnSpPr>
          <p:nvPr/>
        </p:nvCxnSpPr>
        <p:spPr>
          <a:xfrm>
            <a:off x="5226875" y="2665775"/>
            <a:ext cx="704700" cy="29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2"/>
          <p:cNvCxnSpPr/>
          <p:nvPr/>
        </p:nvCxnSpPr>
        <p:spPr>
          <a:xfrm>
            <a:off x="5889775" y="2957675"/>
            <a:ext cx="785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stCxn id="152" idx="1"/>
          </p:cNvCxnSpPr>
          <p:nvPr/>
        </p:nvCxnSpPr>
        <p:spPr>
          <a:xfrm rot="10800000">
            <a:off x="3384925" y="2625575"/>
            <a:ext cx="1298400" cy="45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2607000" y="2553279"/>
            <a:ext cx="486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1009" r="0" t="0"/>
          <a:stretch/>
        </p:blipFill>
        <p:spPr>
          <a:xfrm>
            <a:off x="550500" y="783625"/>
            <a:ext cx="8215599" cy="39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3"/>
          <p:cNvCxnSpPr/>
          <p:nvPr/>
        </p:nvCxnSpPr>
        <p:spPr>
          <a:xfrm>
            <a:off x="2841350" y="2514800"/>
            <a:ext cx="694500" cy="3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3546050" y="2867175"/>
            <a:ext cx="924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 txBox="1"/>
          <p:nvPr/>
        </p:nvSpPr>
        <p:spPr>
          <a:xfrm>
            <a:off x="4470650" y="2983675"/>
            <a:ext cx="37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D’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531700" y="2424300"/>
            <a:ext cx="2532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235500" y="2867300"/>
            <a:ext cx="3753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D’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6010575" y="1679275"/>
            <a:ext cx="37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D’</a:t>
            </a:r>
            <a:endParaRPr/>
          </a:p>
        </p:txBody>
      </p:sp>
      <p:cxnSp>
        <p:nvCxnSpPr>
          <p:cNvPr id="174" name="Google Shape;174;p23"/>
          <p:cNvCxnSpPr>
            <a:stCxn id="171" idx="3"/>
          </p:cNvCxnSpPr>
          <p:nvPr/>
        </p:nvCxnSpPr>
        <p:spPr>
          <a:xfrm flipH="1" rot="10800000">
            <a:off x="4784900" y="2400150"/>
            <a:ext cx="572700" cy="12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/>
          <p:nvPr/>
        </p:nvCxnSpPr>
        <p:spPr>
          <a:xfrm flipH="1" rot="10800000">
            <a:off x="5275700" y="1920900"/>
            <a:ext cx="31800" cy="41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3"/>
          <p:cNvSpPr txBox="1"/>
          <p:nvPr/>
        </p:nvSpPr>
        <p:spPr>
          <a:xfrm>
            <a:off x="4693400" y="1005050"/>
            <a:ext cx="915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693400" y="1454250"/>
            <a:ext cx="37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 flipH="1">
            <a:off x="5075775" y="1206350"/>
            <a:ext cx="503400" cy="20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endCxn id="177" idx="3"/>
          </p:cNvCxnSpPr>
          <p:nvPr/>
        </p:nvCxnSpPr>
        <p:spPr>
          <a:xfrm rot="10800000">
            <a:off x="5068700" y="1654050"/>
            <a:ext cx="641400" cy="5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3"/>
          <p:cNvSpPr txBox="1"/>
          <p:nvPr/>
        </p:nvSpPr>
        <p:spPr>
          <a:xfrm>
            <a:off x="6091100" y="1127325"/>
            <a:ext cx="37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7007050" y="1226450"/>
            <a:ext cx="37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D’</a:t>
            </a:r>
            <a:endParaRPr/>
          </a:p>
        </p:txBody>
      </p:sp>
      <p:cxnSp>
        <p:nvCxnSpPr>
          <p:cNvPr id="182" name="Google Shape;182;p23"/>
          <p:cNvCxnSpPr/>
          <p:nvPr/>
        </p:nvCxnSpPr>
        <p:spPr>
          <a:xfrm flipH="1" rot="10800000">
            <a:off x="5275700" y="1562813"/>
            <a:ext cx="2395500" cy="3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3"/>
          <p:cNvSpPr txBox="1"/>
          <p:nvPr/>
        </p:nvSpPr>
        <p:spPr>
          <a:xfrm>
            <a:off x="6592925" y="4408725"/>
            <a:ext cx="1713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a1b1c1d1=100x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88" y="1550150"/>
            <a:ext cx="8555634" cy="26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2114" r="0" t="0"/>
          <a:stretch/>
        </p:blipFill>
        <p:spPr>
          <a:xfrm>
            <a:off x="3360199" y="1449526"/>
            <a:ext cx="5783800" cy="3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4773300" y="3971100"/>
            <a:ext cx="1482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a0b0c0d0=xx11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593400" y="2617050"/>
            <a:ext cx="356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747700" y="4427325"/>
            <a:ext cx="2395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Not required(already justified)</a:t>
            </a:r>
            <a:endParaRPr i="1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622850" y="4516325"/>
            <a:ext cx="3795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abcd = </a:t>
            </a:r>
            <a:r>
              <a:rPr b="1"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x11 , 100x   or   xx11 , 010x  detects h-SA0</a:t>
            </a:r>
            <a:endParaRPr b="1" sz="1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950" y="734163"/>
            <a:ext cx="6619200" cy="4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Assumptions in Our Implementation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 each fault had to be forced to undergo S-A conditions, we had to stimulate conditions for each fault location manually.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b="1" lang="en"/>
              <a:t>Our code is circuit specific and does not work for any general circuit.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50" y="820825"/>
            <a:ext cx="3016850" cy="4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550" y="672863"/>
            <a:ext cx="3472300" cy="43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Future Scope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 can convert each circuit into graphs and apply a recursive algorithm on the graph to generate a more general ATPG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 can increase the “n” and “k” 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727650" y="212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rgbClr val="990000"/>
                </a:solidFill>
              </a:rPr>
              <a:t>Thank You!</a:t>
            </a:r>
            <a:endParaRPr sz="9600">
              <a:solidFill>
                <a:srgbClr val="990000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6828825" y="4437425"/>
            <a:ext cx="1639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GitHub repo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774" y="4437424"/>
            <a:ext cx="511677" cy="4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Sequential ATPG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Sequential ATPGs are much more complex than Combinational ATPGs even though they give lower fault coverage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Worst case time complexity for a Sequential ATPG is  </a:t>
            </a:r>
            <a:endParaRPr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O(2^</a:t>
            </a:r>
            <a:r>
              <a:rPr b="1" baseline="30000" lang="en" sz="1600"/>
              <a:t>(no. Of PI)</a:t>
            </a:r>
            <a:r>
              <a:rPr b="1" lang="en" sz="1600"/>
              <a:t> * 9^</a:t>
            </a:r>
            <a:r>
              <a:rPr b="1" baseline="30000" lang="en" sz="1600"/>
              <a:t>(no. Of FF)</a:t>
            </a:r>
            <a:r>
              <a:rPr b="1" lang="en" sz="1600"/>
              <a:t>)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Idea Behind Time Frame Expansion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13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Saving time complexity by using up memory</a:t>
            </a:r>
            <a:endParaRPr b="1" sz="15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Using more memory in a clock cycle and saving total no. of clock cycles required for testing</a:t>
            </a:r>
            <a:endParaRPr sz="13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We divide each state of the circuit into an individual “time frame”.</a:t>
            </a:r>
            <a:endParaRPr b="1"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Assumptions</a:t>
            </a:r>
            <a:r>
              <a:rPr lang="en" sz="1500"/>
              <a:t>:</a:t>
            </a:r>
            <a:endParaRPr sz="15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consider the faults to be present only in the Combinational Part of the circuit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consider only Single Stuck-at-Faults</a:t>
            </a:r>
            <a:endParaRPr sz="13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Controllability of Seq. Nodes are initialised with infinity contrary to Comb. circuits where it is 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Different Approaches to Time Frame Expansion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Extended D-Algorithm Methods  [ Kubo 68]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9-Valued D Algorithm  [Muth 76]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b="1" lang="en" sz="1800"/>
              <a:t>EBT  [Marlett 78]  ,  BACK  [ Cheng 88]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Extended D-Algorithm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988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Select a target fault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Create a copy of the Comb. logic and set is at stage 0 (time frame 0)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Try to propagate the fault (D or D’) to primary output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If not possible to propagate after ‘n’ time frames, declare “untestable”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If possible try continue justification from stage 0 to previous stages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If justification is not possible after ‘k’ stages, declare “untestable”</a:t>
            </a:r>
            <a:endParaRPr b="1"/>
          </a:p>
          <a:p>
            <a:pPr indent="-298450" lvl="1" marL="914400" rtl="0" algn="l">
              <a:spcBef>
                <a:spcPts val="1000"/>
              </a:spcBef>
              <a:spcAft>
                <a:spcPts val="1600"/>
              </a:spcAft>
              <a:buSzPts val="1100"/>
              <a:buChar char="○"/>
            </a:pPr>
            <a:r>
              <a:rPr lang="en"/>
              <a:t>For our project we took n=2 and k=1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796400" y="946225"/>
            <a:ext cx="193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Example 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50" y="1712038"/>
            <a:ext cx="6786501" cy="29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2925" y="4139875"/>
            <a:ext cx="505225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38" y="802775"/>
            <a:ext cx="7461924" cy="3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075" y="1889100"/>
            <a:ext cx="42465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38" y="761073"/>
            <a:ext cx="8141926" cy="38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Example 2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38850" y="2088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97" y="1227175"/>
            <a:ext cx="3814275" cy="36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869600" y="2884188"/>
            <a:ext cx="875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       X 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589263" y="2672700"/>
            <a:ext cx="765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h-SA0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