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Oswald Regular"/>
      <p:regular r:id="rId20"/>
      <p:bold r:id="rId21"/>
    </p:embeddedFont>
    <p:embeddedFont>
      <p:font typeface="Lato"/>
      <p:regular r:id="rId22"/>
      <p:bold r:id="rId23"/>
      <p:italic r:id="rId24"/>
      <p:boldItalic r:id="rId25"/>
    </p:embeddedFont>
    <p:embeddedFont>
      <p:font typeface="Playfair Display Regular"/>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regular.fntdata"/><Relationship Id="rId22" Type="http://schemas.openxmlformats.org/officeDocument/2006/relationships/font" Target="fonts/Lato-regular.fntdata"/><Relationship Id="rId21" Type="http://schemas.openxmlformats.org/officeDocument/2006/relationships/font" Target="fonts/OswaldRegular-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regular.fntdata"/><Relationship Id="rId25" Type="http://schemas.openxmlformats.org/officeDocument/2006/relationships/font" Target="fonts/Lato-boldItalic.fntdata"/><Relationship Id="rId28" Type="http://schemas.openxmlformats.org/officeDocument/2006/relationships/font" Target="fonts/PlayfairDisplayRegular-italic.fntdata"/><Relationship Id="rId27" Type="http://schemas.openxmlformats.org/officeDocument/2006/relationships/font" Target="fonts/PlayfairDisplayRegula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f279dbf16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f279dbf16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f279dbf1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f279dbf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f279dbf16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f279dbf16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f279dbf16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f279dbf16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f279dbf1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f279dbf1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279dbf16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279dbf16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088550"/>
            <a:ext cx="8222100" cy="16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Time-varying Weathering in Texture Space</a:t>
            </a:r>
            <a:endParaRPr b="1">
              <a:latin typeface="Lato"/>
              <a:ea typeface="Lato"/>
              <a:cs typeface="Lato"/>
              <a:sym typeface="Lato"/>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Mid Evaluation</a:t>
            </a:r>
            <a:endParaRPr sz="2400">
              <a:latin typeface="Lato"/>
              <a:ea typeface="Lato"/>
              <a:cs typeface="Lato"/>
              <a:sym typeface="Lato"/>
            </a:endParaRPr>
          </a:p>
        </p:txBody>
      </p:sp>
      <p:sp>
        <p:nvSpPr>
          <p:cNvPr id="69" name="Google Shape;69;p13"/>
          <p:cNvSpPr txBox="1"/>
          <p:nvPr>
            <p:ph idx="1" type="subTitle"/>
          </p:nvPr>
        </p:nvSpPr>
        <p:spPr>
          <a:xfrm>
            <a:off x="502900" y="4102875"/>
            <a:ext cx="7683600" cy="109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latin typeface="Lato"/>
                <a:ea typeface="Lato"/>
                <a:cs typeface="Lato"/>
                <a:sym typeface="Lato"/>
              </a:rPr>
              <a:t>Mohee Datta Gupta: 2018112005</a:t>
            </a:r>
            <a:endParaRPr sz="1400">
              <a:latin typeface="Lato"/>
              <a:ea typeface="Lato"/>
              <a:cs typeface="Lato"/>
              <a:sym typeface="Lato"/>
            </a:endParaRPr>
          </a:p>
          <a:p>
            <a:pPr indent="0" lvl="0" marL="0" rtl="0" algn="r">
              <a:spcBef>
                <a:spcPts val="0"/>
              </a:spcBef>
              <a:spcAft>
                <a:spcPts val="0"/>
              </a:spcAft>
              <a:buNone/>
            </a:pPr>
            <a:r>
              <a:rPr lang="en" sz="1400">
                <a:latin typeface="Lato"/>
                <a:ea typeface="Lato"/>
                <a:cs typeface="Lato"/>
                <a:sym typeface="Lato"/>
              </a:rPr>
              <a:t>Mohsin Mamoon Hafiz: 2018101029</a:t>
            </a:r>
            <a:endParaRPr sz="1400">
              <a:latin typeface="Lato"/>
              <a:ea typeface="Lato"/>
              <a:cs typeface="Lato"/>
              <a:sym typeface="Lato"/>
            </a:endParaRPr>
          </a:p>
          <a:p>
            <a:pPr indent="0" lvl="0" marL="0" rtl="0" algn="r">
              <a:spcBef>
                <a:spcPts val="0"/>
              </a:spcBef>
              <a:spcAft>
                <a:spcPts val="0"/>
              </a:spcAft>
              <a:buNone/>
            </a:pPr>
            <a:r>
              <a:rPr lang="en" sz="1400">
                <a:latin typeface="Lato"/>
                <a:ea typeface="Lato"/>
                <a:cs typeface="Lato"/>
                <a:sym typeface="Lato"/>
              </a:rPr>
              <a:t>Shivansh: 2018102007</a:t>
            </a:r>
            <a:endParaRPr sz="1400">
              <a:latin typeface="Lato"/>
              <a:ea typeface="Lato"/>
              <a:cs typeface="Lato"/>
              <a:sym typeface="Lato"/>
            </a:endParaRPr>
          </a:p>
          <a:p>
            <a:pPr indent="0" lvl="0" marL="0" rtl="0" algn="r">
              <a:spcBef>
                <a:spcPts val="0"/>
              </a:spcBef>
              <a:spcAft>
                <a:spcPts val="0"/>
              </a:spcAft>
              <a:buNone/>
            </a:pPr>
            <a:r>
              <a:rPr lang="en" sz="1400">
                <a:latin typeface="Lato"/>
                <a:ea typeface="Lato"/>
                <a:cs typeface="Lato"/>
                <a:sym typeface="Lato"/>
              </a:rPr>
              <a:t>Srivathsan Baskaran: 2018101049</a:t>
            </a:r>
            <a:endParaRPr sz="14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 Map</a:t>
            </a:r>
            <a:endParaRPr/>
          </a:p>
        </p:txBody>
      </p:sp>
      <p:sp>
        <p:nvSpPr>
          <p:cNvPr id="138" name="Google Shape;138;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The color map we used is not similar to the one used in the paper and there are still some irregularities in the output which are in the process of correction</a:t>
            </a:r>
            <a:endParaRPr/>
          </a:p>
        </p:txBody>
      </p:sp>
      <p:sp>
        <p:nvSpPr>
          <p:cNvPr id="139" name="Google Shape;139;p22"/>
          <p:cNvSpPr txBox="1"/>
          <p:nvPr/>
        </p:nvSpPr>
        <p:spPr>
          <a:xfrm>
            <a:off x="3819350" y="477100"/>
            <a:ext cx="2418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Our Age Map Output:</a:t>
            </a:r>
            <a:endParaRPr>
              <a:latin typeface="Roboto"/>
              <a:ea typeface="Roboto"/>
              <a:cs typeface="Roboto"/>
              <a:sym typeface="Roboto"/>
            </a:endParaRPr>
          </a:p>
        </p:txBody>
      </p:sp>
      <p:pic>
        <p:nvPicPr>
          <p:cNvPr id="140" name="Google Shape;140;p22"/>
          <p:cNvPicPr preferRelativeResize="0"/>
          <p:nvPr/>
        </p:nvPicPr>
        <p:blipFill>
          <a:blip r:embed="rId3">
            <a:alphaModFix/>
          </a:blip>
          <a:stretch>
            <a:fillRect/>
          </a:stretch>
        </p:blipFill>
        <p:spPr>
          <a:xfrm>
            <a:off x="4460950" y="1297850"/>
            <a:ext cx="3767099" cy="333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1176350" y="1133025"/>
            <a:ext cx="7780500" cy="1890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500">
                <a:solidFill>
                  <a:srgbClr val="24292E"/>
                </a:solidFill>
                <a:latin typeface="Playfair Display Regular"/>
                <a:ea typeface="Playfair Display Regular"/>
                <a:cs typeface="Playfair Display Regular"/>
                <a:sym typeface="Playfair Display Regular"/>
              </a:rPr>
              <a:t>Given an input image of a weathered texture, our project aims to synthesize a series of textures emulating a weathering and de-weathering processes, yielding a time-varying texture.</a:t>
            </a:r>
            <a:endParaRPr sz="2500">
              <a:latin typeface="Playfair Display Regular"/>
              <a:ea typeface="Playfair Display Regular"/>
              <a:cs typeface="Playfair Display Regular"/>
              <a:sym typeface="Playfair Display Regular"/>
            </a:endParaRPr>
          </a:p>
        </p:txBody>
      </p:sp>
      <p:sp>
        <p:nvSpPr>
          <p:cNvPr id="75" name="Google Shape;75;p14"/>
          <p:cNvSpPr txBox="1"/>
          <p:nvPr>
            <p:ph idx="1" type="body"/>
          </p:nvPr>
        </p:nvSpPr>
        <p:spPr>
          <a:xfrm>
            <a:off x="-165750" y="3464125"/>
            <a:ext cx="8222100" cy="211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0">
                <a:solidFill>
                  <a:srgbClr val="EFEFEF"/>
                </a:solidFill>
                <a:latin typeface="Oswald"/>
                <a:ea typeface="Oswald"/>
                <a:cs typeface="Oswald"/>
                <a:sym typeface="Oswald"/>
              </a:rPr>
              <a:t>OBJECTIVE</a:t>
            </a:r>
            <a:endParaRPr b="1" sz="13000">
              <a:solidFill>
                <a:srgbClr val="EFEFE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71900" y="481175"/>
            <a:ext cx="8222100" cy="102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Oswald Regular"/>
                <a:ea typeface="Oswald Regular"/>
                <a:cs typeface="Oswald Regular"/>
                <a:sym typeface="Oswald Regular"/>
              </a:rPr>
              <a:t>Introduction</a:t>
            </a:r>
            <a:endParaRPr sz="5300">
              <a:latin typeface="Oswald Regular"/>
              <a:ea typeface="Oswald Regular"/>
              <a:cs typeface="Oswald Regular"/>
              <a:sym typeface="Oswald Regular"/>
            </a:endParaRPr>
          </a:p>
        </p:txBody>
      </p:sp>
      <p:sp>
        <p:nvSpPr>
          <p:cNvPr id="81" name="Google Shape;81;p15"/>
          <p:cNvSpPr txBox="1"/>
          <p:nvPr>
            <p:ph idx="1" type="body"/>
          </p:nvPr>
        </p:nvSpPr>
        <p:spPr>
          <a:xfrm>
            <a:off x="471900" y="1919075"/>
            <a:ext cx="8222100" cy="29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24292E"/>
                </a:solidFill>
                <a:latin typeface="Arial"/>
                <a:ea typeface="Arial"/>
                <a:cs typeface="Arial"/>
                <a:sym typeface="Arial"/>
              </a:rPr>
              <a:t>OBJECTIVE: Given an input image of a weathered texture, our project aims to synthesize a series of textures emulating a weathering and de-weathering processes, yielding a time-varying texture.</a:t>
            </a:r>
            <a:endParaRPr b="1" sz="1500">
              <a:solidFill>
                <a:srgbClr val="24292E"/>
              </a:solidFill>
              <a:latin typeface="Arial"/>
              <a:ea typeface="Arial"/>
              <a:cs typeface="Arial"/>
              <a:sym typeface="Arial"/>
            </a:endParaRPr>
          </a:p>
          <a:p>
            <a:pPr indent="0" lvl="0" marL="0" rtl="0" algn="l">
              <a:spcBef>
                <a:spcPts val="1200"/>
              </a:spcBef>
              <a:spcAft>
                <a:spcPts val="0"/>
              </a:spcAft>
              <a:buNone/>
            </a:pPr>
            <a:r>
              <a:rPr lang="en" sz="1500">
                <a:solidFill>
                  <a:srgbClr val="24292E"/>
                </a:solidFill>
                <a:latin typeface="Arial"/>
                <a:ea typeface="Arial"/>
                <a:cs typeface="Arial"/>
                <a:sym typeface="Arial"/>
              </a:rPr>
              <a:t>This would be done by computing an estimated age map of the texture based on the prevalence of similar patches in the texture. Further, using this age map, an intact texture would be generated to achieve the desired results.</a:t>
            </a:r>
            <a:endParaRPr sz="1500">
              <a:solidFill>
                <a:srgbClr val="24292E"/>
              </a:solidFill>
              <a:latin typeface="Arial"/>
              <a:ea typeface="Arial"/>
              <a:cs typeface="Arial"/>
              <a:sym typeface="Arial"/>
            </a:endParaRPr>
          </a:p>
          <a:p>
            <a:pPr indent="0" lvl="0" marL="0" rtl="0" algn="l">
              <a:spcBef>
                <a:spcPts val="1200"/>
              </a:spcBef>
              <a:spcAft>
                <a:spcPts val="1200"/>
              </a:spcAft>
              <a:buNone/>
            </a:pPr>
            <a:r>
              <a:rPr lang="en" sz="1500">
                <a:solidFill>
                  <a:srgbClr val="24292E"/>
                </a:solidFill>
                <a:latin typeface="Arial"/>
                <a:ea typeface="Arial"/>
                <a:cs typeface="Arial"/>
                <a:sym typeface="Arial"/>
              </a:rPr>
              <a:t>To produce de-weathered textures, the age map has to be manipulated to control an interpolation of the intact texture and the input texture. Weathered textures can be synthesized by extrapolating the differences between the input texture and the intact texture.</a:t>
            </a:r>
            <a:endParaRPr sz="2400">
              <a:solidFill>
                <a:srgbClr val="24292E"/>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52400" y="923900"/>
            <a:ext cx="8839201" cy="2708675"/>
          </a:xfrm>
          <a:prstGeom prst="rect">
            <a:avLst/>
          </a:prstGeom>
          <a:noFill/>
          <a:ln>
            <a:noFill/>
          </a:ln>
        </p:spPr>
      </p:pic>
      <p:sp>
        <p:nvSpPr>
          <p:cNvPr id="87" name="Google Shape;87;p16"/>
          <p:cNvSpPr txBox="1"/>
          <p:nvPr/>
        </p:nvSpPr>
        <p:spPr>
          <a:xfrm>
            <a:off x="1135850" y="300050"/>
            <a:ext cx="7543800" cy="6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An overview of the method involved</a:t>
            </a:r>
            <a:endParaRPr b="1" sz="2100">
              <a:latin typeface="Roboto"/>
              <a:ea typeface="Roboto"/>
              <a:cs typeface="Roboto"/>
              <a:sym typeface="Roboto"/>
            </a:endParaRPr>
          </a:p>
        </p:txBody>
      </p:sp>
      <p:sp>
        <p:nvSpPr>
          <p:cNvPr id="88" name="Google Shape;88;p16"/>
          <p:cNvSpPr txBox="1"/>
          <p:nvPr/>
        </p:nvSpPr>
        <p:spPr>
          <a:xfrm>
            <a:off x="3825475" y="3632575"/>
            <a:ext cx="18003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latin typeface="Roboto"/>
                <a:ea typeface="Roboto"/>
                <a:cs typeface="Roboto"/>
                <a:sym typeface="Roboto"/>
              </a:rPr>
              <a:t>Age Map</a:t>
            </a:r>
            <a:endParaRPr b="1" sz="1600">
              <a:solidFill>
                <a:srgbClr val="FF0000"/>
              </a:solidFill>
              <a:latin typeface="Roboto"/>
              <a:ea typeface="Roboto"/>
              <a:cs typeface="Roboto"/>
              <a:sym typeface="Roboto"/>
            </a:endParaRPr>
          </a:p>
          <a:p>
            <a:pPr indent="0" lvl="0" marL="0" rtl="0" algn="ctr">
              <a:spcBef>
                <a:spcPts val="0"/>
              </a:spcBef>
              <a:spcAft>
                <a:spcPts val="0"/>
              </a:spcAft>
              <a:buNone/>
            </a:pPr>
            <a:r>
              <a:rPr b="1" lang="en" sz="1600">
                <a:solidFill>
                  <a:srgbClr val="FF0000"/>
                </a:solidFill>
                <a:latin typeface="Roboto"/>
                <a:ea typeface="Roboto"/>
                <a:cs typeface="Roboto"/>
                <a:sym typeface="Roboto"/>
              </a:rPr>
              <a:t>Creation</a:t>
            </a:r>
            <a:endParaRPr b="1" sz="1600">
              <a:solidFill>
                <a:srgbClr val="FF0000"/>
              </a:solidFill>
              <a:latin typeface="Roboto"/>
              <a:ea typeface="Roboto"/>
              <a:cs typeface="Roboto"/>
              <a:sym typeface="Roboto"/>
            </a:endParaRPr>
          </a:p>
        </p:txBody>
      </p:sp>
      <p:sp>
        <p:nvSpPr>
          <p:cNvPr id="89" name="Google Shape;89;p16"/>
          <p:cNvSpPr txBox="1"/>
          <p:nvPr/>
        </p:nvSpPr>
        <p:spPr>
          <a:xfrm>
            <a:off x="152400" y="3677550"/>
            <a:ext cx="1926300" cy="11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FF"/>
                </a:solidFill>
                <a:latin typeface="Roboto"/>
                <a:ea typeface="Roboto"/>
                <a:cs typeface="Roboto"/>
                <a:sym typeface="Roboto"/>
              </a:rPr>
              <a:t>De-Weathered Texture</a:t>
            </a:r>
            <a:endParaRPr b="1" sz="1600">
              <a:solidFill>
                <a:srgbClr val="0000FF"/>
              </a:solidFill>
              <a:latin typeface="Roboto"/>
              <a:ea typeface="Roboto"/>
              <a:cs typeface="Roboto"/>
              <a:sym typeface="Roboto"/>
            </a:endParaRPr>
          </a:p>
          <a:p>
            <a:pPr indent="0" lvl="0" marL="0" rtl="0" algn="ctr">
              <a:spcBef>
                <a:spcPts val="0"/>
              </a:spcBef>
              <a:spcAft>
                <a:spcPts val="0"/>
              </a:spcAft>
              <a:buNone/>
            </a:pPr>
            <a:r>
              <a:rPr b="1" lang="en" sz="1600">
                <a:solidFill>
                  <a:srgbClr val="0000FF"/>
                </a:solidFill>
                <a:latin typeface="Roboto"/>
                <a:ea typeface="Roboto"/>
                <a:cs typeface="Roboto"/>
                <a:sym typeface="Roboto"/>
              </a:rPr>
              <a:t>Generation</a:t>
            </a:r>
            <a:endParaRPr b="1" sz="1600">
              <a:solidFill>
                <a:srgbClr val="0000FF"/>
              </a:solidFill>
              <a:latin typeface="Roboto"/>
              <a:ea typeface="Roboto"/>
              <a:cs typeface="Roboto"/>
              <a:sym typeface="Roboto"/>
            </a:endParaRPr>
          </a:p>
        </p:txBody>
      </p:sp>
      <p:sp>
        <p:nvSpPr>
          <p:cNvPr id="90" name="Google Shape;90;p16"/>
          <p:cNvSpPr txBox="1"/>
          <p:nvPr/>
        </p:nvSpPr>
        <p:spPr>
          <a:xfrm>
            <a:off x="6879350" y="3677550"/>
            <a:ext cx="1800300" cy="7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Roboto"/>
                <a:ea typeface="Roboto"/>
                <a:cs typeface="Roboto"/>
                <a:sym typeface="Roboto"/>
              </a:rPr>
              <a:t>Weathered Texture</a:t>
            </a:r>
            <a:endParaRPr b="1" sz="1600">
              <a:solidFill>
                <a:schemeClr val="accent2"/>
              </a:solidFill>
              <a:latin typeface="Roboto"/>
              <a:ea typeface="Roboto"/>
              <a:cs typeface="Roboto"/>
              <a:sym typeface="Roboto"/>
            </a:endParaRPr>
          </a:p>
          <a:p>
            <a:pPr indent="0" lvl="0" marL="0" rtl="0" algn="ctr">
              <a:spcBef>
                <a:spcPts val="0"/>
              </a:spcBef>
              <a:spcAft>
                <a:spcPts val="0"/>
              </a:spcAft>
              <a:buNone/>
            </a:pPr>
            <a:r>
              <a:rPr b="1" lang="en" sz="1600">
                <a:solidFill>
                  <a:schemeClr val="accent2"/>
                </a:solidFill>
                <a:latin typeface="Roboto"/>
                <a:ea typeface="Roboto"/>
                <a:cs typeface="Roboto"/>
                <a:sym typeface="Roboto"/>
              </a:rPr>
              <a:t>Generation</a:t>
            </a:r>
            <a:endParaRPr b="1" sz="1600">
              <a:solidFill>
                <a:schemeClr val="accen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4" name="Shape 94"/>
        <p:cNvGrpSpPr/>
        <p:nvPr/>
      </p:nvGrpSpPr>
      <p:grpSpPr>
        <a:xfrm>
          <a:off x="0" y="0"/>
          <a:ext cx="0" cy="0"/>
          <a:chOff x="0" y="0"/>
          <a:chExt cx="0" cy="0"/>
        </a:xfrm>
      </p:grpSpPr>
      <p:sp>
        <p:nvSpPr>
          <p:cNvPr id="95" name="Google Shape;95;p17"/>
          <p:cNvSpPr txBox="1"/>
          <p:nvPr/>
        </p:nvSpPr>
        <p:spPr>
          <a:xfrm>
            <a:off x="503625" y="482225"/>
            <a:ext cx="7822500" cy="3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There are various Image processing techniques and algorithms involved in the process of texture generation.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first</a:t>
            </a:r>
            <a:r>
              <a:rPr lang="en">
                <a:latin typeface="Roboto"/>
                <a:ea typeface="Roboto"/>
                <a:cs typeface="Roboto"/>
                <a:sym typeface="Roboto"/>
              </a:rPr>
              <a:t> part of creating an age map involves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Spatial Convolution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Image Gradient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Nearest Neighbour Search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Intact Texture Generation requires us to find potential tile centers( local minima from age map and further filtering to result in a grid which we can use to do Template Generation.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concepts involved are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Convolution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Detecting  Regularity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Tile Detection and Texture Reconstruction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final Weathered textures are constructed by  Synthesis of Weathered pixels by distances from age map.</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Checkpoints</a:t>
            </a:r>
            <a:endParaRPr/>
          </a:p>
        </p:txBody>
      </p:sp>
      <p:sp>
        <p:nvSpPr>
          <p:cNvPr id="101" name="Google Shape;101;p18"/>
          <p:cNvSpPr txBox="1"/>
          <p:nvPr>
            <p:ph idx="1" type="body"/>
          </p:nvPr>
        </p:nvSpPr>
        <p:spPr>
          <a:xfrm>
            <a:off x="410675" y="1827225"/>
            <a:ext cx="2796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major components of the project that we have to do. </a:t>
            </a:r>
            <a:endParaRPr/>
          </a:p>
          <a:p>
            <a:pPr indent="0" lvl="0" marL="0" rtl="0" algn="l">
              <a:spcBef>
                <a:spcPts val="1600"/>
              </a:spcBef>
              <a:spcAft>
                <a:spcPts val="1600"/>
              </a:spcAft>
              <a:buNone/>
            </a:pPr>
            <a:r>
              <a:rPr lang="en"/>
              <a:t>The expected dates by which we are planning to finish them are mentioned alongside it.</a:t>
            </a:r>
            <a:endParaRPr/>
          </a:p>
        </p:txBody>
      </p:sp>
      <p:pic>
        <p:nvPicPr>
          <p:cNvPr id="102" name="Google Shape;102;p18"/>
          <p:cNvPicPr preferRelativeResize="0"/>
          <p:nvPr/>
        </p:nvPicPr>
        <p:blipFill>
          <a:blip r:embed="rId3">
            <a:alphaModFix/>
          </a:blip>
          <a:stretch>
            <a:fillRect/>
          </a:stretch>
        </p:blipFill>
        <p:spPr>
          <a:xfrm>
            <a:off x="4166325" y="1783375"/>
            <a:ext cx="4660126" cy="336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175050" y="1487450"/>
            <a:ext cx="2808000" cy="320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have completed the naive implementation of the Age Map. Currently it is taking a bit more time than expected on a relatively small input image. We are working on optimizing it.</a:t>
            </a:r>
            <a:endParaRPr/>
          </a:p>
          <a:p>
            <a:pPr indent="0" lvl="0" marL="457200" rtl="0" algn="l">
              <a:spcBef>
                <a:spcPts val="1600"/>
              </a:spcBef>
              <a:spcAft>
                <a:spcPts val="0"/>
              </a:spcAft>
              <a:buNone/>
            </a:pPr>
            <a:r>
              <a:t/>
            </a:r>
            <a:endParaRPr/>
          </a:p>
          <a:p>
            <a:pPr indent="-304800" lvl="0" marL="457200" rtl="0" algn="l">
              <a:spcBef>
                <a:spcPts val="1600"/>
              </a:spcBef>
              <a:spcAft>
                <a:spcPts val="0"/>
              </a:spcAft>
              <a:buSzPts val="1200"/>
              <a:buChar char="●"/>
            </a:pPr>
            <a:r>
              <a:rPr lang="en"/>
              <a:t>We are currently implementing tile detection and have made </a:t>
            </a:r>
            <a:r>
              <a:rPr lang="en"/>
              <a:t>some </a:t>
            </a:r>
            <a:r>
              <a:rPr lang="en"/>
              <a:t>progress. It should be completed shortly.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08" name="Google Shape;108;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109" name="Google Shape;109;p19"/>
          <p:cNvSpPr txBox="1"/>
          <p:nvPr/>
        </p:nvSpPr>
        <p:spPr>
          <a:xfrm>
            <a:off x="3768325" y="426075"/>
            <a:ext cx="35208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Distance Function:</a:t>
            </a:r>
            <a:endParaRPr>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5421500" y="2426263"/>
            <a:ext cx="2388175" cy="2388175"/>
          </a:xfrm>
          <a:prstGeom prst="rect">
            <a:avLst/>
          </a:prstGeom>
          <a:noFill/>
          <a:ln>
            <a:noFill/>
          </a:ln>
        </p:spPr>
      </p:pic>
      <p:sp>
        <p:nvSpPr>
          <p:cNvPr id="111" name="Google Shape;111;p19"/>
          <p:cNvSpPr txBox="1"/>
          <p:nvPr/>
        </p:nvSpPr>
        <p:spPr>
          <a:xfrm>
            <a:off x="3911475" y="2977425"/>
            <a:ext cx="8061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Source Patch:</a:t>
            </a:r>
            <a:endParaRPr>
              <a:latin typeface="Roboto"/>
              <a:ea typeface="Roboto"/>
              <a:cs typeface="Roboto"/>
              <a:sym typeface="Roboto"/>
            </a:endParaRPr>
          </a:p>
        </p:txBody>
      </p:sp>
      <p:pic>
        <p:nvPicPr>
          <p:cNvPr id="112" name="Google Shape;112;p19"/>
          <p:cNvPicPr preferRelativeResize="0"/>
          <p:nvPr/>
        </p:nvPicPr>
        <p:blipFill>
          <a:blip r:embed="rId4">
            <a:alphaModFix/>
          </a:blip>
          <a:stretch>
            <a:fillRect/>
          </a:stretch>
        </p:blipFill>
        <p:spPr>
          <a:xfrm>
            <a:off x="4443200" y="997575"/>
            <a:ext cx="4166850" cy="69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Outputs</a:t>
            </a:r>
            <a:endParaRPr/>
          </a:p>
        </p:txBody>
      </p:sp>
      <p:sp>
        <p:nvSpPr>
          <p:cNvPr id="118" name="Google Shape;118;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checked our output of distance map (one source patch) with that expected in the paper. </a:t>
            </a:r>
            <a:endParaRPr/>
          </a:p>
          <a:p>
            <a:pPr indent="0" lvl="0" marL="0" rtl="0" algn="l">
              <a:spcBef>
                <a:spcPts val="1600"/>
              </a:spcBef>
              <a:spcAft>
                <a:spcPts val="0"/>
              </a:spcAft>
              <a:buNone/>
            </a:pPr>
            <a:r>
              <a:rPr lang="en"/>
              <a:t>W</a:t>
            </a:r>
            <a:r>
              <a:rPr lang="en"/>
              <a:t>e see that the patterns produced are similar</a:t>
            </a:r>
            <a:endParaRPr/>
          </a:p>
          <a:p>
            <a:pPr indent="0" lvl="0" marL="0" rtl="0" algn="l">
              <a:spcBef>
                <a:spcPts val="1600"/>
              </a:spcBef>
              <a:spcAft>
                <a:spcPts val="1600"/>
              </a:spcAft>
              <a:buNone/>
            </a:pPr>
            <a:r>
              <a:rPr lang="en"/>
              <a:t>(This is also used in Tile Detection)</a:t>
            </a:r>
            <a:endParaRPr/>
          </a:p>
        </p:txBody>
      </p:sp>
      <p:pic>
        <p:nvPicPr>
          <p:cNvPr id="119" name="Google Shape;119;p20"/>
          <p:cNvPicPr preferRelativeResize="0"/>
          <p:nvPr/>
        </p:nvPicPr>
        <p:blipFill>
          <a:blip r:embed="rId3">
            <a:alphaModFix/>
          </a:blip>
          <a:stretch>
            <a:fillRect/>
          </a:stretch>
        </p:blipFill>
        <p:spPr>
          <a:xfrm>
            <a:off x="4350100" y="128800"/>
            <a:ext cx="2494549" cy="2187339"/>
          </a:xfrm>
          <a:prstGeom prst="rect">
            <a:avLst/>
          </a:prstGeom>
          <a:noFill/>
          <a:ln>
            <a:noFill/>
          </a:ln>
        </p:spPr>
      </p:pic>
      <p:sp>
        <p:nvSpPr>
          <p:cNvPr id="120" name="Google Shape;120;p20"/>
          <p:cNvSpPr txBox="1"/>
          <p:nvPr/>
        </p:nvSpPr>
        <p:spPr>
          <a:xfrm>
            <a:off x="3309100" y="77700"/>
            <a:ext cx="10410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Our Output:</a:t>
            </a:r>
            <a:endParaRPr>
              <a:latin typeface="Roboto"/>
              <a:ea typeface="Roboto"/>
              <a:cs typeface="Roboto"/>
              <a:sym typeface="Roboto"/>
            </a:endParaRPr>
          </a:p>
        </p:txBody>
      </p:sp>
      <p:pic>
        <p:nvPicPr>
          <p:cNvPr id="121" name="Google Shape;121;p20"/>
          <p:cNvPicPr preferRelativeResize="0"/>
          <p:nvPr/>
        </p:nvPicPr>
        <p:blipFill>
          <a:blip r:embed="rId4">
            <a:alphaModFix/>
          </a:blip>
          <a:stretch>
            <a:fillRect/>
          </a:stretch>
        </p:blipFill>
        <p:spPr>
          <a:xfrm>
            <a:off x="4350100" y="2452175"/>
            <a:ext cx="2394392" cy="2187350"/>
          </a:xfrm>
          <a:prstGeom prst="rect">
            <a:avLst/>
          </a:prstGeom>
          <a:noFill/>
          <a:ln>
            <a:noFill/>
          </a:ln>
        </p:spPr>
      </p:pic>
      <p:sp>
        <p:nvSpPr>
          <p:cNvPr id="122" name="Google Shape;122;p20"/>
          <p:cNvSpPr txBox="1"/>
          <p:nvPr/>
        </p:nvSpPr>
        <p:spPr>
          <a:xfrm>
            <a:off x="3416200" y="3089650"/>
            <a:ext cx="8268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Output of Paper:</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26" name="Shape 126"/>
        <p:cNvGrpSpPr/>
        <p:nvPr/>
      </p:nvGrpSpPr>
      <p:grpSpPr>
        <a:xfrm>
          <a:off x="0" y="0"/>
          <a:ext cx="0" cy="0"/>
          <a:chOff x="0" y="0"/>
          <a:chExt cx="0" cy="0"/>
        </a:xfrm>
      </p:grpSpPr>
      <p:sp>
        <p:nvSpPr>
          <p:cNvPr id="127" name="Google Shape;127;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 Nearest Neighbour </a:t>
            </a:r>
            <a:endParaRPr/>
          </a:p>
        </p:txBody>
      </p:sp>
      <p:sp>
        <p:nvSpPr>
          <p:cNvPr id="128" name="Google Shape;128;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the source patch shown earlier as [0:100, 0:100] ,i.e., N=100</a:t>
            </a:r>
            <a:endParaRPr/>
          </a:p>
          <a:p>
            <a:pPr indent="0" lvl="0" marL="0" rtl="0" algn="l">
              <a:spcBef>
                <a:spcPts val="1600"/>
              </a:spcBef>
              <a:spcAft>
                <a:spcPts val="0"/>
              </a:spcAft>
              <a:buNone/>
            </a:pPr>
            <a:r>
              <a:rPr lang="en"/>
              <a:t>For the K nearest neighbour(in terms of dist between the patches) we are showing 2 of them [K=10]</a:t>
            </a:r>
            <a:endParaRPr/>
          </a:p>
          <a:p>
            <a:pPr indent="0" lvl="0" marL="0" rtl="0" algn="l">
              <a:spcBef>
                <a:spcPts val="1600"/>
              </a:spcBef>
              <a:spcAft>
                <a:spcPts val="1600"/>
              </a:spcAft>
              <a:buNone/>
            </a:pPr>
            <a:r>
              <a:t/>
            </a:r>
            <a:endParaRPr/>
          </a:p>
        </p:txBody>
      </p:sp>
      <p:pic>
        <p:nvPicPr>
          <p:cNvPr id="129" name="Google Shape;129;p21"/>
          <p:cNvPicPr preferRelativeResize="0"/>
          <p:nvPr/>
        </p:nvPicPr>
        <p:blipFill>
          <a:blip r:embed="rId3">
            <a:alphaModFix/>
          </a:blip>
          <a:stretch>
            <a:fillRect/>
          </a:stretch>
        </p:blipFill>
        <p:spPr>
          <a:xfrm>
            <a:off x="4188811" y="2934075"/>
            <a:ext cx="4261553" cy="2046124"/>
          </a:xfrm>
          <a:prstGeom prst="rect">
            <a:avLst/>
          </a:prstGeom>
          <a:noFill/>
          <a:ln>
            <a:noFill/>
          </a:ln>
        </p:spPr>
      </p:pic>
      <p:pic>
        <p:nvPicPr>
          <p:cNvPr id="130" name="Google Shape;130;p21"/>
          <p:cNvPicPr preferRelativeResize="0"/>
          <p:nvPr/>
        </p:nvPicPr>
        <p:blipFill>
          <a:blip r:embed="rId4">
            <a:alphaModFix/>
          </a:blip>
          <a:stretch>
            <a:fillRect/>
          </a:stretch>
        </p:blipFill>
        <p:spPr>
          <a:xfrm>
            <a:off x="4188800" y="666200"/>
            <a:ext cx="4171949" cy="1759799"/>
          </a:xfrm>
          <a:prstGeom prst="rect">
            <a:avLst/>
          </a:prstGeom>
          <a:noFill/>
          <a:ln>
            <a:noFill/>
          </a:ln>
        </p:spPr>
      </p:pic>
      <p:sp>
        <p:nvSpPr>
          <p:cNvPr id="131" name="Google Shape;131;p21"/>
          <p:cNvSpPr txBox="1"/>
          <p:nvPr/>
        </p:nvSpPr>
        <p:spPr>
          <a:xfrm>
            <a:off x="4339825" y="252575"/>
            <a:ext cx="32571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Neighbour 1: [1:102, 126:227]</a:t>
            </a:r>
            <a:endParaRPr>
              <a:latin typeface="Roboto"/>
              <a:ea typeface="Roboto"/>
              <a:cs typeface="Roboto"/>
              <a:sym typeface="Roboto"/>
            </a:endParaRPr>
          </a:p>
        </p:txBody>
      </p:sp>
      <p:sp>
        <p:nvSpPr>
          <p:cNvPr id="132" name="Google Shape;132;p21"/>
          <p:cNvSpPr txBox="1"/>
          <p:nvPr/>
        </p:nvSpPr>
        <p:spPr>
          <a:xfrm>
            <a:off x="4339825" y="2579400"/>
            <a:ext cx="33564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Neighbour 2: [364:465, 122:223]</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