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CB75FB8-FE81-4347-B84A-AB07E66434D2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YE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60F611E-9656-47A9-9514-896E6F301CF4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21068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F611E-9656-47A9-9514-896E6F301CF4}" type="slidenum">
              <a:rPr lang="ar-YE" smtClean="0"/>
              <a:t>1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6391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2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5687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61194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00646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050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69845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25514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6908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2172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7026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67D9A-02A4-4345-8E13-A3B56E3FA2AE}" type="datetimeFigureOut">
              <a:rPr lang="ar-YE" smtClean="0"/>
              <a:t>14/03/1446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B91880-AA4C-43BD-B142-2DC60B733379}" type="slidenum">
              <a:rPr lang="ar-YE" smtClean="0"/>
              <a:t>‹#›</a:t>
            </a:fld>
            <a:endParaRPr lang="ar-Y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7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61C0C84-838B-48F8-9DD8-1CBC671DD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751076"/>
            <a:ext cx="10058400" cy="1352652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paradigms</a:t>
            </a:r>
            <a:endParaRPr lang="ar-Y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C33ED811-CCCD-4C65-B38D-393A76E191D2}"/>
              </a:ext>
            </a:extLst>
          </p:cNvPr>
          <p:cNvSpPr/>
          <p:nvPr/>
        </p:nvSpPr>
        <p:spPr>
          <a:xfrm>
            <a:off x="1066800" y="5599520"/>
            <a:ext cx="9407950" cy="78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cs typeface="Arial" panose="020B0604020202020204" pitchFamily="34" charset="0"/>
              </a:rPr>
              <a:t>Imperative programming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cs typeface="Arial" panose="020B0604020202020204" pitchFamily="34" charset="0"/>
              </a:rPr>
              <a:t>Functional programming</a:t>
            </a:r>
            <a:endParaRPr lang="ar-YE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endParaRPr lang="ar-YE" sz="20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74BE01-B35E-4343-A99C-8A8A85E4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الخلاصة</a:t>
            </a:r>
            <a:br>
              <a:rPr lang="ar-YE" kern="1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ar-YE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B2B905E-DF9F-4790-B7A8-24E99F34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Paradigms</a:t>
            </a:r>
            <a:r>
              <a:rPr lang="ar-SA" sz="1800" b="1" kern="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البرمجة: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كلا النمطين لهما مزايا وعيوب.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اختيار النمط يعتمد على طبيعة المشروع ومتطلبات الحل.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350604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FD73DB-AA72-4086-A180-8CCAF1E4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583" y="0"/>
            <a:ext cx="4647417" cy="1621410"/>
          </a:xfrm>
        </p:spPr>
        <p:txBody>
          <a:bodyPr/>
          <a:lstStyle/>
          <a:p>
            <a:pPr marL="685800" indent="-685800" algn="r">
              <a:buFont typeface="Wingdings" panose="05000000000000000000" pitchFamily="2" charset="2"/>
              <a:buChar char="v"/>
            </a:pPr>
            <a:r>
              <a:rPr lang="ar-YE" dirty="0"/>
              <a:t>ما هي انماط البرمجة</a:t>
            </a: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659CC922-FBAE-4F7E-92CF-36E98E39D68A}"/>
              </a:ext>
            </a:extLst>
          </p:cNvPr>
          <p:cNvSpPr/>
          <p:nvPr/>
        </p:nvSpPr>
        <p:spPr>
          <a:xfrm>
            <a:off x="7070104" y="1963603"/>
            <a:ext cx="4647416" cy="19984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r"/>
            <a:r>
              <a:rPr lang="ar-YE" sz="2400" b="1" dirty="0"/>
              <a:t>أنماط البرمجة تعني الأساليب او الأنماط</a:t>
            </a:r>
          </a:p>
          <a:p>
            <a:pPr algn="r"/>
            <a:r>
              <a:rPr lang="ar-YE" sz="2400" b="1" dirty="0"/>
              <a:t> التي تستخدم لتنظيم وتصميم البرمجيات</a:t>
            </a: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B8882398-FA47-4079-B078-EDBBB72CFECA}"/>
              </a:ext>
            </a:extLst>
          </p:cNvPr>
          <p:cNvSpPr/>
          <p:nvPr/>
        </p:nvSpPr>
        <p:spPr>
          <a:xfrm>
            <a:off x="2545239" y="1869335"/>
            <a:ext cx="3949831" cy="19202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YE" sz="2400" b="1" dirty="0"/>
              <a:t>تساعد في اختيار الأسلوب الأنسب لحل مشكلة معينة وتحسين جودة الكود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0CC007CC-082E-4126-A3ED-47A675750CBA}"/>
              </a:ext>
            </a:extLst>
          </p:cNvPr>
          <p:cNvSpPr txBox="1"/>
          <p:nvPr/>
        </p:nvSpPr>
        <p:spPr>
          <a:xfrm>
            <a:off x="2309567" y="113121"/>
            <a:ext cx="4185503" cy="1621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>
              <a:lnSpc>
                <a:spcPct val="85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ar-YE" dirty="0"/>
              <a:t>أهمية أنماط البرمجة</a:t>
            </a:r>
          </a:p>
        </p:txBody>
      </p:sp>
    </p:spTree>
    <p:extLst>
      <p:ext uri="{BB962C8B-B14F-4D97-AF65-F5344CB8AC3E}">
        <p14:creationId xmlns:p14="http://schemas.microsoft.com/office/powerpoint/2010/main" val="81211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D758D9-0494-4581-B49F-46AB7EAF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058"/>
            <a:ext cx="10058400" cy="1450757"/>
          </a:xfrm>
        </p:spPr>
        <p:txBody>
          <a:bodyPr/>
          <a:lstStyle/>
          <a:p>
            <a:pPr algn="r"/>
            <a:r>
              <a:rPr lang="ar-YE" dirty="0"/>
              <a:t>البرمجة الحتمية</a:t>
            </a:r>
            <a:r>
              <a:rPr lang="ar-YE" sz="4400" b="1" dirty="0"/>
              <a:t>(</a:t>
            </a:r>
            <a:r>
              <a:rPr lang="en-US" sz="4000" b="1" dirty="0">
                <a:latin typeface="Calibri" panose="020F0502020204030204" pitchFamily="34" charset="0"/>
                <a:cs typeface="Arial" panose="020B0604020202020204" pitchFamily="34" charset="0"/>
              </a:rPr>
              <a:t>Imperative programming</a:t>
            </a:r>
            <a:r>
              <a:rPr lang="ar-YE" sz="4000" b="1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ar-YE" sz="4000" b="1" dirty="0"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ar-YE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05AAF34-6CA8-45D7-A241-A3E16406A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ar-YE" sz="3600" b="1" u="sng" dirty="0"/>
              <a:t>الخصائص 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340BA64-CA6E-470D-8E2A-A46E695B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680" y="2582334"/>
            <a:ext cx="5092360" cy="2159348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الأوامر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تتكون من مجموعة من الأوامر التي يتم تنفيذها واحدة تلو الأخرى.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تغيير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الحالة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تعتمد على تغيير حالة المتغيرات عبر البرنامج.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التحكم في التدفق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تستخدم هياكل التحكم مثل الحلقات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loops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والشروط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conditions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ar-YE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91CD1BD-2861-47F8-839B-E13E2EB6C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ar-YE" sz="3600" b="1" u="sng" dirty="0"/>
              <a:t>تعريف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8CAC579-5880-4D2C-9601-85DA40EE7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547365"/>
          </a:xfrm>
        </p:spPr>
        <p:txBody>
          <a:bodyPr>
            <a:normAutofit fontScale="92500" lnSpcReduction="20000"/>
          </a:bodyPr>
          <a:lstStyle/>
          <a:p>
            <a:r>
              <a:rPr lang="ar-YE" dirty="0"/>
              <a:t>تركز علي كيفية تنفيذ البرنامج اي الإجراءات والخطوات المتتابعة </a:t>
            </a:r>
          </a:p>
        </p:txBody>
      </p:sp>
    </p:spTree>
    <p:extLst>
      <p:ext uri="{BB962C8B-B14F-4D97-AF65-F5344CB8AC3E}">
        <p14:creationId xmlns:p14="http://schemas.microsoft.com/office/powerpoint/2010/main" val="44497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A1B451-B52B-4E46-84EA-BBE20528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ar-SA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مثال على البرمجة </a:t>
            </a:r>
            <a:r>
              <a:rPr lang="ar-YE" sz="3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الحتمية</a:t>
            </a:r>
            <a:endParaRPr lang="ar-YE" sz="8000" b="1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47A2A09-9881-4198-85CA-CAD3D8A65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2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التحليل</a:t>
            </a:r>
            <a:endParaRPr lang="ar-YE" sz="2800" b="1" u="sng" dirty="0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6CFDA3F-514D-4748-9DC2-D2FFE2A7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9728" y="2836856"/>
            <a:ext cx="3932863" cy="1716289"/>
          </a:xfrm>
        </p:spPr>
        <p:txBody>
          <a:bodyPr>
            <a:normAutofit/>
          </a:bodyPr>
          <a:lstStyle/>
          <a:p>
            <a:pPr algn="ctr"/>
            <a:r>
              <a:rPr lang="ar-SA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يتم استخدام حلقة `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ar-SA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 لجمع الأعداد. هنا، يتم تغيير حالة المتغير `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</a:t>
            </a:r>
            <a:r>
              <a:rPr lang="ar-SA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 في كل تكرار</a:t>
            </a:r>
            <a:endParaRPr lang="ar-YE" sz="2800" b="1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BF5DD8B-BA92-4FDA-BCE8-7EBCCF099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1542297"/>
            <a:ext cx="4937760" cy="736282"/>
          </a:xfrm>
        </p:spPr>
        <p:txBody>
          <a:bodyPr>
            <a:normAutofit/>
          </a:bodyPr>
          <a:lstStyle/>
          <a:p>
            <a:r>
              <a:rPr lang="ar-SA" sz="2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كود لحساب مجموع الأعداد:</a:t>
            </a:r>
            <a:endParaRPr lang="ar-YE" sz="2400" b="1" u="sng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0451AEEF-21DF-4D88-953E-AD8EE6D41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45138" y="2342867"/>
            <a:ext cx="3510542" cy="3865600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</a:t>
            </a:r>
            <a:endParaRPr lang="en-US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sum_numbers</a:t>
            </a:r>
            <a:r>
              <a:rPr lang="en-US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(n)</a:t>
            </a:r>
            <a:r>
              <a:rPr lang="ar-SA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ar-SA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= 0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ar-SA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I in range(n)</a:t>
            </a:r>
            <a:r>
              <a:rPr lang="ar-SA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ar-SA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+=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ar-SA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 total</a:t>
            </a:r>
            <a:r>
              <a:rPr lang="ar-SA" sz="1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sum_numbers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(10))</a:t>
            </a:r>
            <a:endParaRPr lang="ar-YE" sz="1600" dirty="0"/>
          </a:p>
        </p:txBody>
      </p:sp>
    </p:spTree>
    <p:extLst>
      <p:ext uri="{BB962C8B-B14F-4D97-AF65-F5344CB8AC3E}">
        <p14:creationId xmlns:p14="http://schemas.microsoft.com/office/powerpoint/2010/main" val="259688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61E2B8-3146-48CE-A41D-BC54743D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31947"/>
            <a:ext cx="10058400" cy="736282"/>
          </a:xfrm>
        </p:spPr>
        <p:txBody>
          <a:bodyPr>
            <a:normAutofit/>
          </a:bodyPr>
          <a:lstStyle/>
          <a:p>
            <a:pPr algn="ctr"/>
            <a:r>
              <a:rPr lang="ar-SA" sz="3200" b="1" u="sng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مميزات وعيوب البرمجة </a:t>
            </a:r>
            <a:r>
              <a:rPr lang="ar-YE" sz="3200" b="1" u="sng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الحتمية</a:t>
            </a:r>
            <a:endParaRPr lang="ar-YE" sz="3200" b="1" u="sng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BEA0A8E-D030-40FE-8B78-AFBB36051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SA" sz="36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العيوب</a:t>
            </a:r>
            <a:r>
              <a:rPr lang="ar-YE" sz="36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ar-YE" sz="3600" b="1" u="sng" dirty="0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3CCB1B5-77EB-41AC-9050-A016299F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836858"/>
            <a:ext cx="4937760" cy="1980239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زيادة التعقيد: </a:t>
            </a:r>
            <a:r>
              <a:rPr lang="ar-SA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قد تصبح البرامج معقدة وصعبة الصيانة.</a:t>
            </a: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ar-SA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إعادة الاستخدام: </a:t>
            </a:r>
            <a:r>
              <a:rPr lang="ar-SA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قد تكون إعادة استخدام الكود تحديًا</a:t>
            </a:r>
            <a:endParaRPr lang="ar-YE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A3C9B9F-1786-4699-96EA-82D647E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ar-SA" sz="3600" b="1" u="sng" dirty="0">
                <a:latin typeface="Calibri" panose="020F0502020204030204" pitchFamily="34" charset="0"/>
                <a:cs typeface="Arial" panose="020B0604020202020204" pitchFamily="34" charset="0"/>
              </a:rPr>
              <a:t>المميزات</a:t>
            </a:r>
            <a:r>
              <a:rPr lang="ar-YE" sz="3600" b="1" u="sng" dirty="0"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146AF9E1-D87A-4F0D-BE9E-145E8C117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921699"/>
            <a:ext cx="4937760" cy="3378200"/>
          </a:xfrm>
        </p:spPr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سهولة الفهم: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واضح ومباشر.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تحكم كامل: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يوفر التحكم الكامل في تدفق البرنامج.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313449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467D119-EC2A-4425-A4A5-3DAFA50B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ar-SA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البرمجة الوظيفية (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Functional Programming</a:t>
            </a:r>
            <a:r>
              <a:rPr lang="ar-SA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ar-YE" sz="6600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AFDEB6B-D566-4E2D-9707-C1D78E20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0002"/>
            <a:ext cx="10058400" cy="402336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تعريف: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تركز على "ما" يتم تنفيذه بدلاً من "كيف"، باستخدام الدوال كنقطة أساسية.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ar-YE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الخصائص: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دوال نقية: تعيد نفس الناتج لنفس المدخلات، دون تغيير الحالة الخارجية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التركيب: يمكن تركيب الدوال معًا بسهولة.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التكرار: تُستخدم الدوال التكرارية بدلاً من الحلقات التقليدية.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الإجراءات العليا: يمكن تمرير الدوال كمعاملات.</a:t>
            </a:r>
            <a:endParaRPr lang="ar-YE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DD7459E2-FE0C-4200-9231-9F68EA844756}"/>
              </a:ext>
            </a:extLst>
          </p:cNvPr>
          <p:cNvSpPr/>
          <p:nvPr/>
        </p:nvSpPr>
        <p:spPr>
          <a:xfrm>
            <a:off x="475111" y="1940002"/>
            <a:ext cx="4191157" cy="2592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اللغات الشائعة:</a:t>
            </a:r>
            <a:endParaRPr lang="ar-YE" b="1" kern="1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Haskell، Scala، JavaScript، Python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11D6041-29DA-4198-A1BC-45A6256E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154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ar-SA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مثال على البرمجة الوظيفية</a:t>
            </a:r>
            <a:endParaRPr lang="ar-YE" sz="6600" b="1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A151676-6D10-45C7-86E4-89E79723B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sz="20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التحليل:</a:t>
            </a:r>
            <a:endParaRPr lang="ar-YE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3753DAC-26B1-4D8D-BFAD-0D61A40E35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يستخدم `</a:t>
            </a: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 لحساب المجموع دون تغيير أي حالة، مما يعكس أسلوب البرمجة الوظيفية.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ar-YE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F953466-24CA-47F9-B82B-D5532A467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ar-SA" sz="20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كود لحساب مجموع الأعداد:</a:t>
            </a:r>
            <a:endParaRPr lang="en-US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ar-YE" b="1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FDE8276-8DFE-46EB-A516-A08084C50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75076" y="2582334"/>
            <a:ext cx="3180604" cy="304546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python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Def </a:t>
            </a:r>
            <a:r>
              <a:rPr lang="en-US" sz="1800" b="1" kern="100" dirty="0" err="1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sum_numbers</a:t>
            </a:r>
            <a:r>
              <a:rPr lang="en-US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(n)</a:t>
            </a:r>
            <a:r>
              <a:rPr lang="ar-SA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b="1" kern="100" dirty="0">
              <a:solidFill>
                <a:schemeClr val="dk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Return sum(range(n))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b="1" kern="100" dirty="0">
              <a:solidFill>
                <a:schemeClr val="dk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1800" b="1" kern="100" dirty="0" err="1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sum_numbers</a:t>
            </a:r>
            <a:r>
              <a:rPr lang="en-US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(10))</a:t>
            </a:r>
            <a:r>
              <a:rPr lang="ar-SA" sz="1800" b="1" kern="1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#</a:t>
            </a:r>
            <a:endParaRPr lang="ar-YE" sz="1800" b="1" kern="100" dirty="0">
              <a:solidFill>
                <a:schemeClr val="dk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1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B910BF-349A-4719-8EF0-12794C6C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2087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ar-SA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مميزات وعيوب البرمجة الوظيفية</a:t>
            </a:r>
            <a:endParaRPr lang="ar-YE" sz="6600" b="1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70E9582-C57A-495D-8A01-F0D783170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sz="20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العيوب:</a:t>
            </a:r>
            <a:endParaRPr lang="en-US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ar-YE" dirty="0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BCB128F-B270-4886-8EC8-BADF502F19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أداء أقل: 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في بعض الأحيان، يمكن أن تكون أقل كفاءة في الأداء.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منحنى التعلم: 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قد يكون تعلم البرمجة الوظيفية أصعب للمبتدئين.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ar-YE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5B57C56-D68B-4897-9027-17E2B219D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ar-SA" sz="20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المميزات:</a:t>
            </a:r>
            <a:endParaRPr lang="en-US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ar-YE" b="1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278BF237-72F6-48A3-853C-FF58EB16F8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سهولة الصيانة: 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الكود أكثر وضوحًا وأقل تعقيدًا.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إعادة الاستخدام:</a:t>
            </a:r>
            <a:r>
              <a:rPr lang="ar-YE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الدوال يمكن إعادة استخدامها بسهولة.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الاختبار: </a:t>
            </a: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يسهل اختبار الدوال بشكل منفصل.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35142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C1DBA0A-E891-4C4B-A88D-30E8ED2C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ar-SA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مقارنة بين البرمجة الإمبراطورية والوظيفية</a:t>
            </a:r>
            <a:endParaRPr lang="ar-YE" sz="6600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FEC3F50-3170-4A97-88D7-C3DF7BAE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21433"/>
          </a:xfrm>
        </p:spPr>
        <p:txBody>
          <a:bodyPr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 المعيار              | البرمجة </a:t>
            </a:r>
            <a:r>
              <a:rPr lang="ar-YE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الحتمية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| البرمجة الوظيفية         |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|----------------------|----------------</a:t>
            </a:r>
            <a:r>
              <a:rPr lang="ar-YE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-------------|--------------------------|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 التركيز             </a:t>
            </a:r>
            <a:r>
              <a:rPr lang="ar-YE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| كيفية تنفيذ العمليات     </a:t>
            </a:r>
            <a:r>
              <a:rPr lang="ar-YE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| ما هي العمليات المطلوبة  |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 تغيير الحالة         | يعتمد على تغيير الحالة     </a:t>
            </a:r>
            <a:r>
              <a:rPr lang="ar-YE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| يتجنب تغيير الحالة      |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 الأسلوب              |</a:t>
            </a:r>
            <a:r>
              <a:rPr lang="ar-YE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تسلسلي                   | دوال                     |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 التعقيد              | قد يصبح معقدًا           </a:t>
            </a:r>
            <a:r>
              <a:rPr lang="ar-YE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| يسهل فهمه وصيانته      |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| الأداء               | يمكن أن يكون أسرع في بعض الحالات | قد يكون أبطأ في بعض الحالات |</a:t>
            </a:r>
            <a:endParaRPr lang="en-US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ar-YE" b="1" dirty="0"/>
          </a:p>
        </p:txBody>
      </p:sp>
    </p:spTree>
    <p:extLst>
      <p:ext uri="{BB962C8B-B14F-4D97-AF65-F5344CB8AC3E}">
        <p14:creationId xmlns:p14="http://schemas.microsoft.com/office/powerpoint/2010/main" val="4080825936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أثر رجعي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517</Words>
  <Application>Microsoft Office PowerPoint</Application>
  <PresentationFormat>شاشة عريضة</PresentationFormat>
  <Paragraphs>75</Paragraphs>
  <Slides>10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أثر رجعي</vt:lpstr>
      <vt:lpstr>Programming paradigms</vt:lpstr>
      <vt:lpstr>ما هي انماط البرمجة</vt:lpstr>
      <vt:lpstr>البرمجة الحتمية(Imperative programming) </vt:lpstr>
      <vt:lpstr>مثال على البرمجة الحتمية</vt:lpstr>
      <vt:lpstr>مميزات وعيوب البرمجة الحتمية</vt:lpstr>
      <vt:lpstr> البرمجة الوظيفية (Functional Programming)</vt:lpstr>
      <vt:lpstr>مثال على البرمجة الوظيفية</vt:lpstr>
      <vt:lpstr>مميزات وعيوب البرمجة الوظيفية</vt:lpstr>
      <vt:lpstr> مقارنة بين البرمجة الإمبراطورية والوظيفية</vt:lpstr>
      <vt:lpstr>الخلاصة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paradigms</dc:title>
  <dc:creator>lenovo</dc:creator>
  <cp:lastModifiedBy>lenovo</cp:lastModifiedBy>
  <cp:revision>5</cp:revision>
  <dcterms:created xsi:type="dcterms:W3CDTF">2024-09-09T13:50:35Z</dcterms:created>
  <dcterms:modified xsi:type="dcterms:W3CDTF">2024-09-17T06:24:16Z</dcterms:modified>
</cp:coreProperties>
</file>