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_rels/presentation.xml.rels" ContentType="application/vnd.openxmlformats-package.relationships+xml"/>
  <Override PartName="/ppt/media/image1.png" ContentType="image/png"/>
  <Override PartName="/ppt/media/image2.svg" ContentType="image/svg"/>
  <Override PartName="/ppt/media/image5.png" ContentType="image/png"/>
  <Override PartName="/ppt/media/image8.jpeg" ContentType="image/jpeg"/>
  <Override PartName="/ppt/media/image13.jpeg" ContentType="image/jpeg"/>
  <Override PartName="/ppt/media/image3.png" ContentType="image/png"/>
  <Override PartName="/ppt/media/image9.jpeg" ContentType="image/jpeg"/>
  <Override PartName="/ppt/media/image4.png" ContentType="image/png"/>
  <Override PartName="/ppt/media/image6.png" ContentType="image/png"/>
  <Override PartName="/ppt/media/image7.png" ContentType="image/png"/>
  <Override PartName="/ppt/media/image12.jpeg" ContentType="image/jpeg"/>
  <Override PartName="/ppt/media/image10.jpeg" ContentType="image/jpe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68C5170-94F4-41BF-9139-73391086099F}"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72ADD292-FC11-42C3-BCDA-ED36C97D8B46}"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D908927C-E074-452B-8DAC-82D81F99B788}"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8"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87A5E85-8C48-4BFF-9F58-53DE748235D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E8DE069-3DF7-4F61-B979-3EF51C303FA0}"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89CEC58-F0B8-4609-ABF8-BBEF8796AAA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32626DF5-2CFA-405D-8EB6-E2BF0F893FB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A901567D-4F5D-483F-B67D-B06C6C92B0FB}"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F98A6551-2141-441C-8240-8D8FF9D855C5}"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68F7DD2C-5F42-42EA-95A4-93F3DBBF88C7}"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A817F01-F95D-468E-903E-593B0768C95C}"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418E1AA6-F5B2-4727-8A1B-E2A951A036B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9FCE0A2-BD13-4068-94E8-A7585A759E8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6" name="PlaceHolder 3"/>
          <p:cNvSpPr>
            <a:spLocks noGrp="1"/>
          </p:cNvSpPr>
          <p:nvPr>
            <p:ph type="dt" idx="30"/>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32"/>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583FE3E1-4FCF-42AE-A56B-F081E8D9C9E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9" name="PlaceHolder 3"/>
          <p:cNvSpPr>
            <a:spLocks noGrp="1"/>
          </p:cNvSpPr>
          <p:nvPr>
            <p:ph type="dt" idx="33"/>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Google Shape;9;p2"/>
          <p:cNvSpPr/>
          <p:nvPr/>
        </p:nvSpPr>
        <p:spPr>
          <a:xfrm>
            <a:off x="14692320" y="260280"/>
            <a:ext cx="9773640" cy="9773280"/>
          </a:xfrm>
          <a:prstGeom prst="ellipse">
            <a:avLst/>
          </a:prstGeom>
          <a:solidFill>
            <a:schemeClr val="dk2"/>
          </a:solidFill>
          <a:ln w="0">
            <a:noFill/>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grpSp>
        <p:nvGrpSpPr>
          <p:cNvPr id="51" name="Google Shape;10;p2"/>
          <p:cNvGrpSpPr/>
          <p:nvPr/>
        </p:nvGrpSpPr>
        <p:grpSpPr>
          <a:xfrm>
            <a:off x="1454400" y="-97560"/>
            <a:ext cx="15410520" cy="10488960"/>
            <a:chOff x="1454400" y="-97560"/>
            <a:chExt cx="15410520" cy="10488960"/>
          </a:xfrm>
        </p:grpSpPr>
        <p:sp>
          <p:nvSpPr>
            <p:cNvPr id="52" name="Google Shape;11;p2"/>
            <p:cNvSpPr/>
            <p:nvPr/>
          </p:nvSpPr>
          <p:spPr>
            <a:xfrm>
              <a:off x="1455120" y="1067400"/>
              <a:ext cx="15401880" cy="8144640"/>
            </a:xfrm>
            <a:prstGeom prst="rect">
              <a:avLst/>
            </a:prstGeom>
            <a:noFill/>
            <a:ln w="19050">
              <a:solidFill>
                <a:srgbClr val="333333"/>
              </a:solidFill>
              <a:round/>
            </a:ln>
          </p:spPr>
          <p:style>
            <a:lnRef idx="0"/>
            <a:fillRef idx="0"/>
            <a:effectRef idx="0"/>
            <a:fontRef idx="minor"/>
          </p:style>
          <p:txBody>
            <a:bodyPr lIns="90000" rIns="90000" tIns="91440" bIns="91440" anchor="ctr">
              <a:noAutofit/>
            </a:bodyPr>
            <a:p>
              <a:pPr>
                <a:lnSpc>
                  <a:spcPct val="100000"/>
                </a:lnSpc>
              </a:pPr>
              <a:endParaRPr b="0" lang="en-US" sz="1400" spc="-1" strike="noStrike">
                <a:solidFill>
                  <a:srgbClr val="000000"/>
                </a:solidFill>
                <a:latin typeface="Arial"/>
              </a:endParaRPr>
            </a:p>
          </p:txBody>
        </p:sp>
        <p:cxnSp>
          <p:nvCxnSpPr>
            <p:cNvPr id="53" name="Google Shape;12;p2"/>
            <p:cNvCxnSpPr/>
            <p:nvPr/>
          </p:nvCxnSpPr>
          <p:spPr>
            <a:xfrm flipV="1">
              <a:off x="1454400" y="-97560"/>
              <a:ext cx="4320" cy="1174320"/>
            </a:xfrm>
            <a:prstGeom prst="straightConnector1">
              <a:avLst/>
            </a:prstGeom>
            <a:ln w="19050">
              <a:solidFill>
                <a:srgbClr val="333333"/>
              </a:solidFill>
              <a:round/>
            </a:ln>
          </p:spPr>
        </p:cxnSp>
        <p:cxnSp>
          <p:nvCxnSpPr>
            <p:cNvPr id="54" name="Google Shape;13;p2"/>
            <p:cNvCxnSpPr/>
            <p:nvPr/>
          </p:nvCxnSpPr>
          <p:spPr>
            <a:xfrm flipV="1">
              <a:off x="16860960" y="9216720"/>
              <a:ext cx="4320" cy="1175040"/>
            </a:xfrm>
            <a:prstGeom prst="straightConnector1">
              <a:avLst/>
            </a:prstGeom>
            <a:ln w="19050">
              <a:solidFill>
                <a:srgbClr val="333333"/>
              </a:solidFill>
              <a:round/>
            </a:ln>
          </p:spPr>
        </p:cxnSp>
      </p:grpSp>
      <p:sp>
        <p:nvSpPr>
          <p:cNvPr id="55"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6" name="PlaceHolder 2"/>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9F8E3D1A-6438-44A3-9A5F-68A4CC0D707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8" name="PlaceHolder 3"/>
          <p:cNvSpPr>
            <a:spLocks noGrp="1"/>
          </p:cNvSpPr>
          <p:nvPr>
            <p:ph type="dt" idx="6"/>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439439C-AAA9-4C8D-805E-19032C62D41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1" name="PlaceHolder 3"/>
          <p:cNvSpPr>
            <a:spLocks noGrp="1"/>
          </p:cNvSpPr>
          <p:nvPr>
            <p:ph type="dt" idx="9"/>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ftr" idx="10"/>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EB6ADD36-C996-4D71-B46B-4627F5DD753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6" name="PlaceHolder 5"/>
          <p:cNvSpPr>
            <a:spLocks noGrp="1"/>
          </p:cNvSpPr>
          <p:nvPr>
            <p:ph type="dt" idx="12"/>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D4C0399-7A92-4052-922E-F23EA1120A2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1" name="PlaceHolder 3"/>
          <p:cNvSpPr>
            <a:spLocks noGrp="1"/>
          </p:cNvSpPr>
          <p:nvPr>
            <p:ph type="dt" idx="15"/>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4"/>
          <p:cNvSpPr>
            <a:spLocks noGrp="1"/>
          </p:cNvSpPr>
          <p:nvPr>
            <p:ph type="ftr" idx="16"/>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2A9643B-D142-4ACD-8415-CB8A28F29C6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7" name="PlaceHolder 6"/>
          <p:cNvSpPr>
            <a:spLocks noGrp="1"/>
          </p:cNvSpPr>
          <p:nvPr>
            <p:ph type="dt" idx="18"/>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03322F5-C858-4BAC-A737-92AD3301477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3" name="PlaceHolder 3"/>
          <p:cNvSpPr>
            <a:spLocks noGrp="1"/>
          </p:cNvSpPr>
          <p:nvPr>
            <p:ph type="dt" idx="21"/>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ftr" idx="22"/>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A7C4B465-8D32-4F7F-B8B9-36A20E3B5F3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7" name="PlaceHolder 4"/>
          <p:cNvSpPr>
            <a:spLocks noGrp="1"/>
          </p:cNvSpPr>
          <p:nvPr>
            <p:ph type="dt" idx="24"/>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2240" cy="3618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6553080" y="6356520"/>
            <a:ext cx="2130480" cy="3618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81DC9AC-2617-423E-A5A5-99EC56E7F96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1" name="PlaceHolder 3"/>
          <p:cNvSpPr>
            <a:spLocks noGrp="1"/>
          </p:cNvSpPr>
          <p:nvPr>
            <p:ph type="dt" idx="27"/>
          </p:nvPr>
        </p:nvSpPr>
        <p:spPr>
          <a:xfrm>
            <a:off x="457200" y="6356520"/>
            <a:ext cx="2130480" cy="36180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hyperlink" Target="https://www.dev-lab.fun/" TargetMode="External"/><Relationship Id="rId10" Type="http://schemas.openxmlformats.org/officeDocument/2006/relationships/image" Target="../media/image6.png"/><Relationship Id="rId11" Type="http://schemas.openxmlformats.org/officeDocument/2006/relationships/hyperlink" Target="https://drive.google.com/drive/folders/1c4EzESEppUjTQG40YeAmk0G_vNeLXVBX?usp=drive_link" TargetMode="External"/><Relationship Id="rId12"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2.jpeg"/><Relationship Id="rId1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3.jpeg"/><Relationship Id="rId1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7.png"/><Relationship Id="rId11"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8.jpeg"/><Relationship Id="rId1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9.jpeg"/><Relationship Id="rId1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5.png"/><Relationship Id="rId9" Type="http://schemas.openxmlformats.org/officeDocument/2006/relationships/image" Target="../media/image6.png"/><Relationship Id="rId10" Type="http://schemas.openxmlformats.org/officeDocument/2006/relationships/image" Target="../media/image10.jpeg"/><Relationship Id="rId11" Type="http://schemas.openxmlformats.org/officeDocument/2006/relationships/image" Target="../media/image11.jpeg"/><Relationship Id="rId1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286000" y="2346840"/>
            <a:ext cx="14169240" cy="1996200"/>
          </a:xfrm>
          <a:prstGeom prst="rect">
            <a:avLst/>
          </a:prstGeom>
          <a:noFill/>
          <a:ln w="0">
            <a:noFill/>
          </a:ln>
        </p:spPr>
        <p:txBody>
          <a:bodyPr lIns="91440" rIns="91440" tIns="91440" bIns="91440" anchor="b">
            <a:noAutofit/>
          </a:bodyPr>
          <a:p>
            <a:pPr indent="0" algn="ctr">
              <a:lnSpc>
                <a:spcPct val="100000"/>
              </a:lnSpc>
              <a:buNone/>
              <a:tabLst>
                <a:tab algn="l" pos="0"/>
              </a:tabLst>
            </a:pPr>
            <a:r>
              <a:rPr b="0" lang="en" sz="4000" spc="-1" strike="noStrike">
                <a:solidFill>
                  <a:schemeClr val="dk1"/>
                </a:solidFill>
                <a:latin typeface="Figtree Black"/>
                <a:ea typeface="Figtree Black"/>
              </a:rPr>
              <a:t>Developing a Code Review Strategy Using LLMs and Acceptance Tests in Python</a:t>
            </a:r>
            <a:endParaRPr b="0" lang="en-US" sz="4000" spc="-1" strike="noStrike">
              <a:solidFill>
                <a:srgbClr val="000000"/>
              </a:solidFill>
              <a:latin typeface="Arial"/>
            </a:endParaRPr>
          </a:p>
        </p:txBody>
      </p:sp>
      <p:sp>
        <p:nvSpPr>
          <p:cNvPr id="60" name="PlaceHolder 2"/>
          <p:cNvSpPr>
            <a:spLocks noGrp="1"/>
          </p:cNvSpPr>
          <p:nvPr>
            <p:ph type="subTitle"/>
          </p:nvPr>
        </p:nvSpPr>
        <p:spPr>
          <a:xfrm>
            <a:off x="1828800" y="5943240"/>
            <a:ext cx="7768440" cy="947160"/>
          </a:xfrm>
          <a:prstGeom prst="rect">
            <a:avLst/>
          </a:prstGeom>
          <a:noFill/>
          <a:ln w="0">
            <a:noFill/>
          </a:ln>
        </p:spPr>
        <p:txBody>
          <a:bodyPr lIns="91440" rIns="91440" tIns="91440" bIns="91440" anchor="t">
            <a:noAutofit/>
          </a:bodyPr>
          <a:p>
            <a:pPr indent="0" algn="ctr">
              <a:lnSpc>
                <a:spcPct val="100000"/>
              </a:lnSpc>
              <a:buNone/>
              <a:tabLst>
                <a:tab algn="l" pos="0"/>
              </a:tabLst>
            </a:pPr>
            <a:r>
              <a:rPr b="0" lang="en" sz="2000" spc="-1" strike="noStrike">
                <a:solidFill>
                  <a:schemeClr val="dk1"/>
                </a:solidFill>
                <a:latin typeface="Hanken Grotesk"/>
                <a:ea typeface="Hanken Grotesk"/>
              </a:rPr>
              <a:t>Presented by : </a:t>
            </a:r>
            <a:endParaRPr b="0" lang="en-US" sz="2000" spc="-1" strike="noStrike">
              <a:solidFill>
                <a:srgbClr val="000000"/>
              </a:solidFill>
              <a:latin typeface="Arial"/>
            </a:endParaRPr>
          </a:p>
          <a:p>
            <a:pPr indent="0" algn="ctr">
              <a:lnSpc>
                <a:spcPct val="100000"/>
              </a:lnSpc>
              <a:buNone/>
              <a:tabLst>
                <a:tab algn="l" pos="0"/>
              </a:tabLst>
            </a:pPr>
            <a:r>
              <a:rPr b="0" lang="en" sz="2000" spc="-1" strike="noStrike">
                <a:solidFill>
                  <a:schemeClr val="dk1"/>
                </a:solidFill>
                <a:latin typeface="Hanken Grotesk"/>
                <a:ea typeface="Hanken Grotesk"/>
              </a:rPr>
              <a:t>- Mohieddine MATALLAH </a:t>
            </a:r>
            <a:endParaRPr b="0" lang="en-US" sz="2000" spc="-1" strike="noStrike">
              <a:solidFill>
                <a:srgbClr val="000000"/>
              </a:solidFill>
              <a:latin typeface="Arial"/>
            </a:endParaRPr>
          </a:p>
        </p:txBody>
      </p:sp>
      <p:sp>
        <p:nvSpPr>
          <p:cNvPr id="61" name="Google Shape;290;p 1"/>
          <p:cNvSpPr/>
          <p:nvPr/>
        </p:nvSpPr>
        <p:spPr>
          <a:xfrm>
            <a:off x="9144000" y="5943240"/>
            <a:ext cx="7311240" cy="9471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 sz="2000" spc="-1" strike="noStrike">
                <a:solidFill>
                  <a:schemeClr val="dk1"/>
                </a:solidFill>
                <a:latin typeface="Hanken Grotesk"/>
                <a:ea typeface="Hanken Grotesk"/>
              </a:rPr>
              <a:t>Supervised by : </a:t>
            </a:r>
            <a:endParaRPr b="0" lang="en-US" sz="2000" spc="-1" strike="noStrike">
              <a:solidFill>
                <a:srgbClr val="000000"/>
              </a:solidFill>
              <a:latin typeface="Arial"/>
            </a:endParaRPr>
          </a:p>
          <a:p>
            <a:pPr algn="ctr">
              <a:lnSpc>
                <a:spcPct val="100000"/>
              </a:lnSpc>
              <a:tabLst>
                <a:tab algn="l" pos="0"/>
              </a:tabLst>
            </a:pPr>
            <a:r>
              <a:rPr b="0" lang="en" sz="2000" spc="-1" strike="noStrike">
                <a:solidFill>
                  <a:schemeClr val="dk1"/>
                </a:solidFill>
                <a:latin typeface="Hanken Grotesk"/>
                <a:ea typeface="Hanken Grotesk"/>
              </a:rPr>
              <a:t>-  Dr. Mohammed Mounir BOUHAMED</a:t>
            </a:r>
            <a:endParaRPr b="0" lang="en-US" sz="2000" spc="-1" strike="noStrike">
              <a:solidFill>
                <a:srgbClr val="000000"/>
              </a:solidFill>
              <a:latin typeface="Arial"/>
            </a:endParaRPr>
          </a:p>
          <a:p>
            <a:pPr algn="ctr">
              <a:lnSpc>
                <a:spcPct val="100000"/>
              </a:lnSpc>
              <a:tabLst>
                <a:tab algn="l" pos="0"/>
              </a:tabLst>
            </a:pPr>
            <a:r>
              <a:rPr b="0" lang="en" sz="2000" spc="-1" strike="noStrike">
                <a:solidFill>
                  <a:schemeClr val="dk1"/>
                </a:solidFill>
                <a:latin typeface="Hanken Grotesk"/>
                <a:ea typeface="Hanken Grotesk"/>
              </a:rPr>
              <a:t>- Dr. Ahmed GHENABZIA </a:t>
            </a:r>
            <a:endParaRPr b="0" lang="en-US" sz="2000" spc="-1" strike="noStrike">
              <a:solidFill>
                <a:srgbClr val="000000"/>
              </a:solidFill>
              <a:latin typeface="Arial"/>
            </a:endParaRPr>
          </a:p>
        </p:txBody>
      </p:sp>
      <p:sp>
        <p:nvSpPr>
          <p:cNvPr id="62" name=""/>
          <p:cNvSpPr/>
          <p:nvPr/>
        </p:nvSpPr>
        <p:spPr>
          <a:xfrm>
            <a:off x="1371600" y="165960"/>
            <a:ext cx="15540840" cy="1201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400" spc="-1" strike="noStrike">
                <a:solidFill>
                  <a:srgbClr val="000000"/>
                </a:solidFill>
                <a:latin typeface="Hanken Grotesk"/>
              </a:rPr>
              <a:t>University of Echahid Hamma Lakhdar - EL Oued</a:t>
            </a:r>
            <a:endParaRPr b="0" lang="en-US" sz="2400" spc="-1" strike="noStrike">
              <a:solidFill>
                <a:srgbClr val="000000"/>
              </a:solidFill>
              <a:latin typeface="Arial"/>
            </a:endParaRPr>
          </a:p>
        </p:txBody>
      </p:sp>
      <p:sp>
        <p:nvSpPr>
          <p:cNvPr id="63" name=""/>
          <p:cNvSpPr/>
          <p:nvPr/>
        </p:nvSpPr>
        <p:spPr>
          <a:xfrm>
            <a:off x="6078240" y="9453960"/>
            <a:ext cx="6722280" cy="689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2000" spc="-1" strike="noStrike">
                <a:solidFill>
                  <a:srgbClr val="000000"/>
                </a:solidFill>
                <a:latin typeface="Arial"/>
              </a:rPr>
              <a:t>  </a:t>
            </a:r>
            <a:r>
              <a:rPr b="0" lang="en-US" sz="2000" spc="-1" strike="noStrike">
                <a:solidFill>
                  <a:srgbClr val="000000"/>
                </a:solidFill>
                <a:latin typeface="Arial"/>
              </a:rPr>
              <a:t>-Academic year: 2024/2025-</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250"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251" name="Group 3"/>
          <p:cNvGrpSpPr/>
          <p:nvPr/>
        </p:nvGrpSpPr>
        <p:grpSpPr>
          <a:xfrm>
            <a:off x="15764040" y="-781920"/>
            <a:ext cx="1680840" cy="2402280"/>
            <a:chOff x="15764040" y="-781920"/>
            <a:chExt cx="1680840" cy="2402280"/>
          </a:xfrm>
        </p:grpSpPr>
        <p:sp>
          <p:nvSpPr>
            <p:cNvPr id="252"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53" name="Group 5"/>
          <p:cNvGrpSpPr/>
          <p:nvPr/>
        </p:nvGrpSpPr>
        <p:grpSpPr>
          <a:xfrm>
            <a:off x="799200" y="7933320"/>
            <a:ext cx="1680840" cy="2402280"/>
            <a:chOff x="799200" y="7933320"/>
            <a:chExt cx="1680840" cy="2402280"/>
          </a:xfrm>
        </p:grpSpPr>
        <p:sp>
          <p:nvSpPr>
            <p:cNvPr id="254"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55" name="Group 7"/>
          <p:cNvGrpSpPr/>
          <p:nvPr/>
        </p:nvGrpSpPr>
        <p:grpSpPr>
          <a:xfrm>
            <a:off x="14475240" y="781920"/>
            <a:ext cx="838800" cy="838800"/>
            <a:chOff x="14475240" y="781920"/>
            <a:chExt cx="838800" cy="838800"/>
          </a:xfrm>
        </p:grpSpPr>
        <p:sp>
          <p:nvSpPr>
            <p:cNvPr id="256"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57" name="Group 9"/>
          <p:cNvGrpSpPr/>
          <p:nvPr/>
        </p:nvGrpSpPr>
        <p:grpSpPr>
          <a:xfrm>
            <a:off x="1028880" y="5588640"/>
            <a:ext cx="838800" cy="838800"/>
            <a:chOff x="1028880" y="5588640"/>
            <a:chExt cx="838800" cy="838800"/>
          </a:xfrm>
        </p:grpSpPr>
        <p:sp>
          <p:nvSpPr>
            <p:cNvPr id="258"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59" name="Group 11"/>
          <p:cNvGrpSpPr/>
          <p:nvPr/>
        </p:nvGrpSpPr>
        <p:grpSpPr>
          <a:xfrm>
            <a:off x="17259480" y="2066760"/>
            <a:ext cx="5751000" cy="8217000"/>
            <a:chOff x="17259480" y="2066760"/>
            <a:chExt cx="5751000" cy="8217000"/>
          </a:xfrm>
        </p:grpSpPr>
        <p:sp>
          <p:nvSpPr>
            <p:cNvPr id="260"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61" name="Group 13"/>
          <p:cNvGrpSpPr/>
          <p:nvPr/>
        </p:nvGrpSpPr>
        <p:grpSpPr>
          <a:xfrm>
            <a:off x="-5173200" y="-2043000"/>
            <a:ext cx="5751000" cy="8217000"/>
            <a:chOff x="-5173200" y="-2043000"/>
            <a:chExt cx="5751000" cy="8217000"/>
          </a:xfrm>
        </p:grpSpPr>
        <p:sp>
          <p:nvSpPr>
            <p:cNvPr id="262"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63" name="Group 15"/>
          <p:cNvGrpSpPr/>
          <p:nvPr/>
        </p:nvGrpSpPr>
        <p:grpSpPr>
          <a:xfrm>
            <a:off x="1032120" y="2254680"/>
            <a:ext cx="399960" cy="515520"/>
            <a:chOff x="1032120" y="2254680"/>
            <a:chExt cx="399960" cy="515520"/>
          </a:xfrm>
        </p:grpSpPr>
        <p:sp>
          <p:nvSpPr>
            <p:cNvPr id="264" name="Freeform 16"/>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5" name="TextBox 17"/>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266" name="TextBox 18"/>
          <p:cNvSpPr/>
          <p:nvPr/>
        </p:nvSpPr>
        <p:spPr>
          <a:xfrm>
            <a:off x="1746000" y="2277000"/>
            <a:ext cx="15883920" cy="43776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tabLst>
                <a:tab algn="l" pos="0"/>
              </a:tabLst>
            </a:pPr>
            <a:r>
              <a:rPr b="1" lang="en-US" sz="2600" spc="-1" strike="noStrike">
                <a:solidFill>
                  <a:srgbClr val="fffbfb"/>
                </a:solidFill>
                <a:latin typeface="Almarai Bold"/>
                <a:ea typeface="Almarai Bold"/>
              </a:rPr>
              <a:t>Our Proposal: Revolutionize Collaborative Code Review with Artificial Intelligence.</a:t>
            </a:r>
            <a:endParaRPr b="0" lang="en-US" sz="2600" spc="-1" strike="noStrike">
              <a:solidFill>
                <a:srgbClr val="ffffff"/>
              </a:solidFill>
              <a:latin typeface="Arial"/>
            </a:endParaRPr>
          </a:p>
        </p:txBody>
      </p:sp>
      <p:sp>
        <p:nvSpPr>
          <p:cNvPr id="267" name="TextBox 20"/>
          <p:cNvSpPr/>
          <p:nvPr/>
        </p:nvSpPr>
        <p:spPr>
          <a:xfrm>
            <a:off x="1362960" y="865440"/>
            <a:ext cx="7552440" cy="68616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THE PROPOSED SOLUTION</a:t>
            </a:r>
            <a:endParaRPr b="0" lang="en-US" sz="4500" spc="-1" strike="noStrike">
              <a:solidFill>
                <a:srgbClr val="ffffff"/>
              </a:solidFill>
              <a:latin typeface="Arial"/>
            </a:endParaRPr>
          </a:p>
        </p:txBody>
      </p:sp>
      <p:grpSp>
        <p:nvGrpSpPr>
          <p:cNvPr id="268" name="Group 21"/>
          <p:cNvGrpSpPr/>
          <p:nvPr/>
        </p:nvGrpSpPr>
        <p:grpSpPr>
          <a:xfrm>
            <a:off x="184320" y="617400"/>
            <a:ext cx="1221480" cy="1221480"/>
            <a:chOff x="184320" y="617400"/>
            <a:chExt cx="1221480" cy="1221480"/>
          </a:xfrm>
        </p:grpSpPr>
        <p:sp>
          <p:nvSpPr>
            <p:cNvPr id="269" name="Freeform 22"/>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70" name="TextBox 23"/>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05</a:t>
            </a:r>
            <a:endParaRPr b="0" lang="en-US" sz="5000" spc="-1" strike="noStrike">
              <a:solidFill>
                <a:srgbClr val="ffffff"/>
              </a:solidFill>
              <a:latin typeface="Arial"/>
            </a:endParaRPr>
          </a:p>
        </p:txBody>
      </p:sp>
      <p:sp>
        <p:nvSpPr>
          <p:cNvPr id="271" name=""/>
          <p:cNvSpPr/>
          <p:nvPr/>
        </p:nvSpPr>
        <p:spPr>
          <a:xfrm>
            <a:off x="2057400" y="2984400"/>
            <a:ext cx="14139720" cy="57664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spcBef>
                <a:spcPts val="1191"/>
              </a:spcBef>
              <a:spcAft>
                <a:spcPts val="992"/>
              </a:spcAft>
            </a:pPr>
            <a:r>
              <a:rPr b="0" lang="en-US" sz="2600" spc="-1" strike="noStrike">
                <a:solidFill>
                  <a:srgbClr val="ffffff"/>
                </a:solidFill>
                <a:latin typeface="Arial"/>
              </a:rPr>
              <a:t>We transform code review into a collaborative and intelligent experience that goes beyond simple inspection. Our platform integrates strategic intelligence that analyzes code in depth to provide contextual insights and relevant suggestions. Uniquely, it actively identifies testing needs and assists developers in creating effective test cases, fostering a culture of quality by design.</a:t>
            </a:r>
            <a:endParaRPr b="0" lang="en-US" sz="2600" spc="-1" strike="noStrike">
              <a:solidFill>
                <a:srgbClr val="ffffff"/>
              </a:solidFill>
              <a:latin typeface="Arial"/>
            </a:endParaRPr>
          </a:p>
          <a:p>
            <a:pPr algn="just">
              <a:lnSpc>
                <a:spcPct val="100000"/>
              </a:lnSpc>
              <a:spcBef>
                <a:spcPts val="1191"/>
              </a:spcBef>
              <a:spcAft>
                <a:spcPts val="992"/>
              </a:spcAft>
            </a:pPr>
            <a:r>
              <a:rPr b="0" lang="en-US" sz="2600" spc="-1" strike="noStrike">
                <a:solidFill>
                  <a:srgbClr val="ffffff"/>
                </a:solidFill>
                <a:latin typeface="Arial"/>
              </a:rPr>
              <a:t>Our unique approach lies in this dual approach: context-enriched code review and intelligent test generation assistance. By analyzing code changes, our system can suggest relevant test types or even generate test skeletons to accelerate the adoption of TDD (Test-Driven Development) practices and ensure optimal test coverage.</a:t>
            </a:r>
            <a:endParaRPr b="0" lang="en-US" sz="2600" spc="-1" strike="noStrike">
              <a:solidFill>
                <a:srgbClr val="ffffff"/>
              </a:solidFill>
              <a:latin typeface="Arial"/>
            </a:endParaRPr>
          </a:p>
          <a:p>
            <a:pPr algn="just">
              <a:lnSpc>
                <a:spcPct val="100000"/>
              </a:lnSpc>
              <a:spcBef>
                <a:spcPts val="1191"/>
              </a:spcBef>
              <a:spcAft>
                <a:spcPts val="992"/>
              </a:spcAft>
            </a:pPr>
            <a:r>
              <a:rPr b="0" lang="en-US" sz="2600" spc="-1" strike="noStrike">
                <a:solidFill>
                  <a:srgbClr val="ffffff"/>
                </a:solidFill>
                <a:latin typeface="Arial"/>
              </a:rPr>
              <a:t>This synergy between intelligent review and test generation helps detect critical issues earlier, reduce unproductive review time, and, most importantly, inherently improve the quality and reliability of delivered code. Seamless integration into existing platforms ensures rapid adoption and a measurable impact across the entire development lifecycle.</a:t>
            </a:r>
            <a:endParaRPr b="0" lang="en-US" sz="2600" spc="-1" strike="noStrike">
              <a:solidFill>
                <a:srgbClr val="ffffff"/>
              </a:solidFill>
              <a:latin typeface="Arial"/>
            </a:endParaRPr>
          </a:p>
          <a:p>
            <a:pPr algn="just">
              <a:lnSpc>
                <a:spcPct val="100000"/>
              </a:lnSpc>
              <a:spcBef>
                <a:spcPts val="1191"/>
              </a:spcBef>
              <a:spcAft>
                <a:spcPts val="992"/>
              </a:spcAft>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272"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273" name="Group 3"/>
          <p:cNvGrpSpPr/>
          <p:nvPr/>
        </p:nvGrpSpPr>
        <p:grpSpPr>
          <a:xfrm>
            <a:off x="15764040" y="-781920"/>
            <a:ext cx="1680840" cy="2402280"/>
            <a:chOff x="15764040" y="-781920"/>
            <a:chExt cx="1680840" cy="2402280"/>
          </a:xfrm>
        </p:grpSpPr>
        <p:sp>
          <p:nvSpPr>
            <p:cNvPr id="274"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75" name="Group 5"/>
          <p:cNvGrpSpPr/>
          <p:nvPr/>
        </p:nvGrpSpPr>
        <p:grpSpPr>
          <a:xfrm>
            <a:off x="799200" y="7933320"/>
            <a:ext cx="1680840" cy="2402280"/>
            <a:chOff x="799200" y="7933320"/>
            <a:chExt cx="1680840" cy="2402280"/>
          </a:xfrm>
        </p:grpSpPr>
        <p:sp>
          <p:nvSpPr>
            <p:cNvPr id="276"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77" name="Group 7"/>
          <p:cNvGrpSpPr/>
          <p:nvPr/>
        </p:nvGrpSpPr>
        <p:grpSpPr>
          <a:xfrm>
            <a:off x="14475240" y="781920"/>
            <a:ext cx="838800" cy="838800"/>
            <a:chOff x="14475240" y="781920"/>
            <a:chExt cx="838800" cy="838800"/>
          </a:xfrm>
        </p:grpSpPr>
        <p:sp>
          <p:nvSpPr>
            <p:cNvPr id="278"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79" name="Group 9"/>
          <p:cNvGrpSpPr/>
          <p:nvPr/>
        </p:nvGrpSpPr>
        <p:grpSpPr>
          <a:xfrm>
            <a:off x="1028880" y="5588640"/>
            <a:ext cx="838800" cy="838800"/>
            <a:chOff x="1028880" y="5588640"/>
            <a:chExt cx="838800" cy="838800"/>
          </a:xfrm>
        </p:grpSpPr>
        <p:sp>
          <p:nvSpPr>
            <p:cNvPr id="280"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81" name="Group 11"/>
          <p:cNvGrpSpPr/>
          <p:nvPr/>
        </p:nvGrpSpPr>
        <p:grpSpPr>
          <a:xfrm>
            <a:off x="17259480" y="2066760"/>
            <a:ext cx="5751000" cy="8217000"/>
            <a:chOff x="17259480" y="2066760"/>
            <a:chExt cx="5751000" cy="8217000"/>
          </a:xfrm>
        </p:grpSpPr>
        <p:sp>
          <p:nvSpPr>
            <p:cNvPr id="282"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83" name="Group 13"/>
          <p:cNvGrpSpPr/>
          <p:nvPr/>
        </p:nvGrpSpPr>
        <p:grpSpPr>
          <a:xfrm>
            <a:off x="-5173200" y="-2043000"/>
            <a:ext cx="5751000" cy="8217000"/>
            <a:chOff x="-5173200" y="-2043000"/>
            <a:chExt cx="5751000" cy="8217000"/>
          </a:xfrm>
        </p:grpSpPr>
        <p:sp>
          <p:nvSpPr>
            <p:cNvPr id="284"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85" name="Group 15"/>
          <p:cNvGrpSpPr/>
          <p:nvPr/>
        </p:nvGrpSpPr>
        <p:grpSpPr>
          <a:xfrm>
            <a:off x="1032120" y="2434680"/>
            <a:ext cx="399960" cy="515520"/>
            <a:chOff x="1032120" y="2434680"/>
            <a:chExt cx="399960" cy="515520"/>
          </a:xfrm>
        </p:grpSpPr>
        <p:sp>
          <p:nvSpPr>
            <p:cNvPr id="286" name="Freeform 16"/>
            <p:cNvSpPr/>
            <p:nvPr/>
          </p:nvSpPr>
          <p:spPr>
            <a:xfrm rot="5400000">
              <a:off x="974160" y="249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7" name="TextBox 17"/>
            <p:cNvSpPr/>
            <p:nvPr/>
          </p:nvSpPr>
          <p:spPr>
            <a:xfrm rot="5400000">
              <a:off x="991080" y="258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288" name="TextBox 18"/>
          <p:cNvSpPr/>
          <p:nvPr/>
        </p:nvSpPr>
        <p:spPr>
          <a:xfrm>
            <a:off x="1746000" y="2514600"/>
            <a:ext cx="15883920" cy="43776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LINK TO THE PROJECT WEBSITE:</a:t>
            </a:r>
            <a:endParaRPr b="0" lang="en-US" sz="2500" spc="-1" strike="noStrike">
              <a:solidFill>
                <a:srgbClr val="ffffff"/>
              </a:solidFill>
              <a:latin typeface="Arial"/>
            </a:endParaRPr>
          </a:p>
        </p:txBody>
      </p:sp>
      <p:sp>
        <p:nvSpPr>
          <p:cNvPr id="289" name="TextBox 19"/>
          <p:cNvSpPr/>
          <p:nvPr/>
        </p:nvSpPr>
        <p:spPr>
          <a:xfrm>
            <a:off x="3773520" y="3659760"/>
            <a:ext cx="15883920" cy="437760"/>
          </a:xfrm>
          <a:prstGeom prst="rect">
            <a:avLst/>
          </a:prstGeom>
          <a:noFill/>
          <a:ln w="0">
            <a:noFill/>
          </a:ln>
        </p:spPr>
        <p:style>
          <a:lnRef idx="0"/>
          <a:fillRef idx="0"/>
          <a:effectRef idx="0"/>
          <a:fontRef idx="minor"/>
        </p:style>
        <p:txBody>
          <a:bodyPr lIns="0" rIns="0" tIns="0" bIns="0" anchor="t">
            <a:spAutoFit/>
          </a:bodyPr>
          <a:p>
            <a:pPr lvl="1" marL="539640" indent="-270000" defTabSz="914400">
              <a:lnSpc>
                <a:spcPts val="3450"/>
              </a:lnSpc>
              <a:buClr>
                <a:srgbClr val="fffbfb"/>
              </a:buClr>
              <a:buFont typeface="Arial"/>
              <a:buChar char="•"/>
            </a:pPr>
            <a:r>
              <a:rPr b="1" lang="en-US" sz="2500" spc="-1" strike="noStrike" u="sng">
                <a:solidFill>
                  <a:srgbClr val="0000ff"/>
                </a:solidFill>
                <a:uFillTx/>
                <a:latin typeface="Almarai Bold"/>
                <a:ea typeface="Almarai Bold"/>
                <a:hlinkClick r:id="rId9"/>
              </a:rPr>
              <a:t>PROTOTYPE WEB SITE LINK</a:t>
            </a:r>
            <a:endParaRPr b="0" lang="en-US" sz="2500" spc="-1" strike="noStrike">
              <a:solidFill>
                <a:srgbClr val="ffffff"/>
              </a:solidFill>
              <a:latin typeface="Arial"/>
            </a:endParaRPr>
          </a:p>
        </p:txBody>
      </p:sp>
      <p:sp>
        <p:nvSpPr>
          <p:cNvPr id="290" name="TextBox 20"/>
          <p:cNvSpPr/>
          <p:nvPr/>
        </p:nvSpPr>
        <p:spPr>
          <a:xfrm>
            <a:off x="457200" y="941760"/>
            <a:ext cx="1485900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PRESENTATION OF THE PROTOTYPE</a:t>
            </a:r>
            <a:endParaRPr b="0" lang="en-US" sz="4500" spc="-1" strike="noStrike">
              <a:solidFill>
                <a:srgbClr val="ffffff"/>
              </a:solidFill>
              <a:latin typeface="Arial"/>
            </a:endParaRPr>
          </a:p>
        </p:txBody>
      </p:sp>
      <p:grpSp>
        <p:nvGrpSpPr>
          <p:cNvPr id="291" name="Group 21"/>
          <p:cNvGrpSpPr/>
          <p:nvPr/>
        </p:nvGrpSpPr>
        <p:grpSpPr>
          <a:xfrm>
            <a:off x="184320" y="617400"/>
            <a:ext cx="1221480" cy="1221480"/>
            <a:chOff x="184320" y="617400"/>
            <a:chExt cx="1221480" cy="1221480"/>
          </a:xfrm>
        </p:grpSpPr>
        <p:sp>
          <p:nvSpPr>
            <p:cNvPr id="292" name="Freeform 22"/>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10"/>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93" name="TextBox 23"/>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06</a:t>
            </a:r>
            <a:endParaRPr b="0" lang="en-US" sz="5000" spc="-1" strike="noStrike">
              <a:solidFill>
                <a:srgbClr val="ffffff"/>
              </a:solidFill>
              <a:latin typeface="Arial"/>
            </a:endParaRPr>
          </a:p>
        </p:txBody>
      </p:sp>
      <p:sp>
        <p:nvSpPr>
          <p:cNvPr id="294" name=""/>
          <p:cNvSpPr/>
          <p:nvPr/>
        </p:nvSpPr>
        <p:spPr>
          <a:xfrm>
            <a:off x="1600200" y="5421600"/>
            <a:ext cx="6184800" cy="51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500" spc="-1" strike="noStrike">
                <a:solidFill>
                  <a:srgbClr val="fffbfb"/>
                </a:solidFill>
                <a:latin typeface="Almarai Bold"/>
                <a:ea typeface="Almarai Bold"/>
              </a:rPr>
              <a:t>LINK TO PROJECT VIDEO:</a:t>
            </a:r>
            <a:endParaRPr b="0" lang="en-US" sz="2500" spc="-1" strike="noStrike">
              <a:solidFill>
                <a:srgbClr val="ffffff"/>
              </a:solidFill>
              <a:latin typeface="Arial"/>
            </a:endParaRPr>
          </a:p>
        </p:txBody>
      </p:sp>
      <p:grpSp>
        <p:nvGrpSpPr>
          <p:cNvPr id="295" name="Group 40"/>
          <p:cNvGrpSpPr/>
          <p:nvPr/>
        </p:nvGrpSpPr>
        <p:grpSpPr>
          <a:xfrm>
            <a:off x="1032120" y="5423040"/>
            <a:ext cx="399960" cy="515520"/>
            <a:chOff x="1032120" y="5423040"/>
            <a:chExt cx="399960" cy="515520"/>
          </a:xfrm>
        </p:grpSpPr>
        <p:sp>
          <p:nvSpPr>
            <p:cNvPr id="296" name="Freeform 44"/>
            <p:cNvSpPr/>
            <p:nvPr/>
          </p:nvSpPr>
          <p:spPr>
            <a:xfrm rot="5400000">
              <a:off x="974160" y="548064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7" name="TextBox 16"/>
            <p:cNvSpPr/>
            <p:nvPr/>
          </p:nvSpPr>
          <p:spPr>
            <a:xfrm rot="5400000">
              <a:off x="991080" y="557316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298" name="TextBox 27"/>
          <p:cNvSpPr/>
          <p:nvPr/>
        </p:nvSpPr>
        <p:spPr>
          <a:xfrm>
            <a:off x="3773520" y="6719760"/>
            <a:ext cx="15883920" cy="875880"/>
          </a:xfrm>
          <a:prstGeom prst="rect">
            <a:avLst/>
          </a:prstGeom>
          <a:noFill/>
          <a:ln w="0">
            <a:noFill/>
          </a:ln>
        </p:spPr>
        <p:style>
          <a:lnRef idx="0"/>
          <a:fillRef idx="0"/>
          <a:effectRef idx="0"/>
          <a:fontRef idx="minor"/>
        </p:style>
        <p:txBody>
          <a:bodyPr lIns="0" rIns="0" tIns="0" bIns="0" anchor="t">
            <a:spAutoFit/>
          </a:bodyPr>
          <a:p>
            <a:pPr lvl="1" marL="539640" indent="-270000" defTabSz="914400">
              <a:lnSpc>
                <a:spcPts val="3450"/>
              </a:lnSpc>
              <a:buClr>
                <a:srgbClr val="fffbfb"/>
              </a:buClr>
              <a:buFont typeface="Arial"/>
              <a:buChar char="•"/>
            </a:pPr>
            <a:r>
              <a:rPr b="1" lang="en-US" sz="2500" spc="-1" strike="noStrike" u="sng">
                <a:solidFill>
                  <a:srgbClr val="0000ff"/>
                </a:solidFill>
                <a:uFillTx/>
                <a:latin typeface="Almarai Bold"/>
                <a:ea typeface="Almarai Bold"/>
                <a:hlinkClick r:id="rId11"/>
              </a:rPr>
              <a:t>PROTOTYPE VIDEO LINK</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299" name=""/>
          <p:cNvSpPr/>
          <p:nvPr/>
        </p:nvSpPr>
        <p:spPr>
          <a:xfrm>
            <a:off x="5133600" y="4250880"/>
            <a:ext cx="260604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Arial"/>
              </a:rPr>
              <a:t>https://www.dev-lab.fun/</a:t>
            </a:r>
            <a:endParaRPr b="0" lang="en-US" sz="1800" spc="-1" strike="noStrike">
              <a:solidFill>
                <a:srgbClr val="ffffff"/>
              </a:solidFill>
              <a:latin typeface="Arial"/>
            </a:endParaRPr>
          </a:p>
        </p:txBody>
      </p:sp>
      <p:sp>
        <p:nvSpPr>
          <p:cNvPr id="300" name=""/>
          <p:cNvSpPr/>
          <p:nvPr/>
        </p:nvSpPr>
        <p:spPr>
          <a:xfrm>
            <a:off x="5109120" y="7503840"/>
            <a:ext cx="10177560" cy="345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ffffff"/>
                </a:solidFill>
                <a:latin typeface="Arial"/>
              </a:rPr>
              <a:t>https://drive.google.com/drive/folders/1c4EzESEppUjTQG40YeAmk0G_vNeLXVBX?usp=drive_link</a:t>
            </a: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301"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302" name="Group 3"/>
          <p:cNvGrpSpPr/>
          <p:nvPr/>
        </p:nvGrpSpPr>
        <p:grpSpPr>
          <a:xfrm>
            <a:off x="15764040" y="-781920"/>
            <a:ext cx="1680840" cy="2402280"/>
            <a:chOff x="15764040" y="-781920"/>
            <a:chExt cx="1680840" cy="2402280"/>
          </a:xfrm>
        </p:grpSpPr>
        <p:sp>
          <p:nvSpPr>
            <p:cNvPr id="303"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04" name="Group 5"/>
          <p:cNvGrpSpPr/>
          <p:nvPr/>
        </p:nvGrpSpPr>
        <p:grpSpPr>
          <a:xfrm>
            <a:off x="799200" y="7933320"/>
            <a:ext cx="1680840" cy="2402280"/>
            <a:chOff x="799200" y="7933320"/>
            <a:chExt cx="1680840" cy="2402280"/>
          </a:xfrm>
        </p:grpSpPr>
        <p:sp>
          <p:nvSpPr>
            <p:cNvPr id="305"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06" name="Group 7"/>
          <p:cNvGrpSpPr/>
          <p:nvPr/>
        </p:nvGrpSpPr>
        <p:grpSpPr>
          <a:xfrm>
            <a:off x="14475240" y="781920"/>
            <a:ext cx="838800" cy="838800"/>
            <a:chOff x="14475240" y="781920"/>
            <a:chExt cx="838800" cy="838800"/>
          </a:xfrm>
        </p:grpSpPr>
        <p:sp>
          <p:nvSpPr>
            <p:cNvPr id="307"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08" name="Group 9"/>
          <p:cNvGrpSpPr/>
          <p:nvPr/>
        </p:nvGrpSpPr>
        <p:grpSpPr>
          <a:xfrm>
            <a:off x="1028880" y="5588640"/>
            <a:ext cx="838800" cy="838800"/>
            <a:chOff x="1028880" y="5588640"/>
            <a:chExt cx="838800" cy="838800"/>
          </a:xfrm>
        </p:grpSpPr>
        <p:sp>
          <p:nvSpPr>
            <p:cNvPr id="309"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0" name="Group 11"/>
          <p:cNvGrpSpPr/>
          <p:nvPr/>
        </p:nvGrpSpPr>
        <p:grpSpPr>
          <a:xfrm>
            <a:off x="17259480" y="2066760"/>
            <a:ext cx="5751000" cy="8217000"/>
            <a:chOff x="17259480" y="2066760"/>
            <a:chExt cx="5751000" cy="8217000"/>
          </a:xfrm>
        </p:grpSpPr>
        <p:sp>
          <p:nvSpPr>
            <p:cNvPr id="311"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2" name="Group 13"/>
          <p:cNvGrpSpPr/>
          <p:nvPr/>
        </p:nvGrpSpPr>
        <p:grpSpPr>
          <a:xfrm>
            <a:off x="-5173200" y="-2043000"/>
            <a:ext cx="5751000" cy="8217000"/>
            <a:chOff x="-5173200" y="-2043000"/>
            <a:chExt cx="5751000" cy="8217000"/>
          </a:xfrm>
        </p:grpSpPr>
        <p:sp>
          <p:nvSpPr>
            <p:cNvPr id="313"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14" name="Group 15"/>
          <p:cNvGrpSpPr/>
          <p:nvPr/>
        </p:nvGrpSpPr>
        <p:grpSpPr>
          <a:xfrm>
            <a:off x="636120" y="2254680"/>
            <a:ext cx="399960" cy="515520"/>
            <a:chOff x="636120" y="2254680"/>
            <a:chExt cx="399960" cy="515520"/>
          </a:xfrm>
        </p:grpSpPr>
        <p:sp>
          <p:nvSpPr>
            <p:cNvPr id="315" name="Freeform 16"/>
            <p:cNvSpPr/>
            <p:nvPr/>
          </p:nvSpPr>
          <p:spPr>
            <a:xfrm rot="5400000">
              <a:off x="578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6" name="TextBox 17"/>
            <p:cNvSpPr/>
            <p:nvPr/>
          </p:nvSpPr>
          <p:spPr>
            <a:xfrm rot="5400000">
              <a:off x="595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317" name="TextBox 18"/>
          <p:cNvSpPr/>
          <p:nvPr/>
        </p:nvSpPr>
        <p:spPr>
          <a:xfrm>
            <a:off x="1143000" y="2250000"/>
            <a:ext cx="16686360" cy="744768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STATUS OF INTELLECTUAL PROPERTY</a:t>
            </a:r>
            <a:endParaRPr b="0" lang="en-US" sz="2500" spc="-1" strike="noStrike">
              <a:solidFill>
                <a:srgbClr val="ffffff"/>
              </a:solidFill>
              <a:latin typeface="Arial"/>
            </a:endParaRPr>
          </a:p>
          <a:p>
            <a:pPr defTabSz="914400">
              <a:lnSpc>
                <a:spcPts val="3450"/>
              </a:lnSpc>
            </a:pPr>
            <a:endParaRPr b="0" lang="en-US" sz="2500" spc="-1" strike="noStrike">
              <a:solidFill>
                <a:srgbClr val="ffffff"/>
              </a:solidFill>
              <a:latin typeface="Arial"/>
            </a:endParaRPr>
          </a:p>
          <a:p>
            <a:pPr lvl="1" marL="539640" indent="-270000" defTabSz="914400">
              <a:lnSpc>
                <a:spcPts val="3450"/>
              </a:lnSpc>
              <a:buClr>
                <a:srgbClr val="fffbfb"/>
              </a:buClr>
              <a:buFont typeface="Arial"/>
              <a:buChar char="•"/>
            </a:pPr>
            <a:r>
              <a:rPr b="1" lang="en-US" sz="2500" spc="-1" strike="noStrike">
                <a:solidFill>
                  <a:srgbClr val="fffbfb"/>
                </a:solidFill>
                <a:latin typeface="Almarai Bold"/>
                <a:ea typeface="Almarai Bold"/>
              </a:rPr>
              <a:t>REGISTERED TRADEMARKS OR DESIGNS:</a:t>
            </a:r>
            <a:endParaRPr b="0" lang="en-US" sz="2500" spc="-1" strike="noStrike">
              <a:solidFill>
                <a:srgbClr val="ffffff"/>
              </a:solidFill>
              <a:latin typeface="Arial"/>
            </a:endParaRPr>
          </a:p>
          <a:p>
            <a:pPr lvl="3" marL="864000" indent="-216000" defTabSz="914400">
              <a:lnSpc>
                <a:spcPts val="3450"/>
              </a:lnSpc>
              <a:buClr>
                <a:srgbClr val="ffffff"/>
              </a:buClr>
              <a:buSzPct val="45000"/>
              <a:buFont typeface="Wingdings" charset="2"/>
              <a:buChar char=""/>
            </a:pPr>
            <a:r>
              <a:rPr b="1" lang="en-US" sz="2500" spc="-1" strike="noStrike">
                <a:solidFill>
                  <a:srgbClr val="fffbfb"/>
                </a:solidFill>
                <a:latin typeface="Almarai Bold"/>
                <a:ea typeface="Almarai Bold"/>
              </a:rPr>
              <a:t>- Registration in progress</a:t>
            </a:r>
            <a:endParaRPr b="0" lang="en-US" sz="2500" spc="-1" strike="noStrike">
              <a:solidFill>
                <a:srgbClr val="ffffff"/>
              </a:solidFill>
              <a:latin typeface="Arial"/>
            </a:endParaRPr>
          </a:p>
          <a:p>
            <a:pPr defTabSz="914400">
              <a:lnSpc>
                <a:spcPts val="3450"/>
              </a:lnSpc>
            </a:pPr>
            <a:endParaRPr b="0" lang="en-US" sz="2500" spc="-1" strike="noStrike">
              <a:solidFill>
                <a:srgbClr val="ffffff"/>
              </a:solidFill>
              <a:latin typeface="Arial"/>
            </a:endParaRPr>
          </a:p>
          <a:p>
            <a:pPr lvl="1" marL="539640" indent="-270000" defTabSz="914400">
              <a:lnSpc>
                <a:spcPts val="3450"/>
              </a:lnSpc>
              <a:buClr>
                <a:srgbClr val="fffbfb"/>
              </a:buClr>
              <a:buFont typeface="Arial"/>
              <a:buChar char="•"/>
            </a:pPr>
            <a:r>
              <a:rPr b="1" lang="en-US" sz="2500" spc="-1" strike="noStrike">
                <a:solidFill>
                  <a:srgbClr val="fffbfb"/>
                </a:solidFill>
                <a:latin typeface="Almarai Bold"/>
                <a:ea typeface="Almarai Bold"/>
              </a:rPr>
              <a:t>COPYRIGHT OR LICENSES:</a:t>
            </a:r>
            <a:endParaRPr b="0" lang="en-US" sz="2500" spc="-1" strike="noStrike">
              <a:solidFill>
                <a:srgbClr val="ffffff"/>
              </a:solidFill>
              <a:latin typeface="Arial"/>
            </a:endParaRPr>
          </a:p>
          <a:p>
            <a:pPr lvl="3" marL="864000" indent="-216000" defTabSz="914400">
              <a:lnSpc>
                <a:spcPts val="3450"/>
              </a:lnSpc>
              <a:buClr>
                <a:srgbClr val="ffffff"/>
              </a:buClr>
              <a:buSzPct val="45000"/>
              <a:buFont typeface="Wingdings" charset="2"/>
              <a:buChar char=""/>
            </a:pPr>
            <a:r>
              <a:rPr b="1" lang="en-US" sz="2500" spc="-1" strike="noStrike">
                <a:solidFill>
                  <a:srgbClr val="fffbfb"/>
                </a:solidFill>
                <a:latin typeface="Almarai Bold"/>
                <a:ea typeface="Almarai Bold"/>
              </a:rPr>
              <a:t>- Copyright: </a:t>
            </a:r>
            <a:r>
              <a:rPr b="0" lang="en-US" sz="2500" spc="-1" strike="noStrike">
                <a:solidFill>
                  <a:srgbClr val="fffbfb"/>
                </a:solidFill>
                <a:latin typeface="Almarai Bold"/>
                <a:ea typeface="Almarai Bold"/>
              </a:rPr>
              <a:t>The source code, user interface, documentation, and any other creative content developed by our team will be protected by copyright from the moment of creation. We will claim intellectual property rights to our platform.</a:t>
            </a:r>
            <a:endParaRPr b="0" lang="en-US" sz="2500" spc="-1" strike="noStrike">
              <a:solidFill>
                <a:srgbClr val="ffffff"/>
              </a:solidFill>
              <a:latin typeface="Arial"/>
            </a:endParaRPr>
          </a:p>
          <a:p>
            <a:pPr lvl="3" marL="864000" indent="-216000" defTabSz="914400">
              <a:lnSpc>
                <a:spcPts val="3450"/>
              </a:lnSpc>
              <a:buClr>
                <a:srgbClr val="ffffff"/>
              </a:buClr>
              <a:buSzPct val="45000"/>
              <a:buFont typeface="Wingdings" charset="2"/>
              <a:buChar char=""/>
            </a:pPr>
            <a:r>
              <a:rPr b="1" lang="en-US" sz="2500" spc="-1" strike="noStrike">
                <a:solidFill>
                  <a:srgbClr val="fffbfb"/>
                </a:solidFill>
                <a:latin typeface="Almarai Bold"/>
                <a:ea typeface="Almarai Bold"/>
              </a:rPr>
              <a:t>- User License: </a:t>
            </a:r>
            <a:r>
              <a:rPr b="0" lang="en-US" sz="2500" spc="-1" strike="noStrike">
                <a:solidFill>
                  <a:srgbClr val="fffbfb"/>
                </a:solidFill>
                <a:latin typeface="Almarai Bold"/>
                <a:ea typeface="Almarai Bold"/>
              </a:rPr>
              <a:t>We will distribute our software under a proprietary (commercial) license as part of our SaaS model. This license will define subscribers' rights to use our platform, usage restrictions (e.g., number of users, projects), and prohibit unauthorized reproduction, distribution, or modification of our software. The terms of this license will be specified in our terms of service and subscription agreements.</a:t>
            </a:r>
            <a:endParaRPr b="0" lang="en-US" sz="2500" spc="-1" strike="noStrike">
              <a:solidFill>
                <a:srgbClr val="ffffff"/>
              </a:solidFill>
              <a:latin typeface="Arial"/>
            </a:endParaRPr>
          </a:p>
          <a:p>
            <a:pPr lvl="3" marL="864000" indent="-216000" defTabSz="914400">
              <a:lnSpc>
                <a:spcPts val="3450"/>
              </a:lnSpc>
              <a:buClr>
                <a:srgbClr val="ffffff"/>
              </a:buClr>
              <a:buSzPct val="45000"/>
              <a:buFont typeface="Wingdings" charset="2"/>
              <a:buChar char=""/>
            </a:pPr>
            <a:r>
              <a:rPr b="1" lang="en-US" sz="2500" spc="-1" strike="noStrike">
                <a:solidFill>
                  <a:srgbClr val="fffbfb"/>
                </a:solidFill>
                <a:latin typeface="Almarai Bold"/>
                <a:ea typeface="Almarai Bold"/>
              </a:rPr>
              <a:t>- Trademarks and Logos: </a:t>
            </a:r>
            <a:r>
              <a:rPr b="0" lang="en-US" sz="2500" spc="-1" strike="noStrike">
                <a:solidFill>
                  <a:srgbClr val="fffbfb"/>
                </a:solidFill>
                <a:latin typeface="Almarai Bold"/>
                <a:ea typeface="Almarai Bold"/>
              </a:rPr>
              <a:t>Our project name, logo and any other distinctive elements will be protected by registered trademarks to strengthen our identity and avoid any confusion in the market.</a:t>
            </a:r>
            <a:endParaRPr b="0" lang="en-US" sz="25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318" name="TextBox 19"/>
          <p:cNvSpPr/>
          <p:nvPr/>
        </p:nvSpPr>
        <p:spPr>
          <a:xfrm>
            <a:off x="1362960" y="865440"/>
            <a:ext cx="13247640" cy="13712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PATENTS, TRADEMARKS AND INTELLECTUAL PROPERTY RIGHTS</a:t>
            </a:r>
            <a:endParaRPr b="0" lang="en-US" sz="4500" spc="-1" strike="noStrike">
              <a:solidFill>
                <a:srgbClr val="ffffff"/>
              </a:solidFill>
              <a:latin typeface="Arial"/>
            </a:endParaRPr>
          </a:p>
        </p:txBody>
      </p:sp>
      <p:grpSp>
        <p:nvGrpSpPr>
          <p:cNvPr id="319" name="Group 20"/>
          <p:cNvGrpSpPr/>
          <p:nvPr/>
        </p:nvGrpSpPr>
        <p:grpSpPr>
          <a:xfrm>
            <a:off x="184320" y="617400"/>
            <a:ext cx="1221480" cy="1221480"/>
            <a:chOff x="184320" y="617400"/>
            <a:chExt cx="1221480" cy="1221480"/>
          </a:xfrm>
        </p:grpSpPr>
        <p:sp>
          <p:nvSpPr>
            <p:cNvPr id="320"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21"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07</a:t>
            </a:r>
            <a:endParaRPr b="0" lang="en-US" sz="5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322"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323" name="Group 3"/>
          <p:cNvGrpSpPr/>
          <p:nvPr/>
        </p:nvGrpSpPr>
        <p:grpSpPr>
          <a:xfrm>
            <a:off x="15764040" y="-781920"/>
            <a:ext cx="1680840" cy="2402280"/>
            <a:chOff x="15764040" y="-781920"/>
            <a:chExt cx="1680840" cy="2402280"/>
          </a:xfrm>
        </p:grpSpPr>
        <p:sp>
          <p:nvSpPr>
            <p:cNvPr id="324"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25" name="Group 5"/>
          <p:cNvGrpSpPr/>
          <p:nvPr/>
        </p:nvGrpSpPr>
        <p:grpSpPr>
          <a:xfrm>
            <a:off x="799200" y="7933320"/>
            <a:ext cx="1680840" cy="2402280"/>
            <a:chOff x="799200" y="7933320"/>
            <a:chExt cx="1680840" cy="2402280"/>
          </a:xfrm>
        </p:grpSpPr>
        <p:sp>
          <p:nvSpPr>
            <p:cNvPr id="326"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27" name="Group 7"/>
          <p:cNvGrpSpPr/>
          <p:nvPr/>
        </p:nvGrpSpPr>
        <p:grpSpPr>
          <a:xfrm>
            <a:off x="14475240" y="781920"/>
            <a:ext cx="838800" cy="838800"/>
            <a:chOff x="14475240" y="781920"/>
            <a:chExt cx="838800" cy="838800"/>
          </a:xfrm>
        </p:grpSpPr>
        <p:sp>
          <p:nvSpPr>
            <p:cNvPr id="328"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29" name="Group 9"/>
          <p:cNvGrpSpPr/>
          <p:nvPr/>
        </p:nvGrpSpPr>
        <p:grpSpPr>
          <a:xfrm>
            <a:off x="1028880" y="5588640"/>
            <a:ext cx="838800" cy="838800"/>
            <a:chOff x="1028880" y="5588640"/>
            <a:chExt cx="838800" cy="838800"/>
          </a:xfrm>
        </p:grpSpPr>
        <p:sp>
          <p:nvSpPr>
            <p:cNvPr id="330"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31" name="Group 11"/>
          <p:cNvGrpSpPr/>
          <p:nvPr/>
        </p:nvGrpSpPr>
        <p:grpSpPr>
          <a:xfrm>
            <a:off x="17259480" y="2066760"/>
            <a:ext cx="5751000" cy="8217000"/>
            <a:chOff x="17259480" y="2066760"/>
            <a:chExt cx="5751000" cy="8217000"/>
          </a:xfrm>
        </p:grpSpPr>
        <p:sp>
          <p:nvSpPr>
            <p:cNvPr id="332"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33" name="Group 13"/>
          <p:cNvGrpSpPr/>
          <p:nvPr/>
        </p:nvGrpSpPr>
        <p:grpSpPr>
          <a:xfrm>
            <a:off x="-5173200" y="-2043000"/>
            <a:ext cx="5751000" cy="8217000"/>
            <a:chOff x="-5173200" y="-2043000"/>
            <a:chExt cx="5751000" cy="8217000"/>
          </a:xfrm>
        </p:grpSpPr>
        <p:sp>
          <p:nvSpPr>
            <p:cNvPr id="334"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35" name="Group 15"/>
          <p:cNvGrpSpPr/>
          <p:nvPr/>
        </p:nvGrpSpPr>
        <p:grpSpPr>
          <a:xfrm>
            <a:off x="1032120" y="2254680"/>
            <a:ext cx="399960" cy="515520"/>
            <a:chOff x="1032120" y="2254680"/>
            <a:chExt cx="399960" cy="515520"/>
          </a:xfrm>
        </p:grpSpPr>
        <p:sp>
          <p:nvSpPr>
            <p:cNvPr id="336" name="Freeform 16"/>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7" name="TextBox 17"/>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338" name="TextBox 18"/>
          <p:cNvSpPr/>
          <p:nvPr/>
        </p:nvSpPr>
        <p:spPr>
          <a:xfrm>
            <a:off x="1746000" y="2277000"/>
            <a:ext cx="1588392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500" spc="-1" strike="noStrike">
                <a:solidFill>
                  <a:srgbClr val="fffbfb"/>
                </a:solidFill>
                <a:latin typeface="Almarai Bold"/>
                <a:ea typeface="Almarai Bold"/>
              </a:rPr>
              <a:t>Our collaborative code review strategy solution is designed to generate significant and measurable value for our clients:</a:t>
            </a:r>
            <a:endParaRPr b="0" lang="en-US" sz="2500" spc="-1" strike="noStrike">
              <a:solidFill>
                <a:srgbClr val="ffffff"/>
              </a:solidFill>
              <a:latin typeface="Arial"/>
            </a:endParaRPr>
          </a:p>
        </p:txBody>
      </p:sp>
      <p:sp>
        <p:nvSpPr>
          <p:cNvPr id="339" name="TextBox 19"/>
          <p:cNvSpPr/>
          <p:nvPr/>
        </p:nvSpPr>
        <p:spPr>
          <a:xfrm>
            <a:off x="1362960" y="865440"/>
            <a:ext cx="548352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ADDED VALUE</a:t>
            </a:r>
            <a:endParaRPr b="0" lang="en-US" sz="4500" spc="-1" strike="noStrike">
              <a:solidFill>
                <a:srgbClr val="ffffff"/>
              </a:solidFill>
              <a:latin typeface="Arial"/>
            </a:endParaRPr>
          </a:p>
        </p:txBody>
      </p:sp>
      <p:grpSp>
        <p:nvGrpSpPr>
          <p:cNvPr id="340" name="Group 20"/>
          <p:cNvGrpSpPr/>
          <p:nvPr/>
        </p:nvGrpSpPr>
        <p:grpSpPr>
          <a:xfrm>
            <a:off x="184320" y="617400"/>
            <a:ext cx="1221480" cy="1221480"/>
            <a:chOff x="184320" y="617400"/>
            <a:chExt cx="1221480" cy="1221480"/>
          </a:xfrm>
        </p:grpSpPr>
        <p:sp>
          <p:nvSpPr>
            <p:cNvPr id="341"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42"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08</a:t>
            </a:r>
            <a:endParaRPr b="0" lang="en-US" sz="5000" spc="-1" strike="noStrike">
              <a:solidFill>
                <a:srgbClr val="ffffff"/>
              </a:solidFill>
              <a:latin typeface="Arial"/>
            </a:endParaRPr>
          </a:p>
        </p:txBody>
      </p:sp>
      <p:sp>
        <p:nvSpPr>
          <p:cNvPr id="343" name=""/>
          <p:cNvSpPr/>
          <p:nvPr/>
        </p:nvSpPr>
        <p:spPr>
          <a:xfrm>
            <a:off x="2057400" y="3429000"/>
            <a:ext cx="14628240" cy="47016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Significant Time Savings: </a:t>
            </a:r>
            <a:r>
              <a:rPr b="0" lang="en-US" sz="2600" spc="-1" strike="noStrike">
                <a:solidFill>
                  <a:srgbClr val="ffffff"/>
                </a:solidFill>
                <a:latin typeface="Arial"/>
              </a:rPr>
              <a:t>By optimizing and structuring the review process, we significantly reduce the time spent identifying and correcting errors. Faster, more targeted reviews mean faster development cycles and faster time to market for your products and features.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Substantial Cost Savings:</a:t>
            </a:r>
            <a:r>
              <a:rPr b="0" lang="en-US" sz="2600" spc="-1" strike="noStrike">
                <a:solidFill>
                  <a:srgbClr val="ffffff"/>
                </a:solidFill>
                <a:latin typeface="Arial"/>
              </a:rPr>
              <a:t> Reducing bugs in production reduces the costs of urgent fixes, downtime, and lost team productivity. Higher code quality from the start minimizes technical debt and future maintenance and refactoring expenses.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Accelerated Innovation:</a:t>
            </a:r>
            <a:r>
              <a:rPr b="0" lang="en-US" sz="2600" spc="-1" strike="noStrike">
                <a:solidFill>
                  <a:srgbClr val="ffffff"/>
                </a:solidFill>
                <a:latin typeface="Arial"/>
              </a:rPr>
              <a:t> By freeing up time and resources through efficient code review, your teams can focus more on innovation and developing new, high-value features, strengthening your competitive advantage.</a:t>
            </a:r>
            <a:endParaRPr b="0" lang="en-US" sz="2600" spc="-1" strike="noStrike">
              <a:solidFill>
                <a:srgbClr val="ffffff"/>
              </a:solidFill>
              <a:latin typeface="Arial"/>
            </a:endParaRPr>
          </a:p>
        </p:txBody>
      </p:sp>
      <p:sp>
        <p:nvSpPr>
          <p:cNvPr id="344" name=""/>
          <p:cNvSpPr/>
          <p:nvPr/>
        </p:nvSpPr>
        <p:spPr>
          <a:xfrm>
            <a:off x="1600200" y="8686800"/>
            <a:ext cx="15999840" cy="119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fff"/>
                </a:solidFill>
                <a:latin typeface="Arial"/>
              </a:rPr>
              <a:t>In summary, our collaborative code review strategy is a strategic investment that results in concrete gains in terms of time, money and innovation capacity for our clients.</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345"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346" name="Group 3"/>
          <p:cNvGrpSpPr/>
          <p:nvPr/>
        </p:nvGrpSpPr>
        <p:grpSpPr>
          <a:xfrm>
            <a:off x="15764040" y="-781920"/>
            <a:ext cx="1680840" cy="2402280"/>
            <a:chOff x="15764040" y="-781920"/>
            <a:chExt cx="1680840" cy="2402280"/>
          </a:xfrm>
        </p:grpSpPr>
        <p:sp>
          <p:nvSpPr>
            <p:cNvPr id="347"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48" name="Group 5"/>
          <p:cNvGrpSpPr/>
          <p:nvPr/>
        </p:nvGrpSpPr>
        <p:grpSpPr>
          <a:xfrm>
            <a:off x="799200" y="7933320"/>
            <a:ext cx="1680840" cy="2402280"/>
            <a:chOff x="799200" y="7933320"/>
            <a:chExt cx="1680840" cy="2402280"/>
          </a:xfrm>
        </p:grpSpPr>
        <p:sp>
          <p:nvSpPr>
            <p:cNvPr id="349"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0" name="Group 7"/>
          <p:cNvGrpSpPr/>
          <p:nvPr/>
        </p:nvGrpSpPr>
        <p:grpSpPr>
          <a:xfrm>
            <a:off x="14475240" y="781920"/>
            <a:ext cx="838800" cy="838800"/>
            <a:chOff x="14475240" y="781920"/>
            <a:chExt cx="838800" cy="838800"/>
          </a:xfrm>
        </p:grpSpPr>
        <p:sp>
          <p:nvSpPr>
            <p:cNvPr id="351"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2" name="Group 9"/>
          <p:cNvGrpSpPr/>
          <p:nvPr/>
        </p:nvGrpSpPr>
        <p:grpSpPr>
          <a:xfrm>
            <a:off x="1028880" y="5588640"/>
            <a:ext cx="838800" cy="838800"/>
            <a:chOff x="1028880" y="5588640"/>
            <a:chExt cx="838800" cy="838800"/>
          </a:xfrm>
        </p:grpSpPr>
        <p:sp>
          <p:nvSpPr>
            <p:cNvPr id="353"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4" name="Group 11"/>
          <p:cNvGrpSpPr/>
          <p:nvPr/>
        </p:nvGrpSpPr>
        <p:grpSpPr>
          <a:xfrm>
            <a:off x="17259480" y="2066760"/>
            <a:ext cx="5751000" cy="8217000"/>
            <a:chOff x="17259480" y="2066760"/>
            <a:chExt cx="5751000" cy="8217000"/>
          </a:xfrm>
        </p:grpSpPr>
        <p:sp>
          <p:nvSpPr>
            <p:cNvPr id="355"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6" name="Group 13"/>
          <p:cNvGrpSpPr/>
          <p:nvPr/>
        </p:nvGrpSpPr>
        <p:grpSpPr>
          <a:xfrm>
            <a:off x="-5173200" y="-2043000"/>
            <a:ext cx="5751000" cy="8217000"/>
            <a:chOff x="-5173200" y="-2043000"/>
            <a:chExt cx="5751000" cy="8217000"/>
          </a:xfrm>
        </p:grpSpPr>
        <p:sp>
          <p:nvSpPr>
            <p:cNvPr id="357"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58" name="Group 15"/>
          <p:cNvGrpSpPr/>
          <p:nvPr/>
        </p:nvGrpSpPr>
        <p:grpSpPr>
          <a:xfrm>
            <a:off x="1032120" y="3046680"/>
            <a:ext cx="399960" cy="515520"/>
            <a:chOff x="1032120" y="3046680"/>
            <a:chExt cx="399960" cy="515520"/>
          </a:xfrm>
        </p:grpSpPr>
        <p:sp>
          <p:nvSpPr>
            <p:cNvPr id="359" name="Freeform 16"/>
            <p:cNvSpPr/>
            <p:nvPr/>
          </p:nvSpPr>
          <p:spPr>
            <a:xfrm rot="5400000">
              <a:off x="974160" y="3104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0" name="TextBox 17"/>
            <p:cNvSpPr/>
            <p:nvPr/>
          </p:nvSpPr>
          <p:spPr>
            <a:xfrm rot="5400000">
              <a:off x="991080" y="3196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361" name="TextBox 18"/>
          <p:cNvSpPr/>
          <p:nvPr/>
        </p:nvSpPr>
        <p:spPr>
          <a:xfrm>
            <a:off x="1746000" y="3033000"/>
            <a:ext cx="15883920" cy="549936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500" spc="-1" strike="noStrike">
                <a:solidFill>
                  <a:srgbClr val="fffbfb"/>
                </a:solidFill>
                <a:latin typeface="Almarai Bold"/>
                <a:ea typeface="Almarai Bold"/>
              </a:rPr>
              <a:t>Direct Competitors:</a:t>
            </a:r>
            <a:endParaRPr b="0" lang="en-US" sz="2500" spc="-1" strike="noStrike">
              <a:solidFill>
                <a:srgbClr val="ffffff"/>
              </a:solidFill>
              <a:latin typeface="Arial"/>
            </a:endParaRPr>
          </a:p>
          <a:p>
            <a:pPr marL="216000" indent="-216000" algn="just" defTabSz="914400">
              <a:lnSpc>
                <a:spcPts val="3450"/>
              </a:lnSpc>
              <a:spcBef>
                <a:spcPts val="1191"/>
              </a:spcBef>
              <a:spcAft>
                <a:spcPts val="992"/>
              </a:spcAft>
              <a:buClr>
                <a:srgbClr val="fffbfb"/>
              </a:buClr>
              <a:buFont typeface="Wingdings" charset="2"/>
              <a:buChar char=""/>
            </a:pPr>
            <a:r>
              <a:rPr b="0" lang="en-US" sz="2600" spc="-1" strike="noStrike">
                <a:solidFill>
                  <a:srgbClr val="fffbfb"/>
                </a:solidFill>
                <a:latin typeface="Almarai Bold"/>
                <a:ea typeface="Almarai Bold"/>
              </a:rPr>
              <a:t>GitHub Reviews, GitLab Merge Requests, Bitbucket Pull Requests. These platforms have the advantage of being already integrated into developers' workflows. However, their primary focus remains version control, and their code review tools are often basic, focusing on presenting differences without much intelligent context.</a:t>
            </a:r>
            <a:endParaRPr b="0" lang="en-US" sz="2600" spc="-1" strike="noStrike">
              <a:solidFill>
                <a:srgbClr val="ffffff"/>
              </a:solidFill>
              <a:latin typeface="Arial"/>
            </a:endParaRPr>
          </a:p>
          <a:p>
            <a:pPr marL="216000" indent="-216000" algn="just" defTabSz="914400">
              <a:lnSpc>
                <a:spcPts val="3450"/>
              </a:lnSpc>
              <a:spcBef>
                <a:spcPts val="1191"/>
              </a:spcBef>
              <a:spcAft>
                <a:spcPts val="992"/>
              </a:spcAft>
              <a:buClr>
                <a:srgbClr val="fffbfb"/>
              </a:buClr>
              <a:buFont typeface="Wingdings" charset="2"/>
              <a:buChar char=""/>
            </a:pPr>
            <a:r>
              <a:rPr b="0" lang="en-US" sz="2600" spc="-1" strike="noStrike">
                <a:solidFill>
                  <a:srgbClr val="fffbfb"/>
                </a:solidFill>
                <a:latin typeface="Almarai Bold"/>
                <a:ea typeface="Almarai Bold"/>
              </a:rPr>
              <a:t>Gerrit, Phabricator. These tools are more focused on code review and offer more advanced features than integrated platforms. However, they require separate installation and management, which can be a barrier to adoption for some teams. Additionally, they often lack the seamless integration with the overall project context found in version control platforms.</a:t>
            </a:r>
            <a:endParaRPr b="0" lang="en-US" sz="26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362" name="TextBox 19"/>
          <p:cNvSpPr/>
          <p:nvPr/>
        </p:nvSpPr>
        <p:spPr>
          <a:xfrm>
            <a:off x="1362960" y="865440"/>
            <a:ext cx="862344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COMPETITIVE ANALYSIS</a:t>
            </a:r>
            <a:endParaRPr b="0" lang="en-US" sz="4500" spc="-1" strike="noStrike">
              <a:solidFill>
                <a:srgbClr val="ffffff"/>
              </a:solidFill>
              <a:latin typeface="Arial"/>
            </a:endParaRPr>
          </a:p>
        </p:txBody>
      </p:sp>
      <p:grpSp>
        <p:nvGrpSpPr>
          <p:cNvPr id="363" name="Group 20"/>
          <p:cNvGrpSpPr/>
          <p:nvPr/>
        </p:nvGrpSpPr>
        <p:grpSpPr>
          <a:xfrm>
            <a:off x="184320" y="617400"/>
            <a:ext cx="1221480" cy="1221480"/>
            <a:chOff x="184320" y="617400"/>
            <a:chExt cx="1221480" cy="1221480"/>
          </a:xfrm>
        </p:grpSpPr>
        <p:sp>
          <p:nvSpPr>
            <p:cNvPr id="364"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65"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09</a:t>
            </a:r>
            <a:endParaRPr b="0" lang="en-US" sz="5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366" name="Freeform 45"/>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367" name="Group 41"/>
          <p:cNvGrpSpPr/>
          <p:nvPr/>
        </p:nvGrpSpPr>
        <p:grpSpPr>
          <a:xfrm>
            <a:off x="15764040" y="-781920"/>
            <a:ext cx="1680840" cy="2402280"/>
            <a:chOff x="15764040" y="-781920"/>
            <a:chExt cx="1680840" cy="2402280"/>
          </a:xfrm>
        </p:grpSpPr>
        <p:sp>
          <p:nvSpPr>
            <p:cNvPr id="368" name="Freeform 46"/>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69" name="Group 42"/>
          <p:cNvGrpSpPr/>
          <p:nvPr/>
        </p:nvGrpSpPr>
        <p:grpSpPr>
          <a:xfrm>
            <a:off x="799200" y="7933320"/>
            <a:ext cx="1680840" cy="2402280"/>
            <a:chOff x="799200" y="7933320"/>
            <a:chExt cx="1680840" cy="2402280"/>
          </a:xfrm>
        </p:grpSpPr>
        <p:sp>
          <p:nvSpPr>
            <p:cNvPr id="370" name="Freeform 47"/>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1" name="Group 43"/>
          <p:cNvGrpSpPr/>
          <p:nvPr/>
        </p:nvGrpSpPr>
        <p:grpSpPr>
          <a:xfrm>
            <a:off x="14475240" y="781920"/>
            <a:ext cx="838800" cy="838800"/>
            <a:chOff x="14475240" y="781920"/>
            <a:chExt cx="838800" cy="838800"/>
          </a:xfrm>
        </p:grpSpPr>
        <p:sp>
          <p:nvSpPr>
            <p:cNvPr id="372" name="Freeform 4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3" name="Group 44"/>
          <p:cNvGrpSpPr/>
          <p:nvPr/>
        </p:nvGrpSpPr>
        <p:grpSpPr>
          <a:xfrm>
            <a:off x="1028880" y="5588640"/>
            <a:ext cx="838800" cy="838800"/>
            <a:chOff x="1028880" y="5588640"/>
            <a:chExt cx="838800" cy="838800"/>
          </a:xfrm>
        </p:grpSpPr>
        <p:sp>
          <p:nvSpPr>
            <p:cNvPr id="374" name="Freeform 49"/>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5" name="Group 45"/>
          <p:cNvGrpSpPr/>
          <p:nvPr/>
        </p:nvGrpSpPr>
        <p:grpSpPr>
          <a:xfrm>
            <a:off x="17259480" y="2066760"/>
            <a:ext cx="5751000" cy="8217000"/>
            <a:chOff x="17259480" y="2066760"/>
            <a:chExt cx="5751000" cy="8217000"/>
          </a:xfrm>
        </p:grpSpPr>
        <p:sp>
          <p:nvSpPr>
            <p:cNvPr id="376" name="Freeform 50"/>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7" name="Group 46"/>
          <p:cNvGrpSpPr/>
          <p:nvPr/>
        </p:nvGrpSpPr>
        <p:grpSpPr>
          <a:xfrm>
            <a:off x="-5173200" y="-2043000"/>
            <a:ext cx="5751000" cy="8217000"/>
            <a:chOff x="-5173200" y="-2043000"/>
            <a:chExt cx="5751000" cy="8217000"/>
          </a:xfrm>
        </p:grpSpPr>
        <p:sp>
          <p:nvSpPr>
            <p:cNvPr id="378" name="Freeform 51"/>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79" name="Group 47"/>
          <p:cNvGrpSpPr/>
          <p:nvPr/>
        </p:nvGrpSpPr>
        <p:grpSpPr>
          <a:xfrm>
            <a:off x="1032120" y="3046680"/>
            <a:ext cx="399960" cy="515520"/>
            <a:chOff x="1032120" y="3046680"/>
            <a:chExt cx="399960" cy="515520"/>
          </a:xfrm>
        </p:grpSpPr>
        <p:sp>
          <p:nvSpPr>
            <p:cNvPr id="380" name="Freeform 52"/>
            <p:cNvSpPr/>
            <p:nvPr/>
          </p:nvSpPr>
          <p:spPr>
            <a:xfrm rot="5400000">
              <a:off x="974160" y="3104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81" name="TextBox 28"/>
            <p:cNvSpPr/>
            <p:nvPr/>
          </p:nvSpPr>
          <p:spPr>
            <a:xfrm rot="5400000">
              <a:off x="991080" y="3196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382" name="TextBox 29"/>
          <p:cNvSpPr/>
          <p:nvPr/>
        </p:nvSpPr>
        <p:spPr>
          <a:xfrm>
            <a:off x="1746000" y="3033000"/>
            <a:ext cx="15883920" cy="374688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600" spc="-1" strike="noStrike">
                <a:solidFill>
                  <a:srgbClr val="fffbfb"/>
                </a:solidFill>
                <a:latin typeface="Almarai Bold"/>
                <a:ea typeface="Almarai Bold"/>
              </a:rPr>
              <a:t>Indirect Competitors:</a:t>
            </a:r>
            <a:endParaRPr b="0" lang="en-US" sz="2600" spc="-1" strike="noStrike">
              <a:solidFill>
                <a:srgbClr val="ffffff"/>
              </a:solidFill>
              <a:latin typeface="Arial"/>
            </a:endParaRPr>
          </a:p>
          <a:p>
            <a:pPr marL="216000" indent="-216000" algn="just" defTabSz="914400">
              <a:lnSpc>
                <a:spcPts val="3450"/>
              </a:lnSpc>
              <a:spcBef>
                <a:spcPts val="1191"/>
              </a:spcBef>
              <a:spcAft>
                <a:spcPts val="992"/>
              </a:spcAft>
              <a:buClr>
                <a:srgbClr val="fffbfb"/>
              </a:buClr>
              <a:buFont typeface="Wingdings" charset="2"/>
              <a:buChar char=""/>
            </a:pPr>
            <a:r>
              <a:rPr b="0" lang="en-US" sz="2600" spc="-1" strike="noStrike">
                <a:solidFill>
                  <a:srgbClr val="fffbfb"/>
                </a:solidFill>
                <a:latin typeface="Almarai Bold"/>
                <a:ea typeface="Almarai Bold"/>
              </a:rPr>
              <a:t>Tools like SonarQube or linters help identify code issues, but they don't replace human review for business logic and context. They can complement our solution.</a:t>
            </a:r>
            <a:endParaRPr b="0" lang="en-US" sz="2600" spc="-1" strike="noStrike">
              <a:solidFill>
                <a:srgbClr val="ffffff"/>
              </a:solidFill>
              <a:latin typeface="Arial"/>
            </a:endParaRPr>
          </a:p>
          <a:p>
            <a:pPr marL="216000" indent="-216000" algn="just" defTabSz="914400">
              <a:lnSpc>
                <a:spcPts val="3450"/>
              </a:lnSpc>
              <a:spcBef>
                <a:spcPts val="1191"/>
              </a:spcBef>
              <a:spcAft>
                <a:spcPts val="992"/>
              </a:spcAft>
              <a:buClr>
                <a:srgbClr val="fffbfb"/>
              </a:buClr>
              <a:buFont typeface="Wingdings" charset="2"/>
              <a:buChar char=""/>
            </a:pPr>
            <a:r>
              <a:rPr b="0" lang="en-US" sz="2600" spc="-1" strike="noStrike">
                <a:solidFill>
                  <a:srgbClr val="fffbfb"/>
                </a:solidFill>
                <a:latin typeface="Almarai Bold"/>
                <a:ea typeface="Almarai Bold"/>
              </a:rPr>
              <a:t>Manual Approaches: Email or meeting reviews are time-consuming, inefficient, and difficult to track. Our solution offers a structured and integrated alternative.</a:t>
            </a:r>
            <a:endParaRPr b="0" lang="en-US" sz="26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383" name="TextBox 30"/>
          <p:cNvSpPr/>
          <p:nvPr/>
        </p:nvSpPr>
        <p:spPr>
          <a:xfrm>
            <a:off x="1362960" y="865440"/>
            <a:ext cx="862344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COMPETITIVE ANALYSIS</a:t>
            </a:r>
            <a:endParaRPr b="0" lang="en-US" sz="4500" spc="-1" strike="noStrike">
              <a:solidFill>
                <a:srgbClr val="ffffff"/>
              </a:solidFill>
              <a:latin typeface="Arial"/>
            </a:endParaRPr>
          </a:p>
        </p:txBody>
      </p:sp>
      <p:grpSp>
        <p:nvGrpSpPr>
          <p:cNvPr id="384" name="Group 48"/>
          <p:cNvGrpSpPr/>
          <p:nvPr/>
        </p:nvGrpSpPr>
        <p:grpSpPr>
          <a:xfrm>
            <a:off x="184320" y="617400"/>
            <a:ext cx="1221480" cy="1221480"/>
            <a:chOff x="184320" y="617400"/>
            <a:chExt cx="1221480" cy="1221480"/>
          </a:xfrm>
        </p:grpSpPr>
        <p:sp>
          <p:nvSpPr>
            <p:cNvPr id="385" name="Freeform 53"/>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386" name="TextBox 3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09</a:t>
            </a:r>
            <a:endParaRPr b="0" lang="en-US" sz="5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387" name="Freeform 54"/>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388" name="Group 49"/>
          <p:cNvGrpSpPr/>
          <p:nvPr/>
        </p:nvGrpSpPr>
        <p:grpSpPr>
          <a:xfrm>
            <a:off x="15764040" y="-781920"/>
            <a:ext cx="1680840" cy="2402280"/>
            <a:chOff x="15764040" y="-781920"/>
            <a:chExt cx="1680840" cy="2402280"/>
          </a:xfrm>
        </p:grpSpPr>
        <p:sp>
          <p:nvSpPr>
            <p:cNvPr id="389" name="Freeform 55"/>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90" name="Group 50"/>
          <p:cNvGrpSpPr/>
          <p:nvPr/>
        </p:nvGrpSpPr>
        <p:grpSpPr>
          <a:xfrm>
            <a:off x="799200" y="7933320"/>
            <a:ext cx="1680840" cy="2402280"/>
            <a:chOff x="799200" y="7933320"/>
            <a:chExt cx="1680840" cy="2402280"/>
          </a:xfrm>
        </p:grpSpPr>
        <p:sp>
          <p:nvSpPr>
            <p:cNvPr id="391" name="Freeform 5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92" name="Group 51"/>
          <p:cNvGrpSpPr/>
          <p:nvPr/>
        </p:nvGrpSpPr>
        <p:grpSpPr>
          <a:xfrm>
            <a:off x="14475240" y="781920"/>
            <a:ext cx="838800" cy="838800"/>
            <a:chOff x="14475240" y="781920"/>
            <a:chExt cx="838800" cy="838800"/>
          </a:xfrm>
        </p:grpSpPr>
        <p:sp>
          <p:nvSpPr>
            <p:cNvPr id="393" name="Freeform 57"/>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94" name="Group 52"/>
          <p:cNvGrpSpPr/>
          <p:nvPr/>
        </p:nvGrpSpPr>
        <p:grpSpPr>
          <a:xfrm>
            <a:off x="1028880" y="5588640"/>
            <a:ext cx="838800" cy="838800"/>
            <a:chOff x="1028880" y="5588640"/>
            <a:chExt cx="838800" cy="838800"/>
          </a:xfrm>
        </p:grpSpPr>
        <p:sp>
          <p:nvSpPr>
            <p:cNvPr id="395" name="Freeform 58"/>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96" name="Group 53"/>
          <p:cNvGrpSpPr/>
          <p:nvPr/>
        </p:nvGrpSpPr>
        <p:grpSpPr>
          <a:xfrm>
            <a:off x="17259480" y="2066760"/>
            <a:ext cx="5751000" cy="8217000"/>
            <a:chOff x="17259480" y="2066760"/>
            <a:chExt cx="5751000" cy="8217000"/>
          </a:xfrm>
        </p:grpSpPr>
        <p:sp>
          <p:nvSpPr>
            <p:cNvPr id="397" name="Freeform 59"/>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398" name="Group 54"/>
          <p:cNvGrpSpPr/>
          <p:nvPr/>
        </p:nvGrpSpPr>
        <p:grpSpPr>
          <a:xfrm>
            <a:off x="-5173200" y="-2043000"/>
            <a:ext cx="5751000" cy="8217000"/>
            <a:chOff x="-5173200" y="-2043000"/>
            <a:chExt cx="5751000" cy="8217000"/>
          </a:xfrm>
        </p:grpSpPr>
        <p:sp>
          <p:nvSpPr>
            <p:cNvPr id="399" name="Freeform 60"/>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00" name="Group 55"/>
          <p:cNvGrpSpPr/>
          <p:nvPr/>
        </p:nvGrpSpPr>
        <p:grpSpPr>
          <a:xfrm>
            <a:off x="1032120" y="2290680"/>
            <a:ext cx="399960" cy="515520"/>
            <a:chOff x="1032120" y="2290680"/>
            <a:chExt cx="399960" cy="515520"/>
          </a:xfrm>
        </p:grpSpPr>
        <p:sp>
          <p:nvSpPr>
            <p:cNvPr id="401" name="Freeform 61"/>
            <p:cNvSpPr/>
            <p:nvPr/>
          </p:nvSpPr>
          <p:spPr>
            <a:xfrm rot="5400000">
              <a:off x="974160" y="2348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02" name="TextBox 33"/>
            <p:cNvSpPr/>
            <p:nvPr/>
          </p:nvSpPr>
          <p:spPr>
            <a:xfrm rot="5400000">
              <a:off x="991080" y="2440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403" name="TextBox 34"/>
          <p:cNvSpPr/>
          <p:nvPr/>
        </p:nvSpPr>
        <p:spPr>
          <a:xfrm>
            <a:off x="1600200" y="2286000"/>
            <a:ext cx="15883920" cy="215532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600" spc="-1" strike="noStrike">
                <a:solidFill>
                  <a:srgbClr val="fffbfb"/>
                </a:solidFill>
                <a:latin typeface="Almarai Bold"/>
                <a:ea typeface="Almarai Bold"/>
              </a:rPr>
              <a:t>Our SWOT Analysis Against the Competition: Our Strengths, Our Challenges, Our Opportunities:</a:t>
            </a:r>
            <a:endParaRPr b="0" lang="en-US" sz="2600" spc="-1" strike="noStrike">
              <a:solidFill>
                <a:srgbClr val="ffffff"/>
              </a:solidFill>
              <a:latin typeface="Arial"/>
            </a:endParaRPr>
          </a:p>
          <a:p>
            <a:pPr algn="just" defTabSz="914400">
              <a:lnSpc>
                <a:spcPts val="3450"/>
              </a:lnSpc>
              <a:spcBef>
                <a:spcPts val="1191"/>
              </a:spcBef>
              <a:spcAft>
                <a:spcPts val="992"/>
              </a:spcAft>
            </a:pPr>
            <a:endParaRPr b="0" lang="en-US" sz="26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404" name="TextBox 35"/>
          <p:cNvSpPr/>
          <p:nvPr/>
        </p:nvSpPr>
        <p:spPr>
          <a:xfrm>
            <a:off x="1362960" y="865440"/>
            <a:ext cx="862344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COMPETITIVE ANALYSIS</a:t>
            </a:r>
            <a:endParaRPr b="0" lang="en-US" sz="4500" spc="-1" strike="noStrike">
              <a:solidFill>
                <a:srgbClr val="ffffff"/>
              </a:solidFill>
              <a:latin typeface="Arial"/>
            </a:endParaRPr>
          </a:p>
        </p:txBody>
      </p:sp>
      <p:grpSp>
        <p:nvGrpSpPr>
          <p:cNvPr id="405" name="Group 56"/>
          <p:cNvGrpSpPr/>
          <p:nvPr/>
        </p:nvGrpSpPr>
        <p:grpSpPr>
          <a:xfrm>
            <a:off x="184320" y="617400"/>
            <a:ext cx="1221480" cy="1221480"/>
            <a:chOff x="184320" y="617400"/>
            <a:chExt cx="1221480" cy="1221480"/>
          </a:xfrm>
        </p:grpSpPr>
        <p:sp>
          <p:nvSpPr>
            <p:cNvPr id="406" name="Freeform 62"/>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07" name="TextBox 36"/>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09</a:t>
            </a:r>
            <a:endParaRPr b="0" lang="en-US" sz="5000" spc="-1" strike="noStrike">
              <a:solidFill>
                <a:srgbClr val="ffffff"/>
              </a:solidFill>
              <a:latin typeface="Arial"/>
            </a:endParaRPr>
          </a:p>
        </p:txBody>
      </p:sp>
      <p:sp>
        <p:nvSpPr>
          <p:cNvPr id="408" name=""/>
          <p:cNvSpPr/>
          <p:nvPr/>
        </p:nvSpPr>
        <p:spPr>
          <a:xfrm>
            <a:off x="1760400" y="3200400"/>
            <a:ext cx="5095440" cy="1195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Strengths and Weaknesses:</a:t>
            </a:r>
            <a:endParaRPr b="0" lang="en-US" sz="2600" spc="-1" strike="noStrike">
              <a:solidFill>
                <a:srgbClr val="ffffff"/>
              </a:solidFill>
              <a:latin typeface="Arial"/>
            </a:endParaRPr>
          </a:p>
        </p:txBody>
      </p:sp>
      <p:pic>
        <p:nvPicPr>
          <p:cNvPr id="409" name="" descr=""/>
          <p:cNvPicPr/>
          <p:nvPr/>
        </p:nvPicPr>
        <p:blipFill>
          <a:blip r:embed="rId10"/>
          <a:srcRect l="0" t="4442" r="0" b="31110"/>
          <a:stretch/>
        </p:blipFill>
        <p:spPr>
          <a:xfrm>
            <a:off x="6900840" y="3200400"/>
            <a:ext cx="7270200" cy="6626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410" name="Freeform 63"/>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411" name="Group 57"/>
          <p:cNvGrpSpPr/>
          <p:nvPr/>
        </p:nvGrpSpPr>
        <p:grpSpPr>
          <a:xfrm>
            <a:off x="15764040" y="-781920"/>
            <a:ext cx="1680840" cy="2402280"/>
            <a:chOff x="15764040" y="-781920"/>
            <a:chExt cx="1680840" cy="2402280"/>
          </a:xfrm>
        </p:grpSpPr>
        <p:sp>
          <p:nvSpPr>
            <p:cNvPr id="412" name="Freeform 6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13" name="Group 58"/>
          <p:cNvGrpSpPr/>
          <p:nvPr/>
        </p:nvGrpSpPr>
        <p:grpSpPr>
          <a:xfrm>
            <a:off x="799200" y="7933320"/>
            <a:ext cx="1680840" cy="2402280"/>
            <a:chOff x="799200" y="7933320"/>
            <a:chExt cx="1680840" cy="2402280"/>
          </a:xfrm>
        </p:grpSpPr>
        <p:sp>
          <p:nvSpPr>
            <p:cNvPr id="414" name="Freeform 65"/>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15" name="Group 59"/>
          <p:cNvGrpSpPr/>
          <p:nvPr/>
        </p:nvGrpSpPr>
        <p:grpSpPr>
          <a:xfrm>
            <a:off x="14475240" y="781920"/>
            <a:ext cx="838800" cy="838800"/>
            <a:chOff x="14475240" y="781920"/>
            <a:chExt cx="838800" cy="838800"/>
          </a:xfrm>
        </p:grpSpPr>
        <p:sp>
          <p:nvSpPr>
            <p:cNvPr id="416" name="Freeform 66"/>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17" name="Group 60"/>
          <p:cNvGrpSpPr/>
          <p:nvPr/>
        </p:nvGrpSpPr>
        <p:grpSpPr>
          <a:xfrm>
            <a:off x="1028880" y="5588640"/>
            <a:ext cx="838800" cy="838800"/>
            <a:chOff x="1028880" y="5588640"/>
            <a:chExt cx="838800" cy="838800"/>
          </a:xfrm>
        </p:grpSpPr>
        <p:sp>
          <p:nvSpPr>
            <p:cNvPr id="418" name="Freeform 67"/>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19" name="Group 61"/>
          <p:cNvGrpSpPr/>
          <p:nvPr/>
        </p:nvGrpSpPr>
        <p:grpSpPr>
          <a:xfrm>
            <a:off x="17259480" y="2066760"/>
            <a:ext cx="5751000" cy="8217000"/>
            <a:chOff x="17259480" y="2066760"/>
            <a:chExt cx="5751000" cy="8217000"/>
          </a:xfrm>
        </p:grpSpPr>
        <p:sp>
          <p:nvSpPr>
            <p:cNvPr id="420" name="Freeform 68"/>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21" name="Group 62"/>
          <p:cNvGrpSpPr/>
          <p:nvPr/>
        </p:nvGrpSpPr>
        <p:grpSpPr>
          <a:xfrm>
            <a:off x="-5173200" y="-2043000"/>
            <a:ext cx="5751000" cy="8217000"/>
            <a:chOff x="-5173200" y="-2043000"/>
            <a:chExt cx="5751000" cy="8217000"/>
          </a:xfrm>
        </p:grpSpPr>
        <p:sp>
          <p:nvSpPr>
            <p:cNvPr id="422" name="Freeform 69"/>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23" name="Group 63"/>
          <p:cNvGrpSpPr/>
          <p:nvPr/>
        </p:nvGrpSpPr>
        <p:grpSpPr>
          <a:xfrm>
            <a:off x="1032120" y="2290680"/>
            <a:ext cx="399960" cy="515520"/>
            <a:chOff x="1032120" y="2290680"/>
            <a:chExt cx="399960" cy="515520"/>
          </a:xfrm>
        </p:grpSpPr>
        <p:sp>
          <p:nvSpPr>
            <p:cNvPr id="424" name="Freeform 70"/>
            <p:cNvSpPr/>
            <p:nvPr/>
          </p:nvSpPr>
          <p:spPr>
            <a:xfrm rot="5400000">
              <a:off x="974160" y="2348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25" name="TextBox 37"/>
            <p:cNvSpPr/>
            <p:nvPr/>
          </p:nvSpPr>
          <p:spPr>
            <a:xfrm rot="5400000">
              <a:off x="991080" y="2440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426" name="TextBox 38"/>
          <p:cNvSpPr/>
          <p:nvPr/>
        </p:nvSpPr>
        <p:spPr>
          <a:xfrm>
            <a:off x="1600200" y="2286000"/>
            <a:ext cx="15883920" cy="215532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600" spc="-1" strike="noStrike">
                <a:solidFill>
                  <a:srgbClr val="fffbfb"/>
                </a:solidFill>
                <a:latin typeface="Almarai Bold"/>
                <a:ea typeface="Almarai Bold"/>
              </a:rPr>
              <a:t>Our SWOT Analysis Against the Competition: Our Strengths, Our Challenges, Our Opportunities:</a:t>
            </a:r>
            <a:endParaRPr b="0" lang="en-US" sz="2600" spc="-1" strike="noStrike">
              <a:solidFill>
                <a:srgbClr val="ffffff"/>
              </a:solidFill>
              <a:latin typeface="Arial"/>
            </a:endParaRPr>
          </a:p>
          <a:p>
            <a:pPr algn="just" defTabSz="914400">
              <a:lnSpc>
                <a:spcPts val="3450"/>
              </a:lnSpc>
              <a:spcBef>
                <a:spcPts val="1191"/>
              </a:spcBef>
              <a:spcAft>
                <a:spcPts val="992"/>
              </a:spcAft>
            </a:pPr>
            <a:endParaRPr b="0" lang="en-US" sz="26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427" name="TextBox 39"/>
          <p:cNvSpPr/>
          <p:nvPr/>
        </p:nvSpPr>
        <p:spPr>
          <a:xfrm>
            <a:off x="1362960" y="865440"/>
            <a:ext cx="862344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COMPETITIVE ANALYSIS</a:t>
            </a:r>
            <a:endParaRPr b="0" lang="en-US" sz="4500" spc="-1" strike="noStrike">
              <a:solidFill>
                <a:srgbClr val="ffffff"/>
              </a:solidFill>
              <a:latin typeface="Arial"/>
            </a:endParaRPr>
          </a:p>
        </p:txBody>
      </p:sp>
      <p:grpSp>
        <p:nvGrpSpPr>
          <p:cNvPr id="428" name="Group 64"/>
          <p:cNvGrpSpPr/>
          <p:nvPr/>
        </p:nvGrpSpPr>
        <p:grpSpPr>
          <a:xfrm>
            <a:off x="184320" y="617400"/>
            <a:ext cx="1221480" cy="1221480"/>
            <a:chOff x="184320" y="617400"/>
            <a:chExt cx="1221480" cy="1221480"/>
          </a:xfrm>
        </p:grpSpPr>
        <p:sp>
          <p:nvSpPr>
            <p:cNvPr id="429" name="Freeform 7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30" name="TextBox 40"/>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09</a:t>
            </a:r>
            <a:endParaRPr b="0" lang="en-US" sz="5000" spc="-1" strike="noStrike">
              <a:solidFill>
                <a:srgbClr val="ffffff"/>
              </a:solidFill>
              <a:latin typeface="Arial"/>
            </a:endParaRPr>
          </a:p>
        </p:txBody>
      </p:sp>
      <p:sp>
        <p:nvSpPr>
          <p:cNvPr id="431" name=""/>
          <p:cNvSpPr/>
          <p:nvPr/>
        </p:nvSpPr>
        <p:spPr>
          <a:xfrm>
            <a:off x="1074600" y="3200400"/>
            <a:ext cx="5326200" cy="1195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2. Opportunities AND Threats:</a:t>
            </a:r>
            <a:endParaRPr b="0" lang="en-US" sz="2600" spc="-1" strike="noStrike">
              <a:solidFill>
                <a:srgbClr val="ffffff"/>
              </a:solidFill>
              <a:latin typeface="Arial"/>
            </a:endParaRPr>
          </a:p>
        </p:txBody>
      </p:sp>
      <p:pic>
        <p:nvPicPr>
          <p:cNvPr id="432" name="" descr=""/>
          <p:cNvPicPr/>
          <p:nvPr/>
        </p:nvPicPr>
        <p:blipFill>
          <a:blip r:embed="rId10"/>
          <a:srcRect l="0" t="4442" r="0" b="31110"/>
          <a:stretch/>
        </p:blipFill>
        <p:spPr>
          <a:xfrm>
            <a:off x="6900840" y="3200400"/>
            <a:ext cx="7270200" cy="66268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433" name="Freeform 7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434" name="Group 65"/>
          <p:cNvGrpSpPr/>
          <p:nvPr/>
        </p:nvGrpSpPr>
        <p:grpSpPr>
          <a:xfrm>
            <a:off x="15764040" y="-781920"/>
            <a:ext cx="1680840" cy="2402280"/>
            <a:chOff x="15764040" y="-781920"/>
            <a:chExt cx="1680840" cy="2402280"/>
          </a:xfrm>
        </p:grpSpPr>
        <p:sp>
          <p:nvSpPr>
            <p:cNvPr id="435" name="Freeform 73"/>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36" name="Group 66"/>
          <p:cNvGrpSpPr/>
          <p:nvPr/>
        </p:nvGrpSpPr>
        <p:grpSpPr>
          <a:xfrm>
            <a:off x="799200" y="7933320"/>
            <a:ext cx="1680840" cy="2402280"/>
            <a:chOff x="799200" y="7933320"/>
            <a:chExt cx="1680840" cy="2402280"/>
          </a:xfrm>
        </p:grpSpPr>
        <p:sp>
          <p:nvSpPr>
            <p:cNvPr id="437" name="Freeform 74"/>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38" name="Group 67"/>
          <p:cNvGrpSpPr/>
          <p:nvPr/>
        </p:nvGrpSpPr>
        <p:grpSpPr>
          <a:xfrm>
            <a:off x="14475240" y="781920"/>
            <a:ext cx="838800" cy="838800"/>
            <a:chOff x="14475240" y="781920"/>
            <a:chExt cx="838800" cy="838800"/>
          </a:xfrm>
        </p:grpSpPr>
        <p:sp>
          <p:nvSpPr>
            <p:cNvPr id="439" name="Freeform 75"/>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40" name="Group 68"/>
          <p:cNvGrpSpPr/>
          <p:nvPr/>
        </p:nvGrpSpPr>
        <p:grpSpPr>
          <a:xfrm>
            <a:off x="1028880" y="5588640"/>
            <a:ext cx="838800" cy="838800"/>
            <a:chOff x="1028880" y="5588640"/>
            <a:chExt cx="838800" cy="838800"/>
          </a:xfrm>
        </p:grpSpPr>
        <p:sp>
          <p:nvSpPr>
            <p:cNvPr id="441" name="Freeform 76"/>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42" name="Group 69"/>
          <p:cNvGrpSpPr/>
          <p:nvPr/>
        </p:nvGrpSpPr>
        <p:grpSpPr>
          <a:xfrm>
            <a:off x="17259480" y="2066760"/>
            <a:ext cx="5751000" cy="8217000"/>
            <a:chOff x="17259480" y="2066760"/>
            <a:chExt cx="5751000" cy="8217000"/>
          </a:xfrm>
        </p:grpSpPr>
        <p:sp>
          <p:nvSpPr>
            <p:cNvPr id="443" name="Freeform 77"/>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44" name="Group 70"/>
          <p:cNvGrpSpPr/>
          <p:nvPr/>
        </p:nvGrpSpPr>
        <p:grpSpPr>
          <a:xfrm>
            <a:off x="-5173200" y="-2043000"/>
            <a:ext cx="5751000" cy="8217000"/>
            <a:chOff x="-5173200" y="-2043000"/>
            <a:chExt cx="5751000" cy="8217000"/>
          </a:xfrm>
        </p:grpSpPr>
        <p:sp>
          <p:nvSpPr>
            <p:cNvPr id="445" name="Freeform 78"/>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46" name="Group 71"/>
          <p:cNvGrpSpPr/>
          <p:nvPr/>
        </p:nvGrpSpPr>
        <p:grpSpPr>
          <a:xfrm>
            <a:off x="1032120" y="2290680"/>
            <a:ext cx="399960" cy="515520"/>
            <a:chOff x="1032120" y="2290680"/>
            <a:chExt cx="399960" cy="515520"/>
          </a:xfrm>
        </p:grpSpPr>
        <p:sp>
          <p:nvSpPr>
            <p:cNvPr id="447" name="Freeform 79"/>
            <p:cNvSpPr/>
            <p:nvPr/>
          </p:nvSpPr>
          <p:spPr>
            <a:xfrm rot="5400000">
              <a:off x="974160" y="2348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48" name="TextBox 41"/>
            <p:cNvSpPr/>
            <p:nvPr/>
          </p:nvSpPr>
          <p:spPr>
            <a:xfrm rot="5400000">
              <a:off x="991080" y="2440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449" name="TextBox 42"/>
          <p:cNvSpPr/>
          <p:nvPr/>
        </p:nvSpPr>
        <p:spPr>
          <a:xfrm>
            <a:off x="1600200" y="2286000"/>
            <a:ext cx="15883920" cy="215532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600" spc="-1" strike="noStrike">
                <a:solidFill>
                  <a:srgbClr val="fffbfb"/>
                </a:solidFill>
                <a:latin typeface="Almarai Bold"/>
                <a:ea typeface="Almarai Bold"/>
              </a:rPr>
              <a:t>Our SWOT Analysis Against the Competition: Our Strengths, Our Challenges, Our Opportunities:</a:t>
            </a:r>
            <a:endParaRPr b="0" lang="en-US" sz="2600" spc="-1" strike="noStrike">
              <a:solidFill>
                <a:srgbClr val="ffffff"/>
              </a:solidFill>
              <a:latin typeface="Arial"/>
            </a:endParaRPr>
          </a:p>
          <a:p>
            <a:pPr algn="just" defTabSz="914400">
              <a:lnSpc>
                <a:spcPts val="3450"/>
              </a:lnSpc>
              <a:spcBef>
                <a:spcPts val="1191"/>
              </a:spcBef>
              <a:spcAft>
                <a:spcPts val="992"/>
              </a:spcAft>
            </a:pPr>
            <a:endParaRPr b="0" lang="en-US" sz="2600" spc="-1" strike="noStrike">
              <a:solidFill>
                <a:srgbClr val="ffffff"/>
              </a:solidFill>
              <a:latin typeface="Arial"/>
            </a:endParaRPr>
          </a:p>
          <a:p>
            <a:pPr defTabSz="914400">
              <a:lnSpc>
                <a:spcPts val="3450"/>
              </a:lnSpc>
            </a:pPr>
            <a:endParaRPr b="0" lang="en-US" sz="18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450" name="TextBox 43"/>
          <p:cNvSpPr/>
          <p:nvPr/>
        </p:nvSpPr>
        <p:spPr>
          <a:xfrm>
            <a:off x="1362960" y="865440"/>
            <a:ext cx="862344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COMPETITIVE ANALYSIS</a:t>
            </a:r>
            <a:endParaRPr b="0" lang="en-US" sz="4500" spc="-1" strike="noStrike">
              <a:solidFill>
                <a:srgbClr val="ffffff"/>
              </a:solidFill>
              <a:latin typeface="Arial"/>
            </a:endParaRPr>
          </a:p>
        </p:txBody>
      </p:sp>
      <p:grpSp>
        <p:nvGrpSpPr>
          <p:cNvPr id="451" name="Group 72"/>
          <p:cNvGrpSpPr/>
          <p:nvPr/>
        </p:nvGrpSpPr>
        <p:grpSpPr>
          <a:xfrm>
            <a:off x="184320" y="617400"/>
            <a:ext cx="1221480" cy="1221480"/>
            <a:chOff x="184320" y="617400"/>
            <a:chExt cx="1221480" cy="1221480"/>
          </a:xfrm>
        </p:grpSpPr>
        <p:sp>
          <p:nvSpPr>
            <p:cNvPr id="452" name="Freeform 80"/>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53" name="TextBox 44"/>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09</a:t>
            </a:r>
            <a:endParaRPr b="0" lang="en-US" sz="5000" spc="-1" strike="noStrike">
              <a:solidFill>
                <a:srgbClr val="ffffff"/>
              </a:solidFill>
              <a:latin typeface="Arial"/>
            </a:endParaRPr>
          </a:p>
        </p:txBody>
      </p:sp>
      <p:sp>
        <p:nvSpPr>
          <p:cNvPr id="454" name=""/>
          <p:cNvSpPr/>
          <p:nvPr/>
        </p:nvSpPr>
        <p:spPr>
          <a:xfrm>
            <a:off x="1074600" y="2876400"/>
            <a:ext cx="6924240" cy="1195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3. DIFFERENTIATION OF THE PROJECT:</a:t>
            </a:r>
            <a:endParaRPr b="0" lang="en-US" sz="2600" spc="-1" strike="noStrike">
              <a:solidFill>
                <a:srgbClr val="ffffff"/>
              </a:solidFill>
              <a:latin typeface="Arial"/>
            </a:endParaRPr>
          </a:p>
        </p:txBody>
      </p:sp>
      <p:sp>
        <p:nvSpPr>
          <p:cNvPr id="455" name=""/>
          <p:cNvSpPr/>
          <p:nvPr/>
        </p:nvSpPr>
        <p:spPr>
          <a:xfrm>
            <a:off x="2057400" y="3400920"/>
            <a:ext cx="15199920" cy="636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fff"/>
                </a:solidFill>
                <a:latin typeface="Arial"/>
              </a:rPr>
              <a:t>Our solution stands out for its fundamentally intelligent approach to code review. Where existing tools simply show changes, we provide context, proactive suggestions, and continuous learning.</a:t>
            </a:r>
            <a:endParaRPr b="0" lang="en-US" sz="2600" spc="-1" strike="noStrike">
              <a:solidFill>
                <a:srgbClr val="ffffff"/>
              </a:solidFill>
              <a:latin typeface="Arial"/>
            </a:endParaRPr>
          </a:p>
          <a:p>
            <a:pPr>
              <a:lnSpc>
                <a:spcPct val="100000"/>
              </a:lnSpc>
            </a:pPr>
            <a:endParaRPr b="0" lang="en-US" sz="2600" spc="-1" strike="noStrike">
              <a:solidFill>
                <a:srgbClr val="ffffff"/>
              </a:solidFill>
              <a:latin typeface="Arial"/>
            </a:endParaRPr>
          </a:p>
          <a:p>
            <a:pPr>
              <a:lnSpc>
                <a:spcPct val="100000"/>
              </a:lnSpc>
            </a:pPr>
            <a:r>
              <a:rPr b="0" lang="en-US" sz="2600" spc="-1" strike="noStrike">
                <a:solidFill>
                  <a:srgbClr val="ffffff"/>
                </a:solidFill>
                <a:latin typeface="Arial"/>
              </a:rPr>
              <a:t>We're not just another tool; we're a smart partner for improving code quality. Our integration, designed for collaborative platforms, aims to make code review not a chore, but a constructive exchange and a learning engine for the entire team.</a:t>
            </a:r>
            <a:endParaRPr b="0" lang="en-US" sz="2600" spc="-1" strike="noStrike">
              <a:solidFill>
                <a:srgbClr val="ffffff"/>
              </a:solidFill>
              <a:latin typeface="Arial"/>
            </a:endParaRPr>
          </a:p>
          <a:p>
            <a:pPr>
              <a:lnSpc>
                <a:spcPct val="100000"/>
              </a:lnSpc>
            </a:pPr>
            <a:endParaRPr b="0" lang="en-US" sz="2600" spc="-1" strike="noStrike">
              <a:solidFill>
                <a:srgbClr val="ffffff"/>
              </a:solidFill>
              <a:latin typeface="Arial"/>
            </a:endParaRPr>
          </a:p>
          <a:p>
            <a:pPr>
              <a:lnSpc>
                <a:spcPct val="100000"/>
              </a:lnSpc>
            </a:pPr>
            <a:r>
              <a:rPr b="0" lang="en-US" sz="2600" spc="-1" strike="noStrike">
                <a:solidFill>
                  <a:srgbClr val="ffffff"/>
                </a:solidFill>
                <a:latin typeface="Arial"/>
              </a:rPr>
              <a:t>Our focus on user experience, making the review process more intuitive and guided, is also a key differentiator. We want developers to enjoy code review and see it as an integral and valuable part of their workflow.</a:t>
            </a:r>
            <a:endParaRPr b="0" lang="en-US" sz="2600" spc="-1" strike="noStrike">
              <a:solidFill>
                <a:srgbClr val="ffffff"/>
              </a:solidFill>
              <a:latin typeface="Arial"/>
            </a:endParaRPr>
          </a:p>
          <a:p>
            <a:pPr>
              <a:lnSpc>
                <a:spcPct val="100000"/>
              </a:lnSpc>
            </a:pPr>
            <a:endParaRPr b="0" lang="en-US" sz="2600" spc="-1" strike="noStrike">
              <a:solidFill>
                <a:srgbClr val="ffffff"/>
              </a:solidFill>
              <a:latin typeface="Arial"/>
            </a:endParaRPr>
          </a:p>
          <a:p>
            <a:pPr>
              <a:lnSpc>
                <a:spcPct val="100000"/>
              </a:lnSpc>
            </a:pPr>
            <a:r>
              <a:rPr b="0" lang="en-US" sz="2600" spc="-1" strike="noStrike">
                <a:solidFill>
                  <a:srgbClr val="ffffff"/>
                </a:solidFill>
                <a:latin typeface="Arial"/>
              </a:rPr>
              <a:t>In short, our integrated strategic intelligence, our focus on continuous learning, and our collaborative user experience are what make us unique and, I believe, superior to existing solutions. We don't just make reviewing easier; we fundamentally improve it.</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456"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457" name="Group 3"/>
          <p:cNvGrpSpPr/>
          <p:nvPr/>
        </p:nvGrpSpPr>
        <p:grpSpPr>
          <a:xfrm>
            <a:off x="15764040" y="-781920"/>
            <a:ext cx="1680840" cy="2402280"/>
            <a:chOff x="15764040" y="-781920"/>
            <a:chExt cx="1680840" cy="2402280"/>
          </a:xfrm>
        </p:grpSpPr>
        <p:sp>
          <p:nvSpPr>
            <p:cNvPr id="458"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59" name="Group 5"/>
          <p:cNvGrpSpPr/>
          <p:nvPr/>
        </p:nvGrpSpPr>
        <p:grpSpPr>
          <a:xfrm>
            <a:off x="799200" y="7933320"/>
            <a:ext cx="1680840" cy="2402280"/>
            <a:chOff x="799200" y="7933320"/>
            <a:chExt cx="1680840" cy="2402280"/>
          </a:xfrm>
        </p:grpSpPr>
        <p:sp>
          <p:nvSpPr>
            <p:cNvPr id="460"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61" name="Group 7"/>
          <p:cNvGrpSpPr/>
          <p:nvPr/>
        </p:nvGrpSpPr>
        <p:grpSpPr>
          <a:xfrm>
            <a:off x="14475240" y="781920"/>
            <a:ext cx="838800" cy="838800"/>
            <a:chOff x="14475240" y="781920"/>
            <a:chExt cx="838800" cy="838800"/>
          </a:xfrm>
        </p:grpSpPr>
        <p:sp>
          <p:nvSpPr>
            <p:cNvPr id="462"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63" name="Group 9"/>
          <p:cNvGrpSpPr/>
          <p:nvPr/>
        </p:nvGrpSpPr>
        <p:grpSpPr>
          <a:xfrm>
            <a:off x="1028880" y="5588640"/>
            <a:ext cx="838800" cy="838800"/>
            <a:chOff x="1028880" y="5588640"/>
            <a:chExt cx="838800" cy="838800"/>
          </a:xfrm>
        </p:grpSpPr>
        <p:sp>
          <p:nvSpPr>
            <p:cNvPr id="464"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65" name="Group 11"/>
          <p:cNvGrpSpPr/>
          <p:nvPr/>
        </p:nvGrpSpPr>
        <p:grpSpPr>
          <a:xfrm>
            <a:off x="17259480" y="2066760"/>
            <a:ext cx="5751000" cy="8217000"/>
            <a:chOff x="17259480" y="2066760"/>
            <a:chExt cx="5751000" cy="8217000"/>
          </a:xfrm>
        </p:grpSpPr>
        <p:sp>
          <p:nvSpPr>
            <p:cNvPr id="466"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67" name="Group 13"/>
          <p:cNvGrpSpPr/>
          <p:nvPr/>
        </p:nvGrpSpPr>
        <p:grpSpPr>
          <a:xfrm>
            <a:off x="-5173200" y="-2043000"/>
            <a:ext cx="5751000" cy="8217000"/>
            <a:chOff x="-5173200" y="-2043000"/>
            <a:chExt cx="5751000" cy="8217000"/>
          </a:xfrm>
        </p:grpSpPr>
        <p:sp>
          <p:nvSpPr>
            <p:cNvPr id="468"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69" name="Group 15"/>
          <p:cNvGrpSpPr/>
          <p:nvPr/>
        </p:nvGrpSpPr>
        <p:grpSpPr>
          <a:xfrm>
            <a:off x="1032120" y="2002680"/>
            <a:ext cx="399960" cy="515520"/>
            <a:chOff x="1032120" y="2002680"/>
            <a:chExt cx="399960" cy="515520"/>
          </a:xfrm>
        </p:grpSpPr>
        <p:sp>
          <p:nvSpPr>
            <p:cNvPr id="470" name="Freeform 16"/>
            <p:cNvSpPr/>
            <p:nvPr/>
          </p:nvSpPr>
          <p:spPr>
            <a:xfrm rot="5400000">
              <a:off x="974160" y="2060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471" name="TextBox 17"/>
            <p:cNvSpPr/>
            <p:nvPr/>
          </p:nvSpPr>
          <p:spPr>
            <a:xfrm rot="5400000">
              <a:off x="991080" y="2152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472" name="TextBox 18"/>
          <p:cNvSpPr/>
          <p:nvPr/>
        </p:nvSpPr>
        <p:spPr>
          <a:xfrm>
            <a:off x="1746000" y="2025000"/>
            <a:ext cx="1588392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MAIN TARGET: Software Development Teams within Companies.</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473" name="TextBox 19"/>
          <p:cNvSpPr/>
          <p:nvPr/>
        </p:nvSpPr>
        <p:spPr>
          <a:xfrm>
            <a:off x="1362960" y="865440"/>
            <a:ext cx="83235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 MARKET ANALYSIS</a:t>
            </a:r>
            <a:endParaRPr b="0" lang="en-US" sz="4500" spc="-1" strike="noStrike">
              <a:solidFill>
                <a:srgbClr val="ffffff"/>
              </a:solidFill>
              <a:latin typeface="Arial"/>
            </a:endParaRPr>
          </a:p>
        </p:txBody>
      </p:sp>
      <p:grpSp>
        <p:nvGrpSpPr>
          <p:cNvPr id="474" name="Group 20"/>
          <p:cNvGrpSpPr/>
          <p:nvPr/>
        </p:nvGrpSpPr>
        <p:grpSpPr>
          <a:xfrm>
            <a:off x="184320" y="617400"/>
            <a:ext cx="1221480" cy="1221480"/>
            <a:chOff x="184320" y="617400"/>
            <a:chExt cx="1221480" cy="1221480"/>
          </a:xfrm>
        </p:grpSpPr>
        <p:sp>
          <p:nvSpPr>
            <p:cNvPr id="475"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76"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10</a:t>
            </a:r>
            <a:endParaRPr b="0" lang="en-US" sz="5000" spc="-1" strike="noStrike">
              <a:solidFill>
                <a:srgbClr val="ffffff"/>
              </a:solidFill>
              <a:latin typeface="Arial"/>
            </a:endParaRPr>
          </a:p>
        </p:txBody>
      </p:sp>
      <p:sp>
        <p:nvSpPr>
          <p:cNvPr id="477" name=""/>
          <p:cNvSpPr/>
          <p:nvPr/>
        </p:nvSpPr>
        <p:spPr>
          <a:xfrm>
            <a:off x="2057400" y="2694960"/>
            <a:ext cx="15542640" cy="19720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2600" spc="-1" strike="noStrike">
                <a:solidFill>
                  <a:srgbClr val="ffffff"/>
                </a:solidFill>
                <a:latin typeface="Arial"/>
              </a:rPr>
              <a:t>Our primary target audience is software development teams operating within companies of all sizes, from innovative startups to established enterprises. These teams are directly responsible for the creation, maintenance, and evolution of software applications and systems.</a:t>
            </a:r>
            <a:endParaRPr b="0" lang="en-US" sz="2600" spc="-1" strike="noStrike">
              <a:solidFill>
                <a:srgbClr val="ffffff"/>
              </a:solidFill>
              <a:latin typeface="Arial"/>
            </a:endParaRPr>
          </a:p>
        </p:txBody>
      </p:sp>
      <p:sp>
        <p:nvSpPr>
          <p:cNvPr id="478" name=""/>
          <p:cNvSpPr/>
          <p:nvPr/>
        </p:nvSpPr>
        <p:spPr>
          <a:xfrm>
            <a:off x="1533240" y="4489200"/>
            <a:ext cx="16066800" cy="5567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ffffff"/>
              </a:buClr>
              <a:buFont typeface="OpenSymbol"/>
              <a:buAutoNum type="arabicPeriod"/>
            </a:pPr>
            <a:r>
              <a:rPr b="1" lang="en-US" sz="2600" spc="-1" strike="noStrike">
                <a:solidFill>
                  <a:srgbClr val="ffffff"/>
                </a:solidFill>
                <a:latin typeface="Arial"/>
              </a:rPr>
              <a:t>Customers:</a:t>
            </a:r>
            <a:endParaRPr b="0" lang="en-US" sz="2600" spc="-1" strike="noStrike">
              <a:solidFill>
                <a:srgbClr val="ffffff"/>
              </a:solidFill>
              <a:latin typeface="Arial"/>
            </a:endParaRPr>
          </a:p>
          <a:p>
            <a:pPr marL="216000" indent="-216000" algn="just">
              <a:lnSpc>
                <a:spcPct val="100000"/>
              </a:lnSpc>
              <a:buClr>
                <a:srgbClr val="ffffff"/>
              </a:buClr>
              <a:buSzPct val="45000"/>
              <a:buFont typeface="Wingdings" charset="2"/>
              <a:buChar char=""/>
            </a:pPr>
            <a:r>
              <a:rPr b="1" lang="en-US" sz="2600" spc="-1" strike="noStrike">
                <a:solidFill>
                  <a:srgbClr val="ffffff"/>
                </a:solidFill>
                <a:latin typeface="Arial"/>
              </a:rPr>
              <a:t>Software Engineering / R&amp;D Departments:</a:t>
            </a:r>
            <a:r>
              <a:rPr b="0" lang="en-US" sz="2600" spc="-1" strike="noStrike">
                <a:solidFill>
                  <a:srgbClr val="ffffff"/>
                </a:solidFill>
                <a:latin typeface="Arial"/>
              </a:rPr>
              <a:t> Managers in these departments are often the final decision-makers for adopting new tools and processes to improve development efficiency and quality. They are sensitive to metrics such as bug reduction, faster development cycles, and improved developer satisfaction.</a:t>
            </a:r>
            <a:endParaRPr b="0" lang="en-US" sz="2600" spc="-1" strike="noStrike">
              <a:solidFill>
                <a:srgbClr val="ffffff"/>
              </a:solidFill>
              <a:latin typeface="Arial"/>
            </a:endParaRPr>
          </a:p>
          <a:p>
            <a:pPr algn="just">
              <a:lnSpc>
                <a:spcPct val="100000"/>
              </a:lnSpc>
            </a:pPr>
            <a:endParaRPr b="0" lang="en-US" sz="2600" spc="-1" strike="noStrike">
              <a:solidFill>
                <a:srgbClr val="ffffff"/>
              </a:solidFill>
              <a:latin typeface="Arial"/>
            </a:endParaRPr>
          </a:p>
          <a:p>
            <a:pPr marL="216000" indent="-216000" algn="just">
              <a:lnSpc>
                <a:spcPct val="100000"/>
              </a:lnSpc>
              <a:buClr>
                <a:srgbClr val="ffffff"/>
              </a:buClr>
              <a:buSzPct val="45000"/>
              <a:buFont typeface="Wingdings" charset="2"/>
              <a:buChar char=""/>
            </a:pPr>
            <a:r>
              <a:rPr b="1" lang="en-US" sz="2600" spc="-1" strike="noStrike">
                <a:solidFill>
                  <a:srgbClr val="ffffff"/>
                </a:solidFill>
                <a:latin typeface="Arial"/>
              </a:rPr>
              <a:t>Chief Technology Officers (CTOs) / Vice Presidents of Engineering:</a:t>
            </a:r>
            <a:r>
              <a:rPr b="0" lang="en-US" sz="2600" spc="-1" strike="noStrike">
                <a:solidFill>
                  <a:srgbClr val="ffffff"/>
                </a:solidFill>
                <a:latin typeface="Arial"/>
              </a:rPr>
              <a:t> These technology leaders are responsible for the overall development strategy and are interested in solutions that can have a significant impact on productivity, quality and innovation across the organization.</a:t>
            </a:r>
            <a:endParaRPr b="0" lang="en-US" sz="2600" spc="-1" strike="noStrike">
              <a:solidFill>
                <a:srgbClr val="ffffff"/>
              </a:solidFill>
              <a:latin typeface="Arial"/>
            </a:endParaRPr>
          </a:p>
          <a:p>
            <a:pPr algn="just">
              <a:lnSpc>
                <a:spcPct val="100000"/>
              </a:lnSpc>
            </a:pPr>
            <a:endParaRPr b="0" lang="en-US" sz="2600" spc="-1" strike="noStrike">
              <a:solidFill>
                <a:srgbClr val="ffffff"/>
              </a:solidFill>
              <a:latin typeface="Arial"/>
            </a:endParaRPr>
          </a:p>
          <a:p>
            <a:pPr marL="216000" indent="-216000" algn="just">
              <a:lnSpc>
                <a:spcPct val="100000"/>
              </a:lnSpc>
              <a:buClr>
                <a:srgbClr val="ffffff"/>
              </a:buClr>
              <a:buSzPct val="45000"/>
              <a:buFont typeface="Wingdings" charset="2"/>
              <a:buChar char=""/>
            </a:pPr>
            <a:r>
              <a:rPr b="1" lang="en-US" sz="2600" spc="-1" strike="noStrike">
                <a:solidFill>
                  <a:srgbClr val="ffffff"/>
                </a:solidFill>
                <a:latin typeface="Arial"/>
              </a:rPr>
              <a:t>Software Project Managers: </a:t>
            </a:r>
            <a:r>
              <a:rPr b="0" lang="en-US" sz="2600" spc="-1" strike="noStrike">
                <a:solidFill>
                  <a:srgbClr val="ffffff"/>
                </a:solidFill>
                <a:latin typeface="Arial"/>
              </a:rPr>
              <a:t>These roles focus on team management and workflow optimization. They seek tools that can facilitate collaboration, improve transparency, and reduce friction within the development process, including code review.</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64"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65" name="Group 3"/>
          <p:cNvGrpSpPr/>
          <p:nvPr/>
        </p:nvGrpSpPr>
        <p:grpSpPr>
          <a:xfrm>
            <a:off x="15764040" y="-781920"/>
            <a:ext cx="1680840" cy="2402280"/>
            <a:chOff x="15764040" y="-781920"/>
            <a:chExt cx="1680840" cy="2402280"/>
          </a:xfrm>
        </p:grpSpPr>
        <p:sp>
          <p:nvSpPr>
            <p:cNvPr id="66"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7" name="Group 5"/>
          <p:cNvGrpSpPr/>
          <p:nvPr/>
        </p:nvGrpSpPr>
        <p:grpSpPr>
          <a:xfrm>
            <a:off x="799200" y="7933320"/>
            <a:ext cx="1680840" cy="2402280"/>
            <a:chOff x="799200" y="7933320"/>
            <a:chExt cx="1680840" cy="2402280"/>
          </a:xfrm>
        </p:grpSpPr>
        <p:sp>
          <p:nvSpPr>
            <p:cNvPr id="68"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9" name="Group 7"/>
          <p:cNvGrpSpPr/>
          <p:nvPr/>
        </p:nvGrpSpPr>
        <p:grpSpPr>
          <a:xfrm>
            <a:off x="14475240" y="781920"/>
            <a:ext cx="838800" cy="838800"/>
            <a:chOff x="14475240" y="781920"/>
            <a:chExt cx="838800" cy="838800"/>
          </a:xfrm>
        </p:grpSpPr>
        <p:sp>
          <p:nvSpPr>
            <p:cNvPr id="70"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1" name="Group 9"/>
          <p:cNvGrpSpPr/>
          <p:nvPr/>
        </p:nvGrpSpPr>
        <p:grpSpPr>
          <a:xfrm>
            <a:off x="1028880" y="5588640"/>
            <a:ext cx="838800" cy="838800"/>
            <a:chOff x="1028880" y="5588640"/>
            <a:chExt cx="838800" cy="838800"/>
          </a:xfrm>
        </p:grpSpPr>
        <p:sp>
          <p:nvSpPr>
            <p:cNvPr id="72"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3" name="Group 11"/>
          <p:cNvGrpSpPr/>
          <p:nvPr/>
        </p:nvGrpSpPr>
        <p:grpSpPr>
          <a:xfrm>
            <a:off x="17259480" y="2066760"/>
            <a:ext cx="5751000" cy="8217000"/>
            <a:chOff x="17259480" y="2066760"/>
            <a:chExt cx="5751000" cy="8217000"/>
          </a:xfrm>
        </p:grpSpPr>
        <p:sp>
          <p:nvSpPr>
            <p:cNvPr id="74"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75" name="Group 13"/>
          <p:cNvGrpSpPr/>
          <p:nvPr/>
        </p:nvGrpSpPr>
        <p:grpSpPr>
          <a:xfrm>
            <a:off x="-5173200" y="-2043000"/>
            <a:ext cx="5751000" cy="8217000"/>
            <a:chOff x="-5173200" y="-2043000"/>
            <a:chExt cx="5751000" cy="8217000"/>
          </a:xfrm>
        </p:grpSpPr>
        <p:sp>
          <p:nvSpPr>
            <p:cNvPr id="76"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77" name="TextBox 15"/>
          <p:cNvSpPr/>
          <p:nvPr/>
        </p:nvSpPr>
        <p:spPr>
          <a:xfrm>
            <a:off x="0" y="865440"/>
            <a:ext cx="107571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GENERAL PRESENTATION</a:t>
            </a:r>
            <a:endParaRPr b="0" lang="en-US" sz="4500" spc="-1" strike="noStrike">
              <a:solidFill>
                <a:srgbClr val="ffffff"/>
              </a:solidFill>
              <a:latin typeface="Arial"/>
            </a:endParaRPr>
          </a:p>
        </p:txBody>
      </p:sp>
      <p:grpSp>
        <p:nvGrpSpPr>
          <p:cNvPr id="78" name="Group 16"/>
          <p:cNvGrpSpPr/>
          <p:nvPr/>
        </p:nvGrpSpPr>
        <p:grpSpPr>
          <a:xfrm>
            <a:off x="184320" y="617400"/>
            <a:ext cx="1221480" cy="1221480"/>
            <a:chOff x="184320" y="617400"/>
            <a:chExt cx="1221480" cy="1221480"/>
          </a:xfrm>
        </p:grpSpPr>
        <p:sp>
          <p:nvSpPr>
            <p:cNvPr id="79" name="Freeform 17"/>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80" name="Group 18"/>
          <p:cNvGrpSpPr/>
          <p:nvPr/>
        </p:nvGrpSpPr>
        <p:grpSpPr>
          <a:xfrm>
            <a:off x="1032120" y="2254680"/>
            <a:ext cx="399960" cy="515520"/>
            <a:chOff x="1032120" y="2254680"/>
            <a:chExt cx="399960" cy="515520"/>
          </a:xfrm>
        </p:grpSpPr>
        <p:sp>
          <p:nvSpPr>
            <p:cNvPr id="81" name="Freeform 19"/>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2" name="TextBox 20"/>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83" name="TextBox 21"/>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01</a:t>
            </a:r>
            <a:endParaRPr b="0" lang="en-US" sz="5000" spc="-1" strike="noStrike">
              <a:solidFill>
                <a:srgbClr val="ffffff"/>
              </a:solidFill>
              <a:latin typeface="Arial"/>
            </a:endParaRPr>
          </a:p>
        </p:txBody>
      </p:sp>
      <p:sp>
        <p:nvSpPr>
          <p:cNvPr id="84" name="TextBox 22"/>
          <p:cNvSpPr/>
          <p:nvPr/>
        </p:nvSpPr>
        <p:spPr>
          <a:xfrm>
            <a:off x="1746000" y="2283480"/>
            <a:ext cx="1429956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PROJECT TITLE</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grpSp>
        <p:nvGrpSpPr>
          <p:cNvPr id="85" name="Group 23"/>
          <p:cNvGrpSpPr/>
          <p:nvPr/>
        </p:nvGrpSpPr>
        <p:grpSpPr>
          <a:xfrm>
            <a:off x="1032120" y="4251960"/>
            <a:ext cx="399960" cy="515520"/>
            <a:chOff x="1032120" y="4251960"/>
            <a:chExt cx="399960" cy="515520"/>
          </a:xfrm>
        </p:grpSpPr>
        <p:sp>
          <p:nvSpPr>
            <p:cNvPr id="86" name="Freeform 24"/>
            <p:cNvSpPr/>
            <p:nvPr/>
          </p:nvSpPr>
          <p:spPr>
            <a:xfrm rot="5400000">
              <a:off x="974160" y="430956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7" name="TextBox 25"/>
            <p:cNvSpPr/>
            <p:nvPr/>
          </p:nvSpPr>
          <p:spPr>
            <a:xfrm rot="5400000">
              <a:off x="991080" y="440208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88" name="TextBox 26"/>
          <p:cNvSpPr/>
          <p:nvPr/>
        </p:nvSpPr>
        <p:spPr>
          <a:xfrm>
            <a:off x="1746000" y="4280400"/>
            <a:ext cx="1429956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PROJECT LOGO</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89" name="TextBox 31"/>
          <p:cNvSpPr/>
          <p:nvPr/>
        </p:nvSpPr>
        <p:spPr>
          <a:xfrm>
            <a:off x="3429000" y="2913120"/>
            <a:ext cx="13029120" cy="2243160"/>
          </a:xfrm>
          <a:prstGeom prst="rect">
            <a:avLst/>
          </a:prstGeom>
          <a:noFill/>
          <a:ln w="0">
            <a:noFill/>
          </a:ln>
        </p:spPr>
        <p:style>
          <a:lnRef idx="0"/>
          <a:fillRef idx="0"/>
          <a:effectRef idx="0"/>
          <a:fontRef idx="minor"/>
        </p:style>
        <p:txBody>
          <a:bodyPr lIns="0" rIns="0" tIns="0" bIns="0" anchor="t">
            <a:spAutoFit/>
          </a:bodyPr>
          <a:p>
            <a:pPr algn="ctr" defTabSz="914400">
              <a:lnSpc>
                <a:spcPts val="4416"/>
              </a:lnSpc>
            </a:pPr>
            <a:r>
              <a:rPr b="0" lang="en-US" sz="3200" spc="-1" strike="noStrike">
                <a:solidFill>
                  <a:srgbClr val="ffffff"/>
                </a:solidFill>
                <a:latin typeface="Almarai"/>
                <a:ea typeface="Almarai"/>
              </a:rPr>
              <a:t>Developing a Code Review Strategy Using LLMs and Acceptance Tests in Python</a:t>
            </a:r>
            <a:endParaRPr b="0" lang="en-US" sz="3200" spc="-1" strike="noStrike">
              <a:solidFill>
                <a:srgbClr val="ffffff"/>
              </a:solidFill>
              <a:latin typeface="Arial"/>
            </a:endParaRPr>
          </a:p>
          <a:p>
            <a:pPr defTabSz="914400">
              <a:lnSpc>
                <a:spcPts val="4416"/>
              </a:lnSpc>
            </a:pPr>
            <a:endParaRPr b="0" lang="en-US" sz="3200" spc="-1" strike="noStrike">
              <a:solidFill>
                <a:srgbClr val="ffffff"/>
              </a:solidFill>
              <a:latin typeface="Arial"/>
            </a:endParaRPr>
          </a:p>
          <a:p>
            <a:pPr defTabSz="914400">
              <a:lnSpc>
                <a:spcPts val="4416"/>
              </a:lnSpc>
            </a:pPr>
            <a:endParaRPr b="0" lang="en-US" sz="3200" spc="-1" strike="noStrike">
              <a:solidFill>
                <a:srgbClr val="ffffff"/>
              </a:solidFill>
              <a:latin typeface="Arial"/>
            </a:endParaRPr>
          </a:p>
        </p:txBody>
      </p:sp>
      <p:pic>
        <p:nvPicPr>
          <p:cNvPr id="90" name="" descr=""/>
          <p:cNvPicPr/>
          <p:nvPr/>
        </p:nvPicPr>
        <p:blipFill>
          <a:blip r:embed="rId10"/>
          <a:srcRect l="14400" t="38416" r="23191" b="39051"/>
          <a:stretch/>
        </p:blipFill>
        <p:spPr>
          <a:xfrm>
            <a:off x="3511800" y="5060880"/>
            <a:ext cx="3800520" cy="136836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479" name="Freeform 81"/>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480" name="Group 73"/>
          <p:cNvGrpSpPr/>
          <p:nvPr/>
        </p:nvGrpSpPr>
        <p:grpSpPr>
          <a:xfrm>
            <a:off x="15764040" y="-781920"/>
            <a:ext cx="1680840" cy="2402280"/>
            <a:chOff x="15764040" y="-781920"/>
            <a:chExt cx="1680840" cy="2402280"/>
          </a:xfrm>
        </p:grpSpPr>
        <p:sp>
          <p:nvSpPr>
            <p:cNvPr id="481" name="Freeform 82"/>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82" name="Group 74"/>
          <p:cNvGrpSpPr/>
          <p:nvPr/>
        </p:nvGrpSpPr>
        <p:grpSpPr>
          <a:xfrm>
            <a:off x="799200" y="7933320"/>
            <a:ext cx="1680840" cy="2402280"/>
            <a:chOff x="799200" y="7933320"/>
            <a:chExt cx="1680840" cy="2402280"/>
          </a:xfrm>
        </p:grpSpPr>
        <p:sp>
          <p:nvSpPr>
            <p:cNvPr id="483" name="Freeform 83"/>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84" name="Group 75"/>
          <p:cNvGrpSpPr/>
          <p:nvPr/>
        </p:nvGrpSpPr>
        <p:grpSpPr>
          <a:xfrm>
            <a:off x="14475240" y="781920"/>
            <a:ext cx="838800" cy="838800"/>
            <a:chOff x="14475240" y="781920"/>
            <a:chExt cx="838800" cy="838800"/>
          </a:xfrm>
        </p:grpSpPr>
        <p:sp>
          <p:nvSpPr>
            <p:cNvPr id="485" name="Freeform 84"/>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86" name="Group 76"/>
          <p:cNvGrpSpPr/>
          <p:nvPr/>
        </p:nvGrpSpPr>
        <p:grpSpPr>
          <a:xfrm>
            <a:off x="1028880" y="5588640"/>
            <a:ext cx="838800" cy="838800"/>
            <a:chOff x="1028880" y="5588640"/>
            <a:chExt cx="838800" cy="838800"/>
          </a:xfrm>
        </p:grpSpPr>
        <p:sp>
          <p:nvSpPr>
            <p:cNvPr id="487" name="Freeform 85"/>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88" name="Group 77"/>
          <p:cNvGrpSpPr/>
          <p:nvPr/>
        </p:nvGrpSpPr>
        <p:grpSpPr>
          <a:xfrm>
            <a:off x="17259480" y="2066760"/>
            <a:ext cx="5751000" cy="8217000"/>
            <a:chOff x="17259480" y="2066760"/>
            <a:chExt cx="5751000" cy="8217000"/>
          </a:xfrm>
        </p:grpSpPr>
        <p:sp>
          <p:nvSpPr>
            <p:cNvPr id="489" name="Freeform 86"/>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490" name="Group 78"/>
          <p:cNvGrpSpPr/>
          <p:nvPr/>
        </p:nvGrpSpPr>
        <p:grpSpPr>
          <a:xfrm>
            <a:off x="-5173200" y="-2043000"/>
            <a:ext cx="5751000" cy="8217000"/>
            <a:chOff x="-5173200" y="-2043000"/>
            <a:chExt cx="5751000" cy="8217000"/>
          </a:xfrm>
        </p:grpSpPr>
        <p:sp>
          <p:nvSpPr>
            <p:cNvPr id="491" name="Freeform 87"/>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92" name="TextBox 47"/>
          <p:cNvSpPr/>
          <p:nvPr/>
        </p:nvSpPr>
        <p:spPr>
          <a:xfrm>
            <a:off x="1362960" y="865440"/>
            <a:ext cx="83235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 MARKET ANALYSIS</a:t>
            </a:r>
            <a:endParaRPr b="0" lang="en-US" sz="4500" spc="-1" strike="noStrike">
              <a:solidFill>
                <a:srgbClr val="ffffff"/>
              </a:solidFill>
              <a:latin typeface="Arial"/>
            </a:endParaRPr>
          </a:p>
        </p:txBody>
      </p:sp>
      <p:grpSp>
        <p:nvGrpSpPr>
          <p:cNvPr id="493" name="Group 80"/>
          <p:cNvGrpSpPr/>
          <p:nvPr/>
        </p:nvGrpSpPr>
        <p:grpSpPr>
          <a:xfrm>
            <a:off x="184320" y="617400"/>
            <a:ext cx="1221480" cy="1221480"/>
            <a:chOff x="184320" y="617400"/>
            <a:chExt cx="1221480" cy="1221480"/>
          </a:xfrm>
        </p:grpSpPr>
        <p:sp>
          <p:nvSpPr>
            <p:cNvPr id="494" name="Freeform 89"/>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495" name="TextBox 48"/>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10</a:t>
            </a:r>
            <a:endParaRPr b="0" lang="en-US" sz="5000" spc="-1" strike="noStrike">
              <a:solidFill>
                <a:srgbClr val="ffffff"/>
              </a:solidFill>
              <a:latin typeface="Arial"/>
            </a:endParaRPr>
          </a:p>
        </p:txBody>
      </p:sp>
      <p:sp>
        <p:nvSpPr>
          <p:cNvPr id="496" name=""/>
          <p:cNvSpPr/>
          <p:nvPr/>
        </p:nvSpPr>
        <p:spPr>
          <a:xfrm>
            <a:off x="914400" y="2203200"/>
            <a:ext cx="16066800" cy="556704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2. Users:</a:t>
            </a:r>
            <a:endParaRPr b="0" lang="en-US" sz="2600" spc="-1" strike="noStrike">
              <a:solidFill>
                <a:srgbClr val="ffffff"/>
              </a:solidFill>
              <a:latin typeface="Arial"/>
            </a:endParaRPr>
          </a:p>
          <a:p>
            <a:pPr marL="216000" indent="-216000" algn="just">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Software Developers (of all levels):</a:t>
            </a:r>
            <a:r>
              <a:rPr b="0" lang="en-US" sz="2600" spc="-1" strike="noStrike">
                <a:solidFill>
                  <a:srgbClr val="ffffff"/>
                </a:solidFill>
                <a:latin typeface="Arial"/>
              </a:rPr>
              <a:t> These are the direct users of our solution on a daily basis. Their experience and satisfaction are crucial to the adoption and success of our product. They are looking for a tool that makes code review easier, less time-consuming, and contributes to their professional growth through constructive feedback.</a:t>
            </a:r>
            <a:endParaRPr b="0" lang="en-US" sz="2600" spc="-1" strike="noStrike">
              <a:solidFill>
                <a:srgbClr val="ffffff"/>
              </a:solidFill>
              <a:latin typeface="Arial"/>
            </a:endParaRPr>
          </a:p>
          <a:p>
            <a:pPr algn="just">
              <a:lnSpc>
                <a:spcPct val="100000"/>
              </a:lnSpc>
              <a:spcBef>
                <a:spcPts val="1191"/>
              </a:spcBef>
              <a:spcAft>
                <a:spcPts val="992"/>
              </a:spcAft>
            </a:pPr>
            <a:endParaRPr b="0" lang="en-US" sz="2600" spc="-1" strike="noStrike">
              <a:solidFill>
                <a:srgbClr val="ffffff"/>
              </a:solidFill>
              <a:latin typeface="Arial"/>
            </a:endParaRPr>
          </a:p>
          <a:p>
            <a:pPr algn="just">
              <a:lnSpc>
                <a:spcPct val="100000"/>
              </a:lnSpc>
            </a:pPr>
            <a:endParaRPr b="0" lang="en-US" sz="2600" spc="-1" strike="noStrike">
              <a:solidFill>
                <a:srgbClr val="ffffff"/>
              </a:solidFill>
              <a:latin typeface="Arial"/>
            </a:endParaRPr>
          </a:p>
        </p:txBody>
      </p:sp>
      <p:sp>
        <p:nvSpPr>
          <p:cNvPr id="497" name=""/>
          <p:cNvSpPr/>
          <p:nvPr/>
        </p:nvSpPr>
        <p:spPr>
          <a:xfrm>
            <a:off x="914400" y="4766400"/>
            <a:ext cx="16066800" cy="3628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3. Beneficiaries: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The Enterprise as a Whole:</a:t>
            </a:r>
            <a:r>
              <a:rPr b="0" lang="en-US" sz="2600" spc="-1" strike="noStrike">
                <a:solidFill>
                  <a:srgbClr val="ffffff"/>
                </a:solidFill>
                <a:latin typeface="Arial"/>
              </a:rPr>
              <a:t> Better code quality, faster development cycles, and increased innovation translate into significant business benefits for the entire organization, including improved customer satisfaction and increased competitiveness.</a:t>
            </a:r>
            <a:endParaRPr b="0" lang="en-US" sz="2600" spc="-1" strike="noStrike">
              <a:solidFill>
                <a:srgbClr val="ffffff"/>
              </a:solidFill>
              <a:latin typeface="Arial"/>
            </a:endParaRPr>
          </a:p>
          <a:p>
            <a:pPr algn="just">
              <a:lnSpc>
                <a:spcPct val="100000"/>
              </a:lnSpc>
              <a:spcBef>
                <a:spcPts val="1191"/>
              </a:spcBef>
              <a:spcAft>
                <a:spcPts val="992"/>
              </a:spcAft>
            </a:pPr>
            <a:endParaRPr b="0" lang="en-US" sz="2600" spc="-1" strike="noStrike">
              <a:solidFill>
                <a:srgbClr val="ffffff"/>
              </a:solidFill>
              <a:latin typeface="Arial"/>
            </a:endParaRPr>
          </a:p>
          <a:p>
            <a:pPr algn="just">
              <a:lnSpc>
                <a:spcPct val="100000"/>
              </a:lnSpc>
              <a:spcBef>
                <a:spcPts val="1191"/>
              </a:spcBef>
              <a:spcAft>
                <a:spcPts val="992"/>
              </a:spcAft>
            </a:pPr>
            <a:endParaRPr b="0" lang="en-US" sz="2600" spc="-1" strike="noStrike">
              <a:solidFill>
                <a:srgbClr val="ffffff"/>
              </a:solidFill>
              <a:latin typeface="Arial"/>
            </a:endParaRPr>
          </a:p>
          <a:p>
            <a:pPr algn="just">
              <a:lnSpc>
                <a:spcPct val="100000"/>
              </a:lnSpc>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498"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499" name="Group 3"/>
          <p:cNvGrpSpPr/>
          <p:nvPr/>
        </p:nvGrpSpPr>
        <p:grpSpPr>
          <a:xfrm>
            <a:off x="15764040" y="-781920"/>
            <a:ext cx="1680840" cy="2402280"/>
            <a:chOff x="15764040" y="-781920"/>
            <a:chExt cx="1680840" cy="2402280"/>
          </a:xfrm>
        </p:grpSpPr>
        <p:sp>
          <p:nvSpPr>
            <p:cNvPr id="500"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01" name="Group 5"/>
          <p:cNvGrpSpPr/>
          <p:nvPr/>
        </p:nvGrpSpPr>
        <p:grpSpPr>
          <a:xfrm>
            <a:off x="799200" y="7933320"/>
            <a:ext cx="1680840" cy="2402280"/>
            <a:chOff x="799200" y="7933320"/>
            <a:chExt cx="1680840" cy="2402280"/>
          </a:xfrm>
        </p:grpSpPr>
        <p:sp>
          <p:nvSpPr>
            <p:cNvPr id="502"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03" name="Group 7"/>
          <p:cNvGrpSpPr/>
          <p:nvPr/>
        </p:nvGrpSpPr>
        <p:grpSpPr>
          <a:xfrm>
            <a:off x="14475240" y="781920"/>
            <a:ext cx="838800" cy="838800"/>
            <a:chOff x="14475240" y="781920"/>
            <a:chExt cx="838800" cy="838800"/>
          </a:xfrm>
        </p:grpSpPr>
        <p:sp>
          <p:nvSpPr>
            <p:cNvPr id="504"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05" name="Group 9"/>
          <p:cNvGrpSpPr/>
          <p:nvPr/>
        </p:nvGrpSpPr>
        <p:grpSpPr>
          <a:xfrm>
            <a:off x="1028880" y="5588640"/>
            <a:ext cx="838800" cy="838800"/>
            <a:chOff x="1028880" y="5588640"/>
            <a:chExt cx="838800" cy="838800"/>
          </a:xfrm>
        </p:grpSpPr>
        <p:sp>
          <p:nvSpPr>
            <p:cNvPr id="506"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07" name="Group 11"/>
          <p:cNvGrpSpPr/>
          <p:nvPr/>
        </p:nvGrpSpPr>
        <p:grpSpPr>
          <a:xfrm>
            <a:off x="17259480" y="2066760"/>
            <a:ext cx="5751000" cy="8217000"/>
            <a:chOff x="17259480" y="2066760"/>
            <a:chExt cx="5751000" cy="8217000"/>
          </a:xfrm>
        </p:grpSpPr>
        <p:sp>
          <p:nvSpPr>
            <p:cNvPr id="508"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09" name="Group 13"/>
          <p:cNvGrpSpPr/>
          <p:nvPr/>
        </p:nvGrpSpPr>
        <p:grpSpPr>
          <a:xfrm>
            <a:off x="-5173200" y="-2043000"/>
            <a:ext cx="5751000" cy="8217000"/>
            <a:chOff x="-5173200" y="-2043000"/>
            <a:chExt cx="5751000" cy="8217000"/>
          </a:xfrm>
        </p:grpSpPr>
        <p:sp>
          <p:nvSpPr>
            <p:cNvPr id="510"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11" name="Group 15"/>
          <p:cNvGrpSpPr/>
          <p:nvPr/>
        </p:nvGrpSpPr>
        <p:grpSpPr>
          <a:xfrm>
            <a:off x="1176120" y="1786680"/>
            <a:ext cx="399960" cy="515520"/>
            <a:chOff x="1176120" y="1786680"/>
            <a:chExt cx="399960" cy="515520"/>
          </a:xfrm>
        </p:grpSpPr>
        <p:sp>
          <p:nvSpPr>
            <p:cNvPr id="512" name="Freeform 16"/>
            <p:cNvSpPr/>
            <p:nvPr/>
          </p:nvSpPr>
          <p:spPr>
            <a:xfrm rot="5400000">
              <a:off x="1118160" y="1844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13" name="TextBox 17"/>
            <p:cNvSpPr/>
            <p:nvPr/>
          </p:nvSpPr>
          <p:spPr>
            <a:xfrm rot="5400000">
              <a:off x="1135080" y="1936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514" name="TextBox 18"/>
          <p:cNvSpPr/>
          <p:nvPr/>
        </p:nvSpPr>
        <p:spPr>
          <a:xfrm>
            <a:off x="1422000" y="1809000"/>
            <a:ext cx="15883920" cy="437760"/>
          </a:xfrm>
          <a:prstGeom prst="rect">
            <a:avLst/>
          </a:prstGeom>
          <a:noFill/>
          <a:ln w="0">
            <a:noFill/>
          </a:ln>
        </p:spPr>
        <p:style>
          <a:lnRef idx="0"/>
          <a:fillRef idx="0"/>
          <a:effectRef idx="0"/>
          <a:fontRef idx="minor"/>
        </p:style>
        <p:txBody>
          <a:bodyPr lIns="0" rIns="0" tIns="0" bIns="0" anchor="t">
            <a:spAutoFit/>
          </a:bodyPr>
          <a:p>
            <a:pPr marL="539640" indent="-270000" defTabSz="914400">
              <a:lnSpc>
                <a:spcPts val="3450"/>
              </a:lnSpc>
              <a:spcBef>
                <a:spcPts val="1191"/>
              </a:spcBef>
              <a:spcAft>
                <a:spcPts val="992"/>
              </a:spcAft>
              <a:tabLst>
                <a:tab algn="l" pos="0"/>
              </a:tabLst>
            </a:pPr>
            <a:r>
              <a:rPr b="1" lang="en-US" sz="2500" spc="-1" strike="noStrike">
                <a:solidFill>
                  <a:srgbClr val="fffbfb"/>
                </a:solidFill>
                <a:latin typeface="Almarai Bold"/>
                <a:ea typeface="Almarai Bold"/>
              </a:rPr>
              <a:t>REVENUE AND PROFITABILITY MODEL:</a:t>
            </a:r>
            <a:endParaRPr b="0" lang="en-US" sz="2500" spc="-1" strike="noStrike">
              <a:solidFill>
                <a:srgbClr val="ffffff"/>
              </a:solidFill>
              <a:latin typeface="Arial"/>
            </a:endParaRPr>
          </a:p>
        </p:txBody>
      </p:sp>
      <p:sp>
        <p:nvSpPr>
          <p:cNvPr id="515" name="TextBox 19"/>
          <p:cNvSpPr/>
          <p:nvPr/>
        </p:nvSpPr>
        <p:spPr>
          <a:xfrm>
            <a:off x="-914400" y="865440"/>
            <a:ext cx="121449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BUSINESS MODEL</a:t>
            </a:r>
            <a:endParaRPr b="0" lang="en-US" sz="4500" spc="-1" strike="noStrike">
              <a:solidFill>
                <a:srgbClr val="ffffff"/>
              </a:solidFill>
              <a:latin typeface="Arial"/>
            </a:endParaRPr>
          </a:p>
        </p:txBody>
      </p:sp>
      <p:grpSp>
        <p:nvGrpSpPr>
          <p:cNvPr id="516" name="Group 20"/>
          <p:cNvGrpSpPr/>
          <p:nvPr/>
        </p:nvGrpSpPr>
        <p:grpSpPr>
          <a:xfrm>
            <a:off x="184320" y="617400"/>
            <a:ext cx="1221480" cy="1221480"/>
            <a:chOff x="184320" y="617400"/>
            <a:chExt cx="1221480" cy="1221480"/>
          </a:xfrm>
        </p:grpSpPr>
        <p:sp>
          <p:nvSpPr>
            <p:cNvPr id="517"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518"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0" lang="en-US" sz="5000" spc="-1" strike="noStrike">
                <a:solidFill>
                  <a:srgbClr val="17e3b2"/>
                </a:solidFill>
                <a:latin typeface="Almarai"/>
                <a:ea typeface="Almarai"/>
              </a:rPr>
              <a:t>11</a:t>
            </a:r>
            <a:endParaRPr b="0" lang="en-US" sz="5000" spc="-1" strike="noStrike">
              <a:solidFill>
                <a:srgbClr val="ffffff"/>
              </a:solidFill>
              <a:latin typeface="Arial"/>
            </a:endParaRPr>
          </a:p>
        </p:txBody>
      </p:sp>
      <p:sp>
        <p:nvSpPr>
          <p:cNvPr id="519" name=""/>
          <p:cNvSpPr/>
          <p:nvPr/>
        </p:nvSpPr>
        <p:spPr>
          <a:xfrm>
            <a:off x="1257480" y="2323800"/>
            <a:ext cx="15999840" cy="783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bfb"/>
                </a:solidFill>
                <a:latin typeface="Almarai Bold"/>
                <a:ea typeface="Almarai Bold"/>
              </a:rPr>
              <a:t>Our project will adopt a SaaS (Software as a Service) subscription-based revenue model with multiple pricing plans to meet the different needs of our customers: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Free Plan:</a:t>
            </a:r>
            <a:r>
              <a:rPr b="0" lang="en-US" sz="2600" spc="-1" strike="noStrike">
                <a:solidFill>
                  <a:srgbClr val="fffbfb"/>
                </a:solidFill>
                <a:latin typeface="Almarai Bold"/>
                <a:ea typeface="Almarai Bold"/>
              </a:rPr>
              <a:t> Offers a basic 2-week trial. While it doesn't generate direct revenue, it serves as an entry point to attract users and allow them to discover the value of our solution, potentially encouraging them to upgrade to a paid plan.</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Basic Plan: </a:t>
            </a:r>
            <a:r>
              <a:rPr b="0" lang="en-US" sz="2600" spc="-1" strike="noStrike">
                <a:solidFill>
                  <a:srgbClr val="fffbfb"/>
                </a:solidFill>
                <a:latin typeface="Almarai Bold"/>
                <a:ea typeface="Almarai Bold"/>
              </a:rPr>
              <a:t>Billed at DA 2000 per month for 2 users and 50 credits. This plan is aimed at small teams or individual users with moderate needs. It provides recurring monthly revenue for each subscriber.</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Teams Plan:</a:t>
            </a:r>
            <a:r>
              <a:rPr b="0" lang="en-US" sz="2600" spc="-1" strike="noStrike">
                <a:solidFill>
                  <a:srgbClr val="fffbfb"/>
                </a:solidFill>
                <a:latin typeface="Almarai Bold"/>
                <a:ea typeface="Almarai Bold"/>
              </a:rPr>
              <a:t> Billed at DA 4000 per month for 10 users and 200 credits, including shared workspaces and priority support. This plan is designed for medium-sized teams and generates higher monthly revenue per subscriber.</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Enterprise Plan: </a:t>
            </a:r>
            <a:r>
              <a:rPr b="0" lang="en-US" sz="2600" spc="-1" strike="noStrike">
                <a:solidFill>
                  <a:srgbClr val="fffbfb"/>
                </a:solidFill>
                <a:latin typeface="Almarai Bold"/>
                <a:ea typeface="Almarai Bold"/>
              </a:rPr>
              <a:t>With "On Demand" pricing for a number of users tailored to needs, over 500 credits, Single Sign-On, customized deployment, and top-priority support. This plan targets large organizations with complex needs and a larger budget, generating significant revenue per contract.</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520" name="Freeform 88"/>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521" name="Group 79"/>
          <p:cNvGrpSpPr/>
          <p:nvPr/>
        </p:nvGrpSpPr>
        <p:grpSpPr>
          <a:xfrm>
            <a:off x="15764040" y="-781920"/>
            <a:ext cx="1680840" cy="2402280"/>
            <a:chOff x="15764040" y="-781920"/>
            <a:chExt cx="1680840" cy="2402280"/>
          </a:xfrm>
        </p:grpSpPr>
        <p:sp>
          <p:nvSpPr>
            <p:cNvPr id="522" name="Freeform 90"/>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23" name="Group 81"/>
          <p:cNvGrpSpPr/>
          <p:nvPr/>
        </p:nvGrpSpPr>
        <p:grpSpPr>
          <a:xfrm>
            <a:off x="799200" y="7933320"/>
            <a:ext cx="1680840" cy="2402280"/>
            <a:chOff x="799200" y="7933320"/>
            <a:chExt cx="1680840" cy="2402280"/>
          </a:xfrm>
        </p:grpSpPr>
        <p:sp>
          <p:nvSpPr>
            <p:cNvPr id="524" name="Freeform 91"/>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25" name="Group 82"/>
          <p:cNvGrpSpPr/>
          <p:nvPr/>
        </p:nvGrpSpPr>
        <p:grpSpPr>
          <a:xfrm>
            <a:off x="14475240" y="781920"/>
            <a:ext cx="838800" cy="838800"/>
            <a:chOff x="14475240" y="781920"/>
            <a:chExt cx="838800" cy="838800"/>
          </a:xfrm>
        </p:grpSpPr>
        <p:sp>
          <p:nvSpPr>
            <p:cNvPr id="526" name="Freeform 92"/>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27" name="Group 83"/>
          <p:cNvGrpSpPr/>
          <p:nvPr/>
        </p:nvGrpSpPr>
        <p:grpSpPr>
          <a:xfrm>
            <a:off x="1028880" y="5588640"/>
            <a:ext cx="838800" cy="838800"/>
            <a:chOff x="1028880" y="5588640"/>
            <a:chExt cx="838800" cy="838800"/>
          </a:xfrm>
        </p:grpSpPr>
        <p:sp>
          <p:nvSpPr>
            <p:cNvPr id="528" name="Freeform 93"/>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29" name="Group 84"/>
          <p:cNvGrpSpPr/>
          <p:nvPr/>
        </p:nvGrpSpPr>
        <p:grpSpPr>
          <a:xfrm>
            <a:off x="17259480" y="2066760"/>
            <a:ext cx="5751000" cy="8217000"/>
            <a:chOff x="17259480" y="2066760"/>
            <a:chExt cx="5751000" cy="8217000"/>
          </a:xfrm>
        </p:grpSpPr>
        <p:sp>
          <p:nvSpPr>
            <p:cNvPr id="530" name="Freeform 94"/>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31" name="Group 85"/>
          <p:cNvGrpSpPr/>
          <p:nvPr/>
        </p:nvGrpSpPr>
        <p:grpSpPr>
          <a:xfrm>
            <a:off x="-5173200" y="-2043000"/>
            <a:ext cx="5751000" cy="8217000"/>
            <a:chOff x="-5173200" y="-2043000"/>
            <a:chExt cx="5751000" cy="8217000"/>
          </a:xfrm>
        </p:grpSpPr>
        <p:sp>
          <p:nvSpPr>
            <p:cNvPr id="532" name="Freeform 95"/>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33" name="Group 86"/>
          <p:cNvGrpSpPr/>
          <p:nvPr/>
        </p:nvGrpSpPr>
        <p:grpSpPr>
          <a:xfrm>
            <a:off x="1176120" y="1786680"/>
            <a:ext cx="399960" cy="515520"/>
            <a:chOff x="1176120" y="1786680"/>
            <a:chExt cx="399960" cy="515520"/>
          </a:xfrm>
        </p:grpSpPr>
        <p:sp>
          <p:nvSpPr>
            <p:cNvPr id="534" name="Freeform 96"/>
            <p:cNvSpPr/>
            <p:nvPr/>
          </p:nvSpPr>
          <p:spPr>
            <a:xfrm rot="5400000">
              <a:off x="1118160" y="1844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35" name="TextBox 45"/>
            <p:cNvSpPr/>
            <p:nvPr/>
          </p:nvSpPr>
          <p:spPr>
            <a:xfrm rot="5400000">
              <a:off x="1135080" y="1936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536" name="TextBox 46"/>
          <p:cNvSpPr/>
          <p:nvPr/>
        </p:nvSpPr>
        <p:spPr>
          <a:xfrm>
            <a:off x="1422000" y="1809000"/>
            <a:ext cx="15883920" cy="436320"/>
          </a:xfrm>
          <a:prstGeom prst="rect">
            <a:avLst/>
          </a:prstGeom>
          <a:noFill/>
          <a:ln w="0">
            <a:noFill/>
          </a:ln>
        </p:spPr>
        <p:style>
          <a:lnRef idx="0"/>
          <a:fillRef idx="0"/>
          <a:effectRef idx="0"/>
          <a:fontRef idx="minor"/>
        </p:style>
        <p:txBody>
          <a:bodyPr lIns="0" rIns="0" tIns="0" bIns="0" anchor="t">
            <a:spAutoFit/>
          </a:bodyPr>
          <a:p>
            <a:pPr marL="539640" indent="-270000" defTabSz="914400">
              <a:lnSpc>
                <a:spcPts val="3450"/>
              </a:lnSpc>
              <a:spcBef>
                <a:spcPts val="1191"/>
              </a:spcBef>
              <a:spcAft>
                <a:spcPts val="992"/>
              </a:spcAft>
              <a:tabLst>
                <a:tab algn="l" pos="0"/>
              </a:tabLst>
            </a:pPr>
            <a:endParaRPr b="0" lang="en-US" sz="1000" spc="-1" strike="noStrike">
              <a:solidFill>
                <a:srgbClr val="ffffff"/>
              </a:solidFill>
              <a:latin typeface="Arial"/>
            </a:endParaRPr>
          </a:p>
        </p:txBody>
      </p:sp>
      <p:sp>
        <p:nvSpPr>
          <p:cNvPr id="537" name="TextBox 49"/>
          <p:cNvSpPr/>
          <p:nvPr/>
        </p:nvSpPr>
        <p:spPr>
          <a:xfrm>
            <a:off x="-1143000" y="865440"/>
            <a:ext cx="121449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BUSINESS MODEL</a:t>
            </a:r>
            <a:endParaRPr b="0" lang="en-US" sz="4500" spc="-1" strike="noStrike">
              <a:solidFill>
                <a:srgbClr val="ffffff"/>
              </a:solidFill>
              <a:latin typeface="Arial"/>
            </a:endParaRPr>
          </a:p>
        </p:txBody>
      </p:sp>
      <p:grpSp>
        <p:nvGrpSpPr>
          <p:cNvPr id="538" name="Group 87"/>
          <p:cNvGrpSpPr/>
          <p:nvPr/>
        </p:nvGrpSpPr>
        <p:grpSpPr>
          <a:xfrm>
            <a:off x="184320" y="617400"/>
            <a:ext cx="1221480" cy="1221480"/>
            <a:chOff x="184320" y="617400"/>
            <a:chExt cx="1221480" cy="1221480"/>
          </a:xfrm>
        </p:grpSpPr>
        <p:sp>
          <p:nvSpPr>
            <p:cNvPr id="539" name="Freeform 97"/>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540" name="TextBox 50"/>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0" lang="en-US" sz="5000" spc="-1" strike="noStrike">
                <a:solidFill>
                  <a:srgbClr val="17e3b2"/>
                </a:solidFill>
                <a:latin typeface="Almarai"/>
                <a:ea typeface="Almarai"/>
              </a:rPr>
              <a:t>11</a:t>
            </a:r>
            <a:endParaRPr b="0" lang="en-US" sz="5000" spc="-1" strike="noStrike">
              <a:solidFill>
                <a:srgbClr val="ffffff"/>
              </a:solidFill>
              <a:latin typeface="Arial"/>
            </a:endParaRPr>
          </a:p>
        </p:txBody>
      </p:sp>
      <p:sp>
        <p:nvSpPr>
          <p:cNvPr id="541" name=""/>
          <p:cNvSpPr/>
          <p:nvPr/>
        </p:nvSpPr>
        <p:spPr>
          <a:xfrm>
            <a:off x="1143000" y="2743200"/>
            <a:ext cx="15999840" cy="8066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bfb"/>
                </a:solidFill>
                <a:latin typeface="Almarai Bold"/>
                <a:ea typeface="Almarai Bold"/>
              </a:rPr>
              <a:t>Our profitability strategy will be based on the following elements: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Free Trial: </a:t>
            </a:r>
            <a:r>
              <a:rPr b="0" lang="en-US" sz="2600" spc="-1" strike="noStrike">
                <a:solidFill>
                  <a:srgbClr val="fffbfb"/>
                </a:solidFill>
                <a:latin typeface="Almarai Bold"/>
                <a:ea typeface="Almarai Bold"/>
              </a:rPr>
              <a:t>Encourage Free plan users to upgrade to a paid plan by demonstrating the added value of our advanced features and limiting usage in the free version.</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Increased Value per Customer: </a:t>
            </a:r>
            <a:r>
              <a:rPr b="0" lang="en-US" sz="2600" spc="-1" strike="noStrike">
                <a:solidFill>
                  <a:srgbClr val="fffbfb"/>
                </a:solidFill>
                <a:latin typeface="Almarai Bold"/>
                <a:ea typeface="Almarai Bold"/>
              </a:rPr>
              <a:t>Encourage existing customers to upgrade to higher plans (“Basic” to “Teams”, “Teams” to “Enterprise”) based on their team growth and needs.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Effective New Customer Acquisition: </a:t>
            </a:r>
            <a:r>
              <a:rPr b="0" lang="en-US" sz="2600" spc="-1" strike="noStrike">
                <a:solidFill>
                  <a:srgbClr val="fffbfb"/>
                </a:solidFill>
                <a:latin typeface="Almarai Bold"/>
                <a:ea typeface="Almarai Bold"/>
              </a:rPr>
              <a:t>Use targeted marketing strategies to reach businesses that fit our pricing plans and optimize customer acquisition costs.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bfb"/>
                </a:solidFill>
                <a:latin typeface="Almarai Bold"/>
                <a:ea typeface="Almarai Bold"/>
              </a:rPr>
              <a:t>Strong Customer Retention:</a:t>
            </a:r>
            <a:r>
              <a:rPr b="0" lang="en-US" sz="2600" spc="-1" strike="noStrike">
                <a:solidFill>
                  <a:srgbClr val="fffbfb"/>
                </a:solidFill>
                <a:latin typeface="Almarai Bold"/>
                <a:ea typeface="Almarai Bold"/>
              </a:rPr>
              <a:t> Provide a reliable platform and quality support to minimize churn and maximize customer lifetime value.</a:t>
            </a: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p:txBody>
      </p:sp>
      <p:sp>
        <p:nvSpPr>
          <p:cNvPr id="542" name=""/>
          <p:cNvSpPr/>
          <p:nvPr/>
        </p:nvSpPr>
        <p:spPr>
          <a:xfrm>
            <a:off x="1828800" y="1776960"/>
            <a:ext cx="6239520" cy="51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500" spc="-1" strike="noStrike">
                <a:solidFill>
                  <a:srgbClr val="fffbfb"/>
                </a:solidFill>
                <a:latin typeface="Almarai Bold"/>
                <a:ea typeface="Almarai Bold"/>
              </a:rPr>
              <a:t>Profitability Strategy:</a:t>
            </a:r>
            <a:endParaRPr b="0" lang="en-US" sz="25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543"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544" name="Group 3"/>
          <p:cNvGrpSpPr/>
          <p:nvPr/>
        </p:nvGrpSpPr>
        <p:grpSpPr>
          <a:xfrm>
            <a:off x="15764040" y="-781920"/>
            <a:ext cx="1680840" cy="2402280"/>
            <a:chOff x="15764040" y="-781920"/>
            <a:chExt cx="1680840" cy="2402280"/>
          </a:xfrm>
        </p:grpSpPr>
        <p:sp>
          <p:nvSpPr>
            <p:cNvPr id="545"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46" name="Group 5"/>
          <p:cNvGrpSpPr/>
          <p:nvPr/>
        </p:nvGrpSpPr>
        <p:grpSpPr>
          <a:xfrm>
            <a:off x="799200" y="7933320"/>
            <a:ext cx="1680840" cy="2402280"/>
            <a:chOff x="799200" y="7933320"/>
            <a:chExt cx="1680840" cy="2402280"/>
          </a:xfrm>
        </p:grpSpPr>
        <p:sp>
          <p:nvSpPr>
            <p:cNvPr id="547"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48" name="Group 7"/>
          <p:cNvGrpSpPr/>
          <p:nvPr/>
        </p:nvGrpSpPr>
        <p:grpSpPr>
          <a:xfrm>
            <a:off x="14475240" y="781920"/>
            <a:ext cx="838800" cy="838800"/>
            <a:chOff x="14475240" y="781920"/>
            <a:chExt cx="838800" cy="838800"/>
          </a:xfrm>
        </p:grpSpPr>
        <p:sp>
          <p:nvSpPr>
            <p:cNvPr id="549"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50" name="Group 9"/>
          <p:cNvGrpSpPr/>
          <p:nvPr/>
        </p:nvGrpSpPr>
        <p:grpSpPr>
          <a:xfrm>
            <a:off x="1028880" y="5588640"/>
            <a:ext cx="838800" cy="838800"/>
            <a:chOff x="1028880" y="5588640"/>
            <a:chExt cx="838800" cy="838800"/>
          </a:xfrm>
        </p:grpSpPr>
        <p:sp>
          <p:nvSpPr>
            <p:cNvPr id="551"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52" name="Group 11"/>
          <p:cNvGrpSpPr/>
          <p:nvPr/>
        </p:nvGrpSpPr>
        <p:grpSpPr>
          <a:xfrm>
            <a:off x="17259480" y="2066760"/>
            <a:ext cx="5751000" cy="8217000"/>
            <a:chOff x="17259480" y="2066760"/>
            <a:chExt cx="5751000" cy="8217000"/>
          </a:xfrm>
        </p:grpSpPr>
        <p:sp>
          <p:nvSpPr>
            <p:cNvPr id="553"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54" name="Group 13"/>
          <p:cNvGrpSpPr/>
          <p:nvPr/>
        </p:nvGrpSpPr>
        <p:grpSpPr>
          <a:xfrm>
            <a:off x="-5173200" y="-2043000"/>
            <a:ext cx="5751000" cy="8217000"/>
            <a:chOff x="-5173200" y="-2043000"/>
            <a:chExt cx="5751000" cy="8217000"/>
          </a:xfrm>
        </p:grpSpPr>
        <p:sp>
          <p:nvSpPr>
            <p:cNvPr id="555"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56" name="Group 15"/>
          <p:cNvGrpSpPr/>
          <p:nvPr/>
        </p:nvGrpSpPr>
        <p:grpSpPr>
          <a:xfrm>
            <a:off x="1032120" y="1858680"/>
            <a:ext cx="399960" cy="515520"/>
            <a:chOff x="1032120" y="1858680"/>
            <a:chExt cx="399960" cy="515520"/>
          </a:xfrm>
        </p:grpSpPr>
        <p:sp>
          <p:nvSpPr>
            <p:cNvPr id="557" name="Freeform 16"/>
            <p:cNvSpPr/>
            <p:nvPr/>
          </p:nvSpPr>
          <p:spPr>
            <a:xfrm rot="5400000">
              <a:off x="974160" y="1916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58" name="TextBox 17"/>
            <p:cNvSpPr/>
            <p:nvPr/>
          </p:nvSpPr>
          <p:spPr>
            <a:xfrm rot="5400000">
              <a:off x="991080" y="2008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559" name="TextBox 18"/>
          <p:cNvSpPr/>
          <p:nvPr/>
        </p:nvSpPr>
        <p:spPr>
          <a:xfrm>
            <a:off x="1324080" y="1858680"/>
            <a:ext cx="2823840" cy="437760"/>
          </a:xfrm>
          <a:prstGeom prst="rect">
            <a:avLst/>
          </a:prstGeom>
          <a:noFill/>
          <a:ln w="0">
            <a:noFill/>
          </a:ln>
        </p:spPr>
        <p:style>
          <a:lnRef idx="0"/>
          <a:fillRef idx="0"/>
          <a:effectRef idx="0"/>
          <a:fontRef idx="minor"/>
        </p:style>
        <p:txBody>
          <a:bodyPr lIns="0" rIns="0" tIns="0" bIns="0" anchor="t">
            <a:spAutoFit/>
          </a:bodyPr>
          <a:p>
            <a:pPr lvl="1" marL="539640" indent="-270000" defTabSz="914400">
              <a:lnSpc>
                <a:spcPts val="3450"/>
              </a:lnSpc>
              <a:buClr>
                <a:srgbClr val="fffbfb"/>
              </a:buClr>
              <a:buFont typeface="Arial"/>
              <a:buChar char="•"/>
            </a:pPr>
            <a:r>
              <a:rPr b="1" lang="en-US" sz="2500" spc="-1" strike="noStrike">
                <a:solidFill>
                  <a:srgbClr val="fffbfb"/>
                </a:solidFill>
                <a:latin typeface="Almarai Bold"/>
                <a:ea typeface="Almarai Bold"/>
              </a:rPr>
              <a:t>KEY STEPS:</a:t>
            </a:r>
            <a:endParaRPr b="0" lang="en-US" sz="2500" spc="-1" strike="noStrike">
              <a:solidFill>
                <a:srgbClr val="ffffff"/>
              </a:solidFill>
              <a:latin typeface="Arial"/>
            </a:endParaRPr>
          </a:p>
        </p:txBody>
      </p:sp>
      <p:sp>
        <p:nvSpPr>
          <p:cNvPr id="560" name="TextBox 19"/>
          <p:cNvSpPr/>
          <p:nvPr/>
        </p:nvSpPr>
        <p:spPr>
          <a:xfrm>
            <a:off x="1362960" y="865440"/>
            <a:ext cx="164620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ROADMAP AND DEVELOPMENT STRATEGY</a:t>
            </a:r>
            <a:endParaRPr b="0" lang="en-US" sz="4500" spc="-1" strike="noStrike">
              <a:solidFill>
                <a:srgbClr val="ffffff"/>
              </a:solidFill>
              <a:latin typeface="Arial"/>
            </a:endParaRPr>
          </a:p>
        </p:txBody>
      </p:sp>
      <p:grpSp>
        <p:nvGrpSpPr>
          <p:cNvPr id="561" name="Group 20"/>
          <p:cNvGrpSpPr/>
          <p:nvPr/>
        </p:nvGrpSpPr>
        <p:grpSpPr>
          <a:xfrm>
            <a:off x="184320" y="617400"/>
            <a:ext cx="1221480" cy="1221480"/>
            <a:chOff x="184320" y="617400"/>
            <a:chExt cx="1221480" cy="1221480"/>
          </a:xfrm>
        </p:grpSpPr>
        <p:sp>
          <p:nvSpPr>
            <p:cNvPr id="562"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563"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12</a:t>
            </a:r>
            <a:endParaRPr b="0" lang="en-US" sz="5000" spc="-1" strike="noStrike">
              <a:solidFill>
                <a:srgbClr val="ffffff"/>
              </a:solidFill>
              <a:latin typeface="Arial"/>
            </a:endParaRPr>
          </a:p>
        </p:txBody>
      </p:sp>
      <p:sp>
        <p:nvSpPr>
          <p:cNvPr id="564" name=""/>
          <p:cNvSpPr/>
          <p:nvPr/>
        </p:nvSpPr>
        <p:spPr>
          <a:xfrm>
            <a:off x="2075400" y="2611800"/>
            <a:ext cx="14502240" cy="7102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1. Initial Technical Development:</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Development and testing of the basic functionalities of the collaborative code review platform.</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Implemented initial strategic intelligence features for contextualization and basic suggestions.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Setting up the cloud infrastructure needed to host the platform.</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2. Commercial Launch:</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Launch of the beta version to a select group of testers (early adopters) to gather feedback and iterate on the product.</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Development and launch of initial pricing plans.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Implementation of initial marketing and sales channels (website, content marketing, social media).</a:t>
            </a: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565" name="Freeform 98"/>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566" name="Group 88"/>
          <p:cNvGrpSpPr/>
          <p:nvPr/>
        </p:nvGrpSpPr>
        <p:grpSpPr>
          <a:xfrm>
            <a:off x="15764040" y="-781920"/>
            <a:ext cx="1680840" cy="2402280"/>
            <a:chOff x="15764040" y="-781920"/>
            <a:chExt cx="1680840" cy="2402280"/>
          </a:xfrm>
        </p:grpSpPr>
        <p:sp>
          <p:nvSpPr>
            <p:cNvPr id="567" name="Freeform 99"/>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68" name="Group 89"/>
          <p:cNvGrpSpPr/>
          <p:nvPr/>
        </p:nvGrpSpPr>
        <p:grpSpPr>
          <a:xfrm>
            <a:off x="799200" y="7933320"/>
            <a:ext cx="1680840" cy="2402280"/>
            <a:chOff x="799200" y="7933320"/>
            <a:chExt cx="1680840" cy="2402280"/>
          </a:xfrm>
        </p:grpSpPr>
        <p:sp>
          <p:nvSpPr>
            <p:cNvPr id="569" name="Freeform 100"/>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70" name="Group 90"/>
          <p:cNvGrpSpPr/>
          <p:nvPr/>
        </p:nvGrpSpPr>
        <p:grpSpPr>
          <a:xfrm>
            <a:off x="14475240" y="781920"/>
            <a:ext cx="838800" cy="838800"/>
            <a:chOff x="14475240" y="781920"/>
            <a:chExt cx="838800" cy="838800"/>
          </a:xfrm>
        </p:grpSpPr>
        <p:sp>
          <p:nvSpPr>
            <p:cNvPr id="571" name="Freeform 101"/>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72" name="Group 91"/>
          <p:cNvGrpSpPr/>
          <p:nvPr/>
        </p:nvGrpSpPr>
        <p:grpSpPr>
          <a:xfrm>
            <a:off x="1028880" y="5588640"/>
            <a:ext cx="838800" cy="838800"/>
            <a:chOff x="1028880" y="5588640"/>
            <a:chExt cx="838800" cy="838800"/>
          </a:xfrm>
        </p:grpSpPr>
        <p:sp>
          <p:nvSpPr>
            <p:cNvPr id="573" name="Freeform 102"/>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74" name="Group 92"/>
          <p:cNvGrpSpPr/>
          <p:nvPr/>
        </p:nvGrpSpPr>
        <p:grpSpPr>
          <a:xfrm>
            <a:off x="17259480" y="2066760"/>
            <a:ext cx="5751000" cy="8217000"/>
            <a:chOff x="17259480" y="2066760"/>
            <a:chExt cx="5751000" cy="8217000"/>
          </a:xfrm>
        </p:grpSpPr>
        <p:sp>
          <p:nvSpPr>
            <p:cNvPr id="575" name="Freeform 103"/>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76" name="Group 93"/>
          <p:cNvGrpSpPr/>
          <p:nvPr/>
        </p:nvGrpSpPr>
        <p:grpSpPr>
          <a:xfrm>
            <a:off x="-5173200" y="-2043000"/>
            <a:ext cx="5751000" cy="8217000"/>
            <a:chOff x="-5173200" y="-2043000"/>
            <a:chExt cx="5751000" cy="8217000"/>
          </a:xfrm>
        </p:grpSpPr>
        <p:sp>
          <p:nvSpPr>
            <p:cNvPr id="577" name="Freeform 10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78" name="Group 94"/>
          <p:cNvGrpSpPr/>
          <p:nvPr/>
        </p:nvGrpSpPr>
        <p:grpSpPr>
          <a:xfrm>
            <a:off x="1371600" y="4800600"/>
            <a:ext cx="399960" cy="515520"/>
            <a:chOff x="1371600" y="4800600"/>
            <a:chExt cx="399960" cy="515520"/>
          </a:xfrm>
        </p:grpSpPr>
        <p:sp>
          <p:nvSpPr>
            <p:cNvPr id="579" name="Freeform 105"/>
            <p:cNvSpPr/>
            <p:nvPr/>
          </p:nvSpPr>
          <p:spPr>
            <a:xfrm rot="5400000">
              <a:off x="1313640" y="485820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80" name="TextBox 51"/>
            <p:cNvSpPr/>
            <p:nvPr/>
          </p:nvSpPr>
          <p:spPr>
            <a:xfrm rot="5400000">
              <a:off x="1330560" y="495072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581" name="TextBox 52"/>
          <p:cNvSpPr/>
          <p:nvPr/>
        </p:nvSpPr>
        <p:spPr>
          <a:xfrm>
            <a:off x="1400040" y="4845600"/>
            <a:ext cx="5229360" cy="438480"/>
          </a:xfrm>
          <a:prstGeom prst="rect">
            <a:avLst/>
          </a:prstGeom>
          <a:noFill/>
          <a:ln w="0">
            <a:noFill/>
          </a:ln>
        </p:spPr>
        <p:style>
          <a:lnRef idx="0"/>
          <a:fillRef idx="0"/>
          <a:effectRef idx="0"/>
          <a:fontRef idx="minor"/>
        </p:style>
        <p:txBody>
          <a:bodyPr lIns="0" rIns="0" tIns="0" bIns="0" anchor="t">
            <a:spAutoFit/>
          </a:bodyPr>
          <a:p>
            <a:pPr lvl="1" marL="539640" indent="-270000" defTabSz="914400">
              <a:lnSpc>
                <a:spcPts val="3450"/>
              </a:lnSpc>
              <a:spcBef>
                <a:spcPts val="1191"/>
              </a:spcBef>
              <a:spcAft>
                <a:spcPts val="992"/>
              </a:spcAft>
              <a:buClr>
                <a:srgbClr val="fffbfb"/>
              </a:buClr>
              <a:buFont typeface="Arial"/>
              <a:buChar char="•"/>
            </a:pPr>
            <a:r>
              <a:rPr b="1" lang="en-US" sz="2500" spc="-1" strike="noStrike">
                <a:solidFill>
                  <a:srgbClr val="fffbfb"/>
                </a:solidFill>
                <a:latin typeface="Almarai Bold"/>
                <a:ea typeface="Almarai Bold"/>
              </a:rPr>
              <a:t>TIME-SPECIFIC OBJECTIVES:</a:t>
            </a:r>
            <a:endParaRPr b="0" lang="en-US" sz="2500" spc="-1" strike="noStrike">
              <a:solidFill>
                <a:srgbClr val="ffffff"/>
              </a:solidFill>
              <a:latin typeface="Arial"/>
            </a:endParaRPr>
          </a:p>
        </p:txBody>
      </p:sp>
      <p:sp>
        <p:nvSpPr>
          <p:cNvPr id="582" name="TextBox 53"/>
          <p:cNvSpPr/>
          <p:nvPr/>
        </p:nvSpPr>
        <p:spPr>
          <a:xfrm>
            <a:off x="1362960" y="865440"/>
            <a:ext cx="164620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ROADMAP AND DEVELOPMENT STRATEGY</a:t>
            </a:r>
            <a:endParaRPr b="0" lang="en-US" sz="4500" spc="-1" strike="noStrike">
              <a:solidFill>
                <a:srgbClr val="ffffff"/>
              </a:solidFill>
              <a:latin typeface="Arial"/>
            </a:endParaRPr>
          </a:p>
        </p:txBody>
      </p:sp>
      <p:grpSp>
        <p:nvGrpSpPr>
          <p:cNvPr id="583" name="Group 95"/>
          <p:cNvGrpSpPr/>
          <p:nvPr/>
        </p:nvGrpSpPr>
        <p:grpSpPr>
          <a:xfrm>
            <a:off x="184320" y="617400"/>
            <a:ext cx="1221480" cy="1221480"/>
            <a:chOff x="184320" y="617400"/>
            <a:chExt cx="1221480" cy="1221480"/>
          </a:xfrm>
        </p:grpSpPr>
        <p:sp>
          <p:nvSpPr>
            <p:cNvPr id="584" name="Freeform 106"/>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585" name="TextBox 54"/>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12</a:t>
            </a:r>
            <a:endParaRPr b="0" lang="en-US" sz="5000" spc="-1" strike="noStrike">
              <a:solidFill>
                <a:srgbClr val="ffffff"/>
              </a:solidFill>
              <a:latin typeface="Arial"/>
            </a:endParaRPr>
          </a:p>
        </p:txBody>
      </p:sp>
      <p:sp>
        <p:nvSpPr>
          <p:cNvPr id="586" name=""/>
          <p:cNvSpPr/>
          <p:nvPr/>
        </p:nvSpPr>
        <p:spPr>
          <a:xfrm>
            <a:off x="2075400" y="2276640"/>
            <a:ext cx="14502240" cy="35028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3. Expansion et Amelioration Continue  :</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Development and deployment of advanced features based on user feedback and our vision (e.g. real-time quality metrics, deeper continuous learning, additional integrations).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endParaRPr b="0" lang="en-US" sz="2600" spc="-1" strike="noStrike">
              <a:solidFill>
                <a:srgbClr val="ffffff"/>
              </a:solidFill>
              <a:latin typeface="Arial"/>
            </a:endParaRPr>
          </a:p>
        </p:txBody>
      </p:sp>
      <p:sp>
        <p:nvSpPr>
          <p:cNvPr id="587" name=""/>
          <p:cNvSpPr/>
          <p:nvPr/>
        </p:nvSpPr>
        <p:spPr>
          <a:xfrm>
            <a:off x="2384280" y="5751000"/>
            <a:ext cx="14301360" cy="385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Arial"/>
              </a:rPr>
              <a:t>6 Months: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Successful launch of the beta version and obtaining the first significant user feedback.</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Acquisition of an initial number of paying subscribers (“Basic” plan).</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Establishing an online presence and basic content strategy.</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Building a core functional team (development, marketing/sales, customer support).</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588" name="Freeform 107"/>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589" name="Group 96"/>
          <p:cNvGrpSpPr/>
          <p:nvPr/>
        </p:nvGrpSpPr>
        <p:grpSpPr>
          <a:xfrm>
            <a:off x="15764040" y="-781920"/>
            <a:ext cx="1680840" cy="2402280"/>
            <a:chOff x="15764040" y="-781920"/>
            <a:chExt cx="1680840" cy="2402280"/>
          </a:xfrm>
        </p:grpSpPr>
        <p:sp>
          <p:nvSpPr>
            <p:cNvPr id="590" name="Freeform 108"/>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91" name="Group 97"/>
          <p:cNvGrpSpPr/>
          <p:nvPr/>
        </p:nvGrpSpPr>
        <p:grpSpPr>
          <a:xfrm>
            <a:off x="799200" y="7933320"/>
            <a:ext cx="1680840" cy="2402280"/>
            <a:chOff x="799200" y="7933320"/>
            <a:chExt cx="1680840" cy="2402280"/>
          </a:xfrm>
        </p:grpSpPr>
        <p:sp>
          <p:nvSpPr>
            <p:cNvPr id="592" name="Freeform 109"/>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93" name="Group 98"/>
          <p:cNvGrpSpPr/>
          <p:nvPr/>
        </p:nvGrpSpPr>
        <p:grpSpPr>
          <a:xfrm>
            <a:off x="14475240" y="781920"/>
            <a:ext cx="838800" cy="838800"/>
            <a:chOff x="14475240" y="781920"/>
            <a:chExt cx="838800" cy="838800"/>
          </a:xfrm>
        </p:grpSpPr>
        <p:sp>
          <p:nvSpPr>
            <p:cNvPr id="594" name="Freeform 110"/>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95" name="Group 99"/>
          <p:cNvGrpSpPr/>
          <p:nvPr/>
        </p:nvGrpSpPr>
        <p:grpSpPr>
          <a:xfrm>
            <a:off x="1028880" y="5588640"/>
            <a:ext cx="838800" cy="838800"/>
            <a:chOff x="1028880" y="5588640"/>
            <a:chExt cx="838800" cy="838800"/>
          </a:xfrm>
        </p:grpSpPr>
        <p:sp>
          <p:nvSpPr>
            <p:cNvPr id="596" name="Freeform 111"/>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97" name="Group 100"/>
          <p:cNvGrpSpPr/>
          <p:nvPr/>
        </p:nvGrpSpPr>
        <p:grpSpPr>
          <a:xfrm>
            <a:off x="17259480" y="2066760"/>
            <a:ext cx="5751000" cy="8217000"/>
            <a:chOff x="17259480" y="2066760"/>
            <a:chExt cx="5751000" cy="8217000"/>
          </a:xfrm>
        </p:grpSpPr>
        <p:sp>
          <p:nvSpPr>
            <p:cNvPr id="598" name="Freeform 1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599" name="Group 101"/>
          <p:cNvGrpSpPr/>
          <p:nvPr/>
        </p:nvGrpSpPr>
        <p:grpSpPr>
          <a:xfrm>
            <a:off x="-5173200" y="-2043000"/>
            <a:ext cx="5751000" cy="8217000"/>
            <a:chOff x="-5173200" y="-2043000"/>
            <a:chExt cx="5751000" cy="8217000"/>
          </a:xfrm>
        </p:grpSpPr>
        <p:sp>
          <p:nvSpPr>
            <p:cNvPr id="600" name="Freeform 113"/>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01" name="TextBox 57"/>
          <p:cNvSpPr/>
          <p:nvPr/>
        </p:nvSpPr>
        <p:spPr>
          <a:xfrm>
            <a:off x="1362960" y="865440"/>
            <a:ext cx="164620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ROADMAP AND DEVELOPMENT STRATEGY</a:t>
            </a:r>
            <a:endParaRPr b="0" lang="en-US" sz="4500" spc="-1" strike="noStrike">
              <a:solidFill>
                <a:srgbClr val="ffffff"/>
              </a:solidFill>
              <a:latin typeface="Arial"/>
            </a:endParaRPr>
          </a:p>
        </p:txBody>
      </p:sp>
      <p:grpSp>
        <p:nvGrpSpPr>
          <p:cNvPr id="602" name="Group 103"/>
          <p:cNvGrpSpPr/>
          <p:nvPr/>
        </p:nvGrpSpPr>
        <p:grpSpPr>
          <a:xfrm>
            <a:off x="184320" y="617400"/>
            <a:ext cx="1221480" cy="1221480"/>
            <a:chOff x="184320" y="617400"/>
            <a:chExt cx="1221480" cy="1221480"/>
          </a:xfrm>
        </p:grpSpPr>
        <p:sp>
          <p:nvSpPr>
            <p:cNvPr id="603" name="Freeform 115"/>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04" name="TextBox 58"/>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12</a:t>
            </a:r>
            <a:endParaRPr b="0" lang="en-US" sz="5000" spc="-1" strike="noStrike">
              <a:solidFill>
                <a:srgbClr val="ffffff"/>
              </a:solidFill>
              <a:latin typeface="Arial"/>
            </a:endParaRPr>
          </a:p>
        </p:txBody>
      </p:sp>
      <p:sp>
        <p:nvSpPr>
          <p:cNvPr id="605" name=""/>
          <p:cNvSpPr/>
          <p:nvPr/>
        </p:nvSpPr>
        <p:spPr>
          <a:xfrm>
            <a:off x="2384280" y="2091240"/>
            <a:ext cx="14301360" cy="385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Arial"/>
              </a:rPr>
              <a:t> </a:t>
            </a:r>
            <a:r>
              <a:rPr b="1" lang="en-US" sz="2600" spc="-1" strike="noStrike">
                <a:solidFill>
                  <a:srgbClr val="ffffff"/>
                </a:solidFill>
                <a:latin typeface="Arial"/>
              </a:rPr>
              <a:t>1 Year :</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Reached a significant threshold of paying subscribers on the “Basic” and “Teams” plans.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Launch of the first advanced features based on strategic intelligence and user feedback.</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Exploration and potential first strategic partnerships.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Team expansion to support growth.</a:t>
            </a:r>
            <a:endParaRPr b="0" lang="en-US" sz="2600" spc="-1" strike="noStrike">
              <a:solidFill>
                <a:srgbClr val="ffffff"/>
              </a:solidFill>
              <a:latin typeface="Arial"/>
            </a:endParaRPr>
          </a:p>
        </p:txBody>
      </p:sp>
      <p:sp>
        <p:nvSpPr>
          <p:cNvPr id="606" name=""/>
          <p:cNvSpPr/>
          <p:nvPr/>
        </p:nvSpPr>
        <p:spPr>
          <a:xfrm>
            <a:off x="2384280" y="5907600"/>
            <a:ext cx="14301360" cy="3850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Arial"/>
              </a:rPr>
              <a:t>3 Years: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Have a significant user base and stable, continuous revenue growth.</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Deployment of advanced and differentiating strategic intelligence functionalities.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Possibility of expansion into new markets or diversification of the offer.</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Arial"/>
              </a:rPr>
              <a:t>Building a strong and experienced team in all key areas.</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607" name="Freeform 114"/>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608" name="Group 102"/>
          <p:cNvGrpSpPr/>
          <p:nvPr/>
        </p:nvGrpSpPr>
        <p:grpSpPr>
          <a:xfrm>
            <a:off x="15764040" y="-781920"/>
            <a:ext cx="1680840" cy="2402280"/>
            <a:chOff x="15764040" y="-781920"/>
            <a:chExt cx="1680840" cy="2402280"/>
          </a:xfrm>
        </p:grpSpPr>
        <p:sp>
          <p:nvSpPr>
            <p:cNvPr id="609" name="Freeform 116"/>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10" name="Group 104"/>
          <p:cNvGrpSpPr/>
          <p:nvPr/>
        </p:nvGrpSpPr>
        <p:grpSpPr>
          <a:xfrm>
            <a:off x="799200" y="7933320"/>
            <a:ext cx="1680840" cy="2402280"/>
            <a:chOff x="799200" y="7933320"/>
            <a:chExt cx="1680840" cy="2402280"/>
          </a:xfrm>
        </p:grpSpPr>
        <p:sp>
          <p:nvSpPr>
            <p:cNvPr id="611" name="Freeform 117"/>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12" name="Group 105"/>
          <p:cNvGrpSpPr/>
          <p:nvPr/>
        </p:nvGrpSpPr>
        <p:grpSpPr>
          <a:xfrm>
            <a:off x="14475240" y="781920"/>
            <a:ext cx="838800" cy="838800"/>
            <a:chOff x="14475240" y="781920"/>
            <a:chExt cx="838800" cy="838800"/>
          </a:xfrm>
        </p:grpSpPr>
        <p:sp>
          <p:nvSpPr>
            <p:cNvPr id="613" name="Freeform 11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14" name="Group 106"/>
          <p:cNvGrpSpPr/>
          <p:nvPr/>
        </p:nvGrpSpPr>
        <p:grpSpPr>
          <a:xfrm>
            <a:off x="1028880" y="5588640"/>
            <a:ext cx="838800" cy="838800"/>
            <a:chOff x="1028880" y="5588640"/>
            <a:chExt cx="838800" cy="838800"/>
          </a:xfrm>
        </p:grpSpPr>
        <p:sp>
          <p:nvSpPr>
            <p:cNvPr id="615" name="Freeform 119"/>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16" name="Group 107"/>
          <p:cNvGrpSpPr/>
          <p:nvPr/>
        </p:nvGrpSpPr>
        <p:grpSpPr>
          <a:xfrm>
            <a:off x="17259480" y="2066760"/>
            <a:ext cx="5751000" cy="8217000"/>
            <a:chOff x="17259480" y="2066760"/>
            <a:chExt cx="5751000" cy="8217000"/>
          </a:xfrm>
        </p:grpSpPr>
        <p:sp>
          <p:nvSpPr>
            <p:cNvPr id="617" name="Freeform 120"/>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18" name="Group 108"/>
          <p:cNvGrpSpPr/>
          <p:nvPr/>
        </p:nvGrpSpPr>
        <p:grpSpPr>
          <a:xfrm>
            <a:off x="-5173200" y="-2043000"/>
            <a:ext cx="5751000" cy="8217000"/>
            <a:chOff x="-5173200" y="-2043000"/>
            <a:chExt cx="5751000" cy="8217000"/>
          </a:xfrm>
        </p:grpSpPr>
        <p:sp>
          <p:nvSpPr>
            <p:cNvPr id="619" name="Freeform 121"/>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20" name="Group 109"/>
          <p:cNvGrpSpPr/>
          <p:nvPr/>
        </p:nvGrpSpPr>
        <p:grpSpPr>
          <a:xfrm>
            <a:off x="1032120" y="1858680"/>
            <a:ext cx="399960" cy="515520"/>
            <a:chOff x="1032120" y="1858680"/>
            <a:chExt cx="399960" cy="515520"/>
          </a:xfrm>
        </p:grpSpPr>
        <p:sp>
          <p:nvSpPr>
            <p:cNvPr id="621" name="Freeform 122"/>
            <p:cNvSpPr/>
            <p:nvPr/>
          </p:nvSpPr>
          <p:spPr>
            <a:xfrm rot="5400000">
              <a:off x="974160" y="1916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22" name="TextBox 55"/>
            <p:cNvSpPr/>
            <p:nvPr/>
          </p:nvSpPr>
          <p:spPr>
            <a:xfrm rot="5400000">
              <a:off x="991080" y="2008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623" name="TextBox 56"/>
          <p:cNvSpPr/>
          <p:nvPr/>
        </p:nvSpPr>
        <p:spPr>
          <a:xfrm>
            <a:off x="1324080" y="1858680"/>
            <a:ext cx="6903360" cy="437760"/>
          </a:xfrm>
          <a:prstGeom prst="rect">
            <a:avLst/>
          </a:prstGeom>
          <a:noFill/>
          <a:ln w="0">
            <a:noFill/>
          </a:ln>
        </p:spPr>
        <p:style>
          <a:lnRef idx="0"/>
          <a:fillRef idx="0"/>
          <a:effectRef idx="0"/>
          <a:fontRef idx="minor"/>
        </p:style>
        <p:txBody>
          <a:bodyPr lIns="0" rIns="0" tIns="0" bIns="0" anchor="t">
            <a:spAutoFit/>
          </a:bodyPr>
          <a:p>
            <a:pPr lvl="1" marL="539640" indent="-270000" defTabSz="914400">
              <a:lnSpc>
                <a:spcPts val="3450"/>
              </a:lnSpc>
              <a:spcBef>
                <a:spcPts val="1191"/>
              </a:spcBef>
              <a:spcAft>
                <a:spcPts val="992"/>
              </a:spcAft>
              <a:buClr>
                <a:srgbClr val="fffbfb"/>
              </a:buClr>
              <a:buFont typeface="Arial"/>
              <a:buChar char="•"/>
            </a:pPr>
            <a:r>
              <a:rPr b="1" lang="en-US" sz="2600" spc="-1" strike="noStrike">
                <a:solidFill>
                  <a:srgbClr val="fffbfb"/>
                </a:solidFill>
                <a:latin typeface="Almarai Bold"/>
                <a:ea typeface="Almarai Bold"/>
              </a:rPr>
              <a:t>RESOURCES REQUIRED:</a:t>
            </a:r>
            <a:endParaRPr b="0" lang="en-US" sz="2600" spc="-1" strike="noStrike">
              <a:solidFill>
                <a:srgbClr val="ffffff"/>
              </a:solidFill>
              <a:latin typeface="Arial"/>
            </a:endParaRPr>
          </a:p>
        </p:txBody>
      </p:sp>
      <p:sp>
        <p:nvSpPr>
          <p:cNvPr id="624" name="TextBox 59"/>
          <p:cNvSpPr/>
          <p:nvPr/>
        </p:nvSpPr>
        <p:spPr>
          <a:xfrm>
            <a:off x="1362960" y="865440"/>
            <a:ext cx="164620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ROADMAP AND DEVELOPMENT STRATEGY</a:t>
            </a:r>
            <a:endParaRPr b="0" lang="en-US" sz="4500" spc="-1" strike="noStrike">
              <a:solidFill>
                <a:srgbClr val="ffffff"/>
              </a:solidFill>
              <a:latin typeface="Arial"/>
            </a:endParaRPr>
          </a:p>
        </p:txBody>
      </p:sp>
      <p:grpSp>
        <p:nvGrpSpPr>
          <p:cNvPr id="625" name="Group 110"/>
          <p:cNvGrpSpPr/>
          <p:nvPr/>
        </p:nvGrpSpPr>
        <p:grpSpPr>
          <a:xfrm>
            <a:off x="184320" y="617400"/>
            <a:ext cx="1221480" cy="1221480"/>
            <a:chOff x="184320" y="617400"/>
            <a:chExt cx="1221480" cy="1221480"/>
          </a:xfrm>
        </p:grpSpPr>
        <p:sp>
          <p:nvSpPr>
            <p:cNvPr id="626" name="Freeform 123"/>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27" name="TextBox 60"/>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12</a:t>
            </a:r>
            <a:endParaRPr b="0" lang="en-US" sz="5000" spc="-1" strike="noStrike">
              <a:solidFill>
                <a:srgbClr val="ffffff"/>
              </a:solidFill>
              <a:latin typeface="Arial"/>
            </a:endParaRPr>
          </a:p>
        </p:txBody>
      </p:sp>
      <p:sp>
        <p:nvSpPr>
          <p:cNvPr id="628" name=""/>
          <p:cNvSpPr/>
          <p:nvPr/>
        </p:nvSpPr>
        <p:spPr>
          <a:xfrm>
            <a:off x="2075400" y="2611800"/>
            <a:ext cx="14502240" cy="77490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1. Humans :</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Technical Development: </a:t>
            </a:r>
            <a:r>
              <a:rPr b="0" lang="en-US" sz="2600" spc="-1" strike="noStrike">
                <a:solidFill>
                  <a:srgbClr val="ffffff"/>
                </a:solidFill>
                <a:latin typeface="Arial"/>
              </a:rPr>
              <a:t>Full-stack developers, artificial intelligence/machine learning experts, DevOps engineers.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Marketing and Sales:</a:t>
            </a:r>
            <a:r>
              <a:rPr b="0" lang="en-US" sz="2600" spc="-1" strike="noStrike">
                <a:solidFill>
                  <a:srgbClr val="ffffff"/>
                </a:solidFill>
                <a:latin typeface="Arial"/>
              </a:rPr>
              <a:t> Digital marketing specialist, content creator, salesperson.</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Customer Support:</a:t>
            </a:r>
            <a:r>
              <a:rPr b="0" lang="en-US" sz="2600" spc="-1" strike="noStrike">
                <a:solidFill>
                  <a:srgbClr val="ffffff"/>
                </a:solidFill>
                <a:latin typeface="Arial"/>
              </a:rPr>
              <a:t> Customer support technician.</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Project Management:</a:t>
            </a:r>
            <a:r>
              <a:rPr b="0" lang="en-US" sz="2600" spc="-1" strike="noStrike">
                <a:solidFill>
                  <a:srgbClr val="ffffff"/>
                </a:solidFill>
                <a:latin typeface="Arial"/>
              </a:rPr>
              <a:t> Project Manager.</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2. Financial:</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Seed Capital:</a:t>
            </a:r>
            <a:r>
              <a:rPr b="0" lang="en-US" sz="2600" spc="-1" strike="noStrike">
                <a:solidFill>
                  <a:srgbClr val="ffffff"/>
                </a:solidFill>
                <a:latin typeface="Arial"/>
              </a:rPr>
              <a:t> To cover initial development costs, cloud infrastructure, initial marketing, and founding team salaries.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Cash Flow: </a:t>
            </a:r>
            <a:r>
              <a:rPr b="0" lang="en-US" sz="2600" spc="-1" strike="noStrike">
                <a:solidFill>
                  <a:srgbClr val="ffffff"/>
                </a:solidFill>
                <a:latin typeface="Arial"/>
              </a:rPr>
              <a:t>To support operations until subscription revenue becomes sufficient to cover expenses and ensure profitability.</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Future investments: </a:t>
            </a:r>
            <a:r>
              <a:rPr b="0" lang="en-US" sz="2600" spc="-1" strike="noStrike">
                <a:solidFill>
                  <a:srgbClr val="ffffff"/>
                </a:solidFill>
                <a:latin typeface="Arial"/>
              </a:rPr>
              <a:t>For team expansion, new feature development, and larger-scale marketing efforts.</a:t>
            </a: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629" name="Freeform 124"/>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630" name="Group 111"/>
          <p:cNvGrpSpPr/>
          <p:nvPr/>
        </p:nvGrpSpPr>
        <p:grpSpPr>
          <a:xfrm>
            <a:off x="15764040" y="-781920"/>
            <a:ext cx="1680840" cy="2402280"/>
            <a:chOff x="15764040" y="-781920"/>
            <a:chExt cx="1680840" cy="2402280"/>
          </a:xfrm>
        </p:grpSpPr>
        <p:sp>
          <p:nvSpPr>
            <p:cNvPr id="631" name="Freeform 125"/>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32" name="Group 112"/>
          <p:cNvGrpSpPr/>
          <p:nvPr/>
        </p:nvGrpSpPr>
        <p:grpSpPr>
          <a:xfrm>
            <a:off x="799200" y="7933320"/>
            <a:ext cx="1680840" cy="2402280"/>
            <a:chOff x="799200" y="7933320"/>
            <a:chExt cx="1680840" cy="2402280"/>
          </a:xfrm>
        </p:grpSpPr>
        <p:sp>
          <p:nvSpPr>
            <p:cNvPr id="633" name="Freeform 12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34" name="Group 113"/>
          <p:cNvGrpSpPr/>
          <p:nvPr/>
        </p:nvGrpSpPr>
        <p:grpSpPr>
          <a:xfrm>
            <a:off x="14475240" y="781920"/>
            <a:ext cx="838800" cy="838800"/>
            <a:chOff x="14475240" y="781920"/>
            <a:chExt cx="838800" cy="838800"/>
          </a:xfrm>
        </p:grpSpPr>
        <p:sp>
          <p:nvSpPr>
            <p:cNvPr id="635" name="Freeform 127"/>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36" name="Group 114"/>
          <p:cNvGrpSpPr/>
          <p:nvPr/>
        </p:nvGrpSpPr>
        <p:grpSpPr>
          <a:xfrm>
            <a:off x="1028880" y="5588640"/>
            <a:ext cx="838800" cy="838800"/>
            <a:chOff x="1028880" y="5588640"/>
            <a:chExt cx="838800" cy="838800"/>
          </a:xfrm>
        </p:grpSpPr>
        <p:sp>
          <p:nvSpPr>
            <p:cNvPr id="637" name="Freeform 128"/>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38" name="Group 115"/>
          <p:cNvGrpSpPr/>
          <p:nvPr/>
        </p:nvGrpSpPr>
        <p:grpSpPr>
          <a:xfrm>
            <a:off x="17259480" y="2066760"/>
            <a:ext cx="5751000" cy="8217000"/>
            <a:chOff x="17259480" y="2066760"/>
            <a:chExt cx="5751000" cy="8217000"/>
          </a:xfrm>
        </p:grpSpPr>
        <p:sp>
          <p:nvSpPr>
            <p:cNvPr id="639" name="Freeform 129"/>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640" name="Group 116"/>
          <p:cNvGrpSpPr/>
          <p:nvPr/>
        </p:nvGrpSpPr>
        <p:grpSpPr>
          <a:xfrm>
            <a:off x="-5173200" y="-2043000"/>
            <a:ext cx="5751000" cy="8217000"/>
            <a:chOff x="-5173200" y="-2043000"/>
            <a:chExt cx="5751000" cy="8217000"/>
          </a:xfrm>
        </p:grpSpPr>
        <p:sp>
          <p:nvSpPr>
            <p:cNvPr id="641" name="Freeform 130"/>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42" name="TextBox 63"/>
          <p:cNvSpPr/>
          <p:nvPr/>
        </p:nvSpPr>
        <p:spPr>
          <a:xfrm>
            <a:off x="1362960" y="865440"/>
            <a:ext cx="164620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ROADMAP AND DEVELOPMENT STRATEGY</a:t>
            </a:r>
            <a:endParaRPr b="0" lang="en-US" sz="4500" spc="-1" strike="noStrike">
              <a:solidFill>
                <a:srgbClr val="ffffff"/>
              </a:solidFill>
              <a:latin typeface="Arial"/>
            </a:endParaRPr>
          </a:p>
        </p:txBody>
      </p:sp>
      <p:grpSp>
        <p:nvGrpSpPr>
          <p:cNvPr id="643" name="Group 118"/>
          <p:cNvGrpSpPr/>
          <p:nvPr/>
        </p:nvGrpSpPr>
        <p:grpSpPr>
          <a:xfrm>
            <a:off x="184320" y="617400"/>
            <a:ext cx="1221480" cy="1221480"/>
            <a:chOff x="184320" y="617400"/>
            <a:chExt cx="1221480" cy="1221480"/>
          </a:xfrm>
        </p:grpSpPr>
        <p:sp>
          <p:nvSpPr>
            <p:cNvPr id="644" name="Freeform 132"/>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645" name="TextBox 64"/>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12</a:t>
            </a:r>
            <a:endParaRPr b="0" lang="en-US" sz="5000" spc="-1" strike="noStrike">
              <a:solidFill>
                <a:srgbClr val="ffffff"/>
              </a:solidFill>
              <a:latin typeface="Arial"/>
            </a:endParaRPr>
          </a:p>
        </p:txBody>
      </p:sp>
      <p:sp>
        <p:nvSpPr>
          <p:cNvPr id="646" name=""/>
          <p:cNvSpPr/>
          <p:nvPr/>
        </p:nvSpPr>
        <p:spPr>
          <a:xfrm>
            <a:off x="1828800" y="2886840"/>
            <a:ext cx="14502240" cy="442620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91"/>
              </a:spcBef>
              <a:spcAft>
                <a:spcPts val="992"/>
              </a:spcAft>
              <a:buClr>
                <a:srgbClr val="ffffff"/>
              </a:buClr>
              <a:buFont typeface="OpenSymbol"/>
              <a:buAutoNum type="arabicPeriod"/>
            </a:pPr>
            <a:r>
              <a:rPr b="1" lang="en-US" sz="2600" spc="-1" strike="noStrike">
                <a:solidFill>
                  <a:srgbClr val="ffffff"/>
                </a:solidFill>
                <a:latin typeface="Arial"/>
              </a:rPr>
              <a:t>3. Techniques :</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Cloud Infrastructure: </a:t>
            </a:r>
            <a:r>
              <a:rPr b="0" lang="en-US" sz="2600" spc="-1" strike="noStrike">
                <a:solidFill>
                  <a:srgbClr val="ffffff"/>
                </a:solidFill>
                <a:latin typeface="Arial"/>
              </a:rPr>
              <a:t>Scalable and reliable hosting platform</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Development Technology Stack:</a:t>
            </a:r>
            <a:r>
              <a:rPr b="0" lang="en-US" sz="2600" spc="-1" strike="noStrike">
                <a:solidFill>
                  <a:srgbClr val="ffffff"/>
                </a:solidFill>
                <a:latin typeface="Arial"/>
              </a:rPr>
              <a:t> programming languages, frameworks and tools adapted to the needs of the project.</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1" lang="en-US" sz="2600" spc="-1" strike="noStrike">
                <a:solidFill>
                  <a:srgbClr val="ffffff"/>
                </a:solidFill>
                <a:latin typeface="Arial"/>
              </a:rPr>
              <a:t>Marketing and Sales Tools:</a:t>
            </a:r>
            <a:r>
              <a:rPr b="0" lang="en-US" sz="2600" spc="-1" strike="noStrike">
                <a:solidFill>
                  <a:srgbClr val="ffffff"/>
                </a:solidFill>
                <a:latin typeface="Arial"/>
              </a:rPr>
              <a:t> CRM, marketing automation tools, web analytics tools.</a:t>
            </a: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647" name="TextBox 2"/>
          <p:cNvSpPr/>
          <p:nvPr/>
        </p:nvSpPr>
        <p:spPr>
          <a:xfrm>
            <a:off x="11524320" y="7348320"/>
            <a:ext cx="5731920" cy="1221840"/>
          </a:xfrm>
          <a:prstGeom prst="rect">
            <a:avLst/>
          </a:prstGeom>
          <a:noFill/>
          <a:ln w="0">
            <a:noFill/>
          </a:ln>
        </p:spPr>
        <p:style>
          <a:lnRef idx="0"/>
          <a:fillRef idx="0"/>
          <a:effectRef idx="0"/>
          <a:fontRef idx="minor"/>
        </p:style>
        <p:txBody>
          <a:bodyPr lIns="0" rIns="0" tIns="0" bIns="0" anchor="t">
            <a:spAutoFit/>
          </a:bodyPr>
          <a:p>
            <a:pPr defTabSz="914400">
              <a:lnSpc>
                <a:spcPts val="9624"/>
              </a:lnSpc>
              <a:tabLst>
                <a:tab algn="l" pos="0"/>
              </a:tabLst>
            </a:pPr>
            <a:r>
              <a:rPr b="1" lang="en-US" sz="6869" spc="395" strike="noStrike">
                <a:solidFill>
                  <a:srgbClr val="17e3b2"/>
                </a:solidFill>
                <a:latin typeface="Almarai Bold"/>
                <a:ea typeface="Almarai Bold"/>
              </a:rPr>
              <a:t>THANKS</a:t>
            </a:r>
            <a:endParaRPr b="0" lang="en-US" sz="6869"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graphicFrame>
        <p:nvGraphicFramePr>
          <p:cNvPr id="91" name=""/>
          <p:cNvGraphicFramePr/>
          <p:nvPr/>
        </p:nvGraphicFramePr>
        <p:xfrm>
          <a:off x="457200" y="3429000"/>
          <a:ext cx="17396280" cy="5612400"/>
        </p:xfrm>
        <a:graphic>
          <a:graphicData uri="http://schemas.openxmlformats.org/drawingml/2006/table">
            <a:tbl>
              <a:tblPr/>
              <a:tblGrid>
                <a:gridCol w="8713440"/>
                <a:gridCol w="8683200"/>
              </a:tblGrid>
              <a:tr h="5612400">
                <a:tc>
                  <a:txBody>
                    <a:bodyPr lIns="36000" rIns="36000" anchor="t">
                      <a:noAutofit/>
                    </a:bodyPr>
                    <a:p>
                      <a:endParaRPr b="0" lang="en-US" sz="1800" spc="-1" strike="noStrike">
                        <a:solidFill>
                          <a:srgbClr val="ffffff"/>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anchor="t">
                      <a:noAutofit/>
                    </a:bodyPr>
                    <a:p>
                      <a:endParaRPr b="0" lang="en-US" sz="1800" spc="-1" strike="noStrike">
                        <a:solidFill>
                          <a:srgbClr val="ffffff"/>
                        </a:solidFill>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
        <p:nvSpPr>
          <p:cNvPr id="92"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93" name="Group 3"/>
          <p:cNvGrpSpPr/>
          <p:nvPr/>
        </p:nvGrpSpPr>
        <p:grpSpPr>
          <a:xfrm>
            <a:off x="15764040" y="-781920"/>
            <a:ext cx="1680840" cy="2402280"/>
            <a:chOff x="15764040" y="-781920"/>
            <a:chExt cx="1680840" cy="2402280"/>
          </a:xfrm>
        </p:grpSpPr>
        <p:sp>
          <p:nvSpPr>
            <p:cNvPr id="94"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95" name="Group 5"/>
          <p:cNvGrpSpPr/>
          <p:nvPr/>
        </p:nvGrpSpPr>
        <p:grpSpPr>
          <a:xfrm>
            <a:off x="799200" y="7933320"/>
            <a:ext cx="1680840" cy="2402280"/>
            <a:chOff x="799200" y="7933320"/>
            <a:chExt cx="1680840" cy="2402280"/>
          </a:xfrm>
        </p:grpSpPr>
        <p:sp>
          <p:nvSpPr>
            <p:cNvPr id="96"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97" name="Group 7"/>
          <p:cNvGrpSpPr/>
          <p:nvPr/>
        </p:nvGrpSpPr>
        <p:grpSpPr>
          <a:xfrm>
            <a:off x="14475240" y="781920"/>
            <a:ext cx="838800" cy="838800"/>
            <a:chOff x="14475240" y="781920"/>
            <a:chExt cx="838800" cy="838800"/>
          </a:xfrm>
        </p:grpSpPr>
        <p:sp>
          <p:nvSpPr>
            <p:cNvPr id="98"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99" name="Group 9"/>
          <p:cNvGrpSpPr/>
          <p:nvPr/>
        </p:nvGrpSpPr>
        <p:grpSpPr>
          <a:xfrm>
            <a:off x="1028880" y="5588640"/>
            <a:ext cx="838800" cy="838800"/>
            <a:chOff x="1028880" y="5588640"/>
            <a:chExt cx="838800" cy="838800"/>
          </a:xfrm>
        </p:grpSpPr>
        <p:sp>
          <p:nvSpPr>
            <p:cNvPr id="100"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01" name="Group 11"/>
          <p:cNvGrpSpPr/>
          <p:nvPr/>
        </p:nvGrpSpPr>
        <p:grpSpPr>
          <a:xfrm>
            <a:off x="17259480" y="2066760"/>
            <a:ext cx="5751000" cy="8217000"/>
            <a:chOff x="17259480" y="2066760"/>
            <a:chExt cx="5751000" cy="8217000"/>
          </a:xfrm>
        </p:grpSpPr>
        <p:sp>
          <p:nvSpPr>
            <p:cNvPr id="102"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03" name="Group 13"/>
          <p:cNvGrpSpPr/>
          <p:nvPr/>
        </p:nvGrpSpPr>
        <p:grpSpPr>
          <a:xfrm>
            <a:off x="-5173200" y="-2043000"/>
            <a:ext cx="5751000" cy="8217000"/>
            <a:chOff x="-5173200" y="-2043000"/>
            <a:chExt cx="5751000" cy="8217000"/>
          </a:xfrm>
        </p:grpSpPr>
        <p:sp>
          <p:nvSpPr>
            <p:cNvPr id="104"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05" name="TextBox 15"/>
          <p:cNvSpPr/>
          <p:nvPr/>
        </p:nvSpPr>
        <p:spPr>
          <a:xfrm>
            <a:off x="0" y="865440"/>
            <a:ext cx="1075716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GENERAL PRESENTATION</a:t>
            </a:r>
            <a:endParaRPr b="0" lang="en-US" sz="4500" spc="-1" strike="noStrike">
              <a:solidFill>
                <a:srgbClr val="ffffff"/>
              </a:solidFill>
              <a:latin typeface="Arial"/>
            </a:endParaRPr>
          </a:p>
        </p:txBody>
      </p:sp>
      <p:grpSp>
        <p:nvGrpSpPr>
          <p:cNvPr id="106" name="Group 16"/>
          <p:cNvGrpSpPr/>
          <p:nvPr/>
        </p:nvGrpSpPr>
        <p:grpSpPr>
          <a:xfrm>
            <a:off x="184320" y="617400"/>
            <a:ext cx="1221480" cy="1221480"/>
            <a:chOff x="184320" y="617400"/>
            <a:chExt cx="1221480" cy="1221480"/>
          </a:xfrm>
        </p:grpSpPr>
        <p:sp>
          <p:nvSpPr>
            <p:cNvPr id="107" name="Freeform 17"/>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08" name="Group 18"/>
          <p:cNvGrpSpPr/>
          <p:nvPr/>
        </p:nvGrpSpPr>
        <p:grpSpPr>
          <a:xfrm>
            <a:off x="1032120" y="2254680"/>
            <a:ext cx="399960" cy="515520"/>
            <a:chOff x="1032120" y="2254680"/>
            <a:chExt cx="399960" cy="515520"/>
          </a:xfrm>
        </p:grpSpPr>
        <p:sp>
          <p:nvSpPr>
            <p:cNvPr id="109" name="Freeform 19"/>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10" name="TextBox 20"/>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111" name="TextBox 21"/>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01</a:t>
            </a:r>
            <a:endParaRPr b="0" lang="en-US" sz="5000" spc="-1" strike="noStrike">
              <a:solidFill>
                <a:srgbClr val="ffffff"/>
              </a:solidFill>
              <a:latin typeface="Arial"/>
            </a:endParaRPr>
          </a:p>
        </p:txBody>
      </p:sp>
      <p:sp>
        <p:nvSpPr>
          <p:cNvPr id="112" name="TextBox 22"/>
          <p:cNvSpPr/>
          <p:nvPr/>
        </p:nvSpPr>
        <p:spPr>
          <a:xfrm>
            <a:off x="1746000" y="2283480"/>
            <a:ext cx="1429956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pPr>
            <a:r>
              <a:rPr b="1" lang="en-US" sz="2500" spc="-1" strike="noStrike">
                <a:solidFill>
                  <a:srgbClr val="fffbfb"/>
                </a:solidFill>
                <a:latin typeface="Almarai Bold"/>
                <a:ea typeface="Almarai Bold"/>
              </a:rPr>
              <a:t>CONTACT INFORMATION</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
        <p:nvSpPr>
          <p:cNvPr id="113" name="TextBox 23"/>
          <p:cNvSpPr/>
          <p:nvPr/>
        </p:nvSpPr>
        <p:spPr>
          <a:xfrm>
            <a:off x="797760" y="3886200"/>
            <a:ext cx="8344800" cy="4486680"/>
          </a:xfrm>
          <a:prstGeom prst="rect">
            <a:avLst/>
          </a:prstGeom>
          <a:noFill/>
          <a:ln w="0">
            <a:noFill/>
          </a:ln>
        </p:spPr>
        <p:style>
          <a:lnRef idx="0"/>
          <a:fillRef idx="0"/>
          <a:effectRef idx="0"/>
          <a:fontRef idx="minor"/>
        </p:style>
        <p:txBody>
          <a:bodyPr lIns="0" rIns="0" tIns="0" bIns="0" anchor="t">
            <a:spAutoFit/>
          </a:bodyPr>
          <a:p>
            <a:pPr defTabSz="914400">
              <a:lnSpc>
                <a:spcPts val="4416"/>
              </a:lnSpc>
            </a:pPr>
            <a:r>
              <a:rPr b="1" lang="en-US" sz="2600" spc="-1" strike="noStrike">
                <a:solidFill>
                  <a:srgbClr val="ffffff"/>
                </a:solidFill>
                <a:latin typeface="Almarai"/>
                <a:ea typeface="Almarai"/>
              </a:rPr>
              <a:t>Nom du responsable(01):</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a:t>
            </a:r>
            <a:r>
              <a:rPr b="0" lang="en-US" sz="2600" spc="-1" strike="noStrike">
                <a:solidFill>
                  <a:srgbClr val="ffffff"/>
                </a:solidFill>
                <a:latin typeface="Almarai"/>
                <a:ea typeface="Almarai"/>
              </a:rPr>
              <a:t>- Dr. BOUHAMED Mohammed Mounir</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Fonction:</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Reseaux et Systemes Distribues</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Email:</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bouhamed-mohammedmounir@univ-eloud.dz</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Numéro de téléphone:</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- 0676512199</a:t>
            </a:r>
            <a:endParaRPr b="0" lang="en-US" sz="2600" spc="-1" strike="noStrike">
              <a:solidFill>
                <a:srgbClr val="ffffff"/>
              </a:solidFill>
              <a:latin typeface="Arial"/>
            </a:endParaRPr>
          </a:p>
        </p:txBody>
      </p:sp>
      <p:sp>
        <p:nvSpPr>
          <p:cNvPr id="114" name="TextBox 61"/>
          <p:cNvSpPr/>
          <p:nvPr/>
        </p:nvSpPr>
        <p:spPr>
          <a:xfrm>
            <a:off x="9781200" y="3899520"/>
            <a:ext cx="6842520" cy="4486680"/>
          </a:xfrm>
          <a:prstGeom prst="rect">
            <a:avLst/>
          </a:prstGeom>
          <a:noFill/>
          <a:ln w="0">
            <a:noFill/>
          </a:ln>
        </p:spPr>
        <p:style>
          <a:lnRef idx="0"/>
          <a:fillRef idx="0"/>
          <a:effectRef idx="0"/>
          <a:fontRef idx="minor"/>
        </p:style>
        <p:txBody>
          <a:bodyPr lIns="0" rIns="0" tIns="0" bIns="0" anchor="t">
            <a:spAutoFit/>
          </a:bodyPr>
          <a:p>
            <a:pPr defTabSz="914400">
              <a:lnSpc>
                <a:spcPts val="4416"/>
              </a:lnSpc>
            </a:pPr>
            <a:r>
              <a:rPr b="1" lang="en-US" sz="2600" spc="-1" strike="noStrike">
                <a:solidFill>
                  <a:srgbClr val="ffffff"/>
                </a:solidFill>
                <a:latin typeface="Almarai"/>
                <a:ea typeface="Almarai"/>
              </a:rPr>
              <a:t>Nom du responsable(02):</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a:t>
            </a:r>
            <a:r>
              <a:rPr b="0" lang="en-US" sz="2600" spc="-1" strike="noStrike">
                <a:solidFill>
                  <a:srgbClr val="ffffff"/>
                </a:solidFill>
                <a:latin typeface="Almarai"/>
                <a:ea typeface="Almarai"/>
              </a:rPr>
              <a:t>- Dr. GHNEBZIA Ahmed</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Fonction:</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Intelligence artificielle</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Email:</a:t>
            </a:r>
            <a:endParaRPr b="0" lang="en-US" sz="2600" spc="-1" strike="noStrike">
              <a:solidFill>
                <a:srgbClr val="ffffff"/>
              </a:solidFill>
              <a:latin typeface="Arial"/>
            </a:endParaRPr>
          </a:p>
          <a:p>
            <a:pPr defTabSz="914400">
              <a:lnSpc>
                <a:spcPts val="4416"/>
              </a:lnSpc>
            </a:pPr>
            <a:r>
              <a:rPr b="0" lang="en-US" sz="2600" spc="-1" strike="noStrike">
                <a:solidFill>
                  <a:srgbClr val="ffffff"/>
                </a:solidFill>
                <a:latin typeface="Almarai"/>
                <a:ea typeface="Almarai"/>
              </a:rPr>
              <a:t>- a_ghenabzia@esi.dz</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Numéro de téléphone:</a:t>
            </a:r>
            <a:endParaRPr b="0" lang="en-US" sz="2600" spc="-1" strike="noStrike">
              <a:solidFill>
                <a:srgbClr val="ffffff"/>
              </a:solidFill>
              <a:latin typeface="Arial"/>
            </a:endParaRPr>
          </a:p>
          <a:p>
            <a:pPr defTabSz="914400">
              <a:lnSpc>
                <a:spcPts val="4416"/>
              </a:lnSpc>
            </a:pPr>
            <a:r>
              <a:rPr b="1" lang="en-US" sz="2600" spc="-1" strike="noStrike">
                <a:solidFill>
                  <a:srgbClr val="ffffff"/>
                </a:solidFill>
                <a:latin typeface="Almarai"/>
                <a:ea typeface="Almarai"/>
              </a:rPr>
              <a:t>- </a:t>
            </a:r>
            <a:r>
              <a:rPr b="0" lang="en-US" sz="2600" spc="-1" strike="noStrike">
                <a:solidFill>
                  <a:srgbClr val="ffffff"/>
                </a:solidFill>
                <a:latin typeface="Almarai"/>
                <a:ea typeface="Almarai"/>
              </a:rPr>
              <a:t>0557100777</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115"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116" name="Group 3"/>
          <p:cNvGrpSpPr/>
          <p:nvPr/>
        </p:nvGrpSpPr>
        <p:grpSpPr>
          <a:xfrm>
            <a:off x="15764040" y="-781920"/>
            <a:ext cx="1680840" cy="2402280"/>
            <a:chOff x="15764040" y="-781920"/>
            <a:chExt cx="1680840" cy="2402280"/>
          </a:xfrm>
        </p:grpSpPr>
        <p:sp>
          <p:nvSpPr>
            <p:cNvPr id="117"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18" name="Group 5"/>
          <p:cNvGrpSpPr/>
          <p:nvPr/>
        </p:nvGrpSpPr>
        <p:grpSpPr>
          <a:xfrm>
            <a:off x="799200" y="7933320"/>
            <a:ext cx="1680840" cy="2402280"/>
            <a:chOff x="799200" y="7933320"/>
            <a:chExt cx="1680840" cy="2402280"/>
          </a:xfrm>
        </p:grpSpPr>
        <p:sp>
          <p:nvSpPr>
            <p:cNvPr id="119"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0" name="Group 7"/>
          <p:cNvGrpSpPr/>
          <p:nvPr/>
        </p:nvGrpSpPr>
        <p:grpSpPr>
          <a:xfrm>
            <a:off x="14475240" y="781920"/>
            <a:ext cx="838800" cy="838800"/>
            <a:chOff x="14475240" y="781920"/>
            <a:chExt cx="838800" cy="838800"/>
          </a:xfrm>
        </p:grpSpPr>
        <p:sp>
          <p:nvSpPr>
            <p:cNvPr id="121"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2" name="Group 9"/>
          <p:cNvGrpSpPr/>
          <p:nvPr/>
        </p:nvGrpSpPr>
        <p:grpSpPr>
          <a:xfrm>
            <a:off x="1028880" y="5588640"/>
            <a:ext cx="838800" cy="838800"/>
            <a:chOff x="1028880" y="5588640"/>
            <a:chExt cx="838800" cy="838800"/>
          </a:xfrm>
        </p:grpSpPr>
        <p:sp>
          <p:nvSpPr>
            <p:cNvPr id="123"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4" name="Group 11"/>
          <p:cNvGrpSpPr/>
          <p:nvPr/>
        </p:nvGrpSpPr>
        <p:grpSpPr>
          <a:xfrm>
            <a:off x="17259480" y="2066760"/>
            <a:ext cx="5751000" cy="8217000"/>
            <a:chOff x="17259480" y="2066760"/>
            <a:chExt cx="5751000" cy="8217000"/>
          </a:xfrm>
        </p:grpSpPr>
        <p:sp>
          <p:nvSpPr>
            <p:cNvPr id="125"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6" name="Group 13"/>
          <p:cNvGrpSpPr/>
          <p:nvPr/>
        </p:nvGrpSpPr>
        <p:grpSpPr>
          <a:xfrm>
            <a:off x="-5173200" y="-2043000"/>
            <a:ext cx="5751000" cy="8217000"/>
            <a:chOff x="-5173200" y="-2043000"/>
            <a:chExt cx="5751000" cy="8217000"/>
          </a:xfrm>
        </p:grpSpPr>
        <p:sp>
          <p:nvSpPr>
            <p:cNvPr id="127"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28" name="Group 15"/>
          <p:cNvGrpSpPr/>
          <p:nvPr/>
        </p:nvGrpSpPr>
        <p:grpSpPr>
          <a:xfrm>
            <a:off x="1032120" y="2254680"/>
            <a:ext cx="399960" cy="515520"/>
            <a:chOff x="1032120" y="2254680"/>
            <a:chExt cx="399960" cy="515520"/>
          </a:xfrm>
        </p:grpSpPr>
        <p:sp>
          <p:nvSpPr>
            <p:cNvPr id="129" name="Freeform 16"/>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0" name="TextBox 17"/>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131" name="TextBox 18"/>
          <p:cNvSpPr/>
          <p:nvPr/>
        </p:nvSpPr>
        <p:spPr>
          <a:xfrm>
            <a:off x="1746000" y="2277000"/>
            <a:ext cx="15883920" cy="437760"/>
          </a:xfrm>
          <a:prstGeom prst="rect">
            <a:avLst/>
          </a:prstGeom>
          <a:noFill/>
          <a:ln w="0">
            <a:noFill/>
          </a:ln>
        </p:spPr>
        <p:style>
          <a:lnRef idx="0"/>
          <a:fillRef idx="0"/>
          <a:effectRef idx="0"/>
          <a:fontRef idx="minor"/>
        </p:style>
        <p:txBody>
          <a:bodyPr lIns="0" rIns="0" tIns="0" bIns="0" anchor="t">
            <a:spAutoFit/>
          </a:bodyPr>
          <a:p>
            <a:pPr defTabSz="914400">
              <a:lnSpc>
                <a:spcPts val="3450"/>
              </a:lnSpc>
              <a:tabLst>
                <a:tab algn="l" pos="0"/>
              </a:tabLst>
            </a:pPr>
            <a:r>
              <a:rPr b="1" lang="en-US" sz="2500" spc="-1" strike="noStrike">
                <a:solidFill>
                  <a:srgbClr val="fffbfb"/>
                </a:solidFill>
                <a:latin typeface="Almarai Bold"/>
                <a:ea typeface="Almarai Bold"/>
              </a:rPr>
              <a:t>PRESENTATION OF MEMBERS:</a:t>
            </a:r>
            <a:endParaRPr b="0" lang="en-US" sz="2500" spc="-1" strike="noStrike">
              <a:solidFill>
                <a:srgbClr val="ffffff"/>
              </a:solidFill>
              <a:latin typeface="Arial"/>
            </a:endParaRPr>
          </a:p>
        </p:txBody>
      </p:sp>
      <p:sp>
        <p:nvSpPr>
          <p:cNvPr id="132" name="TextBox 19"/>
          <p:cNvSpPr/>
          <p:nvPr/>
        </p:nvSpPr>
        <p:spPr>
          <a:xfrm>
            <a:off x="1362960" y="865440"/>
            <a:ext cx="28702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THE TEAM</a:t>
            </a:r>
            <a:endParaRPr b="0" lang="en-US" sz="4500" spc="-1" strike="noStrike">
              <a:solidFill>
                <a:srgbClr val="ffffff"/>
              </a:solidFill>
              <a:latin typeface="Arial"/>
            </a:endParaRPr>
          </a:p>
        </p:txBody>
      </p:sp>
      <p:grpSp>
        <p:nvGrpSpPr>
          <p:cNvPr id="133" name="Group 20"/>
          <p:cNvGrpSpPr/>
          <p:nvPr/>
        </p:nvGrpSpPr>
        <p:grpSpPr>
          <a:xfrm>
            <a:off x="184320" y="617400"/>
            <a:ext cx="1221480" cy="1221480"/>
            <a:chOff x="184320" y="617400"/>
            <a:chExt cx="1221480" cy="1221480"/>
          </a:xfrm>
        </p:grpSpPr>
        <p:sp>
          <p:nvSpPr>
            <p:cNvPr id="134" name="Freeform 21"/>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35" name="TextBox 22"/>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03</a:t>
            </a:r>
            <a:endParaRPr b="0" lang="en-US" sz="5000" spc="-1" strike="noStrike">
              <a:solidFill>
                <a:srgbClr val="ffffff"/>
              </a:solidFill>
              <a:latin typeface="Arial"/>
            </a:endParaRPr>
          </a:p>
        </p:txBody>
      </p:sp>
      <p:pic>
        <p:nvPicPr>
          <p:cNvPr id="136" name="" descr=""/>
          <p:cNvPicPr/>
          <p:nvPr/>
        </p:nvPicPr>
        <p:blipFill>
          <a:blip r:embed="rId10"/>
          <a:srcRect l="2898" t="12575" r="3934" b="12420"/>
          <a:stretch/>
        </p:blipFill>
        <p:spPr>
          <a:xfrm>
            <a:off x="3429360" y="2972160"/>
            <a:ext cx="12114000" cy="7313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137"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138" name="Group 3"/>
          <p:cNvGrpSpPr/>
          <p:nvPr/>
        </p:nvGrpSpPr>
        <p:grpSpPr>
          <a:xfrm>
            <a:off x="15764040" y="-781920"/>
            <a:ext cx="1680840" cy="2402280"/>
            <a:chOff x="15764040" y="-781920"/>
            <a:chExt cx="1680840" cy="2402280"/>
          </a:xfrm>
        </p:grpSpPr>
        <p:sp>
          <p:nvSpPr>
            <p:cNvPr id="139"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0" name="Group 5"/>
          <p:cNvGrpSpPr/>
          <p:nvPr/>
        </p:nvGrpSpPr>
        <p:grpSpPr>
          <a:xfrm>
            <a:off x="799200" y="7933320"/>
            <a:ext cx="1680840" cy="2402280"/>
            <a:chOff x="799200" y="7933320"/>
            <a:chExt cx="1680840" cy="2402280"/>
          </a:xfrm>
        </p:grpSpPr>
        <p:sp>
          <p:nvSpPr>
            <p:cNvPr id="141"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2" name="Group 7"/>
          <p:cNvGrpSpPr/>
          <p:nvPr/>
        </p:nvGrpSpPr>
        <p:grpSpPr>
          <a:xfrm>
            <a:off x="14475240" y="781920"/>
            <a:ext cx="838800" cy="838800"/>
            <a:chOff x="14475240" y="781920"/>
            <a:chExt cx="838800" cy="838800"/>
          </a:xfrm>
        </p:grpSpPr>
        <p:sp>
          <p:nvSpPr>
            <p:cNvPr id="143"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4" name="Group 9"/>
          <p:cNvGrpSpPr/>
          <p:nvPr/>
        </p:nvGrpSpPr>
        <p:grpSpPr>
          <a:xfrm>
            <a:off x="1028880" y="5588640"/>
            <a:ext cx="838800" cy="838800"/>
            <a:chOff x="1028880" y="5588640"/>
            <a:chExt cx="838800" cy="838800"/>
          </a:xfrm>
        </p:grpSpPr>
        <p:sp>
          <p:nvSpPr>
            <p:cNvPr id="145"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6" name="Group 11"/>
          <p:cNvGrpSpPr/>
          <p:nvPr/>
        </p:nvGrpSpPr>
        <p:grpSpPr>
          <a:xfrm>
            <a:off x="17259480" y="2066760"/>
            <a:ext cx="5751000" cy="8217000"/>
            <a:chOff x="17259480" y="2066760"/>
            <a:chExt cx="5751000" cy="8217000"/>
          </a:xfrm>
        </p:grpSpPr>
        <p:sp>
          <p:nvSpPr>
            <p:cNvPr id="147"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48" name="Group 13"/>
          <p:cNvGrpSpPr/>
          <p:nvPr/>
        </p:nvGrpSpPr>
        <p:grpSpPr>
          <a:xfrm>
            <a:off x="-5173200" y="-2043000"/>
            <a:ext cx="5751000" cy="8217000"/>
            <a:chOff x="-5173200" y="-2043000"/>
            <a:chExt cx="5751000" cy="8217000"/>
          </a:xfrm>
        </p:grpSpPr>
        <p:sp>
          <p:nvSpPr>
            <p:cNvPr id="149" name="Freeform 14"/>
            <p:cNvSpPr/>
            <p:nvPr/>
          </p:nvSpPr>
          <p:spPr>
            <a:xfrm>
              <a:off x="-5173200" y="-204300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50" name="TextBox 15"/>
          <p:cNvSpPr/>
          <p:nvPr/>
        </p:nvSpPr>
        <p:spPr>
          <a:xfrm>
            <a:off x="0" y="865440"/>
            <a:ext cx="873288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PROJECT SUMMARY</a:t>
            </a:r>
            <a:endParaRPr b="0" lang="en-US" sz="4500" spc="-1" strike="noStrike">
              <a:solidFill>
                <a:srgbClr val="ffffff"/>
              </a:solidFill>
              <a:latin typeface="Arial"/>
            </a:endParaRPr>
          </a:p>
        </p:txBody>
      </p:sp>
      <p:grpSp>
        <p:nvGrpSpPr>
          <p:cNvPr id="151" name="Group 16"/>
          <p:cNvGrpSpPr/>
          <p:nvPr/>
        </p:nvGrpSpPr>
        <p:grpSpPr>
          <a:xfrm>
            <a:off x="184320" y="617400"/>
            <a:ext cx="1221480" cy="1221480"/>
            <a:chOff x="184320" y="617400"/>
            <a:chExt cx="1221480" cy="1221480"/>
          </a:xfrm>
        </p:grpSpPr>
        <p:sp>
          <p:nvSpPr>
            <p:cNvPr id="152" name="Freeform 17"/>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53" name="Group 18"/>
          <p:cNvGrpSpPr/>
          <p:nvPr/>
        </p:nvGrpSpPr>
        <p:grpSpPr>
          <a:xfrm>
            <a:off x="1032120" y="2326680"/>
            <a:ext cx="399960" cy="515520"/>
            <a:chOff x="1032120" y="2326680"/>
            <a:chExt cx="399960" cy="515520"/>
          </a:xfrm>
        </p:grpSpPr>
        <p:sp>
          <p:nvSpPr>
            <p:cNvPr id="154" name="Freeform 19"/>
            <p:cNvSpPr/>
            <p:nvPr/>
          </p:nvSpPr>
          <p:spPr>
            <a:xfrm rot="5400000">
              <a:off x="974160" y="2384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55" name="TextBox 20"/>
            <p:cNvSpPr/>
            <p:nvPr/>
          </p:nvSpPr>
          <p:spPr>
            <a:xfrm rot="5400000">
              <a:off x="991080" y="2476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156" name="TextBox 21"/>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Bold"/>
                <a:ea typeface="Almarai Bold"/>
              </a:rPr>
              <a:t>02</a:t>
            </a:r>
            <a:endParaRPr b="0" lang="en-US" sz="5000" spc="-1" strike="noStrike">
              <a:solidFill>
                <a:srgbClr val="ffffff"/>
              </a:solidFill>
              <a:latin typeface="Arial"/>
            </a:endParaRPr>
          </a:p>
        </p:txBody>
      </p:sp>
      <p:sp>
        <p:nvSpPr>
          <p:cNvPr id="157" name="TextBox 22"/>
          <p:cNvSpPr/>
          <p:nvPr/>
        </p:nvSpPr>
        <p:spPr>
          <a:xfrm>
            <a:off x="1746000" y="2305800"/>
            <a:ext cx="14299560" cy="144000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500" spc="-1" strike="noStrike">
                <a:solidFill>
                  <a:srgbClr val="fffbfb"/>
                </a:solidFill>
                <a:latin typeface="Almarai Bold"/>
                <a:ea typeface="Almarai Bold"/>
              </a:rPr>
              <a:t>Problem:</a:t>
            </a:r>
            <a:r>
              <a:rPr b="0" lang="en-US" sz="2500" spc="-1" strike="noStrike">
                <a:solidFill>
                  <a:srgbClr val="fffbfb"/>
                </a:solidFill>
                <a:latin typeface="Almarai Bold"/>
                <a:ea typeface="Almarai Bold"/>
              </a:rPr>
              <a:t> Within collaborative coding platforms, the lack of clear and effective code review strategies hinders code quality, slows integration, and can introduce vulnerabilities.</a:t>
            </a:r>
            <a:endParaRPr b="0" lang="en-US" sz="25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grpSp>
        <p:nvGrpSpPr>
          <p:cNvPr id="158" name="Group 1"/>
          <p:cNvGrpSpPr/>
          <p:nvPr/>
        </p:nvGrpSpPr>
        <p:grpSpPr>
          <a:xfrm>
            <a:off x="1032120" y="4379040"/>
            <a:ext cx="399960" cy="515520"/>
            <a:chOff x="1032120" y="4379040"/>
            <a:chExt cx="399960" cy="515520"/>
          </a:xfrm>
        </p:grpSpPr>
        <p:sp>
          <p:nvSpPr>
            <p:cNvPr id="159" name="Freeform 1"/>
            <p:cNvSpPr/>
            <p:nvPr/>
          </p:nvSpPr>
          <p:spPr>
            <a:xfrm rot="5400000">
              <a:off x="974160" y="443664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60" name="TextBox 1"/>
            <p:cNvSpPr/>
            <p:nvPr/>
          </p:nvSpPr>
          <p:spPr>
            <a:xfrm rot="5400000">
              <a:off x="991080" y="452916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161" name="TextBox 3"/>
          <p:cNvSpPr/>
          <p:nvPr/>
        </p:nvSpPr>
        <p:spPr>
          <a:xfrm>
            <a:off x="1740960" y="4357800"/>
            <a:ext cx="14299560" cy="187812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400" spc="-1" strike="noStrike">
                <a:solidFill>
                  <a:srgbClr val="fffbfb"/>
                </a:solidFill>
                <a:latin typeface="Almarai Bold"/>
                <a:ea typeface="Almarai Bold"/>
              </a:rPr>
              <a:t>Solution:</a:t>
            </a:r>
            <a:r>
              <a:rPr b="0" lang="en-US" sz="2400" spc="-1" strike="noStrike">
                <a:solidFill>
                  <a:srgbClr val="fffbfb"/>
                </a:solidFill>
                <a:latin typeface="Almarai Bold"/>
                <a:ea typeface="Almarai Bold"/>
              </a:rPr>
              <a:t> Our project aims to develop and integrate optimized code review strategies within these platforms. By equipping contributors with clear guidelines, decision-making tools, and collaborative processes, we facilitate faster, more thorough, and more constructive reviews.</a:t>
            </a:r>
            <a:endParaRPr b="0" lang="en-US" sz="24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grpSp>
        <p:nvGrpSpPr>
          <p:cNvPr id="162" name="Group 8"/>
          <p:cNvGrpSpPr/>
          <p:nvPr/>
        </p:nvGrpSpPr>
        <p:grpSpPr>
          <a:xfrm>
            <a:off x="1032120" y="6575400"/>
            <a:ext cx="399960" cy="515520"/>
            <a:chOff x="1032120" y="6575400"/>
            <a:chExt cx="399960" cy="515520"/>
          </a:xfrm>
        </p:grpSpPr>
        <p:sp>
          <p:nvSpPr>
            <p:cNvPr id="163" name="Freeform 9"/>
            <p:cNvSpPr/>
            <p:nvPr/>
          </p:nvSpPr>
          <p:spPr>
            <a:xfrm rot="5400000">
              <a:off x="974160" y="663300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64" name="TextBox 4"/>
            <p:cNvSpPr/>
            <p:nvPr/>
          </p:nvSpPr>
          <p:spPr>
            <a:xfrm rot="5400000">
              <a:off x="991080" y="6725520"/>
              <a:ext cx="353160" cy="214560"/>
            </a:xfrm>
            <a:prstGeom prst="rect">
              <a:avLst/>
            </a:prstGeom>
            <a:noFill/>
            <a:ln w="0">
              <a:noFill/>
            </a:ln>
          </p:spPr>
          <p:style>
            <a:lnRef idx="0"/>
            <a:fillRef idx="0"/>
            <a:effectRef idx="0"/>
            <a:fontRef idx="minor"/>
          </p:style>
          <p:txBody>
            <a:bodyPr lIns="50760" rIns="50760" tIns="50760" bIns="50760" anchor="ctr">
              <a:noAutofit/>
            </a:bodyPr>
            <a:p>
              <a:pPr>
                <a:lnSpc>
                  <a:spcPct val="100000"/>
                </a:lnSpc>
              </a:pPr>
              <a:endParaRPr b="0" lang="en-US" sz="1800" spc="-1" strike="noStrike">
                <a:solidFill>
                  <a:schemeClr val="dk1"/>
                </a:solidFill>
                <a:latin typeface="Calibri"/>
              </a:endParaRPr>
            </a:p>
          </p:txBody>
        </p:sp>
      </p:grpSp>
      <p:sp>
        <p:nvSpPr>
          <p:cNvPr id="165" name="TextBox 5"/>
          <p:cNvSpPr/>
          <p:nvPr/>
        </p:nvSpPr>
        <p:spPr>
          <a:xfrm>
            <a:off x="1736280" y="6553800"/>
            <a:ext cx="14299560" cy="187812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pPr>
            <a:r>
              <a:rPr b="1" lang="en-US" sz="2400" spc="-1" strike="noStrike">
                <a:solidFill>
                  <a:srgbClr val="fffbfb"/>
                </a:solidFill>
                <a:latin typeface="Almarai Bold"/>
                <a:ea typeface="Almarai Bold"/>
              </a:rPr>
              <a:t>Expected Impact: </a:t>
            </a:r>
            <a:r>
              <a:rPr b="0" lang="en-US" sz="2400" spc="-1" strike="noStrike">
                <a:solidFill>
                  <a:srgbClr val="fffbfb"/>
                </a:solidFill>
                <a:latin typeface="Almarai Bold"/>
                <a:ea typeface="Almarai Bold"/>
              </a:rPr>
              <a:t>Significant improvement in code quality, reduction of errors and security risks, acceleration of development cycles and fostering a culture of collaboration and continuous learning within development teams.</a:t>
            </a:r>
            <a:endParaRPr b="0" lang="en-US" sz="2400" spc="-1" strike="noStrike">
              <a:solidFill>
                <a:srgbClr val="ffffff"/>
              </a:solidFill>
              <a:latin typeface="Arial"/>
            </a:endParaRPr>
          </a:p>
          <a:p>
            <a:pPr defTabSz="914400">
              <a:lnSpc>
                <a:spcPts val="3450"/>
              </a:lnSpc>
              <a:tabLst>
                <a:tab algn="l" pos="0"/>
              </a:tabLst>
            </a:pPr>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166" name="Freeform 2"/>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167" name="Group 3"/>
          <p:cNvGrpSpPr/>
          <p:nvPr/>
        </p:nvGrpSpPr>
        <p:grpSpPr>
          <a:xfrm>
            <a:off x="15764040" y="-781920"/>
            <a:ext cx="1680840" cy="2402280"/>
            <a:chOff x="15764040" y="-781920"/>
            <a:chExt cx="1680840" cy="2402280"/>
          </a:xfrm>
        </p:grpSpPr>
        <p:sp>
          <p:nvSpPr>
            <p:cNvPr id="168" name="Freeform 4"/>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69" name="Group 5"/>
          <p:cNvGrpSpPr/>
          <p:nvPr/>
        </p:nvGrpSpPr>
        <p:grpSpPr>
          <a:xfrm>
            <a:off x="799200" y="7933320"/>
            <a:ext cx="1680840" cy="2402280"/>
            <a:chOff x="799200" y="7933320"/>
            <a:chExt cx="1680840" cy="2402280"/>
          </a:xfrm>
        </p:grpSpPr>
        <p:sp>
          <p:nvSpPr>
            <p:cNvPr id="170" name="Freeform 6"/>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1" name="Group 7"/>
          <p:cNvGrpSpPr/>
          <p:nvPr/>
        </p:nvGrpSpPr>
        <p:grpSpPr>
          <a:xfrm>
            <a:off x="14475240" y="781920"/>
            <a:ext cx="838800" cy="838800"/>
            <a:chOff x="14475240" y="781920"/>
            <a:chExt cx="838800" cy="838800"/>
          </a:xfrm>
        </p:grpSpPr>
        <p:sp>
          <p:nvSpPr>
            <p:cNvPr id="172" name="Freeform 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3" name="Group 9"/>
          <p:cNvGrpSpPr/>
          <p:nvPr/>
        </p:nvGrpSpPr>
        <p:grpSpPr>
          <a:xfrm>
            <a:off x="1028880" y="5588640"/>
            <a:ext cx="838800" cy="838800"/>
            <a:chOff x="1028880" y="5588640"/>
            <a:chExt cx="838800" cy="838800"/>
          </a:xfrm>
        </p:grpSpPr>
        <p:sp>
          <p:nvSpPr>
            <p:cNvPr id="174" name="Freeform 1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5" name="Group 11"/>
          <p:cNvGrpSpPr/>
          <p:nvPr/>
        </p:nvGrpSpPr>
        <p:grpSpPr>
          <a:xfrm>
            <a:off x="17259480" y="2066760"/>
            <a:ext cx="5751000" cy="8217000"/>
            <a:chOff x="17259480" y="2066760"/>
            <a:chExt cx="5751000" cy="8217000"/>
          </a:xfrm>
        </p:grpSpPr>
        <p:sp>
          <p:nvSpPr>
            <p:cNvPr id="176" name="Freeform 12"/>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7" name="Group 13"/>
          <p:cNvGrpSpPr/>
          <p:nvPr/>
        </p:nvGrpSpPr>
        <p:grpSpPr>
          <a:xfrm>
            <a:off x="-4957920" y="-1792440"/>
            <a:ext cx="5751000" cy="8217000"/>
            <a:chOff x="-4957920" y="-1792440"/>
            <a:chExt cx="5751000" cy="8217000"/>
          </a:xfrm>
        </p:grpSpPr>
        <p:sp>
          <p:nvSpPr>
            <p:cNvPr id="178" name="Freeform 14"/>
            <p:cNvSpPr/>
            <p:nvPr/>
          </p:nvSpPr>
          <p:spPr>
            <a:xfrm>
              <a:off x="-4957920" y="-179244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79" name="Group 15"/>
          <p:cNvGrpSpPr/>
          <p:nvPr/>
        </p:nvGrpSpPr>
        <p:grpSpPr>
          <a:xfrm>
            <a:off x="1032120" y="2254680"/>
            <a:ext cx="399960" cy="515520"/>
            <a:chOff x="1032120" y="2254680"/>
            <a:chExt cx="399960" cy="515520"/>
          </a:xfrm>
        </p:grpSpPr>
        <p:sp>
          <p:nvSpPr>
            <p:cNvPr id="180" name="Freeform 16"/>
            <p:cNvSpPr/>
            <p:nvPr/>
          </p:nvSpPr>
          <p:spPr>
            <a:xfrm rot="5400000">
              <a:off x="974160" y="2312280"/>
              <a:ext cx="515520" cy="399960"/>
            </a:xfrm>
            <a:custGeom>
              <a:avLst/>
              <a:gdLst>
                <a:gd name="textAreaLeft" fmla="*/ 0 w 515520"/>
                <a:gd name="textAreaRight" fmla="*/ 518760 w 515520"/>
                <a:gd name="textAreaTop" fmla="*/ 0 h 399960"/>
                <a:gd name="textAreaBottom" fmla="*/ 403200 h 399960"/>
              </a:gdLst>
              <a:ahLst/>
              <a:rect l="textAreaLeft" t="textAreaTop" r="textAreaRight" b="textAreaBottom"/>
              <a:pathLst>
                <a:path w="812800" h="632061">
                  <a:moveTo>
                    <a:pt x="406400" y="0"/>
                  </a:moveTo>
                  <a:lnTo>
                    <a:pt x="812800" y="632061"/>
                  </a:lnTo>
                  <a:lnTo>
                    <a:pt x="0" y="632061"/>
                  </a:lnTo>
                  <a:lnTo>
                    <a:pt x="406400" y="0"/>
                  </a:lnTo>
                  <a:close/>
                </a:path>
              </a:pathLst>
            </a:cu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1" name="TextBox 17"/>
            <p:cNvSpPr/>
            <p:nvPr/>
          </p:nvSpPr>
          <p:spPr>
            <a:xfrm rot="5400000">
              <a:off x="991080" y="2404800"/>
              <a:ext cx="353160" cy="214560"/>
            </a:xfrm>
            <a:prstGeom prst="rect">
              <a:avLst/>
            </a:prstGeom>
            <a:noFill/>
            <a:ln w="0">
              <a:noFill/>
            </a:ln>
          </p:spPr>
          <p:style>
            <a:lnRef idx="0"/>
            <a:fillRef idx="0"/>
            <a:effectRef idx="0"/>
            <a:fontRef idx="minor"/>
          </p:style>
          <p:txBody>
            <a:bodyPr lIns="50760" rIns="50760" tIns="50760" bIns="50760" anchor="ctr">
              <a:noAutofit/>
            </a:bodyPr>
            <a:p>
              <a:pPr algn="ctr" defTabSz="914400">
                <a:lnSpc>
                  <a:spcPts val="2605"/>
                </a:lnSpc>
              </a:pPr>
              <a:endParaRPr b="0" lang="en-US" sz="1800" spc="-1" strike="noStrike">
                <a:solidFill>
                  <a:schemeClr val="dk1"/>
                </a:solidFill>
                <a:latin typeface="Calibri"/>
              </a:endParaRPr>
            </a:p>
          </p:txBody>
        </p:sp>
      </p:grpSp>
      <p:sp>
        <p:nvSpPr>
          <p:cNvPr id="182" name="TextBox 18"/>
          <p:cNvSpPr/>
          <p:nvPr/>
        </p:nvSpPr>
        <p:spPr>
          <a:xfrm>
            <a:off x="1746000" y="2277000"/>
            <a:ext cx="15883920" cy="875880"/>
          </a:xfrm>
          <a:prstGeom prst="rect">
            <a:avLst/>
          </a:prstGeom>
          <a:noFill/>
          <a:ln w="0">
            <a:noFill/>
          </a:ln>
        </p:spPr>
        <p:style>
          <a:lnRef idx="0"/>
          <a:fillRef idx="0"/>
          <a:effectRef idx="0"/>
          <a:fontRef idx="minor"/>
        </p:style>
        <p:txBody>
          <a:bodyPr lIns="0" rIns="0" tIns="0" bIns="0" anchor="t">
            <a:spAutoFit/>
          </a:bodyPr>
          <a:p>
            <a:pPr defTabSz="914400">
              <a:lnSpc>
                <a:spcPts val="3450"/>
              </a:lnSpc>
              <a:spcBef>
                <a:spcPts val="1191"/>
              </a:spcBef>
              <a:spcAft>
                <a:spcPts val="992"/>
              </a:spcAft>
              <a:tabLst>
                <a:tab algn="l" pos="0"/>
              </a:tabLst>
            </a:pPr>
            <a:r>
              <a:rPr b="1" lang="en-US" sz="2500" spc="-1" strike="noStrike">
                <a:solidFill>
                  <a:srgbClr val="fffbfb"/>
                </a:solidFill>
                <a:latin typeface="Almarai Bold"/>
                <a:ea typeface="Almarai Bold"/>
              </a:rPr>
              <a:t>THE PROBLEM IDENTIFIED: Optimizing Code Review and the Consequences of Ineffective Code Review</a:t>
            </a:r>
            <a:endParaRPr b="0" lang="en-US" sz="2500" spc="-1" strike="noStrike">
              <a:solidFill>
                <a:srgbClr val="ffffff"/>
              </a:solidFill>
              <a:latin typeface="Arial"/>
            </a:endParaRPr>
          </a:p>
        </p:txBody>
      </p:sp>
      <p:sp>
        <p:nvSpPr>
          <p:cNvPr id="183" name="TextBox 20"/>
          <p:cNvSpPr/>
          <p:nvPr/>
        </p:nvSpPr>
        <p:spPr>
          <a:xfrm>
            <a:off x="1746000" y="3772440"/>
            <a:ext cx="15883920" cy="873000"/>
          </a:xfrm>
          <a:prstGeom prst="rect">
            <a:avLst/>
          </a:prstGeom>
          <a:noFill/>
          <a:ln w="0">
            <a:noFill/>
          </a:ln>
        </p:spPr>
        <p:style>
          <a:lnRef idx="0"/>
          <a:fillRef idx="0"/>
          <a:effectRef idx="0"/>
          <a:fontRef idx="minor"/>
        </p:style>
        <p:txBody>
          <a:bodyPr lIns="0" rIns="0" tIns="0" bIns="0" anchor="t">
            <a:spAutoFit/>
          </a:bodyPr>
          <a:p>
            <a:pPr defTabSz="914400">
              <a:lnSpc>
                <a:spcPts val="3450"/>
              </a:lnSpc>
              <a:tabLst>
                <a:tab algn="l" pos="0"/>
              </a:tabLst>
            </a:pPr>
            <a:endParaRPr b="0" lang="en-US" sz="1800" spc="-1" strike="noStrike">
              <a:solidFill>
                <a:srgbClr val="ffffff"/>
              </a:solidFill>
              <a:latin typeface="Arial"/>
            </a:endParaRPr>
          </a:p>
        </p:txBody>
      </p:sp>
      <p:sp>
        <p:nvSpPr>
          <p:cNvPr id="184" name="TextBox 21"/>
          <p:cNvSpPr/>
          <p:nvPr/>
        </p:nvSpPr>
        <p:spPr>
          <a:xfrm>
            <a:off x="1362960" y="865440"/>
            <a:ext cx="753300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TARGETED PROBLEM</a:t>
            </a:r>
            <a:endParaRPr b="0" lang="en-US" sz="4500" spc="-1" strike="noStrike">
              <a:solidFill>
                <a:srgbClr val="ffffff"/>
              </a:solidFill>
              <a:latin typeface="Arial"/>
            </a:endParaRPr>
          </a:p>
        </p:txBody>
      </p:sp>
      <p:grpSp>
        <p:nvGrpSpPr>
          <p:cNvPr id="185" name="Group 22"/>
          <p:cNvGrpSpPr/>
          <p:nvPr/>
        </p:nvGrpSpPr>
        <p:grpSpPr>
          <a:xfrm>
            <a:off x="184320" y="617400"/>
            <a:ext cx="1221480" cy="1221480"/>
            <a:chOff x="184320" y="617400"/>
            <a:chExt cx="1221480" cy="1221480"/>
          </a:xfrm>
        </p:grpSpPr>
        <p:sp>
          <p:nvSpPr>
            <p:cNvPr id="186" name="Freeform 23"/>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187" name="TextBox 24"/>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04</a:t>
            </a:r>
            <a:endParaRPr b="0" lang="en-US" sz="5000" spc="-1" strike="noStrike">
              <a:solidFill>
                <a:srgbClr val="ffffff"/>
              </a:solidFill>
              <a:latin typeface="Arial"/>
            </a:endParaRPr>
          </a:p>
        </p:txBody>
      </p:sp>
      <p:sp>
        <p:nvSpPr>
          <p:cNvPr id="188" name=""/>
          <p:cNvSpPr/>
          <p:nvPr/>
        </p:nvSpPr>
        <p:spPr>
          <a:xfrm>
            <a:off x="2057400" y="4409640"/>
            <a:ext cx="13484520" cy="3588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DejaVu Math TeX Gyre"/>
              </a:rPr>
              <a:t>1- Time and Resources: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400" spc="-1" strike="noStrike">
                <a:solidFill>
                  <a:srgbClr val="ffffff"/>
                </a:solidFill>
                <a:latin typeface="Nimbus Sans"/>
              </a:rPr>
              <a:t>A Google study found that in-depth code reviews can consume up to 15% of total development time. Without an optimized strategy, this time can be wasted on unconstructive discussions or late identification of major issues.</a:t>
            </a:r>
            <a:endParaRPr b="0" lang="en-US" sz="24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Nimbus Sans"/>
              </a:rPr>
              <a:t>According to an analysis by SmartBear, 56% of developers believe that code review is sometimes a "bottleneck" in their development process.</a:t>
            </a:r>
            <a:endParaRPr b="0" lang="en-US" sz="2600" spc="-1" strike="noStrike">
              <a:solidFill>
                <a:srgbClr val="ffffff"/>
              </a:solidFill>
              <a:latin typeface="Arial"/>
            </a:endParaRPr>
          </a:p>
          <a:p>
            <a:pPr>
              <a:lnSpc>
                <a:spcPct val="100000"/>
              </a:lnSpc>
              <a:spcBef>
                <a:spcPts val="1191"/>
              </a:spcBef>
              <a:spcAft>
                <a:spcPts val="992"/>
              </a:spcAft>
            </a:pPr>
            <a:endParaRPr b="0" lang="en-U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189" name="Freeform 11"/>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190" name="Group 10"/>
          <p:cNvGrpSpPr/>
          <p:nvPr/>
        </p:nvGrpSpPr>
        <p:grpSpPr>
          <a:xfrm>
            <a:off x="15764040" y="-781920"/>
            <a:ext cx="1680840" cy="2402280"/>
            <a:chOff x="15764040" y="-781920"/>
            <a:chExt cx="1680840" cy="2402280"/>
          </a:xfrm>
        </p:grpSpPr>
        <p:sp>
          <p:nvSpPr>
            <p:cNvPr id="191" name="Freeform 13"/>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92" name="Group 12"/>
          <p:cNvGrpSpPr/>
          <p:nvPr/>
        </p:nvGrpSpPr>
        <p:grpSpPr>
          <a:xfrm>
            <a:off x="799200" y="7933320"/>
            <a:ext cx="1680840" cy="2402280"/>
            <a:chOff x="799200" y="7933320"/>
            <a:chExt cx="1680840" cy="2402280"/>
          </a:xfrm>
        </p:grpSpPr>
        <p:sp>
          <p:nvSpPr>
            <p:cNvPr id="193" name="Freeform 15"/>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94" name="Group 14"/>
          <p:cNvGrpSpPr/>
          <p:nvPr/>
        </p:nvGrpSpPr>
        <p:grpSpPr>
          <a:xfrm>
            <a:off x="14475240" y="781920"/>
            <a:ext cx="838800" cy="838800"/>
            <a:chOff x="14475240" y="781920"/>
            <a:chExt cx="838800" cy="838800"/>
          </a:xfrm>
        </p:grpSpPr>
        <p:sp>
          <p:nvSpPr>
            <p:cNvPr id="195" name="Freeform 18"/>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96" name="Group 17"/>
          <p:cNvGrpSpPr/>
          <p:nvPr/>
        </p:nvGrpSpPr>
        <p:grpSpPr>
          <a:xfrm>
            <a:off x="1028880" y="5588640"/>
            <a:ext cx="838800" cy="838800"/>
            <a:chOff x="1028880" y="5588640"/>
            <a:chExt cx="838800" cy="838800"/>
          </a:xfrm>
        </p:grpSpPr>
        <p:sp>
          <p:nvSpPr>
            <p:cNvPr id="197" name="Freeform 2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198" name="Group 19"/>
          <p:cNvGrpSpPr/>
          <p:nvPr/>
        </p:nvGrpSpPr>
        <p:grpSpPr>
          <a:xfrm>
            <a:off x="17259480" y="2066760"/>
            <a:ext cx="5751000" cy="8217000"/>
            <a:chOff x="17259480" y="2066760"/>
            <a:chExt cx="5751000" cy="8217000"/>
          </a:xfrm>
        </p:grpSpPr>
        <p:sp>
          <p:nvSpPr>
            <p:cNvPr id="199" name="Freeform 25"/>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00" name="Group 24"/>
          <p:cNvGrpSpPr/>
          <p:nvPr/>
        </p:nvGrpSpPr>
        <p:grpSpPr>
          <a:xfrm>
            <a:off x="-4957920" y="-1792440"/>
            <a:ext cx="5751000" cy="8217000"/>
            <a:chOff x="-4957920" y="-1792440"/>
            <a:chExt cx="5751000" cy="8217000"/>
          </a:xfrm>
        </p:grpSpPr>
        <p:sp>
          <p:nvSpPr>
            <p:cNvPr id="201" name="Freeform 26"/>
            <p:cNvSpPr/>
            <p:nvPr/>
          </p:nvSpPr>
          <p:spPr>
            <a:xfrm>
              <a:off x="-4957920" y="-179244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02" name="TextBox 8"/>
          <p:cNvSpPr/>
          <p:nvPr/>
        </p:nvSpPr>
        <p:spPr>
          <a:xfrm>
            <a:off x="1746000" y="3772440"/>
            <a:ext cx="15883920" cy="873000"/>
          </a:xfrm>
          <a:prstGeom prst="rect">
            <a:avLst/>
          </a:prstGeom>
          <a:noFill/>
          <a:ln w="0">
            <a:noFill/>
          </a:ln>
        </p:spPr>
        <p:style>
          <a:lnRef idx="0"/>
          <a:fillRef idx="0"/>
          <a:effectRef idx="0"/>
          <a:fontRef idx="minor"/>
        </p:style>
        <p:txBody>
          <a:bodyPr lIns="0" rIns="0" tIns="0" bIns="0" anchor="t">
            <a:spAutoFit/>
          </a:bodyPr>
          <a:p>
            <a:pPr>
              <a:lnSpc>
                <a:spcPct val="100000"/>
              </a:lnSpc>
            </a:pPr>
            <a:endParaRPr b="0" lang="en-US" sz="1800" spc="-1" strike="noStrike">
              <a:solidFill>
                <a:srgbClr val="ffffff"/>
              </a:solidFill>
              <a:latin typeface="Arial"/>
            </a:endParaRPr>
          </a:p>
        </p:txBody>
      </p:sp>
      <p:sp>
        <p:nvSpPr>
          <p:cNvPr id="203" name="TextBox 9"/>
          <p:cNvSpPr/>
          <p:nvPr/>
        </p:nvSpPr>
        <p:spPr>
          <a:xfrm>
            <a:off x="1362960" y="865440"/>
            <a:ext cx="753300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TARGETED PROBLEM</a:t>
            </a:r>
            <a:endParaRPr b="0" lang="en-US" sz="4500" spc="-1" strike="noStrike">
              <a:solidFill>
                <a:srgbClr val="ffffff"/>
              </a:solidFill>
              <a:latin typeface="Arial"/>
            </a:endParaRPr>
          </a:p>
        </p:txBody>
      </p:sp>
      <p:grpSp>
        <p:nvGrpSpPr>
          <p:cNvPr id="204" name="Group 26"/>
          <p:cNvGrpSpPr/>
          <p:nvPr/>
        </p:nvGrpSpPr>
        <p:grpSpPr>
          <a:xfrm>
            <a:off x="184320" y="617400"/>
            <a:ext cx="1221480" cy="1221480"/>
            <a:chOff x="184320" y="617400"/>
            <a:chExt cx="1221480" cy="1221480"/>
          </a:xfrm>
        </p:grpSpPr>
        <p:sp>
          <p:nvSpPr>
            <p:cNvPr id="205" name="Freeform 28"/>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06" name="TextBox 10"/>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04</a:t>
            </a:r>
            <a:endParaRPr b="0" lang="en-US" sz="5000" spc="-1" strike="noStrike">
              <a:solidFill>
                <a:srgbClr val="ffffff"/>
              </a:solidFill>
              <a:latin typeface="Arial"/>
            </a:endParaRPr>
          </a:p>
        </p:txBody>
      </p:sp>
      <p:sp>
        <p:nvSpPr>
          <p:cNvPr id="207" name=""/>
          <p:cNvSpPr/>
          <p:nvPr/>
        </p:nvSpPr>
        <p:spPr>
          <a:xfrm>
            <a:off x="2057760" y="2393640"/>
            <a:ext cx="13484520" cy="3692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DejaVu Math TeX Gyre"/>
              </a:rPr>
              <a:t>2- Code Quality and Bugs: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Nimbus Sans"/>
              </a:rPr>
              <a:t>Research has shown that rigorous code review can reduce the number of bugs introduced into production by 20% to 30%. The lack of a clear strategy inevitably leads to an accumulation of technical debt and an increase in production incidents.</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Nimbus Sans"/>
              </a:rPr>
              <a:t>An internal case study at Microsoft showed that adopting systematic code review practices resulted in a 10% decrease in post-release bug fixes.</a:t>
            </a:r>
            <a:endParaRPr b="0" lang="en-US" sz="2600" spc="-1" strike="noStrike">
              <a:solidFill>
                <a:srgbClr val="ffffff"/>
              </a:solidFill>
              <a:latin typeface="Arial"/>
            </a:endParaRPr>
          </a:p>
          <a:p>
            <a:pPr>
              <a:lnSpc>
                <a:spcPct val="100000"/>
              </a:lnSpc>
              <a:spcBef>
                <a:spcPts val="1191"/>
              </a:spcBef>
              <a:spcAft>
                <a:spcPts val="992"/>
              </a:spcAft>
            </a:pPr>
            <a:endParaRPr b="0" lang="en-US" sz="1000" spc="-1" strike="noStrike">
              <a:solidFill>
                <a:srgbClr val="ffffff"/>
              </a:solidFill>
              <a:latin typeface="Arial"/>
            </a:endParaRPr>
          </a:p>
        </p:txBody>
      </p:sp>
      <p:sp>
        <p:nvSpPr>
          <p:cNvPr id="208" name=""/>
          <p:cNvSpPr/>
          <p:nvPr/>
        </p:nvSpPr>
        <p:spPr>
          <a:xfrm>
            <a:off x="2057760" y="6173640"/>
            <a:ext cx="13484520" cy="336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DejaVu Math TeX Gyre"/>
              </a:rPr>
              <a:t>3- Collaboration and Knowledge:</a:t>
            </a:r>
            <a:endParaRPr b="0" lang="en-US" sz="2600" spc="-1" strike="noStrike">
              <a:solidFill>
                <a:srgbClr val="ffffff"/>
              </a:solidFill>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US" sz="2600" spc="-1" strike="noStrike">
                <a:solidFill>
                  <a:srgbClr val="ffffff"/>
                </a:solidFill>
                <a:latin typeface="Nimbus Sans"/>
              </a:rPr>
              <a:t>A survey conducted by Atlassian indicated that only 43% of developers believe their current code review process actively promotes knowledge sharing within the team. A lack of a collaborative strategy hinders mutual learning and skill homogenization.</a:t>
            </a:r>
            <a:endParaRPr b="0" lang="en-US" sz="2600" spc="-1" strike="noStrike">
              <a:solidFill>
                <a:srgbClr val="ffffff"/>
              </a:solidFill>
              <a:latin typeface="Arial"/>
            </a:endParaRPr>
          </a:p>
          <a:p>
            <a:pPr>
              <a:lnSpc>
                <a:spcPct val="100000"/>
              </a:lnSpc>
              <a:spcBef>
                <a:spcPts val="1191"/>
              </a:spcBef>
              <a:spcAft>
                <a:spcPts val="992"/>
              </a:spcAft>
            </a:pPr>
            <a:endParaRPr b="0" lang="en-US" sz="2600" spc="-1" strike="noStrike">
              <a:solidFill>
                <a:srgbClr val="ffffff"/>
              </a:solidFill>
              <a:latin typeface="Arial"/>
            </a:endParaRPr>
          </a:p>
          <a:p>
            <a:pPr>
              <a:lnSpc>
                <a:spcPct val="100000"/>
              </a:lnSpc>
              <a:spcBef>
                <a:spcPts val="1191"/>
              </a:spcBef>
              <a:spcAft>
                <a:spcPts val="992"/>
              </a:spcAft>
            </a:pPr>
            <a:endParaRPr b="0" lang="en-US" sz="1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209" name="Freeform 27"/>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210" name="Group 25"/>
          <p:cNvGrpSpPr/>
          <p:nvPr/>
        </p:nvGrpSpPr>
        <p:grpSpPr>
          <a:xfrm>
            <a:off x="15764040" y="-781920"/>
            <a:ext cx="1680840" cy="2402280"/>
            <a:chOff x="15764040" y="-781920"/>
            <a:chExt cx="1680840" cy="2402280"/>
          </a:xfrm>
        </p:grpSpPr>
        <p:sp>
          <p:nvSpPr>
            <p:cNvPr id="211" name="Freeform 29"/>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12" name="Group 27"/>
          <p:cNvGrpSpPr/>
          <p:nvPr/>
        </p:nvGrpSpPr>
        <p:grpSpPr>
          <a:xfrm>
            <a:off x="799200" y="7933320"/>
            <a:ext cx="1680840" cy="2402280"/>
            <a:chOff x="799200" y="7933320"/>
            <a:chExt cx="1680840" cy="2402280"/>
          </a:xfrm>
        </p:grpSpPr>
        <p:sp>
          <p:nvSpPr>
            <p:cNvPr id="213" name="Freeform 30"/>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14" name="Group 28"/>
          <p:cNvGrpSpPr/>
          <p:nvPr/>
        </p:nvGrpSpPr>
        <p:grpSpPr>
          <a:xfrm>
            <a:off x="14475240" y="781920"/>
            <a:ext cx="838800" cy="838800"/>
            <a:chOff x="14475240" y="781920"/>
            <a:chExt cx="838800" cy="838800"/>
          </a:xfrm>
        </p:grpSpPr>
        <p:sp>
          <p:nvSpPr>
            <p:cNvPr id="215" name="Freeform 31"/>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16" name="Group 29"/>
          <p:cNvGrpSpPr/>
          <p:nvPr/>
        </p:nvGrpSpPr>
        <p:grpSpPr>
          <a:xfrm>
            <a:off x="1028880" y="5588640"/>
            <a:ext cx="838800" cy="838800"/>
            <a:chOff x="1028880" y="5588640"/>
            <a:chExt cx="838800" cy="838800"/>
          </a:xfrm>
        </p:grpSpPr>
        <p:sp>
          <p:nvSpPr>
            <p:cNvPr id="217" name="Freeform 32"/>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18" name="Group 30"/>
          <p:cNvGrpSpPr/>
          <p:nvPr/>
        </p:nvGrpSpPr>
        <p:grpSpPr>
          <a:xfrm>
            <a:off x="17259480" y="2066760"/>
            <a:ext cx="5751000" cy="8217000"/>
            <a:chOff x="17259480" y="2066760"/>
            <a:chExt cx="5751000" cy="8217000"/>
          </a:xfrm>
        </p:grpSpPr>
        <p:sp>
          <p:nvSpPr>
            <p:cNvPr id="219" name="Freeform 33"/>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20" name="Group 31"/>
          <p:cNvGrpSpPr/>
          <p:nvPr/>
        </p:nvGrpSpPr>
        <p:grpSpPr>
          <a:xfrm>
            <a:off x="-4957920" y="-1792440"/>
            <a:ext cx="5751000" cy="8217000"/>
            <a:chOff x="-4957920" y="-1792440"/>
            <a:chExt cx="5751000" cy="8217000"/>
          </a:xfrm>
        </p:grpSpPr>
        <p:sp>
          <p:nvSpPr>
            <p:cNvPr id="221" name="Freeform 34"/>
            <p:cNvSpPr/>
            <p:nvPr/>
          </p:nvSpPr>
          <p:spPr>
            <a:xfrm>
              <a:off x="-4957920" y="-179244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22" name="TextBox 7"/>
          <p:cNvSpPr/>
          <p:nvPr/>
        </p:nvSpPr>
        <p:spPr>
          <a:xfrm>
            <a:off x="1362960" y="865440"/>
            <a:ext cx="753300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TARGETED PROBLEM</a:t>
            </a:r>
            <a:endParaRPr b="0" lang="en-US" sz="4500" spc="-1" strike="noStrike">
              <a:solidFill>
                <a:srgbClr val="ffffff"/>
              </a:solidFill>
              <a:latin typeface="Arial"/>
            </a:endParaRPr>
          </a:p>
        </p:txBody>
      </p:sp>
      <p:grpSp>
        <p:nvGrpSpPr>
          <p:cNvPr id="223" name="Group 32"/>
          <p:cNvGrpSpPr/>
          <p:nvPr/>
        </p:nvGrpSpPr>
        <p:grpSpPr>
          <a:xfrm>
            <a:off x="184320" y="617400"/>
            <a:ext cx="1221480" cy="1221480"/>
            <a:chOff x="184320" y="617400"/>
            <a:chExt cx="1221480" cy="1221480"/>
          </a:xfrm>
        </p:grpSpPr>
        <p:sp>
          <p:nvSpPr>
            <p:cNvPr id="224" name="Freeform 35"/>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25" name="TextBox 13"/>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04</a:t>
            </a:r>
            <a:endParaRPr b="0" lang="en-US" sz="5000" spc="-1" strike="noStrike">
              <a:solidFill>
                <a:srgbClr val="ffffff"/>
              </a:solidFill>
              <a:latin typeface="Arial"/>
            </a:endParaRPr>
          </a:p>
        </p:txBody>
      </p:sp>
      <p:sp>
        <p:nvSpPr>
          <p:cNvPr id="226" name=""/>
          <p:cNvSpPr/>
          <p:nvPr/>
        </p:nvSpPr>
        <p:spPr>
          <a:xfrm>
            <a:off x="2057400" y="2093040"/>
            <a:ext cx="12112920" cy="108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DejaVu Math TeX Gyre"/>
              </a:rPr>
              <a:t>1- Linear Graph (Inspired by Google and Microsoft studies):</a:t>
            </a:r>
            <a:endParaRPr b="0" lang="en-US" sz="2600" spc="-1" strike="noStrike">
              <a:solidFill>
                <a:srgbClr val="ffffff"/>
              </a:solidFill>
              <a:latin typeface="Arial"/>
            </a:endParaRPr>
          </a:p>
        </p:txBody>
      </p:sp>
      <p:pic>
        <p:nvPicPr>
          <p:cNvPr id="227" name="" descr=""/>
          <p:cNvPicPr/>
          <p:nvPr/>
        </p:nvPicPr>
        <p:blipFill>
          <a:blip r:embed="rId10"/>
          <a:srcRect l="0" t="8589" r="0" b="21094"/>
          <a:stretch/>
        </p:blipFill>
        <p:spPr>
          <a:xfrm>
            <a:off x="3562200" y="2743200"/>
            <a:ext cx="11701080" cy="6168960"/>
          </a:xfrm>
          <a:prstGeom prst="rect">
            <a:avLst/>
          </a:prstGeom>
          <a:ln w="0">
            <a:noFill/>
          </a:ln>
        </p:spPr>
      </p:pic>
      <p:sp>
        <p:nvSpPr>
          <p:cNvPr id="228" name=""/>
          <p:cNvSpPr/>
          <p:nvPr/>
        </p:nvSpPr>
        <p:spPr>
          <a:xfrm>
            <a:off x="796320" y="9089280"/>
            <a:ext cx="18056520" cy="119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fff"/>
                </a:solidFill>
                <a:latin typeface="Arial"/>
              </a:rPr>
              <a:t>The studies mentioned (Google and Microsoft) observed similar trends after improving their code review processes.</a:t>
            </a:r>
            <a:endParaRPr b="0" lang="en-US" sz="2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82828"/>
        </a:solidFill>
      </p:bgPr>
    </p:bg>
    <p:spTree>
      <p:nvGrpSpPr>
        <p:cNvPr id="1" name=""/>
        <p:cNvGrpSpPr/>
        <p:nvPr/>
      </p:nvGrpSpPr>
      <p:grpSpPr>
        <a:xfrm>
          <a:off x="0" y="0"/>
          <a:ext cx="0" cy="0"/>
          <a:chOff x="0" y="0"/>
          <a:chExt cx="0" cy="0"/>
        </a:xfrm>
      </p:grpSpPr>
      <p:sp>
        <p:nvSpPr>
          <p:cNvPr id="229" name="Freeform 36"/>
          <p:cNvSpPr/>
          <p:nvPr/>
        </p:nvSpPr>
        <p:spPr>
          <a:xfrm>
            <a:off x="14613840" y="-4787280"/>
            <a:ext cx="8751240" cy="8751240"/>
          </a:xfrm>
          <a:custGeom>
            <a:avLst/>
            <a:gdLst>
              <a:gd name="textAreaLeft" fmla="*/ 0 w 8751240"/>
              <a:gd name="textAreaRight" fmla="*/ 8754480 w 8751240"/>
              <a:gd name="textAreaTop" fmla="*/ 0 h 8751240"/>
              <a:gd name="textAreaBottom" fmla="*/ 8754480 h 8751240"/>
            </a:gdLst>
            <a:ahLst/>
            <a:rect l="textAreaLeft" t="textAreaTop" r="textAreaRight" b="textAreaBottom"/>
            <a:pathLst>
              <a:path w="8754599" h="8754599">
                <a:moveTo>
                  <a:pt x="0" y="0"/>
                </a:moveTo>
                <a:lnTo>
                  <a:pt x="8754599" y="0"/>
                </a:lnTo>
                <a:lnTo>
                  <a:pt x="8754599" y="8754598"/>
                </a:lnTo>
                <a:lnTo>
                  <a:pt x="0" y="8754598"/>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nvGrpSpPr>
          <p:cNvPr id="230" name="Group 33"/>
          <p:cNvGrpSpPr/>
          <p:nvPr/>
        </p:nvGrpSpPr>
        <p:grpSpPr>
          <a:xfrm>
            <a:off x="15764040" y="-781920"/>
            <a:ext cx="1680840" cy="2402280"/>
            <a:chOff x="15764040" y="-781920"/>
            <a:chExt cx="1680840" cy="2402280"/>
          </a:xfrm>
        </p:grpSpPr>
        <p:sp>
          <p:nvSpPr>
            <p:cNvPr id="231" name="Freeform 37"/>
            <p:cNvSpPr/>
            <p:nvPr/>
          </p:nvSpPr>
          <p:spPr>
            <a:xfrm>
              <a:off x="15764040" y="-7819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2" name="Group 34"/>
          <p:cNvGrpSpPr/>
          <p:nvPr/>
        </p:nvGrpSpPr>
        <p:grpSpPr>
          <a:xfrm>
            <a:off x="799200" y="7933320"/>
            <a:ext cx="1680840" cy="2402280"/>
            <a:chOff x="799200" y="7933320"/>
            <a:chExt cx="1680840" cy="2402280"/>
          </a:xfrm>
        </p:grpSpPr>
        <p:sp>
          <p:nvSpPr>
            <p:cNvPr id="233" name="Freeform 38"/>
            <p:cNvSpPr/>
            <p:nvPr/>
          </p:nvSpPr>
          <p:spPr>
            <a:xfrm rot="10800000">
              <a:off x="799200" y="7933320"/>
              <a:ext cx="1680840" cy="2402280"/>
            </a:xfrm>
            <a:custGeom>
              <a:avLst/>
              <a:gdLst>
                <a:gd name="textAreaLeft" fmla="*/ 0 w 1680840"/>
                <a:gd name="textAreaRight" fmla="*/ 1684080 w 1680840"/>
                <a:gd name="textAreaTop" fmla="*/ 0 h 2402280"/>
                <a:gd name="textAreaBottom" fmla="*/ 2405520 h 240228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4" name="Group 35"/>
          <p:cNvGrpSpPr/>
          <p:nvPr/>
        </p:nvGrpSpPr>
        <p:grpSpPr>
          <a:xfrm>
            <a:off x="14475240" y="781920"/>
            <a:ext cx="838800" cy="838800"/>
            <a:chOff x="14475240" y="781920"/>
            <a:chExt cx="838800" cy="838800"/>
          </a:xfrm>
        </p:grpSpPr>
        <p:sp>
          <p:nvSpPr>
            <p:cNvPr id="235" name="Freeform 39"/>
            <p:cNvSpPr/>
            <p:nvPr/>
          </p:nvSpPr>
          <p:spPr>
            <a:xfrm rot="5400000">
              <a:off x="14475240" y="78192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6" name="Group 36"/>
          <p:cNvGrpSpPr/>
          <p:nvPr/>
        </p:nvGrpSpPr>
        <p:grpSpPr>
          <a:xfrm>
            <a:off x="1028880" y="5588640"/>
            <a:ext cx="838800" cy="838800"/>
            <a:chOff x="1028880" y="5588640"/>
            <a:chExt cx="838800" cy="838800"/>
          </a:xfrm>
        </p:grpSpPr>
        <p:sp>
          <p:nvSpPr>
            <p:cNvPr id="237" name="Freeform 40"/>
            <p:cNvSpPr/>
            <p:nvPr/>
          </p:nvSpPr>
          <p:spPr>
            <a:xfrm rot="16200000">
              <a:off x="1028880" y="5588640"/>
              <a:ext cx="838800" cy="838800"/>
            </a:xfrm>
            <a:custGeom>
              <a:avLst/>
              <a:gdLst>
                <a:gd name="textAreaLeft" fmla="*/ 0 w 838800"/>
                <a:gd name="textAreaRight" fmla="*/ 842040 w 838800"/>
                <a:gd name="textAreaTop" fmla="*/ 0 h 838800"/>
                <a:gd name="textAreaBottom" fmla="*/ 842040 h 83880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38" name="Group 37"/>
          <p:cNvGrpSpPr/>
          <p:nvPr/>
        </p:nvGrpSpPr>
        <p:grpSpPr>
          <a:xfrm>
            <a:off x="17259480" y="2066760"/>
            <a:ext cx="5751000" cy="8217000"/>
            <a:chOff x="17259480" y="2066760"/>
            <a:chExt cx="5751000" cy="8217000"/>
          </a:xfrm>
        </p:grpSpPr>
        <p:sp>
          <p:nvSpPr>
            <p:cNvPr id="239" name="Freeform 41"/>
            <p:cNvSpPr/>
            <p:nvPr/>
          </p:nvSpPr>
          <p:spPr>
            <a:xfrm>
              <a:off x="17259480" y="206676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grpSp>
        <p:nvGrpSpPr>
          <p:cNvPr id="240" name="Group 38"/>
          <p:cNvGrpSpPr/>
          <p:nvPr/>
        </p:nvGrpSpPr>
        <p:grpSpPr>
          <a:xfrm>
            <a:off x="-4957920" y="-1792440"/>
            <a:ext cx="5751000" cy="8217000"/>
            <a:chOff x="-4957920" y="-1792440"/>
            <a:chExt cx="5751000" cy="8217000"/>
          </a:xfrm>
        </p:grpSpPr>
        <p:sp>
          <p:nvSpPr>
            <p:cNvPr id="241" name="Freeform 42"/>
            <p:cNvSpPr/>
            <p:nvPr/>
          </p:nvSpPr>
          <p:spPr>
            <a:xfrm>
              <a:off x="-4957920" y="-1792440"/>
              <a:ext cx="5751000" cy="8217000"/>
            </a:xfrm>
            <a:custGeom>
              <a:avLst/>
              <a:gdLst>
                <a:gd name="textAreaLeft" fmla="*/ 0 w 5751000"/>
                <a:gd name="textAreaRight" fmla="*/ 5754240 w 5751000"/>
                <a:gd name="textAreaTop" fmla="*/ 0 h 8217000"/>
                <a:gd name="textAreaBottom" fmla="*/ 8220240 h 8217000"/>
              </a:gdLst>
              <a:ahLst/>
              <a:rect l="textAreaLeft" t="textAreaTop" r="textAreaRight" b="textAreaBottom"/>
              <a:pathLst>
                <a:path w="4445000" h="6350000">
                  <a:moveTo>
                    <a:pt x="2222500" y="6350000"/>
                  </a:moveTo>
                  <a:cubicBezTo>
                    <a:pt x="995680" y="6350000"/>
                    <a:pt x="0" y="5354320"/>
                    <a:pt x="0" y="4127500"/>
                  </a:cubicBezTo>
                  <a:lnTo>
                    <a:pt x="0" y="2222500"/>
                  </a:lnTo>
                  <a:cubicBezTo>
                    <a:pt x="0" y="995680"/>
                    <a:pt x="995680" y="0"/>
                    <a:pt x="2222500" y="0"/>
                  </a:cubicBezTo>
                  <a:cubicBezTo>
                    <a:pt x="3449320" y="0"/>
                    <a:pt x="4445000" y="995680"/>
                    <a:pt x="4445000" y="2222500"/>
                  </a:cubicBezTo>
                  <a:lnTo>
                    <a:pt x="4445000" y="4127500"/>
                  </a:lnTo>
                  <a:cubicBezTo>
                    <a:pt x="4445000" y="5354320"/>
                    <a:pt x="3449320" y="6350000"/>
                    <a:pt x="2222500" y="6350000"/>
                  </a:cubicBezTo>
                  <a:close/>
                </a:path>
              </a:pathLst>
            </a:custGeom>
            <a:blipFill rotWithShape="0">
              <a:blip r:embed="rId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42" name="TextBox 6"/>
          <p:cNvSpPr/>
          <p:nvPr/>
        </p:nvSpPr>
        <p:spPr>
          <a:xfrm>
            <a:off x="1362960" y="865440"/>
            <a:ext cx="7533000" cy="685440"/>
          </a:xfrm>
          <a:prstGeom prst="rect">
            <a:avLst/>
          </a:prstGeom>
          <a:noFill/>
          <a:ln w="0">
            <a:noFill/>
          </a:ln>
        </p:spPr>
        <p:style>
          <a:lnRef idx="0"/>
          <a:fillRef idx="0"/>
          <a:effectRef idx="0"/>
          <a:fontRef idx="minor"/>
        </p:style>
        <p:txBody>
          <a:bodyPr lIns="0" rIns="0" tIns="0" bIns="0" anchor="t">
            <a:spAutoFit/>
          </a:bodyPr>
          <a:p>
            <a:pPr algn="ctr" defTabSz="914400">
              <a:lnSpc>
                <a:spcPts val="5400"/>
              </a:lnSpc>
              <a:tabLst>
                <a:tab algn="l" pos="0"/>
              </a:tabLst>
            </a:pPr>
            <a:r>
              <a:rPr b="1" lang="en-US" sz="4500" spc="-1" strike="noStrike">
                <a:solidFill>
                  <a:srgbClr val="17e3b2"/>
                </a:solidFill>
                <a:latin typeface="Almarai Bold"/>
                <a:ea typeface="Almarai Bold"/>
              </a:rPr>
              <a:t>TARGETED PROBLEM</a:t>
            </a:r>
            <a:endParaRPr b="0" lang="en-US" sz="4500" spc="-1" strike="noStrike">
              <a:solidFill>
                <a:srgbClr val="ffffff"/>
              </a:solidFill>
              <a:latin typeface="Arial"/>
            </a:endParaRPr>
          </a:p>
        </p:txBody>
      </p:sp>
      <p:grpSp>
        <p:nvGrpSpPr>
          <p:cNvPr id="243" name="Group 39"/>
          <p:cNvGrpSpPr/>
          <p:nvPr/>
        </p:nvGrpSpPr>
        <p:grpSpPr>
          <a:xfrm>
            <a:off x="184320" y="617400"/>
            <a:ext cx="1221480" cy="1221480"/>
            <a:chOff x="184320" y="617400"/>
            <a:chExt cx="1221480" cy="1221480"/>
          </a:xfrm>
        </p:grpSpPr>
        <p:sp>
          <p:nvSpPr>
            <p:cNvPr id="244" name="Freeform 43"/>
            <p:cNvSpPr/>
            <p:nvPr/>
          </p:nvSpPr>
          <p:spPr>
            <a:xfrm rot="5400000">
              <a:off x="183960" y="617040"/>
              <a:ext cx="1221480" cy="1221480"/>
            </a:xfrm>
            <a:custGeom>
              <a:avLst/>
              <a:gdLst>
                <a:gd name="textAreaLeft" fmla="*/ 0 w 1221480"/>
                <a:gd name="textAreaRight" fmla="*/ 1224720 w 1221480"/>
                <a:gd name="textAreaTop" fmla="*/ 0 h 1221480"/>
                <a:gd name="textAreaBottom" fmla="*/ 1224720 h 1221480"/>
              </a:gdLst>
              <a:ahLst/>
              <a:rect l="textAreaLeft" t="textAreaTop" r="textAreaRight" b="textAreaBottom"/>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rotWithShape="0">
              <a:blip r:embed="rId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grpSp>
      <p:sp>
        <p:nvSpPr>
          <p:cNvPr id="245" name="TextBox 14"/>
          <p:cNvSpPr/>
          <p:nvPr/>
        </p:nvSpPr>
        <p:spPr>
          <a:xfrm>
            <a:off x="68040" y="751320"/>
            <a:ext cx="1452960" cy="875880"/>
          </a:xfrm>
          <a:prstGeom prst="rect">
            <a:avLst/>
          </a:prstGeom>
          <a:noFill/>
          <a:ln w="0">
            <a:noFill/>
          </a:ln>
        </p:spPr>
        <p:style>
          <a:lnRef idx="0"/>
          <a:fillRef idx="0"/>
          <a:effectRef idx="0"/>
          <a:fontRef idx="minor"/>
        </p:style>
        <p:txBody>
          <a:bodyPr lIns="0" rIns="0" tIns="0" bIns="0" anchor="t">
            <a:spAutoFit/>
          </a:bodyPr>
          <a:p>
            <a:pPr algn="ctr" defTabSz="914400">
              <a:lnSpc>
                <a:spcPts val="6900"/>
              </a:lnSpc>
            </a:pPr>
            <a:r>
              <a:rPr b="1" lang="en-US" sz="5000" spc="-1" strike="noStrike">
                <a:solidFill>
                  <a:srgbClr val="17e3b2"/>
                </a:solidFill>
                <a:latin typeface="Almarai"/>
                <a:ea typeface="Almarai"/>
              </a:rPr>
              <a:t>04</a:t>
            </a:r>
            <a:endParaRPr b="0" lang="en-US" sz="5000" spc="-1" strike="noStrike">
              <a:solidFill>
                <a:srgbClr val="ffffff"/>
              </a:solidFill>
              <a:latin typeface="Arial"/>
            </a:endParaRPr>
          </a:p>
        </p:txBody>
      </p:sp>
      <p:sp>
        <p:nvSpPr>
          <p:cNvPr id="246" name=""/>
          <p:cNvSpPr/>
          <p:nvPr/>
        </p:nvSpPr>
        <p:spPr>
          <a:xfrm>
            <a:off x="2057400" y="2093040"/>
            <a:ext cx="12112920" cy="1080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600" spc="-1" strike="noStrike">
                <a:solidFill>
                  <a:srgbClr val="ffffff"/>
                </a:solidFill>
                <a:latin typeface="DejaVu Math TeX Gyre"/>
              </a:rPr>
              <a:t>2- Pie Chart (Based on SmartBear analysis):</a:t>
            </a:r>
            <a:endParaRPr b="0" lang="en-US" sz="2600" spc="-1" strike="noStrike">
              <a:solidFill>
                <a:srgbClr val="ffffff"/>
              </a:solidFill>
              <a:latin typeface="Arial"/>
            </a:endParaRPr>
          </a:p>
        </p:txBody>
      </p:sp>
      <p:sp>
        <p:nvSpPr>
          <p:cNvPr id="247" name=""/>
          <p:cNvSpPr/>
          <p:nvPr/>
        </p:nvSpPr>
        <p:spPr>
          <a:xfrm>
            <a:off x="917280" y="8819640"/>
            <a:ext cx="18056520" cy="119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600" spc="-1" strike="noStrike">
                <a:solidFill>
                  <a:srgbClr val="ffffff"/>
                </a:solidFill>
                <a:latin typeface="Arial"/>
              </a:rPr>
              <a:t>SmartBear's analysis of the perception of code review as a bottleneck suggests an imbalance in time allocation.</a:t>
            </a:r>
            <a:endParaRPr b="0" lang="en-US" sz="2600" spc="-1" strike="noStrike">
              <a:solidFill>
                <a:srgbClr val="ffffff"/>
              </a:solidFill>
              <a:latin typeface="Arial"/>
            </a:endParaRPr>
          </a:p>
        </p:txBody>
      </p:sp>
      <p:pic>
        <p:nvPicPr>
          <p:cNvPr id="248" name="" descr=""/>
          <p:cNvPicPr/>
          <p:nvPr/>
        </p:nvPicPr>
        <p:blipFill>
          <a:blip r:embed="rId10"/>
          <a:srcRect l="3344" t="4157" r="3842" b="8339"/>
          <a:stretch/>
        </p:blipFill>
        <p:spPr>
          <a:xfrm>
            <a:off x="228600" y="3477600"/>
            <a:ext cx="8619120" cy="4569120"/>
          </a:xfrm>
          <a:prstGeom prst="rect">
            <a:avLst/>
          </a:prstGeom>
          <a:ln w="0">
            <a:noFill/>
          </a:ln>
        </p:spPr>
      </p:pic>
      <p:pic>
        <p:nvPicPr>
          <p:cNvPr id="249" name="" descr=""/>
          <p:cNvPicPr/>
          <p:nvPr/>
        </p:nvPicPr>
        <p:blipFill>
          <a:blip r:embed="rId11"/>
          <a:srcRect l="3344" t="4157" r="3842" b="8339"/>
          <a:stretch/>
        </p:blipFill>
        <p:spPr>
          <a:xfrm>
            <a:off x="9372600" y="3441600"/>
            <a:ext cx="8619120" cy="45691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92</TotalTime>
  <Application>LibreOffice/24.2.7.2$Linux_X86_64 LibreOffice_project/420$Build-2</Application>
  <AppVersion>15.0000</AppVersion>
  <Words>453</Words>
  <Paragraphs>76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DAGbdmUyKf0</dc:identifier>
  <dc:language>en-US</dc:language>
  <cp:lastModifiedBy/>
  <dcterms:modified xsi:type="dcterms:W3CDTF">2025-06-19T15:59:40Z</dcterms:modified>
  <cp:revision>13</cp:revision>
  <dc:subject/>
  <dc:title>Copie de Blue Professional Business Project Presentation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مخصص</vt:lpwstr>
  </property>
  <property fmtid="{D5CDD505-2E9C-101B-9397-08002B2CF9AE}" pid="3" name="Slides">
    <vt:i4>15</vt:i4>
  </property>
</Properties>
</file>