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63" y="9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46382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73337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15861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229342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1B2C8D-52A9-4D3B-BDEF-6935DB5348C8}"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95086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1B2C8D-52A9-4D3B-BDEF-6935DB5348C8}"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4493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1B2C8D-52A9-4D3B-BDEF-6935DB5348C8}" type="datetimeFigureOut">
              <a:rPr lang="en-US" smtClean="0"/>
              <a:t>17-Mar-21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561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1B2C8D-52A9-4D3B-BDEF-6935DB5348C8}" type="datetimeFigureOut">
              <a:rPr lang="en-US" smtClean="0"/>
              <a:t>17-Mar-21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55956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B2C8D-52A9-4D3B-BDEF-6935DB5348C8}" type="datetimeFigureOut">
              <a:rPr lang="en-US" smtClean="0"/>
              <a:t>17-Mar-21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257367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B2C8D-52A9-4D3B-BDEF-6935DB5348C8}"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18376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B2C8D-52A9-4D3B-BDEF-6935DB5348C8}"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7998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B2C8D-52A9-4D3B-BDEF-6935DB5348C8}" type="datetimeFigureOut">
              <a:rPr lang="en-US" smtClean="0"/>
              <a:t>17-Mar-21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D0BB3-8FCD-41D0-B974-BB57E5551707}" type="slidenum">
              <a:rPr lang="en-US" smtClean="0"/>
              <a:t>‹#›</a:t>
            </a:fld>
            <a:endParaRPr lang="en-US"/>
          </a:p>
        </p:txBody>
      </p:sp>
    </p:spTree>
    <p:extLst>
      <p:ext uri="{BB962C8B-B14F-4D97-AF65-F5344CB8AC3E}">
        <p14:creationId xmlns:p14="http://schemas.microsoft.com/office/powerpoint/2010/main" val="137763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2176" y="3307352"/>
            <a:ext cx="11553644" cy="1685026"/>
          </a:xfrm>
        </p:spPr>
        <p:txBody>
          <a:bodyPr>
            <a:noAutofit/>
          </a:bodyPr>
          <a:lstStyle/>
          <a:p>
            <a:r>
              <a:rPr lang="en-US" spc="300" dirty="0" smtClean="0">
                <a:latin typeface="Times New Roman" panose="02020603050405020304" pitchFamily="18" charset="0"/>
                <a:cs typeface="Times New Roman" panose="02020603050405020304" pitchFamily="18" charset="0"/>
              </a:rPr>
              <a:t>Online Examination</a:t>
            </a:r>
            <a:br>
              <a:rPr lang="en-US" spc="300" dirty="0" smtClean="0">
                <a:latin typeface="Times New Roman" panose="02020603050405020304" pitchFamily="18" charset="0"/>
                <a:cs typeface="Times New Roman" panose="02020603050405020304" pitchFamily="18" charset="0"/>
              </a:rPr>
            </a:br>
            <a:r>
              <a:rPr lang="en-US" spc="300" dirty="0" smtClean="0">
                <a:latin typeface="Times New Roman" panose="02020603050405020304" pitchFamily="18" charset="0"/>
                <a:cs typeface="Times New Roman" panose="02020603050405020304" pitchFamily="18" charset="0"/>
              </a:rPr>
              <a:t> System</a:t>
            </a:r>
            <a:endParaRPr lang="en-US" spc="3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09604" y="1212392"/>
            <a:ext cx="2214113" cy="452377"/>
          </a:xfrm>
          <a:noFill/>
          <a:ln>
            <a:noFill/>
          </a:ln>
        </p:spPr>
        <p:txBody>
          <a:bodyPr>
            <a:normAutofit/>
          </a:bodyPr>
          <a:lstStyle/>
          <a:p>
            <a:r>
              <a:rPr lang="en-US" sz="2500" dirty="0" smtClean="0">
                <a:latin typeface="Microsoft JhengHei Light" panose="020B0304030504040204" pitchFamily="34" charset="-120"/>
                <a:ea typeface="Microsoft JhengHei Light" panose="020B0304030504040204" pitchFamily="34" charset="-120"/>
                <a:cs typeface="Times New Roman" panose="02020603050405020304" pitchFamily="18" charset="0"/>
              </a:rPr>
              <a:t>LU Exam Hive</a:t>
            </a:r>
            <a:endParaRPr lang="en-US" sz="2500" dirty="0">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283" y="480554"/>
            <a:ext cx="1783321" cy="1783321"/>
          </a:xfrm>
          <a:prstGeom prst="rect">
            <a:avLst/>
          </a:prstGeom>
          <a:effectLst>
            <a:glow>
              <a:schemeClr val="accent1">
                <a:alpha val="40000"/>
              </a:schemeClr>
            </a:glow>
            <a:reflection blurRad="88900" stA="19000" endPos="60000" dist="12700" dir="5400000" sy="-100000" algn="bl" rotWithShape="0"/>
          </a:effectLst>
        </p:spPr>
      </p:pic>
    </p:spTree>
    <p:extLst>
      <p:ext uri="{BB962C8B-B14F-4D97-AF65-F5344CB8AC3E}">
        <p14:creationId xmlns:p14="http://schemas.microsoft.com/office/powerpoint/2010/main" val="2127843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74835" y="2654710"/>
            <a:ext cx="9362770" cy="1096503"/>
          </a:xfrm>
        </p:spPr>
        <p:txBody>
          <a:bodyPr/>
          <a:lstStyle/>
          <a:p>
            <a:r>
              <a:rPr lang="en-US" dirty="0" smtClean="0">
                <a:latin typeface="Times New Roman" panose="02020603050405020304" pitchFamily="18" charset="0"/>
                <a:cs typeface="Times New Roman" panose="02020603050405020304" pitchFamily="18" charset="0"/>
              </a:rPr>
              <a:t>Designed &amp; Crafted By</a:t>
            </a:r>
            <a:r>
              <a:rPr lang="en-US" dirty="0" smtClean="0"/>
              <a:t>:</a:t>
            </a:r>
            <a:endParaRPr lang="en-US" dirty="0"/>
          </a:p>
        </p:txBody>
      </p:sp>
      <p:sp>
        <p:nvSpPr>
          <p:cNvPr id="3" name="Subtitle 2"/>
          <p:cNvSpPr>
            <a:spLocks noGrp="1"/>
          </p:cNvSpPr>
          <p:nvPr>
            <p:ph type="subTitle" idx="1"/>
          </p:nvPr>
        </p:nvSpPr>
        <p:spPr>
          <a:xfrm>
            <a:off x="1044672" y="4214095"/>
            <a:ext cx="10119853" cy="2024472"/>
          </a:xfrm>
        </p:spPr>
        <p:txBody>
          <a:bodyPr>
            <a:noAutofit/>
          </a:bodyPr>
          <a:lstStyle/>
          <a:p>
            <a:pPr>
              <a:lnSpc>
                <a:spcPct val="150000"/>
              </a:lnSpc>
            </a:pPr>
            <a:r>
              <a:rPr lang="en-US" sz="2300" dirty="0" smtClean="0">
                <a:latin typeface="Times New Roman" panose="02020603050405020304" pitchFamily="18" charset="0"/>
                <a:cs typeface="Times New Roman" panose="02020603050405020304" pitchFamily="18" charset="0"/>
              </a:rPr>
              <a:t>Mohammed Saduzzaman Sadi</a:t>
            </a:r>
            <a:endParaRPr lang="en-US" sz="2300" dirty="0" smtClean="0">
              <a:latin typeface="Times New Roman" panose="02020603050405020304" pitchFamily="18" charset="0"/>
              <a:cs typeface="Times New Roman" panose="02020603050405020304" pitchFamily="18" charset="0"/>
            </a:endParaRPr>
          </a:p>
          <a:p>
            <a:pPr>
              <a:lnSpc>
                <a:spcPct val="150000"/>
              </a:lnSpc>
            </a:pPr>
            <a:r>
              <a:rPr lang="en-US" sz="2300" dirty="0" smtClean="0">
                <a:latin typeface="Times New Roman" panose="02020603050405020304" pitchFamily="18" charset="0"/>
                <a:cs typeface="Times New Roman" panose="02020603050405020304" pitchFamily="18" charset="0"/>
              </a:rPr>
              <a:t>Mohi Uddin Pabel</a:t>
            </a:r>
          </a:p>
          <a:p>
            <a:pPr>
              <a:lnSpc>
                <a:spcPct val="150000"/>
              </a:lnSpc>
            </a:pPr>
            <a:r>
              <a:rPr lang="en-US" sz="2300" dirty="0" smtClean="0">
                <a:latin typeface="Times New Roman" panose="02020603050405020304" pitchFamily="18" charset="0"/>
                <a:cs typeface="Times New Roman" panose="02020603050405020304" pitchFamily="18" charset="0"/>
              </a:rPr>
              <a:t>Taufique Ahmed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937" y="222459"/>
            <a:ext cx="1783321" cy="1783321"/>
          </a:xfrm>
          <a:prstGeom prst="rect">
            <a:avLst/>
          </a:prstGeom>
          <a:effectLst>
            <a:glow>
              <a:schemeClr val="accent1">
                <a:alpha val="40000"/>
              </a:schemeClr>
            </a:glow>
            <a:reflection blurRad="88900" stA="19000" endPos="56000" dir="5400000" sy="-100000" algn="bl" rotWithShape="0"/>
          </a:effectLst>
        </p:spPr>
      </p:pic>
    </p:spTree>
    <p:extLst>
      <p:ext uri="{BB962C8B-B14F-4D97-AF65-F5344CB8AC3E}">
        <p14:creationId xmlns:p14="http://schemas.microsoft.com/office/powerpoint/2010/main" val="2275302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885333" y="1692480"/>
            <a:ext cx="8401665" cy="4457598"/>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An </a:t>
            </a:r>
            <a:r>
              <a:rPr lang="en-US" sz="2000" dirty="0" smtClean="0">
                <a:solidFill>
                  <a:srgbClr val="FF0000"/>
                </a:solidFill>
                <a:latin typeface="Times New Roman" panose="02020603050405020304" pitchFamily="18" charset="0"/>
                <a:cs typeface="Times New Roman" panose="02020603050405020304" pitchFamily="18" charset="0"/>
              </a:rPr>
              <a:t>online examination system</a:t>
            </a:r>
            <a:r>
              <a:rPr lang="en-US" sz="2000" dirty="0" smtClean="0">
                <a:latin typeface="Times New Roman" panose="02020603050405020304" pitchFamily="18" charset="0"/>
                <a:cs typeface="Times New Roman" panose="02020603050405020304" pitchFamily="18" charset="0"/>
              </a:rPr>
              <a:t> is a computer-based test system that can be used to conduct computer based tests online. This examination system uses fewer resources and reduces the need for question papers and answer scripts, exam room scheduling, arranging invigilators, coordinating with examiners, and more.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596" y="192964"/>
            <a:ext cx="566580" cy="566580"/>
          </a:xfrm>
          <a:prstGeom prst="rect">
            <a:avLst/>
          </a:prstGeom>
          <a:effectLst>
            <a:glow>
              <a:schemeClr val="accent1">
                <a:alpha val="40000"/>
              </a:schemeClr>
            </a:glow>
            <a:reflection blurRad="88900" stA="19000" endPos="56000" dir="5400000" sy="-100000" algn="bl" rotWithShape="0"/>
          </a:effectLst>
        </p:spPr>
      </p:pic>
      <p:pic>
        <p:nvPicPr>
          <p:cNvPr id="5" name="Picture 4"/>
          <p:cNvPicPr>
            <a:picLocks noChangeAspect="1"/>
          </p:cNvPicPr>
          <p:nvPr/>
        </p:nvPicPr>
        <p:blipFill>
          <a:blip r:embed="rId3"/>
          <a:stretch>
            <a:fillRect/>
          </a:stretch>
        </p:blipFill>
        <p:spPr>
          <a:xfrm>
            <a:off x="5480268" y="1390136"/>
            <a:ext cx="1551010" cy="1599247"/>
          </a:xfrm>
          <a:prstGeom prst="rect">
            <a:avLst/>
          </a:prstGeom>
        </p:spPr>
      </p:pic>
    </p:spTree>
    <p:extLst>
      <p:ext uri="{BB962C8B-B14F-4D97-AF65-F5344CB8AC3E}">
        <p14:creationId xmlns:p14="http://schemas.microsoft.com/office/powerpoint/2010/main" val="212706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35" y="5424995"/>
            <a:ext cx="3383195" cy="1093793"/>
          </a:xfrm>
          <a:prstGeom prst="rect">
            <a:avLst/>
          </a:prstGeom>
        </p:spPr>
      </p:pic>
      <p:pic>
        <p:nvPicPr>
          <p:cNvPr id="5" name="Picture 4"/>
          <p:cNvPicPr>
            <a:picLocks noChangeAspect="1"/>
          </p:cNvPicPr>
          <p:nvPr/>
        </p:nvPicPr>
        <p:blipFill>
          <a:blip r:embed="rId3"/>
          <a:stretch>
            <a:fillRect/>
          </a:stretch>
        </p:blipFill>
        <p:spPr>
          <a:xfrm>
            <a:off x="834535" y="3234391"/>
            <a:ext cx="3383195" cy="1148759"/>
          </a:xfrm>
          <a:prstGeom prst="rect">
            <a:avLst/>
          </a:prstGeom>
        </p:spPr>
      </p:pic>
      <p:pic>
        <p:nvPicPr>
          <p:cNvPr id="6" name="Picture 5"/>
          <p:cNvPicPr>
            <a:picLocks noChangeAspect="1"/>
          </p:cNvPicPr>
          <p:nvPr/>
        </p:nvPicPr>
        <p:blipFill>
          <a:blip r:embed="rId4"/>
          <a:stretch>
            <a:fillRect/>
          </a:stretch>
        </p:blipFill>
        <p:spPr>
          <a:xfrm>
            <a:off x="5742948" y="1098753"/>
            <a:ext cx="5785862" cy="5420033"/>
          </a:xfrm>
          <a:prstGeom prst="rect">
            <a:avLst/>
          </a:prstGeom>
        </p:spPr>
      </p:pic>
      <p:pic>
        <p:nvPicPr>
          <p:cNvPr id="8" name="Picture 7"/>
          <p:cNvPicPr>
            <a:picLocks noChangeAspect="1"/>
          </p:cNvPicPr>
          <p:nvPr/>
        </p:nvPicPr>
        <p:blipFill>
          <a:blip r:embed="rId5"/>
          <a:stretch>
            <a:fillRect/>
          </a:stretch>
        </p:blipFill>
        <p:spPr>
          <a:xfrm>
            <a:off x="834535" y="1098755"/>
            <a:ext cx="3383195" cy="1194619"/>
          </a:xfrm>
          <a:prstGeom prst="rect">
            <a:avLst/>
          </a:prstGeom>
        </p:spPr>
      </p:pic>
      <p:sp>
        <p:nvSpPr>
          <p:cNvPr id="9" name="Rectangle 8"/>
          <p:cNvSpPr/>
          <p:nvPr/>
        </p:nvSpPr>
        <p:spPr>
          <a:xfrm>
            <a:off x="8047784" y="289029"/>
            <a:ext cx="1780873" cy="50783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LU Exam Hive</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2274933" y="301470"/>
            <a:ext cx="1387303" cy="458074"/>
          </a:xfrm>
          <a:prstGeom prst="rect">
            <a:avLst/>
          </a:prstGeom>
        </p:spPr>
        <p:txBody>
          <a:bodyPr wrap="none">
            <a:spAutoFit/>
          </a:bodyPr>
          <a:lstStyle/>
          <a:p>
            <a:pPr>
              <a:lnSpc>
                <a:spcPct val="150000"/>
              </a:lnSpc>
            </a:pPr>
            <a:r>
              <a:rPr lang="en-US" dirty="0" smtClean="0">
                <a:latin typeface="Times New Roman" panose="02020603050405020304" pitchFamily="18" charset="0"/>
                <a:cs typeface="Times New Roman" panose="02020603050405020304" pitchFamily="18" charset="0"/>
              </a:rPr>
              <a:t>Widely Used</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a:stCxn id="10" idx="3"/>
            <a:endCxn id="9" idx="1"/>
          </p:cNvCxnSpPr>
          <p:nvPr/>
        </p:nvCxnSpPr>
        <p:spPr>
          <a:xfrm>
            <a:off x="3662236" y="530507"/>
            <a:ext cx="4385548" cy="12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8511" y="289030"/>
            <a:ext cx="1144521" cy="507831"/>
          </a:xfrm>
          <a:prstGeom prst="rect">
            <a:avLst/>
          </a:prstGeom>
          <a:pattFill prst="pct70">
            <a:fgClr>
              <a:schemeClr val="bg1"/>
            </a:fgClr>
            <a:bgClr>
              <a:schemeClr val="tx1"/>
            </a:bgClr>
          </a:pattFill>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Integrated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03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Oval 13"/>
          <p:cNvSpPr/>
          <p:nvPr/>
        </p:nvSpPr>
        <p:spPr>
          <a:xfrm>
            <a:off x="9509242" y="476254"/>
            <a:ext cx="1445342" cy="1401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9677" y="52975"/>
            <a:ext cx="5161200" cy="21076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9677" y="2309530"/>
            <a:ext cx="5161200" cy="21172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9677" y="4575686"/>
            <a:ext cx="5161200" cy="2137777"/>
          </a:xfrm>
          <a:prstGeom prst="rect">
            <a:avLst/>
          </a:prstGeom>
        </p:spPr>
      </p:pic>
      <p:sp>
        <p:nvSpPr>
          <p:cNvPr id="6" name="Rectangle 5"/>
          <p:cNvSpPr/>
          <p:nvPr/>
        </p:nvSpPr>
        <p:spPr>
          <a:xfrm>
            <a:off x="280990" y="2898152"/>
            <a:ext cx="3056609" cy="823752"/>
          </a:xfrm>
          <a:prstGeom prst="rect">
            <a:avLst/>
          </a:prstGeom>
        </p:spPr>
        <p:txBody>
          <a:bodyPr wrap="square">
            <a:spAutoFit/>
          </a:bodyPr>
          <a:lstStyle/>
          <a:p>
            <a:pPr algn="ctr">
              <a:lnSpc>
                <a:spcPct val="150000"/>
              </a:lnSpc>
            </a:pPr>
            <a:r>
              <a:rPr lang="en-US" sz="3600" spc="600" dirty="0" smtClean="0">
                <a:latin typeface="Bahnschrift SemiBold" panose="020B0502040204020203" pitchFamily="34" charset="0"/>
                <a:cs typeface="Times New Roman" panose="02020603050405020304" pitchFamily="18" charset="0"/>
              </a:rPr>
              <a:t>Audience</a:t>
            </a:r>
            <a:endParaRPr lang="en-US" sz="2200" spc="600" dirty="0">
              <a:latin typeface="Bahnschrift SemiBold" panose="020B0502040204020203" pitchFamily="34" charset="0"/>
              <a:cs typeface="Times New Roman" panose="02020603050405020304" pitchFamily="18" charset="0"/>
            </a:endParaRPr>
          </a:p>
        </p:txBody>
      </p:sp>
      <p:sp>
        <p:nvSpPr>
          <p:cNvPr id="8" name="Rectangle 7"/>
          <p:cNvSpPr/>
          <p:nvPr/>
        </p:nvSpPr>
        <p:spPr>
          <a:xfrm>
            <a:off x="9775730" y="877769"/>
            <a:ext cx="912366" cy="458074"/>
          </a:xfrm>
          <a:prstGeom prst="rect">
            <a:avLst/>
          </a:prstGeom>
        </p:spPr>
        <p:txBody>
          <a:bodyPr wrap="none">
            <a:spAutoFit/>
          </a:bodyPr>
          <a:lstStyle/>
          <a:p>
            <a:pPr>
              <a:lnSpc>
                <a:spcPct val="150000"/>
              </a:lnSpc>
            </a:pPr>
            <a:r>
              <a:rPr lang="en-US" dirty="0" smtClean="0">
                <a:solidFill>
                  <a:schemeClr val="bg1"/>
                </a:solidFill>
                <a:latin typeface="Times New Roman" panose="02020603050405020304" pitchFamily="18" charset="0"/>
                <a:cs typeface="Times New Roman" panose="02020603050405020304" pitchFamily="18" charset="0"/>
              </a:rPr>
              <a:t>Teacher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Isosceles Triangle 11"/>
          <p:cNvSpPr/>
          <p:nvPr/>
        </p:nvSpPr>
        <p:spPr>
          <a:xfrm>
            <a:off x="9423011" y="4770667"/>
            <a:ext cx="1733344" cy="137257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62229" y="5353715"/>
            <a:ext cx="825867" cy="458074"/>
          </a:xfrm>
          <a:prstGeom prst="rect">
            <a:avLst/>
          </a:prstGeom>
        </p:spPr>
        <p:txBody>
          <a:bodyPr wrap="none">
            <a:spAutoFit/>
          </a:bodyPr>
          <a:lstStyle/>
          <a:p>
            <a:pPr>
              <a:lnSpc>
                <a:spcPct val="150000"/>
              </a:lnSpc>
            </a:pPr>
            <a:r>
              <a:rPr lang="en-US" dirty="0" smtClean="0">
                <a:solidFill>
                  <a:schemeClr val="bg1"/>
                </a:solidFill>
                <a:latin typeface="Times New Roman" panose="02020603050405020304" pitchFamily="18" charset="0"/>
                <a:cs typeface="Times New Roman" panose="02020603050405020304" pitchFamily="18" charset="0"/>
              </a:rPr>
              <a:t>Admin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9464367" y="3029787"/>
            <a:ext cx="1755058" cy="10545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48523" y="3263830"/>
            <a:ext cx="889987" cy="458074"/>
          </a:xfrm>
          <a:prstGeom prst="rect">
            <a:avLst/>
          </a:prstGeom>
        </p:spPr>
        <p:txBody>
          <a:bodyPr wrap="none">
            <a:spAutoFit/>
          </a:bodyPr>
          <a:lstStyle/>
          <a:p>
            <a:pPr>
              <a:lnSpc>
                <a:spcPct val="150000"/>
              </a:lnSpc>
            </a:pPr>
            <a:r>
              <a:rPr lang="en-US" dirty="0" smtClean="0">
                <a:solidFill>
                  <a:schemeClr val="bg1"/>
                </a:solidFill>
                <a:latin typeface="Times New Roman" panose="02020603050405020304" pitchFamily="18" charset="0"/>
                <a:cs typeface="Times New Roman" panose="02020603050405020304" pitchFamily="18" charset="0"/>
              </a:rPr>
              <a:t>Student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897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5500819" y="796101"/>
            <a:ext cx="1515158" cy="477054"/>
          </a:xfrm>
          <a:prstGeom prst="rect">
            <a:avLst/>
          </a:prstGeom>
        </p:spPr>
        <p:txBody>
          <a:bodyPr wrap="none">
            <a:spAutoFit/>
          </a:bodyPr>
          <a:lstStyle/>
          <a:p>
            <a:r>
              <a:rPr lang="en-US" sz="2500" spc="600" dirty="0" smtClean="0">
                <a:latin typeface="Bahnschrift SemiBold" panose="020B0502040204020203" pitchFamily="34" charset="0"/>
                <a:cs typeface="Times New Roman" panose="02020603050405020304" pitchFamily="18" charset="0"/>
              </a:rPr>
              <a:t>Vision</a:t>
            </a:r>
            <a:endParaRPr lang="en-US" sz="2500" dirty="0"/>
          </a:p>
        </p:txBody>
      </p:sp>
      <p:pic>
        <p:nvPicPr>
          <p:cNvPr id="4" name="Picture 3"/>
          <p:cNvPicPr>
            <a:picLocks noChangeAspect="1"/>
          </p:cNvPicPr>
          <p:nvPr/>
        </p:nvPicPr>
        <p:blipFill>
          <a:blip r:embed="rId2"/>
          <a:stretch>
            <a:fillRect/>
          </a:stretch>
        </p:blipFill>
        <p:spPr>
          <a:xfrm>
            <a:off x="2251561" y="3720887"/>
            <a:ext cx="2427791" cy="22515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933" y="3849639"/>
            <a:ext cx="1997421" cy="1997421"/>
          </a:xfrm>
          <a:prstGeom prst="rect">
            <a:avLst/>
          </a:prstGeom>
          <a:effectLst>
            <a:glow>
              <a:schemeClr val="accent1">
                <a:alpha val="40000"/>
              </a:schemeClr>
            </a:glow>
            <a:reflection blurRad="88900" stA="0" endPos="60000" dist="12700" dir="5400000" sy="-100000" algn="bl" rotWithShape="0"/>
          </a:effectLst>
        </p:spPr>
      </p:pic>
      <p:sp>
        <p:nvSpPr>
          <p:cNvPr id="7" name="Rectangle 6"/>
          <p:cNvSpPr/>
          <p:nvPr/>
        </p:nvSpPr>
        <p:spPr>
          <a:xfrm>
            <a:off x="9225116" y="4609822"/>
            <a:ext cx="2256504" cy="477054"/>
          </a:xfrm>
          <a:prstGeom prst="rect">
            <a:avLst/>
          </a:prstGeom>
        </p:spPr>
        <p:txBody>
          <a:bodyPr wrap="square">
            <a:spAutoFit/>
          </a:bodyPr>
          <a:lstStyle/>
          <a:p>
            <a:r>
              <a:rPr lang="en-US" sz="2500" dirty="0">
                <a:latin typeface="Microsoft JhengHei Light" panose="020B0304030504040204" pitchFamily="34" charset="-120"/>
                <a:ea typeface="Microsoft JhengHei Light" panose="020B0304030504040204" pitchFamily="34" charset="-120"/>
                <a:cs typeface="Times New Roman" panose="02020603050405020304" pitchFamily="18" charset="0"/>
              </a:rPr>
              <a:t>LU Exam Hive</a:t>
            </a:r>
            <a:endParaRPr lang="en-US" sz="2500" dirty="0">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sp>
        <p:nvSpPr>
          <p:cNvPr id="9" name="Rectangle 8"/>
          <p:cNvSpPr/>
          <p:nvPr/>
        </p:nvSpPr>
        <p:spPr>
          <a:xfrm>
            <a:off x="4496033" y="1666256"/>
            <a:ext cx="3645550" cy="369332"/>
          </a:xfrm>
          <a:prstGeom prst="rect">
            <a:avLst/>
          </a:prstGeom>
        </p:spPr>
        <p:txBody>
          <a:bodyPr wrap="none">
            <a:spAutoFit/>
          </a:bodyPr>
          <a:lstStyle/>
          <a:p>
            <a:r>
              <a:rPr lang="en-US" spc="600" dirty="0" smtClean="0">
                <a:latin typeface="Bahnschrift SemiBold" panose="020B0502040204020203" pitchFamily="34" charset="0"/>
                <a:cs typeface="Times New Roman" panose="02020603050405020304" pitchFamily="18" charset="0"/>
              </a:rPr>
              <a:t>“Reach the heights”</a:t>
            </a:r>
            <a:endParaRPr lang="en-US" dirty="0"/>
          </a:p>
        </p:txBody>
      </p:sp>
    </p:spTree>
    <p:extLst>
      <p:ext uri="{BB962C8B-B14F-4D97-AF65-F5344CB8AC3E}">
        <p14:creationId xmlns:p14="http://schemas.microsoft.com/office/powerpoint/2010/main" val="1506375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11" y="1114206"/>
            <a:ext cx="5872092" cy="249177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023" y="1114206"/>
            <a:ext cx="5872092" cy="2491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604" y="3968021"/>
            <a:ext cx="5872091" cy="2491776"/>
          </a:xfrm>
          <a:prstGeom prst="rect">
            <a:avLst/>
          </a:prstGeom>
        </p:spPr>
      </p:pic>
      <p:sp>
        <p:nvSpPr>
          <p:cNvPr id="6" name="Rectangle 5"/>
          <p:cNvSpPr/>
          <p:nvPr/>
        </p:nvSpPr>
        <p:spPr>
          <a:xfrm>
            <a:off x="5182131" y="294387"/>
            <a:ext cx="2061783" cy="553998"/>
          </a:xfrm>
          <a:prstGeom prst="rect">
            <a:avLst/>
          </a:prstGeom>
        </p:spPr>
        <p:txBody>
          <a:bodyPr wrap="none">
            <a:spAutoFit/>
          </a:bodyPr>
          <a:lstStyle/>
          <a:p>
            <a:r>
              <a:rPr lang="en-US" sz="3000" spc="600" dirty="0" smtClean="0">
                <a:latin typeface="Bahnschrift SemiBold" panose="020B0502040204020203" pitchFamily="34" charset="0"/>
                <a:cs typeface="Times New Roman" panose="02020603050405020304" pitchFamily="18" charset="0"/>
              </a:rPr>
              <a:t>Avatars</a:t>
            </a:r>
            <a:endParaRPr lang="en-US" sz="3000" dirty="0"/>
          </a:p>
        </p:txBody>
      </p:sp>
      <p:sp>
        <p:nvSpPr>
          <p:cNvPr id="7" name="Rectangle 6"/>
          <p:cNvSpPr/>
          <p:nvPr/>
        </p:nvSpPr>
        <p:spPr>
          <a:xfrm>
            <a:off x="148525" y="3637483"/>
            <a:ext cx="2946332" cy="323165"/>
          </a:xfrm>
          <a:prstGeom prst="rect">
            <a:avLst/>
          </a:prstGeom>
        </p:spPr>
        <p:txBody>
          <a:bodyPr wrap="square">
            <a:spAutoFit/>
          </a:bodyPr>
          <a:lstStyle/>
          <a:p>
            <a:r>
              <a:rPr lang="en-US" sz="1500" spc="600" dirty="0" smtClean="0">
                <a:latin typeface="Bahnschrift SemiBold" panose="020B0502040204020203" pitchFamily="34" charset="0"/>
                <a:cs typeface="Times New Roman" panose="02020603050405020304" pitchFamily="18" charset="0"/>
              </a:rPr>
              <a:t>Teacher Avatar</a:t>
            </a:r>
            <a:endParaRPr lang="en-US" sz="1500" dirty="0"/>
          </a:p>
        </p:txBody>
      </p:sp>
      <p:sp>
        <p:nvSpPr>
          <p:cNvPr id="8" name="Rectangle 7"/>
          <p:cNvSpPr/>
          <p:nvPr/>
        </p:nvSpPr>
        <p:spPr>
          <a:xfrm>
            <a:off x="9384821" y="3602336"/>
            <a:ext cx="2807179" cy="369332"/>
          </a:xfrm>
          <a:prstGeom prst="rect">
            <a:avLst/>
          </a:prstGeom>
        </p:spPr>
        <p:txBody>
          <a:bodyPr wrap="none">
            <a:spAutoFit/>
          </a:bodyPr>
          <a:lstStyle/>
          <a:p>
            <a:r>
              <a:rPr lang="en-US" spc="600" dirty="0" smtClean="0">
                <a:latin typeface="Bahnschrift SemiBold" panose="020B0502040204020203" pitchFamily="34" charset="0"/>
                <a:cs typeface="Times New Roman" panose="02020603050405020304" pitchFamily="18" charset="0"/>
              </a:rPr>
              <a:t>Student </a:t>
            </a:r>
            <a:r>
              <a:rPr lang="en-US" spc="600" dirty="0">
                <a:latin typeface="Bahnschrift SemiBold" panose="020B0502040204020203" pitchFamily="34" charset="0"/>
                <a:cs typeface="Times New Roman" panose="02020603050405020304" pitchFamily="18" charset="0"/>
              </a:rPr>
              <a:t>Avatar</a:t>
            </a:r>
            <a:endParaRPr lang="en-US" dirty="0"/>
          </a:p>
        </p:txBody>
      </p:sp>
      <p:sp>
        <p:nvSpPr>
          <p:cNvPr id="9" name="Rectangle 8"/>
          <p:cNvSpPr/>
          <p:nvPr/>
        </p:nvSpPr>
        <p:spPr>
          <a:xfrm>
            <a:off x="5034349" y="6483299"/>
            <a:ext cx="2512226" cy="369332"/>
          </a:xfrm>
          <a:prstGeom prst="rect">
            <a:avLst/>
          </a:prstGeom>
        </p:spPr>
        <p:txBody>
          <a:bodyPr wrap="none">
            <a:spAutoFit/>
          </a:bodyPr>
          <a:lstStyle/>
          <a:p>
            <a:r>
              <a:rPr lang="en-US" spc="600" dirty="0" smtClean="0">
                <a:latin typeface="Bahnschrift SemiBold" panose="020B0502040204020203" pitchFamily="34" charset="0"/>
                <a:cs typeface="Times New Roman" panose="02020603050405020304" pitchFamily="18" charset="0"/>
              </a:rPr>
              <a:t>Admin </a:t>
            </a:r>
            <a:r>
              <a:rPr lang="en-US" spc="600" dirty="0">
                <a:latin typeface="Bahnschrift SemiBold" panose="020B0502040204020203" pitchFamily="34" charset="0"/>
                <a:cs typeface="Times New Roman" panose="02020603050405020304" pitchFamily="18" charset="0"/>
              </a:rPr>
              <a:t>Avatar</a:t>
            </a:r>
            <a:endParaRPr lang="en-US" dirty="0"/>
          </a:p>
        </p:txBody>
      </p:sp>
    </p:spTree>
    <p:extLst>
      <p:ext uri="{BB962C8B-B14F-4D97-AF65-F5344CB8AC3E}">
        <p14:creationId xmlns:p14="http://schemas.microsoft.com/office/powerpoint/2010/main" val="2084181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46" y="774657"/>
            <a:ext cx="4114109" cy="8845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1047" y="1953700"/>
            <a:ext cx="7579980" cy="160343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1046" y="3907496"/>
            <a:ext cx="7579981" cy="2680124"/>
          </a:xfrm>
          <a:prstGeom prst="rect">
            <a:avLst/>
          </a:prstGeom>
        </p:spPr>
      </p:pic>
      <p:sp>
        <p:nvSpPr>
          <p:cNvPr id="5" name="Rectangle 4"/>
          <p:cNvSpPr/>
          <p:nvPr/>
        </p:nvSpPr>
        <p:spPr>
          <a:xfrm>
            <a:off x="6097035" y="102099"/>
            <a:ext cx="936475" cy="430887"/>
          </a:xfrm>
          <a:prstGeom prst="rect">
            <a:avLst/>
          </a:prstGeom>
        </p:spPr>
        <p:txBody>
          <a:bodyPr wrap="none">
            <a:spAutoFit/>
          </a:bodyPr>
          <a:lstStyle/>
          <a:p>
            <a:r>
              <a:rPr lang="en-US" sz="2200" spc="600" dirty="0" smtClean="0">
                <a:latin typeface="Bahnschrift SemiBold" panose="020B0502040204020203" pitchFamily="34" charset="0"/>
                <a:cs typeface="Times New Roman" panose="02020603050405020304" pitchFamily="18" charset="0"/>
              </a:rPr>
              <a:t>SVG</a:t>
            </a:r>
            <a:endParaRPr lang="en-US" sz="2200" dirty="0"/>
          </a:p>
        </p:txBody>
      </p:sp>
      <p:sp>
        <p:nvSpPr>
          <p:cNvPr id="7" name="Rectangle 6"/>
          <p:cNvSpPr/>
          <p:nvPr/>
        </p:nvSpPr>
        <p:spPr>
          <a:xfrm>
            <a:off x="6717200" y="704734"/>
            <a:ext cx="3392127" cy="1015663"/>
          </a:xfrm>
          <a:prstGeom prst="rect">
            <a:avLst/>
          </a:prstGeom>
        </p:spPr>
        <p:txBody>
          <a:bodyPr wrap="square">
            <a:spAutoFit/>
          </a:bodyPr>
          <a:lstStyle/>
          <a:p>
            <a:pPr algn="just"/>
            <a:r>
              <a:rPr lang="en-US" sz="1500" dirty="0" smtClean="0"/>
              <a:t>SVG stands for </a:t>
            </a:r>
            <a:r>
              <a:rPr lang="en-US" sz="1500" dirty="0" smtClean="0">
                <a:solidFill>
                  <a:srgbClr val="FF0000"/>
                </a:solidFill>
              </a:rPr>
              <a:t>Scalable Vector Graphics</a:t>
            </a:r>
            <a:r>
              <a:rPr lang="en-US" sz="1500" dirty="0" smtClean="0"/>
              <a:t>. It is used to define vector-based graphics for the Web. Every element and every attribute in SVG files can be animated.</a:t>
            </a:r>
            <a:endParaRPr lang="en-US" sz="1500" dirty="0"/>
          </a:p>
        </p:txBody>
      </p:sp>
    </p:spTree>
    <p:extLst>
      <p:ext uri="{BB962C8B-B14F-4D97-AF65-F5344CB8AC3E}">
        <p14:creationId xmlns:p14="http://schemas.microsoft.com/office/powerpoint/2010/main" val="345852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126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Microsoft JhengHei Light</vt:lpstr>
      <vt:lpstr>Arial</vt:lpstr>
      <vt:lpstr>Bahnschrift SemiBold</vt:lpstr>
      <vt:lpstr>Calibri</vt:lpstr>
      <vt:lpstr>Calibri Light</vt:lpstr>
      <vt:lpstr>Times New Roman</vt:lpstr>
      <vt:lpstr>Office Theme</vt:lpstr>
      <vt:lpstr>Online Examination  System</vt:lpstr>
      <vt:lpstr>Designed &amp; Crafted By:</vt:lpstr>
      <vt:lpstr>An online examination system is a computer-based test system that can be used to conduct computer based tests online. This examination system uses fewer resources and reduces the need for question papers and answer scripts, exam room scheduling, arranging invigilators, coordinating with examiners, and more.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Mohammed Zaman</dc:creator>
  <cp:lastModifiedBy>Mohammed Zaman</cp:lastModifiedBy>
  <cp:revision>17</cp:revision>
  <dcterms:created xsi:type="dcterms:W3CDTF">2021-03-17T07:22:38Z</dcterms:created>
  <dcterms:modified xsi:type="dcterms:W3CDTF">2021-03-17T21:40:13Z</dcterms:modified>
</cp:coreProperties>
</file>