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39"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1EEBE-729A-4082-8D85-564F2D9745D6}"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F4FB4-0E2C-49D9-8A42-F589070EAC1C}" type="slidenum">
              <a:rPr lang="en-US" smtClean="0"/>
              <a:t>‹#›</a:t>
            </a:fld>
            <a:endParaRPr lang="en-US"/>
          </a:p>
        </p:txBody>
      </p:sp>
    </p:spTree>
    <p:extLst>
      <p:ext uri="{BB962C8B-B14F-4D97-AF65-F5344CB8AC3E}">
        <p14:creationId xmlns:p14="http://schemas.microsoft.com/office/powerpoint/2010/main" val="2771209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is based on a study of drug reviews against a disease or condition with the medication taken. The ratings are also provided for these observations as a separate feature. The project is part of Unsupervised learning 5510.</a:t>
            </a:r>
          </a:p>
        </p:txBody>
      </p:sp>
      <p:sp>
        <p:nvSpPr>
          <p:cNvPr id="4" name="Slide Number Placeholder 3"/>
          <p:cNvSpPr>
            <a:spLocks noGrp="1"/>
          </p:cNvSpPr>
          <p:nvPr>
            <p:ph type="sldNum" sz="quarter" idx="5"/>
          </p:nvPr>
        </p:nvSpPr>
        <p:spPr/>
        <p:txBody>
          <a:bodyPr/>
          <a:lstStyle/>
          <a:p>
            <a:fld id="{6CBF4FB4-0E2C-49D9-8A42-F589070EAC1C}" type="slidenum">
              <a:rPr lang="en-US" smtClean="0"/>
              <a:t>1</a:t>
            </a:fld>
            <a:endParaRPr lang="en-US"/>
          </a:p>
        </p:txBody>
      </p:sp>
    </p:spTree>
    <p:extLst>
      <p:ext uri="{BB962C8B-B14F-4D97-AF65-F5344CB8AC3E}">
        <p14:creationId xmlns:p14="http://schemas.microsoft.com/office/powerpoint/2010/main" val="238454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In this project, multiple models were used to train the data both supervised and unsupervised learning methods. Both supervised learning models seemed to do better than the unsupervised learning method. However, it is important to note that the Matrix Factorization took a lot less time in model training and prediction as compared to the supervised learning method. The most important takeaway from this project was the need to properly clean the text. Many attempts were used to correctly identify the noise from the data to improve accuracy as well as time complexity. However, it is felt that the data still has a lot of room for improvement since many digits remained integrated with words which increased the time complexity and degraded the model overall accuracy.</a:t>
            </a:r>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10</a:t>
            </a:fld>
            <a:endParaRPr lang="en-US"/>
          </a:p>
        </p:txBody>
      </p:sp>
    </p:spTree>
    <p:extLst>
      <p:ext uri="{BB962C8B-B14F-4D97-AF65-F5344CB8AC3E}">
        <p14:creationId xmlns:p14="http://schemas.microsoft.com/office/powerpoint/2010/main" val="234876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sequence of the presentation is going to be as follows.</a:t>
            </a:r>
          </a:p>
        </p:txBody>
      </p:sp>
      <p:sp>
        <p:nvSpPr>
          <p:cNvPr id="4" name="Slide Number Placeholder 3"/>
          <p:cNvSpPr>
            <a:spLocks noGrp="1"/>
          </p:cNvSpPr>
          <p:nvPr>
            <p:ph type="sldNum" sz="quarter" idx="5"/>
          </p:nvPr>
        </p:nvSpPr>
        <p:spPr/>
        <p:txBody>
          <a:bodyPr/>
          <a:lstStyle/>
          <a:p>
            <a:fld id="{6CBF4FB4-0E2C-49D9-8A42-F589070EAC1C}" type="slidenum">
              <a:rPr lang="en-US" smtClean="0"/>
              <a:t>2</a:t>
            </a:fld>
            <a:endParaRPr lang="en-US"/>
          </a:p>
        </p:txBody>
      </p:sp>
    </p:spTree>
    <p:extLst>
      <p:ext uri="{BB962C8B-B14F-4D97-AF65-F5344CB8AC3E}">
        <p14:creationId xmlns:p14="http://schemas.microsoft.com/office/powerpoint/2010/main" val="250865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data has been taken from UCI repository and is regarding the use of a drug type for some medical condition </a:t>
            </a:r>
            <a:r>
              <a:rPr lang="en-US" b="0" i="0" dirty="0" err="1">
                <a:solidFill>
                  <a:srgbClr val="000000"/>
                </a:solidFill>
                <a:effectLst/>
                <a:latin typeface="Helvetica Neue"/>
              </a:rPr>
              <a:t>alongwith</a:t>
            </a:r>
            <a:r>
              <a:rPr lang="en-US" b="0" i="0" dirty="0">
                <a:solidFill>
                  <a:srgbClr val="000000"/>
                </a:solidFill>
                <a:effectLst/>
                <a:latin typeface="Helvetica Neue"/>
              </a:rPr>
              <a:t> the reviews and ratings from the user. The data was collected from various pharmaceutical company websites. There are 2 files which had been compiled for analysis as train and test data. The data percentages of train and test was set to 75% and 25% respectively.</a:t>
            </a:r>
          </a:p>
          <a:p>
            <a:endParaRPr lang="en-US" b="0" i="0" dirty="0">
              <a:solidFill>
                <a:srgbClr val="000000"/>
              </a:solidFill>
              <a:effectLst/>
              <a:latin typeface="Helvetica Neue"/>
            </a:endParaRPr>
          </a:p>
          <a:p>
            <a:r>
              <a:rPr lang="en-US" b="0" i="0" dirty="0">
                <a:solidFill>
                  <a:srgbClr val="000000"/>
                </a:solidFill>
                <a:effectLst/>
                <a:latin typeface="Helvetica Neue"/>
              </a:rPr>
              <a:t>The objective of the project is whether we can predict the rating a user is likely going to give depending on the review submitted. This is essentially a classification problem which would be </a:t>
            </a:r>
            <a:r>
              <a:rPr lang="en-US" b="0" i="0" dirty="0" err="1">
                <a:solidFill>
                  <a:srgbClr val="000000"/>
                </a:solidFill>
                <a:effectLst/>
                <a:latin typeface="Helvetica Neue"/>
              </a:rPr>
              <a:t>adressed</a:t>
            </a:r>
            <a:r>
              <a:rPr lang="en-US" b="0" i="0" dirty="0">
                <a:solidFill>
                  <a:srgbClr val="000000"/>
                </a:solidFill>
                <a:effectLst/>
                <a:latin typeface="Helvetica Neue"/>
              </a:rPr>
              <a:t> by using unsupervised machine learning approach. A comparison would also be done against some machine learning models to access the effectiveness of the unsupervised model vs supervised model. The target variable is rating with the possible ratings between '1' and '10'.</a:t>
            </a:r>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3</a:t>
            </a:fld>
            <a:endParaRPr lang="en-US"/>
          </a:p>
        </p:txBody>
      </p:sp>
    </p:spTree>
    <p:extLst>
      <p:ext uri="{BB962C8B-B14F-4D97-AF65-F5344CB8AC3E}">
        <p14:creationId xmlns:p14="http://schemas.microsoft.com/office/powerpoint/2010/main" val="369009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a:t>
            </a:r>
            <a:r>
              <a:rPr lang="en-US" b="1" i="0" dirty="0">
                <a:solidFill>
                  <a:srgbClr val="000000"/>
                </a:solidFill>
                <a:effectLst/>
                <a:latin typeface="Helvetica Neue"/>
              </a:rPr>
              <a:t>training dataset has 161297 observations against 7 features</a:t>
            </a:r>
            <a:r>
              <a:rPr lang="en-US" b="0" i="0" dirty="0">
                <a:solidFill>
                  <a:srgbClr val="000000"/>
                </a:solidFill>
                <a:effectLst/>
                <a:latin typeface="Helvetica Neue"/>
              </a:rPr>
              <a:t> whereas the </a:t>
            </a:r>
            <a:r>
              <a:rPr lang="en-US" b="1" i="0" dirty="0">
                <a:solidFill>
                  <a:srgbClr val="000000"/>
                </a:solidFill>
                <a:effectLst/>
                <a:latin typeface="Helvetica Neue"/>
              </a:rPr>
              <a:t>test dataset has 53766 observations against the same 7 features</a:t>
            </a:r>
            <a:r>
              <a:rPr lang="en-US" b="0" i="0" dirty="0">
                <a:solidFill>
                  <a:srgbClr val="000000"/>
                </a:solidFill>
                <a:effectLst/>
                <a:latin typeface="Helvetica Neue"/>
              </a:rPr>
              <a:t>.</a:t>
            </a:r>
          </a:p>
          <a:p>
            <a:endParaRPr lang="en-US" b="0" i="0" dirty="0">
              <a:solidFill>
                <a:srgbClr val="000000"/>
              </a:solidFill>
              <a:effectLst/>
              <a:latin typeface="Helvetica Neue"/>
            </a:endParaRPr>
          </a:p>
          <a:p>
            <a:r>
              <a:rPr lang="en-US" b="0" i="0" dirty="0">
                <a:solidFill>
                  <a:srgbClr val="000000"/>
                </a:solidFill>
                <a:effectLst/>
                <a:latin typeface="Helvetica Neue"/>
              </a:rPr>
              <a:t>The size of </a:t>
            </a:r>
            <a:r>
              <a:rPr lang="en-US" b="1" i="0" dirty="0">
                <a:solidFill>
                  <a:srgbClr val="000000"/>
                </a:solidFill>
                <a:effectLst/>
                <a:latin typeface="Helvetica Neue"/>
              </a:rPr>
              <a:t>training is 8.6mb</a:t>
            </a:r>
            <a:r>
              <a:rPr lang="en-US" b="0" i="0" dirty="0">
                <a:solidFill>
                  <a:srgbClr val="000000"/>
                </a:solidFill>
                <a:effectLst/>
                <a:latin typeface="Helvetica Neue"/>
              </a:rPr>
              <a:t> and </a:t>
            </a:r>
            <a:r>
              <a:rPr lang="en-US" b="1" i="0" dirty="0">
                <a:solidFill>
                  <a:srgbClr val="000000"/>
                </a:solidFill>
                <a:effectLst/>
                <a:latin typeface="Helvetica Neue"/>
              </a:rPr>
              <a:t>test 2.9mb</a:t>
            </a:r>
            <a:r>
              <a:rPr lang="en-US" b="0" i="0" dirty="0">
                <a:solidFill>
                  <a:srgbClr val="000000"/>
                </a:solidFill>
                <a:effectLst/>
                <a:latin typeface="Helvetica Neue"/>
              </a:rPr>
              <a:t>.</a:t>
            </a:r>
          </a:p>
          <a:p>
            <a:endParaRPr lang="en-US" b="0" i="0" dirty="0">
              <a:solidFill>
                <a:srgbClr val="000000"/>
              </a:solidFill>
              <a:effectLst/>
              <a:latin typeface="Helvetica Neue"/>
            </a:endParaRPr>
          </a:p>
          <a:p>
            <a:r>
              <a:rPr lang="en-US" b="0" i="0" dirty="0">
                <a:solidFill>
                  <a:srgbClr val="000000"/>
                </a:solidFill>
                <a:effectLst/>
                <a:latin typeface="Helvetica Neue"/>
              </a:rPr>
              <a:t>The </a:t>
            </a:r>
            <a:r>
              <a:rPr lang="en-US" b="0" i="0" dirty="0" err="1">
                <a:solidFill>
                  <a:srgbClr val="000000"/>
                </a:solidFill>
                <a:effectLst/>
                <a:latin typeface="Helvetica Neue"/>
              </a:rPr>
              <a:t>datset</a:t>
            </a:r>
            <a:r>
              <a:rPr lang="en-US" b="0" i="0" dirty="0">
                <a:solidFill>
                  <a:srgbClr val="000000"/>
                </a:solidFill>
                <a:effectLst/>
                <a:latin typeface="Helvetica Neue"/>
              </a:rPr>
              <a:t> contains 4 object types, 2int types and 1 float i.e. the ratings.</a:t>
            </a:r>
          </a:p>
          <a:p>
            <a:endParaRPr lang="en-US" b="0" i="0" dirty="0">
              <a:solidFill>
                <a:srgbClr val="000000"/>
              </a:solidFill>
              <a:effectLst/>
              <a:latin typeface="Helvetica Neue"/>
            </a:endParaRPr>
          </a:p>
          <a:p>
            <a:r>
              <a:rPr lang="en-US" b="0" i="0" dirty="0">
                <a:solidFill>
                  <a:srgbClr val="000000"/>
                </a:solidFill>
                <a:effectLst/>
                <a:latin typeface="Helvetica Neue"/>
              </a:rPr>
              <a:t>There are a total of 7 features in both the datasets namely:</a:t>
            </a:r>
          </a:p>
          <a:p>
            <a:pPr algn="l">
              <a:buFont typeface="+mj-lt"/>
              <a:buAutoNum type="arabicPeriod"/>
            </a:pPr>
            <a:r>
              <a:rPr lang="en-US" b="0" i="0" dirty="0" err="1">
                <a:solidFill>
                  <a:srgbClr val="000000"/>
                </a:solidFill>
                <a:effectLst/>
                <a:latin typeface="Helvetica Neue"/>
              </a:rPr>
              <a:t>drugName</a:t>
            </a:r>
            <a:r>
              <a:rPr lang="en-US" b="0" i="0" dirty="0">
                <a:solidFill>
                  <a:srgbClr val="000000"/>
                </a:solidFill>
                <a:effectLst/>
                <a:latin typeface="Helvetica Neue"/>
              </a:rPr>
              <a:t> (categorical): name of drug</a:t>
            </a:r>
          </a:p>
          <a:p>
            <a:pPr algn="l">
              <a:buFont typeface="+mj-lt"/>
              <a:buAutoNum type="arabicPeriod"/>
            </a:pPr>
            <a:r>
              <a:rPr lang="en-US" b="0" i="0" dirty="0">
                <a:solidFill>
                  <a:srgbClr val="000000"/>
                </a:solidFill>
                <a:effectLst/>
                <a:latin typeface="Helvetica Neue"/>
              </a:rPr>
              <a:t>condition (categorical): name of condition</a:t>
            </a:r>
          </a:p>
          <a:p>
            <a:pPr algn="l">
              <a:buFont typeface="+mj-lt"/>
              <a:buAutoNum type="arabicPeriod"/>
            </a:pPr>
            <a:r>
              <a:rPr lang="en-US" b="0" i="0" dirty="0">
                <a:solidFill>
                  <a:srgbClr val="000000"/>
                </a:solidFill>
                <a:effectLst/>
                <a:latin typeface="Helvetica Neue"/>
              </a:rPr>
              <a:t>review (text): patient review</a:t>
            </a:r>
          </a:p>
          <a:p>
            <a:pPr algn="l">
              <a:buFont typeface="+mj-lt"/>
              <a:buAutoNum type="arabicPeriod"/>
            </a:pPr>
            <a:r>
              <a:rPr lang="en-US" b="0" i="0" dirty="0">
                <a:solidFill>
                  <a:srgbClr val="000000"/>
                </a:solidFill>
                <a:effectLst/>
                <a:latin typeface="Helvetica Neue"/>
              </a:rPr>
              <a:t>rating (numerical): 10 star patient rating</a:t>
            </a:r>
          </a:p>
          <a:p>
            <a:pPr algn="l">
              <a:buFont typeface="+mj-lt"/>
              <a:buAutoNum type="arabicPeriod"/>
            </a:pPr>
            <a:r>
              <a:rPr lang="en-US" b="0" i="0" dirty="0">
                <a:solidFill>
                  <a:srgbClr val="000000"/>
                </a:solidFill>
                <a:effectLst/>
                <a:latin typeface="Helvetica Neue"/>
              </a:rPr>
              <a:t>date (date): date of review entry</a:t>
            </a:r>
          </a:p>
          <a:p>
            <a:pPr algn="l">
              <a:buFont typeface="+mj-lt"/>
              <a:buAutoNum type="arabicPeriod"/>
            </a:pPr>
            <a:r>
              <a:rPr lang="en-US" b="0" i="0" dirty="0" err="1">
                <a:solidFill>
                  <a:srgbClr val="000000"/>
                </a:solidFill>
                <a:effectLst/>
                <a:latin typeface="Helvetica Neue"/>
              </a:rPr>
              <a:t>usefulCount</a:t>
            </a:r>
            <a:r>
              <a:rPr lang="en-US" b="0" i="0" dirty="0">
                <a:solidFill>
                  <a:srgbClr val="000000"/>
                </a:solidFill>
                <a:effectLst/>
                <a:latin typeface="Helvetica Neue"/>
              </a:rPr>
              <a:t> (numerical): number of users who found review useful</a:t>
            </a:r>
          </a:p>
          <a:p>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4</a:t>
            </a:fld>
            <a:endParaRPr lang="en-US"/>
          </a:p>
        </p:txBody>
      </p:sp>
    </p:spTree>
    <p:extLst>
      <p:ext uri="{BB962C8B-B14F-4D97-AF65-F5344CB8AC3E}">
        <p14:creationId xmlns:p14="http://schemas.microsoft.com/office/powerpoint/2010/main" val="236077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Since, our objective for the project is to be able to predict the ratings based on the user review, we will be getting rid of the remaining columns.</a:t>
            </a:r>
          </a:p>
          <a:p>
            <a:endParaRPr lang="en-US" b="0" i="0" dirty="0">
              <a:solidFill>
                <a:srgbClr val="000000"/>
              </a:solidFill>
              <a:effectLst/>
              <a:latin typeface="Helvetica Neue"/>
            </a:endParaRPr>
          </a:p>
          <a:p>
            <a:r>
              <a:rPr lang="en-US" b="0" i="0" dirty="0">
                <a:solidFill>
                  <a:srgbClr val="000000"/>
                </a:solidFill>
                <a:effectLst/>
                <a:latin typeface="Helvetica Neue"/>
              </a:rPr>
              <a:t>There were no missing values in our data. Our data now consists of only 2 columns namely reviews and ratings.</a:t>
            </a:r>
          </a:p>
          <a:p>
            <a:endParaRPr lang="en-US" b="0" i="0" dirty="0">
              <a:solidFill>
                <a:srgbClr val="000000"/>
              </a:solidFill>
              <a:effectLst/>
              <a:latin typeface="Helvetica Neue"/>
            </a:endParaRPr>
          </a:p>
          <a:p>
            <a:r>
              <a:rPr lang="en-US" b="0" i="0" dirty="0">
                <a:solidFill>
                  <a:srgbClr val="000000"/>
                </a:solidFill>
                <a:effectLst/>
                <a:latin typeface="Helvetica Neue"/>
              </a:rPr>
              <a:t>After limiting to the data that we required, we started off with the preprocessing of review text. The </a:t>
            </a:r>
            <a:r>
              <a:rPr lang="en-US" b="0" i="0" dirty="0" err="1">
                <a:solidFill>
                  <a:srgbClr val="000000"/>
                </a:solidFill>
                <a:effectLst/>
                <a:latin typeface="Helvetica Neue"/>
              </a:rPr>
              <a:t>nltk</a:t>
            </a:r>
            <a:r>
              <a:rPr lang="en-US" b="0" i="0" dirty="0">
                <a:solidFill>
                  <a:srgbClr val="000000"/>
                </a:solidFill>
                <a:effectLst/>
                <a:latin typeface="Helvetica Neue"/>
              </a:rPr>
              <a:t> library was used here to remove the stop words in coordination</a:t>
            </a:r>
          </a:p>
          <a:p>
            <a:r>
              <a:rPr lang="en-US" b="0" i="0" dirty="0">
                <a:solidFill>
                  <a:srgbClr val="000000"/>
                </a:solidFill>
                <a:effectLst/>
                <a:latin typeface="Helvetica Neue"/>
              </a:rPr>
              <a:t>With other steps such as removing alpha </a:t>
            </a:r>
            <a:r>
              <a:rPr lang="en-US" b="0" i="0" dirty="0" err="1">
                <a:solidFill>
                  <a:srgbClr val="000000"/>
                </a:solidFill>
                <a:effectLst/>
                <a:latin typeface="Helvetica Neue"/>
              </a:rPr>
              <a:t>numerics</a:t>
            </a:r>
            <a:r>
              <a:rPr lang="en-US" b="0" i="0" dirty="0">
                <a:solidFill>
                  <a:srgbClr val="000000"/>
                </a:solidFill>
                <a:effectLst/>
                <a:latin typeface="Helvetica Neue"/>
              </a:rPr>
              <a:t>, </a:t>
            </a:r>
            <a:r>
              <a:rPr lang="en-US" b="0" i="0" dirty="0" err="1">
                <a:solidFill>
                  <a:srgbClr val="000000"/>
                </a:solidFill>
                <a:effectLst/>
                <a:latin typeface="Helvetica Neue"/>
              </a:rPr>
              <a:t>puncuations</a:t>
            </a:r>
            <a:r>
              <a:rPr lang="en-US" b="0" i="0" dirty="0">
                <a:solidFill>
                  <a:srgbClr val="000000"/>
                </a:solidFill>
                <a:effectLst/>
                <a:latin typeface="Helvetica Neue"/>
              </a:rPr>
              <a:t>, stemming and lemmatization.</a:t>
            </a:r>
          </a:p>
          <a:p>
            <a:endParaRPr lang="en-US" b="0" i="0" dirty="0">
              <a:solidFill>
                <a:srgbClr val="000000"/>
              </a:solidFill>
              <a:effectLst/>
              <a:latin typeface="Helvetica Neue"/>
            </a:endParaRPr>
          </a:p>
          <a:p>
            <a:r>
              <a:rPr lang="en-US" b="0" i="0" dirty="0">
                <a:solidFill>
                  <a:srgbClr val="000000"/>
                </a:solidFill>
                <a:effectLst/>
                <a:latin typeface="Helvetica Neue"/>
              </a:rPr>
              <a:t>The data was then vectorized using </a:t>
            </a:r>
            <a:r>
              <a:rPr lang="en-US" b="0" i="0" dirty="0" err="1">
                <a:solidFill>
                  <a:srgbClr val="000000"/>
                </a:solidFill>
                <a:effectLst/>
                <a:latin typeface="Helvetica Neue"/>
              </a:rPr>
              <a:t>tfidf</a:t>
            </a:r>
            <a:r>
              <a:rPr lang="en-US" b="0" i="0" dirty="0">
                <a:solidFill>
                  <a:srgbClr val="000000"/>
                </a:solidFill>
                <a:effectLst/>
                <a:latin typeface="Helvetica Neue"/>
              </a:rPr>
              <a:t> vectorizer and an analysis based on n-grams was carried out </a:t>
            </a:r>
            <a:r>
              <a:rPr lang="en-US" b="0" i="0" dirty="0" err="1">
                <a:solidFill>
                  <a:srgbClr val="000000"/>
                </a:solidFill>
                <a:effectLst/>
                <a:latin typeface="Helvetica Neue"/>
              </a:rPr>
              <a:t>upto</a:t>
            </a:r>
            <a:r>
              <a:rPr lang="en-US" b="0" i="0" dirty="0">
                <a:solidFill>
                  <a:srgbClr val="000000"/>
                </a:solidFill>
                <a:effectLst/>
                <a:latin typeface="Helvetica Neue"/>
              </a:rPr>
              <a:t> n-gram set to 3.</a:t>
            </a:r>
          </a:p>
          <a:p>
            <a:endParaRPr lang="en-US" b="0" i="0" dirty="0">
              <a:solidFill>
                <a:srgbClr val="000000"/>
              </a:solidFill>
              <a:effectLst/>
              <a:latin typeface="Helvetica Neue"/>
            </a:endParaRPr>
          </a:p>
          <a:p>
            <a:r>
              <a:rPr lang="en-US" b="0" i="0" dirty="0">
                <a:solidFill>
                  <a:srgbClr val="000000"/>
                </a:solidFill>
                <a:effectLst/>
                <a:latin typeface="Helvetica Neue"/>
              </a:rPr>
              <a:t>We can see from the graphs that the name of the medicine is most </a:t>
            </a:r>
            <a:r>
              <a:rPr lang="en-US" b="0" i="0" dirty="0" err="1">
                <a:solidFill>
                  <a:srgbClr val="000000"/>
                </a:solidFill>
                <a:effectLst/>
                <a:latin typeface="Helvetica Neue"/>
              </a:rPr>
              <a:t>occuring</a:t>
            </a:r>
            <a:r>
              <a:rPr lang="en-US" b="0" i="0" dirty="0">
                <a:solidFill>
                  <a:srgbClr val="000000"/>
                </a:solidFill>
                <a:effectLst/>
                <a:latin typeface="Helvetica Neue"/>
              </a:rPr>
              <a:t> in the data when the min </a:t>
            </a:r>
            <a:r>
              <a:rPr lang="en-US" b="0" i="0" dirty="0" err="1">
                <a:solidFill>
                  <a:srgbClr val="000000"/>
                </a:solidFill>
                <a:effectLst/>
                <a:latin typeface="Helvetica Neue"/>
              </a:rPr>
              <a:t>occurence</a:t>
            </a:r>
            <a:r>
              <a:rPr lang="en-US" b="0" i="0" dirty="0">
                <a:solidFill>
                  <a:srgbClr val="000000"/>
                </a:solidFill>
                <a:effectLst/>
                <a:latin typeface="Helvetica Neue"/>
              </a:rPr>
              <a:t> is set a 50 whereas the time and effect are mostly displayed when we are </a:t>
            </a:r>
            <a:r>
              <a:rPr lang="en-US" b="0" i="0" dirty="0" err="1">
                <a:solidFill>
                  <a:srgbClr val="000000"/>
                </a:solidFill>
                <a:effectLst/>
                <a:latin typeface="Helvetica Neue"/>
              </a:rPr>
              <a:t>refering</a:t>
            </a:r>
            <a:r>
              <a:rPr lang="en-US" b="0" i="0" dirty="0">
                <a:solidFill>
                  <a:srgbClr val="000000"/>
                </a:solidFill>
                <a:effectLst/>
                <a:latin typeface="Helvetica Neue"/>
              </a:rPr>
              <a:t> to the </a:t>
            </a:r>
            <a:r>
              <a:rPr lang="en-US" b="0" i="0" dirty="0" err="1">
                <a:solidFill>
                  <a:srgbClr val="000000"/>
                </a:solidFill>
                <a:effectLst/>
                <a:latin typeface="Helvetica Neue"/>
              </a:rPr>
              <a:t>ngrams</a:t>
            </a:r>
            <a:r>
              <a:rPr lang="en-US" b="0" i="0" dirty="0">
                <a:solidFill>
                  <a:srgbClr val="000000"/>
                </a:solidFill>
                <a:effectLst/>
                <a:latin typeface="Helvetica Neue"/>
              </a:rPr>
              <a:t> set to 3.</a:t>
            </a:r>
          </a:p>
          <a:p>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5</a:t>
            </a:fld>
            <a:endParaRPr lang="en-US"/>
          </a:p>
        </p:txBody>
      </p:sp>
    </p:spTree>
    <p:extLst>
      <p:ext uri="{BB962C8B-B14F-4D97-AF65-F5344CB8AC3E}">
        <p14:creationId xmlns:p14="http://schemas.microsoft.com/office/powerpoint/2010/main" val="151248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In the initial phase, we assed the division of the ratings across the various markings. We found that ratings are not equally distributed and this would in turn would </a:t>
            </a:r>
            <a:r>
              <a:rPr lang="en-US" b="0" i="0" dirty="0" err="1">
                <a:solidFill>
                  <a:srgbClr val="000000"/>
                </a:solidFill>
                <a:effectLst/>
                <a:latin typeface="Helvetica Neue"/>
              </a:rPr>
              <a:t>comprosmise</a:t>
            </a:r>
            <a:r>
              <a:rPr lang="en-US" b="0" i="0" dirty="0">
                <a:solidFill>
                  <a:srgbClr val="000000"/>
                </a:solidFill>
                <a:effectLst/>
                <a:latin typeface="Helvetica Neue"/>
              </a:rPr>
              <a:t> the accuracy of any model. Moreover, we also found that the words were quite similar to each other in various brackets of the ratings. Hence, in order to counter skewness and redundancy of words in the various rating brackets, we grouped them together into 3 categories. From, this we would have ample amount of data on each rating to train an acceptable </a:t>
            </a:r>
            <a:r>
              <a:rPr lang="en-US" b="0" i="0" dirty="0" err="1">
                <a:solidFill>
                  <a:srgbClr val="000000"/>
                </a:solidFill>
                <a:effectLst/>
                <a:latin typeface="Helvetica Neue"/>
              </a:rPr>
              <a:t>model.s</a:t>
            </a:r>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6</a:t>
            </a:fld>
            <a:endParaRPr lang="en-US"/>
          </a:p>
        </p:txBody>
      </p:sp>
    </p:spTree>
    <p:extLst>
      <p:ext uri="{BB962C8B-B14F-4D97-AF65-F5344CB8AC3E}">
        <p14:creationId xmlns:p14="http://schemas.microsoft.com/office/powerpoint/2010/main" val="65861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000000"/>
                </a:solidFill>
                <a:effectLst/>
                <a:latin typeface="Helvetica Neue"/>
              </a:rPr>
              <a:t>NMF</a:t>
            </a:r>
            <a:r>
              <a:rPr lang="en-US" b="0" i="0" dirty="0" err="1">
                <a:solidFill>
                  <a:srgbClr val="000000"/>
                </a:solidFill>
                <a:effectLst/>
                <a:latin typeface="Helvetica Neue"/>
              </a:rPr>
              <a:t>:The</a:t>
            </a:r>
            <a:r>
              <a:rPr lang="en-US" b="0" i="0" dirty="0">
                <a:solidFill>
                  <a:srgbClr val="000000"/>
                </a:solidFill>
                <a:effectLst/>
                <a:latin typeface="Helvetica Neue"/>
              </a:rPr>
              <a:t> first model that we trained was the Non-Zero Matrix Factorization of the complete train data. The reason we took the entire data was it is not effected by any kind of overfitting since the data will not be based on any initial set outcome. After training the data and testing it on the train data we got an </a:t>
            </a:r>
            <a:r>
              <a:rPr lang="en-US" b="1" i="0" dirty="0">
                <a:solidFill>
                  <a:srgbClr val="000000"/>
                </a:solidFill>
                <a:effectLst/>
                <a:latin typeface="Helvetica Neue"/>
              </a:rPr>
              <a:t>accuracy of a mere 28%</a:t>
            </a:r>
            <a:r>
              <a:rPr lang="en-US" b="0" i="0" dirty="0">
                <a:solidFill>
                  <a:srgbClr val="000000"/>
                </a:solidFill>
                <a:effectLst/>
                <a:latin typeface="Helvetica Neue"/>
              </a:rPr>
              <a:t>. We then tested it on the actual test data provided as well which also gave an accuracy of 28%. This tends us to believe that the </a:t>
            </a:r>
            <a:r>
              <a:rPr lang="en-US" b="0" i="0" dirty="0" err="1">
                <a:solidFill>
                  <a:srgbClr val="000000"/>
                </a:solidFill>
                <a:effectLst/>
                <a:latin typeface="Helvetica Neue"/>
              </a:rPr>
              <a:t>nmf</a:t>
            </a:r>
            <a:r>
              <a:rPr lang="en-US" b="0" i="0" dirty="0">
                <a:solidFill>
                  <a:srgbClr val="000000"/>
                </a:solidFill>
                <a:effectLst/>
                <a:latin typeface="Helvetica Neue"/>
              </a:rPr>
              <a:t> is not really a good choice here with the lack of accuracy it is showing in both the datasets.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Random Forest</a:t>
            </a:r>
            <a:r>
              <a:rPr lang="en-US" b="0" i="0" dirty="0">
                <a:solidFill>
                  <a:srgbClr val="000000"/>
                </a:solidFill>
                <a:effectLst/>
                <a:latin typeface="Helvetica Neue"/>
              </a:rPr>
              <a:t>: The Random forest model seemed to give the best result with an </a:t>
            </a:r>
            <a:r>
              <a:rPr lang="en-US" b="1" i="0" dirty="0">
                <a:solidFill>
                  <a:srgbClr val="000000"/>
                </a:solidFill>
                <a:effectLst/>
                <a:latin typeface="Helvetica Neue"/>
              </a:rPr>
              <a:t>accuracy of 80% on the train set</a:t>
            </a:r>
            <a:r>
              <a:rPr lang="en-US" b="0" i="0" dirty="0">
                <a:solidFill>
                  <a:srgbClr val="000000"/>
                </a:solidFill>
                <a:effectLst/>
                <a:latin typeface="Helvetica Neue"/>
              </a:rPr>
              <a:t> and </a:t>
            </a:r>
            <a:r>
              <a:rPr lang="en-US" b="1" i="0" dirty="0">
                <a:solidFill>
                  <a:srgbClr val="000000"/>
                </a:solidFill>
                <a:effectLst/>
                <a:latin typeface="Helvetica Neue"/>
              </a:rPr>
              <a:t>79% on the test set</a:t>
            </a:r>
            <a:r>
              <a:rPr lang="en-US" b="0" i="0" dirty="0">
                <a:solidFill>
                  <a:srgbClr val="000000"/>
                </a:solidFill>
                <a:effectLst/>
                <a:latin typeface="Helvetica Neue"/>
              </a:rPr>
              <a:t>. These accuracies are quite near which indicates that the model is substantially good fit without any overfitting taking place.</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Naive bayes:</a:t>
            </a:r>
            <a:r>
              <a:rPr lang="en-US" b="0" i="0" dirty="0">
                <a:solidFill>
                  <a:srgbClr val="000000"/>
                </a:solidFill>
                <a:effectLst/>
                <a:latin typeface="Helvetica Neue"/>
              </a:rPr>
              <a:t> The naive Bayes model seems to fall in between the Random Forest and NF in terms of performance with a </a:t>
            </a:r>
            <a:r>
              <a:rPr lang="en-US" b="1" i="0" dirty="0">
                <a:solidFill>
                  <a:srgbClr val="000000"/>
                </a:solidFill>
                <a:effectLst/>
                <a:latin typeface="Helvetica Neue"/>
              </a:rPr>
              <a:t>constant accuracy of 60% on both the train and test set</a:t>
            </a:r>
            <a:r>
              <a:rPr lang="en-US" b="0" i="0" dirty="0">
                <a:solidFill>
                  <a:srgbClr val="000000"/>
                </a:solidFill>
                <a:effectLst/>
                <a:latin typeface="Helvetica Neue"/>
              </a:rPr>
              <a:t>.</a:t>
            </a:r>
          </a:p>
          <a:p>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7</a:t>
            </a:fld>
            <a:endParaRPr lang="en-US"/>
          </a:p>
        </p:txBody>
      </p:sp>
    </p:spTree>
    <p:extLst>
      <p:ext uri="{BB962C8B-B14F-4D97-AF65-F5344CB8AC3E}">
        <p14:creationId xmlns:p14="http://schemas.microsoft.com/office/powerpoint/2010/main" val="328799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We later tried to optimize the NMF by optimizing the minimum acceptable word </a:t>
            </a:r>
            <a:r>
              <a:rPr lang="en-US" b="0" i="0" dirty="0" err="1">
                <a:solidFill>
                  <a:srgbClr val="000000"/>
                </a:solidFill>
                <a:effectLst/>
                <a:latin typeface="Helvetica Neue"/>
              </a:rPr>
              <a:t>occurence</a:t>
            </a:r>
            <a:r>
              <a:rPr lang="en-US" b="0" i="0" dirty="0">
                <a:solidFill>
                  <a:srgbClr val="000000"/>
                </a:solidFill>
                <a:effectLst/>
                <a:latin typeface="Helvetica Neue"/>
              </a:rPr>
              <a:t> </a:t>
            </a:r>
            <a:r>
              <a:rPr lang="en-US" b="0" i="0" dirty="0" err="1">
                <a:solidFill>
                  <a:srgbClr val="000000"/>
                </a:solidFill>
                <a:effectLst/>
                <a:latin typeface="Helvetica Neue"/>
              </a:rPr>
              <a:t>whcih</a:t>
            </a:r>
            <a:r>
              <a:rPr lang="en-US" b="0" i="0" dirty="0">
                <a:solidFill>
                  <a:srgbClr val="000000"/>
                </a:solidFill>
                <a:effectLst/>
                <a:latin typeface="Helvetica Neue"/>
              </a:rPr>
              <a:t> came out to be at '55'. We also went over the various </a:t>
            </a:r>
            <a:r>
              <a:rPr lang="en-US" b="0" i="0" dirty="0" err="1">
                <a:solidFill>
                  <a:srgbClr val="000000"/>
                </a:solidFill>
                <a:effectLst/>
                <a:latin typeface="Helvetica Neue"/>
              </a:rPr>
              <a:t>init</a:t>
            </a:r>
            <a:r>
              <a:rPr lang="en-US" b="0" i="0" dirty="0">
                <a:solidFill>
                  <a:srgbClr val="000000"/>
                </a:solidFill>
                <a:effectLst/>
                <a:latin typeface="Helvetica Neue"/>
              </a:rPr>
              <a:t> types and loss function to identify the best parameters. From these, we found that the best </a:t>
            </a:r>
            <a:r>
              <a:rPr lang="en-US" b="1" i="0" dirty="0" err="1">
                <a:solidFill>
                  <a:srgbClr val="000000"/>
                </a:solidFill>
                <a:effectLst/>
                <a:latin typeface="Helvetica Neue"/>
              </a:rPr>
              <a:t>init</a:t>
            </a:r>
            <a:r>
              <a:rPr lang="en-US" b="1" i="0" dirty="0">
                <a:solidFill>
                  <a:srgbClr val="000000"/>
                </a:solidFill>
                <a:effectLst/>
                <a:latin typeface="Helvetica Neue"/>
              </a:rPr>
              <a:t> was set at 'random'</a:t>
            </a:r>
            <a:r>
              <a:rPr lang="en-US" b="0" i="0" dirty="0">
                <a:solidFill>
                  <a:srgbClr val="000000"/>
                </a:solidFill>
                <a:effectLst/>
                <a:latin typeface="Helvetica Neue"/>
              </a:rPr>
              <a:t> with the </a:t>
            </a:r>
            <a:r>
              <a:rPr lang="en-US" b="1" i="0" dirty="0">
                <a:solidFill>
                  <a:srgbClr val="000000"/>
                </a:solidFill>
                <a:effectLst/>
                <a:latin typeface="Helvetica Neue"/>
              </a:rPr>
              <a:t>loss function at '</a:t>
            </a:r>
            <a:r>
              <a:rPr lang="en-US" b="1" i="0" dirty="0" err="1">
                <a:solidFill>
                  <a:srgbClr val="000000"/>
                </a:solidFill>
                <a:effectLst/>
                <a:latin typeface="Helvetica Neue"/>
              </a:rPr>
              <a:t>kullback</a:t>
            </a:r>
            <a:r>
              <a:rPr lang="en-US" b="1" i="0" dirty="0">
                <a:solidFill>
                  <a:srgbClr val="000000"/>
                </a:solidFill>
                <a:effectLst/>
                <a:latin typeface="Helvetica Neue"/>
              </a:rPr>
              <a:t> </a:t>
            </a:r>
            <a:r>
              <a:rPr lang="en-US" b="1" i="0" dirty="0" err="1">
                <a:solidFill>
                  <a:srgbClr val="000000"/>
                </a:solidFill>
                <a:effectLst/>
                <a:latin typeface="Helvetica Neue"/>
              </a:rPr>
              <a:t>leibler</a:t>
            </a:r>
            <a:r>
              <a:rPr lang="en-US" b="1" i="0" dirty="0">
                <a:solidFill>
                  <a:srgbClr val="000000"/>
                </a:solidFill>
                <a:effectLst/>
                <a:latin typeface="Helvetica Neue"/>
              </a:rPr>
              <a:t>'</a:t>
            </a:r>
            <a:r>
              <a:rPr lang="en-US" b="0" i="0" dirty="0">
                <a:solidFill>
                  <a:srgbClr val="000000"/>
                </a:solidFill>
                <a:effectLst/>
                <a:latin typeface="Helvetica Neue"/>
              </a:rPr>
              <a:t>. </a:t>
            </a:r>
            <a:r>
              <a:rPr lang="en-US" b="1" i="0" dirty="0">
                <a:solidFill>
                  <a:srgbClr val="000000"/>
                </a:solidFill>
                <a:effectLst/>
                <a:latin typeface="Helvetica Neue"/>
              </a:rPr>
              <a:t>Once we set these new parameters and joined both the train the test set for enhanced accuracy, we got an accuracy of 41%</a:t>
            </a:r>
            <a:r>
              <a:rPr lang="en-US" b="0" i="0" dirty="0">
                <a:solidFill>
                  <a:srgbClr val="000000"/>
                </a:solidFill>
                <a:effectLst/>
                <a:latin typeface="Helvetica Neue"/>
              </a:rPr>
              <a:t> which is mark difference from our initial model but still is not </a:t>
            </a:r>
            <a:r>
              <a:rPr lang="en-US" b="0" i="0" dirty="0" err="1">
                <a:solidFill>
                  <a:srgbClr val="000000"/>
                </a:solidFill>
                <a:effectLst/>
                <a:latin typeface="Helvetica Neue"/>
              </a:rPr>
              <a:t>accuracte</a:t>
            </a:r>
            <a:r>
              <a:rPr lang="en-US" b="0" i="0" dirty="0">
                <a:solidFill>
                  <a:srgbClr val="000000"/>
                </a:solidFill>
                <a:effectLst/>
                <a:latin typeface="Helvetica Neue"/>
              </a:rPr>
              <a:t> enough.</a:t>
            </a:r>
          </a:p>
          <a:p>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8</a:t>
            </a:fld>
            <a:endParaRPr lang="en-US"/>
          </a:p>
        </p:txBody>
      </p:sp>
    </p:spTree>
    <p:extLst>
      <p:ext uri="{BB962C8B-B14F-4D97-AF65-F5344CB8AC3E}">
        <p14:creationId xmlns:p14="http://schemas.microsoft.com/office/powerpoint/2010/main" val="175520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The final selected model is Random Forest which seems to be performing the best in both the training data and the test data. The accuracy for each data is as follows:</a:t>
            </a:r>
          </a:p>
          <a:p>
            <a:pPr algn="l"/>
            <a:r>
              <a:rPr lang="en-US" b="1" i="0" dirty="0">
                <a:solidFill>
                  <a:srgbClr val="000000"/>
                </a:solidFill>
                <a:effectLst/>
                <a:latin typeface="Helvetica Neue"/>
              </a:rPr>
              <a:t>Train Data : 80 %</a:t>
            </a:r>
            <a:endParaRPr lang="en-US" b="0" i="0" dirty="0">
              <a:solidFill>
                <a:srgbClr val="000000"/>
              </a:solidFill>
              <a:effectLst/>
              <a:latin typeface="Helvetica Neue"/>
            </a:endParaRPr>
          </a:p>
          <a:p>
            <a:pPr algn="l"/>
            <a:r>
              <a:rPr lang="en-US" b="1" i="0" dirty="0">
                <a:solidFill>
                  <a:srgbClr val="000000"/>
                </a:solidFill>
                <a:effectLst/>
                <a:latin typeface="Helvetica Neue"/>
              </a:rPr>
              <a:t>Test Data : 79%</a:t>
            </a:r>
          </a:p>
          <a:p>
            <a:pPr algn="l"/>
            <a:endParaRPr lang="en-US" b="0" i="0" dirty="0">
              <a:solidFill>
                <a:srgbClr val="000000"/>
              </a:solidFill>
              <a:effectLst/>
              <a:latin typeface="Helvetica Neue"/>
            </a:endParaRPr>
          </a:p>
          <a:p>
            <a:r>
              <a:rPr lang="en-US" b="0" i="0" dirty="0">
                <a:solidFill>
                  <a:srgbClr val="000000"/>
                </a:solidFill>
                <a:effectLst/>
                <a:latin typeface="Helvetica Neue"/>
              </a:rPr>
              <a:t>The various </a:t>
            </a:r>
            <a:r>
              <a:rPr lang="en-US" b="0" i="0" dirty="0" err="1">
                <a:solidFill>
                  <a:srgbClr val="000000"/>
                </a:solidFill>
                <a:effectLst/>
                <a:latin typeface="Helvetica Neue"/>
              </a:rPr>
              <a:t>max_features</a:t>
            </a:r>
            <a:r>
              <a:rPr lang="en-US" b="0" i="0" dirty="0">
                <a:solidFill>
                  <a:srgbClr val="000000"/>
                </a:solidFill>
                <a:effectLst/>
                <a:latin typeface="Helvetica Neue"/>
              </a:rPr>
              <a:t> </a:t>
            </a:r>
            <a:r>
              <a:rPr lang="en-US" b="0" i="0" dirty="0" err="1">
                <a:solidFill>
                  <a:srgbClr val="000000"/>
                </a:solidFill>
                <a:effectLst/>
                <a:latin typeface="Helvetica Neue"/>
              </a:rPr>
              <a:t>fo</a:t>
            </a:r>
            <a:r>
              <a:rPr lang="en-US" b="0" i="0" dirty="0">
                <a:solidFill>
                  <a:srgbClr val="000000"/>
                </a:solidFill>
                <a:effectLst/>
                <a:latin typeface="Helvetica Neue"/>
              </a:rPr>
              <a:t> random forest was also attempted which found that the default parameter setting of the Random Forest seems to be giving the best result and thus does not require any modification in terms of the features. There is one thing to note however in the above graph that NMF showed quite an improvement when the parameters were fine tuned. This  in conjunction with further improvement in the text processing can probably be improved to produce much better results.</a:t>
            </a:r>
            <a:endParaRPr lang="en-US" dirty="0"/>
          </a:p>
        </p:txBody>
      </p:sp>
      <p:sp>
        <p:nvSpPr>
          <p:cNvPr id="4" name="Slide Number Placeholder 3"/>
          <p:cNvSpPr>
            <a:spLocks noGrp="1"/>
          </p:cNvSpPr>
          <p:nvPr>
            <p:ph type="sldNum" sz="quarter" idx="5"/>
          </p:nvPr>
        </p:nvSpPr>
        <p:spPr/>
        <p:txBody>
          <a:bodyPr/>
          <a:lstStyle/>
          <a:p>
            <a:fld id="{6CBF4FB4-0E2C-49D9-8A42-F589070EAC1C}" type="slidenum">
              <a:rPr lang="en-US" smtClean="0"/>
              <a:t>9</a:t>
            </a:fld>
            <a:endParaRPr lang="en-US"/>
          </a:p>
        </p:txBody>
      </p:sp>
    </p:spTree>
    <p:extLst>
      <p:ext uri="{BB962C8B-B14F-4D97-AF65-F5344CB8AC3E}">
        <p14:creationId xmlns:p14="http://schemas.microsoft.com/office/powerpoint/2010/main" val="550891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68E51C-5992-4949-9E4D-CA81886D3E66}" type="datetimeFigureOut">
              <a:rPr lang="en-US" smtClean="0"/>
              <a:t>4/17/2022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371439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72541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63829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0593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96038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8E51C-5992-4949-9E4D-CA81886D3E66}"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5623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8E51C-5992-4949-9E4D-CA81886D3E66}"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3387286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8E51C-5992-4949-9E4D-CA81886D3E6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4289269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8E51C-5992-4949-9E4D-CA81886D3E6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49988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8E51C-5992-4949-9E4D-CA81886D3E6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191043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8E51C-5992-4949-9E4D-CA81886D3E66}"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401798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376871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8E51C-5992-4949-9E4D-CA81886D3E66}"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6724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8E51C-5992-4949-9E4D-CA81886D3E66}"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35373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8E51C-5992-4949-9E4D-CA81886D3E66}"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03499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85344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8E51C-5992-4949-9E4D-CA81886D3E66}"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4D32-198C-44D4-AFBD-54FC2E346EBF}" type="slidenum">
              <a:rPr lang="en-US" smtClean="0"/>
              <a:t>‹#›</a:t>
            </a:fld>
            <a:endParaRPr lang="en-US"/>
          </a:p>
        </p:txBody>
      </p:sp>
    </p:spTree>
    <p:extLst>
      <p:ext uri="{BB962C8B-B14F-4D97-AF65-F5344CB8AC3E}">
        <p14:creationId xmlns:p14="http://schemas.microsoft.com/office/powerpoint/2010/main" val="253673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68E51C-5992-4949-9E4D-CA81886D3E66}" type="datetimeFigureOut">
              <a:rPr lang="en-US" smtClean="0"/>
              <a:t>4/17/2022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954D32-198C-44D4-AFBD-54FC2E346EBF}" type="slidenum">
              <a:rPr lang="en-US" smtClean="0"/>
              <a:t>‹#›</a:t>
            </a:fld>
            <a:endParaRPr lang="en-US"/>
          </a:p>
        </p:txBody>
      </p:sp>
    </p:spTree>
    <p:extLst>
      <p:ext uri="{BB962C8B-B14F-4D97-AF65-F5344CB8AC3E}">
        <p14:creationId xmlns:p14="http://schemas.microsoft.com/office/powerpoint/2010/main" val="9953719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DCB-5D58-493C-9597-2BA49654C9D9}"/>
              </a:ext>
            </a:extLst>
          </p:cNvPr>
          <p:cNvSpPr>
            <a:spLocks noGrp="1"/>
          </p:cNvSpPr>
          <p:nvPr>
            <p:ph type="ctrTitle"/>
          </p:nvPr>
        </p:nvSpPr>
        <p:spPr/>
        <p:txBody>
          <a:bodyPr/>
          <a:lstStyle/>
          <a:p>
            <a:r>
              <a:rPr lang="en-US" dirty="0"/>
              <a:t>Drug Review Analysis</a:t>
            </a:r>
          </a:p>
        </p:txBody>
      </p:sp>
      <p:sp>
        <p:nvSpPr>
          <p:cNvPr id="3" name="Subtitle 2">
            <a:extLst>
              <a:ext uri="{FF2B5EF4-FFF2-40B4-BE49-F238E27FC236}">
                <a16:creationId xmlns:a16="http://schemas.microsoft.com/office/drawing/2014/main" id="{A6FF5248-57C7-4E06-93BB-5B6A069D380A}"/>
              </a:ext>
            </a:extLst>
          </p:cNvPr>
          <p:cNvSpPr>
            <a:spLocks noGrp="1"/>
          </p:cNvSpPr>
          <p:nvPr>
            <p:ph type="subTitle" idx="1"/>
          </p:nvPr>
        </p:nvSpPr>
        <p:spPr/>
        <p:txBody>
          <a:bodyPr/>
          <a:lstStyle/>
          <a:p>
            <a:r>
              <a:rPr lang="en-US" dirty="0"/>
              <a:t>5510: Unsupervised Learning project</a:t>
            </a:r>
          </a:p>
        </p:txBody>
      </p:sp>
    </p:spTree>
    <p:extLst>
      <p:ext uri="{BB962C8B-B14F-4D97-AF65-F5344CB8AC3E}">
        <p14:creationId xmlns:p14="http://schemas.microsoft.com/office/powerpoint/2010/main" val="398817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063B-A98B-4960-B24B-9C10EBF3985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61D52F-6ED0-4D2B-B3D4-27B1F696A1A8}"/>
              </a:ext>
            </a:extLst>
          </p:cNvPr>
          <p:cNvSpPr>
            <a:spLocks noGrp="1"/>
          </p:cNvSpPr>
          <p:nvPr>
            <p:ph idx="1"/>
          </p:nvPr>
        </p:nvSpPr>
        <p:spPr/>
        <p:txBody>
          <a:bodyPr/>
          <a:lstStyle/>
          <a:p>
            <a:r>
              <a:rPr lang="en-US" dirty="0"/>
              <a:t>Time Complexity</a:t>
            </a:r>
          </a:p>
          <a:p>
            <a:r>
              <a:rPr lang="en-US" dirty="0"/>
              <a:t>Scalability</a:t>
            </a:r>
          </a:p>
          <a:p>
            <a:r>
              <a:rPr lang="en-US" dirty="0"/>
              <a:t>Text Processing</a:t>
            </a:r>
          </a:p>
        </p:txBody>
      </p:sp>
    </p:spTree>
    <p:extLst>
      <p:ext uri="{BB962C8B-B14F-4D97-AF65-F5344CB8AC3E}">
        <p14:creationId xmlns:p14="http://schemas.microsoft.com/office/powerpoint/2010/main" val="255605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93B9-1A28-4BB9-8C29-18FCEB548DCC}"/>
              </a:ext>
            </a:extLst>
          </p:cNvPr>
          <p:cNvSpPr>
            <a:spLocks noGrp="1"/>
          </p:cNvSpPr>
          <p:nvPr>
            <p:ph type="title"/>
          </p:nvPr>
        </p:nvSpPr>
        <p:spPr>
          <a:xfrm>
            <a:off x="1141413" y="2575140"/>
            <a:ext cx="9905998" cy="1478570"/>
          </a:xfrm>
        </p:spPr>
        <p:txBody>
          <a:bodyPr>
            <a:normAutofit/>
          </a:bodyPr>
          <a:lstStyle/>
          <a:p>
            <a:pPr algn="ctr"/>
            <a:r>
              <a:rPr lang="en-US" sz="6000" dirty="0"/>
              <a:t>Thank you</a:t>
            </a:r>
          </a:p>
        </p:txBody>
      </p:sp>
    </p:spTree>
    <p:extLst>
      <p:ext uri="{BB962C8B-B14F-4D97-AF65-F5344CB8AC3E}">
        <p14:creationId xmlns:p14="http://schemas.microsoft.com/office/powerpoint/2010/main" val="137916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A4F2-CF03-4C34-8042-0F4929545B17}"/>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4A4E401F-96B4-4A55-945B-5303AFBD4C1B}"/>
              </a:ext>
            </a:extLst>
          </p:cNvPr>
          <p:cNvSpPr>
            <a:spLocks noGrp="1"/>
          </p:cNvSpPr>
          <p:nvPr>
            <p:ph idx="1"/>
          </p:nvPr>
        </p:nvSpPr>
        <p:spPr/>
        <p:txBody>
          <a:bodyPr>
            <a:normAutofit fontScale="85000" lnSpcReduction="20000"/>
          </a:bodyPr>
          <a:lstStyle/>
          <a:p>
            <a:r>
              <a:rPr lang="en-US" dirty="0"/>
              <a:t>1. About the Dataset</a:t>
            </a:r>
          </a:p>
          <a:p>
            <a:r>
              <a:rPr lang="en-US" dirty="0"/>
              <a:t>2. Data Overview</a:t>
            </a:r>
          </a:p>
          <a:p>
            <a:r>
              <a:rPr lang="en-US" dirty="0"/>
              <a:t>3. Data Cleaning</a:t>
            </a:r>
          </a:p>
          <a:p>
            <a:r>
              <a:rPr lang="en-US" dirty="0"/>
              <a:t>4. EDA</a:t>
            </a:r>
          </a:p>
          <a:p>
            <a:r>
              <a:rPr lang="en-US" dirty="0"/>
              <a:t>5. Models Design</a:t>
            </a:r>
          </a:p>
          <a:p>
            <a:r>
              <a:rPr lang="en-US" dirty="0"/>
              <a:t>6. NMF Optimization</a:t>
            </a:r>
          </a:p>
          <a:p>
            <a:r>
              <a:rPr lang="en-US" dirty="0"/>
              <a:t>7. Results and Analysis</a:t>
            </a:r>
          </a:p>
          <a:p>
            <a:r>
              <a:rPr lang="en-US" dirty="0"/>
              <a:t>8. Conclusion</a:t>
            </a:r>
          </a:p>
        </p:txBody>
      </p:sp>
    </p:spTree>
    <p:extLst>
      <p:ext uri="{BB962C8B-B14F-4D97-AF65-F5344CB8AC3E}">
        <p14:creationId xmlns:p14="http://schemas.microsoft.com/office/powerpoint/2010/main" val="258868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E650-D750-48FB-A442-4789F1930516}"/>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13B0AE93-FB72-4DBC-BFB3-9637F7A01A0E}"/>
              </a:ext>
            </a:extLst>
          </p:cNvPr>
          <p:cNvSpPr>
            <a:spLocks noGrp="1"/>
          </p:cNvSpPr>
          <p:nvPr>
            <p:ph idx="1"/>
          </p:nvPr>
        </p:nvSpPr>
        <p:spPr/>
        <p:txBody>
          <a:bodyPr>
            <a:normAutofit/>
          </a:bodyPr>
          <a:lstStyle/>
          <a:p>
            <a:r>
              <a:rPr lang="en-US" dirty="0"/>
              <a:t>UCI Repository</a:t>
            </a:r>
          </a:p>
          <a:p>
            <a:r>
              <a:rPr lang="en-US" dirty="0"/>
              <a:t>Reviews and Ratings for various drugs</a:t>
            </a:r>
          </a:p>
          <a:p>
            <a:r>
              <a:rPr lang="en-US" dirty="0"/>
              <a:t>Train and Test Set</a:t>
            </a:r>
          </a:p>
          <a:p>
            <a:r>
              <a:rPr lang="en-US" dirty="0"/>
              <a:t>Predict Ratings</a:t>
            </a:r>
          </a:p>
          <a:p>
            <a:r>
              <a:rPr lang="en-US" dirty="0"/>
              <a:t>Citation: </a:t>
            </a:r>
            <a:r>
              <a:rPr lang="en-US" sz="1800" dirty="0"/>
              <a:t>Felix </a:t>
            </a:r>
            <a:r>
              <a:rPr lang="en-US" sz="1800" dirty="0" err="1"/>
              <a:t>Gräßer</a:t>
            </a:r>
            <a:r>
              <a:rPr lang="en-US" sz="1800" dirty="0"/>
              <a:t>, Surya </a:t>
            </a:r>
            <a:r>
              <a:rPr lang="en-US" sz="1800" dirty="0" err="1"/>
              <a:t>Kallumadi</a:t>
            </a:r>
            <a:r>
              <a:rPr lang="en-US" sz="1800" dirty="0"/>
              <a:t>, Hagen </a:t>
            </a:r>
            <a:r>
              <a:rPr lang="en-US" sz="1800" dirty="0" err="1"/>
              <a:t>Malberg</a:t>
            </a:r>
            <a:r>
              <a:rPr lang="en-US" sz="1800" dirty="0"/>
              <a:t>, and Sebastian </a:t>
            </a:r>
            <a:r>
              <a:rPr lang="en-US" sz="1800" dirty="0" err="1"/>
              <a:t>Zaunseder</a:t>
            </a:r>
            <a:r>
              <a:rPr lang="en-US" sz="1800" dirty="0"/>
              <a:t>. 2018. Aspect-Based Sentiment Analysis of Drug Reviews Applying Cross-Domain and Cross-Data Learning</a:t>
            </a:r>
          </a:p>
        </p:txBody>
      </p:sp>
    </p:spTree>
    <p:extLst>
      <p:ext uri="{BB962C8B-B14F-4D97-AF65-F5344CB8AC3E}">
        <p14:creationId xmlns:p14="http://schemas.microsoft.com/office/powerpoint/2010/main" val="224588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2318-DBCD-4888-8905-19BD97137CD2}"/>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F90C3DF1-8326-4F6C-B658-7D1EC5AA8730}"/>
              </a:ext>
            </a:extLst>
          </p:cNvPr>
          <p:cNvSpPr>
            <a:spLocks noGrp="1"/>
          </p:cNvSpPr>
          <p:nvPr>
            <p:ph idx="1"/>
          </p:nvPr>
        </p:nvSpPr>
        <p:spPr/>
        <p:txBody>
          <a:bodyPr/>
          <a:lstStyle/>
          <a:p>
            <a:r>
              <a:rPr lang="en-US" dirty="0"/>
              <a:t>Train Data</a:t>
            </a:r>
          </a:p>
          <a:p>
            <a:pPr lvl="1"/>
            <a:r>
              <a:rPr lang="en-US" dirty="0"/>
              <a:t>161297 Observations / 7 Features</a:t>
            </a:r>
          </a:p>
          <a:p>
            <a:r>
              <a:rPr lang="en-US" dirty="0"/>
              <a:t>Test Data</a:t>
            </a:r>
          </a:p>
          <a:p>
            <a:pPr lvl="1"/>
            <a:r>
              <a:rPr lang="en-US" dirty="0"/>
              <a:t>53766 Observations / 7 Features</a:t>
            </a:r>
          </a:p>
          <a:p>
            <a:r>
              <a:rPr lang="en-US" dirty="0"/>
              <a:t>Data types</a:t>
            </a:r>
          </a:p>
          <a:p>
            <a:r>
              <a:rPr lang="en-US" dirty="0"/>
              <a:t>Data Size</a:t>
            </a:r>
          </a:p>
        </p:txBody>
      </p:sp>
    </p:spTree>
    <p:extLst>
      <p:ext uri="{BB962C8B-B14F-4D97-AF65-F5344CB8AC3E}">
        <p14:creationId xmlns:p14="http://schemas.microsoft.com/office/powerpoint/2010/main" val="354316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58E975-D33F-4303-8AA1-186428E0E871}"/>
              </a:ext>
            </a:extLst>
          </p:cNvPr>
          <p:cNvSpPr>
            <a:spLocks noGrp="1"/>
          </p:cNvSpPr>
          <p:nvPr>
            <p:ph type="title"/>
          </p:nvPr>
        </p:nvSpPr>
        <p:spPr>
          <a:xfrm>
            <a:off x="1141413" y="618518"/>
            <a:ext cx="4459286" cy="1478570"/>
          </a:xfrm>
        </p:spPr>
        <p:txBody>
          <a:bodyPr>
            <a:normAutofit/>
          </a:bodyPr>
          <a:lstStyle/>
          <a:p>
            <a:r>
              <a:rPr lang="en-US" sz="3200"/>
              <a:t>Data cleaning</a:t>
            </a:r>
          </a:p>
        </p:txBody>
      </p:sp>
      <p:sp>
        <p:nvSpPr>
          <p:cNvPr id="3" name="Content Placeholder 2">
            <a:extLst>
              <a:ext uri="{FF2B5EF4-FFF2-40B4-BE49-F238E27FC236}">
                <a16:creationId xmlns:a16="http://schemas.microsoft.com/office/drawing/2014/main" id="{FEB66BDC-9EC4-4549-9996-09172D5C52A0}"/>
              </a:ext>
            </a:extLst>
          </p:cNvPr>
          <p:cNvSpPr>
            <a:spLocks noGrp="1"/>
          </p:cNvSpPr>
          <p:nvPr>
            <p:ph idx="1"/>
          </p:nvPr>
        </p:nvSpPr>
        <p:spPr>
          <a:xfrm>
            <a:off x="1141412" y="2249487"/>
            <a:ext cx="4459287" cy="3965046"/>
          </a:xfrm>
        </p:spPr>
        <p:txBody>
          <a:bodyPr>
            <a:normAutofit/>
          </a:bodyPr>
          <a:lstStyle/>
          <a:p>
            <a:r>
              <a:rPr lang="en-US" sz="2000"/>
              <a:t>Dropping Columns</a:t>
            </a:r>
          </a:p>
          <a:p>
            <a:r>
              <a:rPr lang="en-US" sz="2000"/>
              <a:t>NA values</a:t>
            </a:r>
          </a:p>
          <a:p>
            <a:r>
              <a:rPr lang="en-US" sz="2000"/>
              <a:t>Processing Reviews (text)</a:t>
            </a:r>
          </a:p>
          <a:p>
            <a:pPr lvl="1"/>
            <a:r>
              <a:rPr lang="en-US"/>
              <a:t>Nltk library</a:t>
            </a:r>
          </a:p>
          <a:p>
            <a:pPr lvl="1"/>
            <a:r>
              <a:rPr lang="en-US"/>
              <a:t>N-gram Analysis</a:t>
            </a:r>
            <a:endParaRPr lang="en-US" dirty="0"/>
          </a:p>
        </p:txBody>
      </p:sp>
      <p:pic>
        <p:nvPicPr>
          <p:cNvPr id="5" name="Picture 4" descr="Chart, bar chart&#10;&#10;Description automatically generated">
            <a:extLst>
              <a:ext uri="{FF2B5EF4-FFF2-40B4-BE49-F238E27FC236}">
                <a16:creationId xmlns:a16="http://schemas.microsoft.com/office/drawing/2014/main" id="{F50C071E-85A2-4485-972B-7413A8B7BAAC}"/>
              </a:ext>
            </a:extLst>
          </p:cNvPr>
          <p:cNvPicPr>
            <a:picLocks noChangeAspect="1"/>
          </p:cNvPicPr>
          <p:nvPr/>
        </p:nvPicPr>
        <p:blipFill>
          <a:blip r:embed="rId5"/>
          <a:stretch>
            <a:fillRect/>
          </a:stretch>
        </p:blipFill>
        <p:spPr>
          <a:xfrm>
            <a:off x="4267678" y="117369"/>
            <a:ext cx="3732839" cy="33688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a:extLst>
              <a:ext uri="{FF2B5EF4-FFF2-40B4-BE49-F238E27FC236}">
                <a16:creationId xmlns:a16="http://schemas.microsoft.com/office/drawing/2014/main" id="{309AF1A5-C12C-4997-BEBA-BC1C31D014C2}"/>
              </a:ext>
            </a:extLst>
          </p:cNvPr>
          <p:cNvPicPr>
            <a:picLocks noChangeAspect="1"/>
          </p:cNvPicPr>
          <p:nvPr/>
        </p:nvPicPr>
        <p:blipFill>
          <a:blip r:embed="rId6"/>
          <a:stretch>
            <a:fillRect/>
          </a:stretch>
        </p:blipFill>
        <p:spPr>
          <a:xfrm>
            <a:off x="8103771" y="117368"/>
            <a:ext cx="3869154" cy="3368887"/>
          </a:xfrm>
          <a:prstGeom prst="rect">
            <a:avLst/>
          </a:prstGeom>
        </p:spPr>
      </p:pic>
      <p:pic>
        <p:nvPicPr>
          <p:cNvPr id="9" name="Picture 8">
            <a:extLst>
              <a:ext uri="{FF2B5EF4-FFF2-40B4-BE49-F238E27FC236}">
                <a16:creationId xmlns:a16="http://schemas.microsoft.com/office/drawing/2014/main" id="{53D5A2EE-9AB7-400D-B45B-BE7CC0DBAAF6}"/>
              </a:ext>
            </a:extLst>
          </p:cNvPr>
          <p:cNvPicPr>
            <a:picLocks noChangeAspect="1"/>
          </p:cNvPicPr>
          <p:nvPr/>
        </p:nvPicPr>
        <p:blipFill>
          <a:blip r:embed="rId7"/>
          <a:stretch>
            <a:fillRect/>
          </a:stretch>
        </p:blipFill>
        <p:spPr>
          <a:xfrm>
            <a:off x="6198345" y="3541349"/>
            <a:ext cx="3732839" cy="3302364"/>
          </a:xfrm>
          <a:prstGeom prst="rect">
            <a:avLst/>
          </a:prstGeom>
        </p:spPr>
      </p:pic>
    </p:spTree>
    <p:extLst>
      <p:ext uri="{BB962C8B-B14F-4D97-AF65-F5344CB8AC3E}">
        <p14:creationId xmlns:p14="http://schemas.microsoft.com/office/powerpoint/2010/main" val="19358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ECFE-4998-4CDE-9CCC-A973D3AEDA85}"/>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FE0D302E-68EA-4507-8C81-4A0798DF54AD}"/>
              </a:ext>
            </a:extLst>
          </p:cNvPr>
          <p:cNvSpPr>
            <a:spLocks noGrp="1"/>
          </p:cNvSpPr>
          <p:nvPr>
            <p:ph idx="1"/>
          </p:nvPr>
        </p:nvSpPr>
        <p:spPr/>
        <p:txBody>
          <a:bodyPr/>
          <a:lstStyle/>
          <a:p>
            <a:r>
              <a:rPr lang="en-US" dirty="0"/>
              <a:t>Ratings Division</a:t>
            </a:r>
          </a:p>
          <a:p>
            <a:r>
              <a:rPr lang="en-US" dirty="0"/>
              <a:t>Common Words in Rating brackets</a:t>
            </a:r>
          </a:p>
          <a:p>
            <a:r>
              <a:rPr lang="en-US" dirty="0"/>
              <a:t>Modifying Ratings</a:t>
            </a:r>
          </a:p>
          <a:p>
            <a:pPr lvl="1"/>
            <a:r>
              <a:rPr lang="en-US" dirty="0"/>
              <a:t>Counter Word Redundancy</a:t>
            </a:r>
          </a:p>
          <a:p>
            <a:pPr lvl="1"/>
            <a:r>
              <a:rPr lang="en-US" dirty="0"/>
              <a:t>Counter Data Skewness</a:t>
            </a:r>
          </a:p>
          <a:p>
            <a:endParaRPr lang="en-US" dirty="0"/>
          </a:p>
        </p:txBody>
      </p:sp>
      <p:pic>
        <p:nvPicPr>
          <p:cNvPr id="5" name="Picture 4">
            <a:extLst>
              <a:ext uri="{FF2B5EF4-FFF2-40B4-BE49-F238E27FC236}">
                <a16:creationId xmlns:a16="http://schemas.microsoft.com/office/drawing/2014/main" id="{D7916AD9-814D-4F05-9F9E-D58501DB53DE}"/>
              </a:ext>
            </a:extLst>
          </p:cNvPr>
          <p:cNvPicPr>
            <a:picLocks noChangeAspect="1"/>
          </p:cNvPicPr>
          <p:nvPr/>
        </p:nvPicPr>
        <p:blipFill>
          <a:blip r:embed="rId3"/>
          <a:stretch>
            <a:fillRect/>
          </a:stretch>
        </p:blipFill>
        <p:spPr>
          <a:xfrm>
            <a:off x="6350049" y="1361646"/>
            <a:ext cx="5035705" cy="4429555"/>
          </a:xfrm>
          <a:prstGeom prst="rect">
            <a:avLst/>
          </a:prstGeom>
        </p:spPr>
      </p:pic>
    </p:spTree>
    <p:extLst>
      <p:ext uri="{BB962C8B-B14F-4D97-AF65-F5344CB8AC3E}">
        <p14:creationId xmlns:p14="http://schemas.microsoft.com/office/powerpoint/2010/main" val="202631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9A8D-0611-43B0-AE80-66BB244362BF}"/>
              </a:ext>
            </a:extLst>
          </p:cNvPr>
          <p:cNvSpPr>
            <a:spLocks noGrp="1"/>
          </p:cNvSpPr>
          <p:nvPr>
            <p:ph type="title"/>
          </p:nvPr>
        </p:nvSpPr>
        <p:spPr/>
        <p:txBody>
          <a:bodyPr/>
          <a:lstStyle/>
          <a:p>
            <a:r>
              <a:rPr lang="en-US" dirty="0"/>
              <a:t>Model design</a:t>
            </a:r>
          </a:p>
        </p:txBody>
      </p:sp>
      <p:sp>
        <p:nvSpPr>
          <p:cNvPr id="3" name="Content Placeholder 2">
            <a:extLst>
              <a:ext uri="{FF2B5EF4-FFF2-40B4-BE49-F238E27FC236}">
                <a16:creationId xmlns:a16="http://schemas.microsoft.com/office/drawing/2014/main" id="{EF265ADB-CDE0-4BD7-95C0-954B538C5543}"/>
              </a:ext>
            </a:extLst>
          </p:cNvPr>
          <p:cNvSpPr>
            <a:spLocks noGrp="1"/>
          </p:cNvSpPr>
          <p:nvPr>
            <p:ph idx="1"/>
          </p:nvPr>
        </p:nvSpPr>
        <p:spPr/>
        <p:txBody>
          <a:bodyPr>
            <a:normAutofit fontScale="92500" lnSpcReduction="20000"/>
          </a:bodyPr>
          <a:lstStyle/>
          <a:p>
            <a:r>
              <a:rPr lang="en-US" dirty="0"/>
              <a:t>Non Zero Matrix Factorization</a:t>
            </a:r>
          </a:p>
          <a:p>
            <a:pPr lvl="1"/>
            <a:r>
              <a:rPr lang="en-US" dirty="0"/>
              <a:t>Train Data : 28%</a:t>
            </a:r>
          </a:p>
          <a:p>
            <a:pPr lvl="1"/>
            <a:r>
              <a:rPr lang="en-US" dirty="0"/>
              <a:t>Test Data : 28%</a:t>
            </a:r>
          </a:p>
          <a:p>
            <a:r>
              <a:rPr lang="en-US" dirty="0"/>
              <a:t>Random Forest</a:t>
            </a:r>
          </a:p>
          <a:p>
            <a:pPr lvl="1"/>
            <a:r>
              <a:rPr lang="en-US" dirty="0"/>
              <a:t>Train Data : 80%</a:t>
            </a:r>
          </a:p>
          <a:p>
            <a:pPr lvl="1"/>
            <a:r>
              <a:rPr lang="en-US" dirty="0"/>
              <a:t>Test Data : 79%</a:t>
            </a:r>
          </a:p>
          <a:p>
            <a:r>
              <a:rPr lang="en-US" dirty="0"/>
              <a:t>Naïve Bayes</a:t>
            </a:r>
          </a:p>
          <a:p>
            <a:pPr lvl="1"/>
            <a:r>
              <a:rPr lang="en-US" dirty="0"/>
              <a:t>Train Data : 60%</a:t>
            </a:r>
          </a:p>
          <a:p>
            <a:pPr lvl="1"/>
            <a:r>
              <a:rPr lang="en-US" dirty="0"/>
              <a:t>Test Data : 60%</a:t>
            </a:r>
          </a:p>
        </p:txBody>
      </p:sp>
    </p:spTree>
    <p:extLst>
      <p:ext uri="{BB962C8B-B14F-4D97-AF65-F5344CB8AC3E}">
        <p14:creationId xmlns:p14="http://schemas.microsoft.com/office/powerpoint/2010/main" val="84758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2103-B44F-4D08-8644-9025AB2A9437}"/>
              </a:ext>
            </a:extLst>
          </p:cNvPr>
          <p:cNvSpPr>
            <a:spLocks noGrp="1"/>
          </p:cNvSpPr>
          <p:nvPr>
            <p:ph type="title"/>
          </p:nvPr>
        </p:nvSpPr>
        <p:spPr/>
        <p:txBody>
          <a:bodyPr/>
          <a:lstStyle/>
          <a:p>
            <a:r>
              <a:rPr lang="en-US" dirty="0"/>
              <a:t>NMF Optimization</a:t>
            </a:r>
          </a:p>
        </p:txBody>
      </p:sp>
      <p:sp>
        <p:nvSpPr>
          <p:cNvPr id="3" name="Content Placeholder 2">
            <a:extLst>
              <a:ext uri="{FF2B5EF4-FFF2-40B4-BE49-F238E27FC236}">
                <a16:creationId xmlns:a16="http://schemas.microsoft.com/office/drawing/2014/main" id="{CF342497-42EF-41B8-ADA2-CAD9BCF46D34}"/>
              </a:ext>
            </a:extLst>
          </p:cNvPr>
          <p:cNvSpPr>
            <a:spLocks noGrp="1"/>
          </p:cNvSpPr>
          <p:nvPr>
            <p:ph idx="1"/>
          </p:nvPr>
        </p:nvSpPr>
        <p:spPr/>
        <p:txBody>
          <a:bodyPr>
            <a:normAutofit fontScale="92500" lnSpcReduction="10000"/>
          </a:bodyPr>
          <a:lstStyle/>
          <a:p>
            <a:r>
              <a:rPr lang="en-US" dirty="0"/>
              <a:t>Min Word Occurrence</a:t>
            </a:r>
          </a:p>
          <a:p>
            <a:r>
              <a:rPr lang="en-US" dirty="0"/>
              <a:t>Hyperparameters</a:t>
            </a:r>
          </a:p>
          <a:p>
            <a:pPr lvl="1"/>
            <a:r>
              <a:rPr lang="en-US" dirty="0"/>
              <a:t>Initialization</a:t>
            </a:r>
          </a:p>
          <a:p>
            <a:pPr lvl="2"/>
            <a:r>
              <a:rPr lang="en-US" dirty="0"/>
              <a:t>random</a:t>
            </a:r>
          </a:p>
          <a:p>
            <a:pPr lvl="1"/>
            <a:r>
              <a:rPr lang="en-US" dirty="0"/>
              <a:t>Loss Function</a:t>
            </a:r>
          </a:p>
          <a:p>
            <a:pPr lvl="2"/>
            <a:r>
              <a:rPr lang="en-US" dirty="0" err="1"/>
              <a:t>Kullback</a:t>
            </a:r>
            <a:r>
              <a:rPr lang="en-US" dirty="0"/>
              <a:t> </a:t>
            </a:r>
            <a:r>
              <a:rPr lang="en-US" dirty="0" err="1"/>
              <a:t>Leibler</a:t>
            </a:r>
            <a:endParaRPr lang="en-US" dirty="0"/>
          </a:p>
          <a:p>
            <a:r>
              <a:rPr lang="en-US" dirty="0"/>
              <a:t>Concatenation</a:t>
            </a:r>
          </a:p>
          <a:p>
            <a:r>
              <a:rPr lang="en-US" dirty="0"/>
              <a:t>41 % Accuracy</a:t>
            </a:r>
          </a:p>
        </p:txBody>
      </p:sp>
      <p:pic>
        <p:nvPicPr>
          <p:cNvPr id="5" name="Picture 4">
            <a:extLst>
              <a:ext uri="{FF2B5EF4-FFF2-40B4-BE49-F238E27FC236}">
                <a16:creationId xmlns:a16="http://schemas.microsoft.com/office/drawing/2014/main" id="{09A74CE0-6C73-40CD-8E5A-247C1FBE4AC6}"/>
              </a:ext>
            </a:extLst>
          </p:cNvPr>
          <p:cNvPicPr>
            <a:picLocks noChangeAspect="1"/>
          </p:cNvPicPr>
          <p:nvPr/>
        </p:nvPicPr>
        <p:blipFill>
          <a:blip r:embed="rId3"/>
          <a:stretch>
            <a:fillRect/>
          </a:stretch>
        </p:blipFill>
        <p:spPr>
          <a:xfrm>
            <a:off x="5752671" y="793059"/>
            <a:ext cx="5052981" cy="3478501"/>
          </a:xfrm>
          <a:prstGeom prst="rect">
            <a:avLst/>
          </a:prstGeom>
        </p:spPr>
      </p:pic>
      <p:pic>
        <p:nvPicPr>
          <p:cNvPr id="7" name="Picture 6">
            <a:extLst>
              <a:ext uri="{FF2B5EF4-FFF2-40B4-BE49-F238E27FC236}">
                <a16:creationId xmlns:a16="http://schemas.microsoft.com/office/drawing/2014/main" id="{4BB36CB6-D202-44ED-A472-E98E27BAF89D}"/>
              </a:ext>
            </a:extLst>
          </p:cNvPr>
          <p:cNvPicPr>
            <a:picLocks noChangeAspect="1"/>
          </p:cNvPicPr>
          <p:nvPr/>
        </p:nvPicPr>
        <p:blipFill>
          <a:blip r:embed="rId4"/>
          <a:stretch>
            <a:fillRect/>
          </a:stretch>
        </p:blipFill>
        <p:spPr>
          <a:xfrm>
            <a:off x="5752671" y="4461628"/>
            <a:ext cx="5052980" cy="1403606"/>
          </a:xfrm>
          <a:prstGeom prst="rect">
            <a:avLst/>
          </a:prstGeom>
        </p:spPr>
      </p:pic>
    </p:spTree>
    <p:extLst>
      <p:ext uri="{BB962C8B-B14F-4D97-AF65-F5344CB8AC3E}">
        <p14:creationId xmlns:p14="http://schemas.microsoft.com/office/powerpoint/2010/main" val="232556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D6FE-084C-4841-BB1D-36AF6BB037C7}"/>
              </a:ext>
            </a:extLst>
          </p:cNvPr>
          <p:cNvSpPr>
            <a:spLocks noGrp="1"/>
          </p:cNvSpPr>
          <p:nvPr>
            <p:ph type="title"/>
          </p:nvPr>
        </p:nvSpPr>
        <p:spPr/>
        <p:txBody>
          <a:bodyPr/>
          <a:lstStyle/>
          <a:p>
            <a:r>
              <a:rPr lang="en-US" dirty="0"/>
              <a:t>Result and Analysis</a:t>
            </a:r>
          </a:p>
        </p:txBody>
      </p:sp>
      <p:sp>
        <p:nvSpPr>
          <p:cNvPr id="3" name="Content Placeholder 2">
            <a:extLst>
              <a:ext uri="{FF2B5EF4-FFF2-40B4-BE49-F238E27FC236}">
                <a16:creationId xmlns:a16="http://schemas.microsoft.com/office/drawing/2014/main" id="{F4D16B61-440E-42A6-B539-36C1F98F1C93}"/>
              </a:ext>
            </a:extLst>
          </p:cNvPr>
          <p:cNvSpPr>
            <a:spLocks noGrp="1"/>
          </p:cNvSpPr>
          <p:nvPr>
            <p:ph idx="1"/>
          </p:nvPr>
        </p:nvSpPr>
        <p:spPr/>
        <p:txBody>
          <a:bodyPr/>
          <a:lstStyle/>
          <a:p>
            <a:r>
              <a:rPr lang="en-US" dirty="0"/>
              <a:t>Random Forest Selected</a:t>
            </a:r>
          </a:p>
          <a:p>
            <a:r>
              <a:rPr lang="en-US" dirty="0"/>
              <a:t>Default Hyperparameters optimal</a:t>
            </a:r>
          </a:p>
          <a:p>
            <a:r>
              <a:rPr lang="en-US" dirty="0"/>
              <a:t>NMF Substantial Improvement</a:t>
            </a:r>
          </a:p>
          <a:p>
            <a:pPr lvl="1"/>
            <a:r>
              <a:rPr lang="en-US" dirty="0"/>
              <a:t>Hyperparameters</a:t>
            </a:r>
          </a:p>
          <a:p>
            <a:pPr lvl="1"/>
            <a:r>
              <a:rPr lang="en-US" dirty="0"/>
              <a:t>Data concatenation</a:t>
            </a:r>
          </a:p>
        </p:txBody>
      </p:sp>
      <p:pic>
        <p:nvPicPr>
          <p:cNvPr id="5" name="Picture 4">
            <a:extLst>
              <a:ext uri="{FF2B5EF4-FFF2-40B4-BE49-F238E27FC236}">
                <a16:creationId xmlns:a16="http://schemas.microsoft.com/office/drawing/2014/main" id="{894D5E6C-FE3E-4784-8D0D-014F3C18A7F5}"/>
              </a:ext>
            </a:extLst>
          </p:cNvPr>
          <p:cNvPicPr>
            <a:picLocks noChangeAspect="1"/>
          </p:cNvPicPr>
          <p:nvPr/>
        </p:nvPicPr>
        <p:blipFill>
          <a:blip r:embed="rId3"/>
          <a:stretch>
            <a:fillRect/>
          </a:stretch>
        </p:blipFill>
        <p:spPr>
          <a:xfrm>
            <a:off x="5610758" y="1213493"/>
            <a:ext cx="6142252" cy="4077053"/>
          </a:xfrm>
          <a:prstGeom prst="rect">
            <a:avLst/>
          </a:prstGeom>
        </p:spPr>
      </p:pic>
    </p:spTree>
    <p:extLst>
      <p:ext uri="{BB962C8B-B14F-4D97-AF65-F5344CB8AC3E}">
        <p14:creationId xmlns:p14="http://schemas.microsoft.com/office/powerpoint/2010/main" val="172563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148</TotalTime>
  <Words>1384</Words>
  <Application>Microsoft Office PowerPoint</Application>
  <PresentationFormat>Widescreen</PresentationFormat>
  <Paragraphs>117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Tw Cen MT</vt:lpstr>
      <vt:lpstr>Circuit</vt:lpstr>
      <vt:lpstr>Drug Review Analysis</vt:lpstr>
      <vt:lpstr>Sequence</vt:lpstr>
      <vt:lpstr>About the dataset</vt:lpstr>
      <vt:lpstr>Data overview</vt:lpstr>
      <vt:lpstr>Data cleaning</vt:lpstr>
      <vt:lpstr>EDA</vt:lpstr>
      <vt:lpstr>Model design</vt:lpstr>
      <vt:lpstr>NMF Optimization</vt:lpstr>
      <vt:lpstr>Result and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Review Analysis</dc:title>
  <dc:creator>MOHIBULLAH</dc:creator>
  <cp:lastModifiedBy>MOHIBULLAH</cp:lastModifiedBy>
  <cp:revision>30</cp:revision>
  <dcterms:created xsi:type="dcterms:W3CDTF">2022-04-17T17:36:30Z</dcterms:created>
  <dcterms:modified xsi:type="dcterms:W3CDTF">2022-04-17T20:04:44Z</dcterms:modified>
</cp:coreProperties>
</file>