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Nunito"/>
      <p:regular r:id="rId26"/>
      <p:bold r:id="rId27"/>
      <p:italic r:id="rId28"/>
      <p:boldItalic r:id="rId29"/>
    </p:embeddedFont>
    <p:embeddedFont>
      <p:font typeface="Maven Pro"/>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slide" Target="slides/slide20.xml"/><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avenPro-bold.fntdata"/><Relationship Id="rId3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838a4273b3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838a4273b3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838a4273b3_3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838a4273b3_3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838a4273b3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838a4273b3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838a4273b3_3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838a4273b3_3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838a4273b3_3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838a4273b3_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8381a2e31e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8381a2e31e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8381a2e31e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8381a2e31e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8381a2e31e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8381a2e31e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8381a2e31e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8381a2e31e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8381a2e31e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8381a2e31e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838a4273b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838a4273b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8381a2e31e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8381a2e31e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8381a2e31e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8381a2e31e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8381a2e31e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8381a2e31e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8381a2e31e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8381a2e31e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838a4273b3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838a4273b3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838a4273b3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838a4273b3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838a4273b3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838a4273b3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8381a2e31e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8381a2e31e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Decathlon</a:t>
            </a:r>
            <a:endParaRPr/>
          </a:p>
        </p:txBody>
      </p:sp>
      <p:sp>
        <p:nvSpPr>
          <p:cNvPr id="278" name="Google Shape;278;p13"/>
          <p:cNvSpPr txBox="1"/>
          <p:nvPr>
            <p:ph idx="1" type="subTitle"/>
          </p:nvPr>
        </p:nvSpPr>
        <p:spPr>
          <a:xfrm>
            <a:off x="311700" y="3394725"/>
            <a:ext cx="2757600" cy="1118100"/>
          </a:xfrm>
          <a:prstGeom prst="rect">
            <a:avLst/>
          </a:prstGeom>
        </p:spPr>
        <p:txBody>
          <a:bodyPr anchorCtr="0" anchor="t" bIns="91425" lIns="91425" spcFirstLastPara="1" rIns="91425" wrap="square" tIns="91425">
            <a:normAutofit fontScale="92500" lnSpcReduction="20000"/>
          </a:bodyPr>
          <a:lstStyle/>
          <a:p>
            <a:pPr indent="-322580" lvl="0" marL="457200" rtl="0" algn="l">
              <a:spcBef>
                <a:spcPts val="0"/>
              </a:spcBef>
              <a:spcAft>
                <a:spcPts val="0"/>
              </a:spcAft>
              <a:buSzPct val="100000"/>
              <a:buChar char="-"/>
            </a:pPr>
            <a:r>
              <a:rPr lang="en"/>
              <a:t>Mohibullah Kamran</a:t>
            </a:r>
            <a:endParaRPr/>
          </a:p>
          <a:p>
            <a:pPr indent="-322580" lvl="0" marL="457200" rtl="0" algn="l">
              <a:spcBef>
                <a:spcPts val="0"/>
              </a:spcBef>
              <a:spcAft>
                <a:spcPts val="0"/>
              </a:spcAft>
              <a:buSzPct val="100000"/>
              <a:buChar char="-"/>
            </a:pPr>
            <a:r>
              <a:rPr lang="en"/>
              <a:t>Javel Williamson</a:t>
            </a:r>
            <a:endParaRPr/>
          </a:p>
          <a:p>
            <a:pPr indent="-322580" lvl="0" marL="457200" rtl="0" algn="l">
              <a:spcBef>
                <a:spcPts val="0"/>
              </a:spcBef>
              <a:spcAft>
                <a:spcPts val="0"/>
              </a:spcAft>
              <a:buSzPct val="100000"/>
              <a:buChar char="-"/>
            </a:pPr>
            <a:r>
              <a:rPr lang="en"/>
              <a:t>Sudha Ramakrishnan</a:t>
            </a:r>
            <a:endParaRPr/>
          </a:p>
          <a:p>
            <a:pPr indent="-322580" lvl="0" marL="457200" rtl="0" algn="l">
              <a:spcBef>
                <a:spcPts val="0"/>
              </a:spcBef>
              <a:spcAft>
                <a:spcPts val="0"/>
              </a:spcAft>
              <a:buSzPct val="100000"/>
              <a:buChar char="-"/>
            </a:pPr>
            <a:r>
              <a:rPr lang="en"/>
              <a:t>Shrestha Acharya</a:t>
            </a:r>
            <a:endParaRPr/>
          </a:p>
          <a:p>
            <a:pPr indent="-322580" lvl="0" marL="457200" rtl="0" algn="l">
              <a:spcBef>
                <a:spcPts val="0"/>
              </a:spcBef>
              <a:spcAft>
                <a:spcPts val="0"/>
              </a:spcAft>
              <a:buSzPct val="100000"/>
              <a:buChar char="-"/>
            </a:pPr>
            <a:r>
              <a:rPr lang="en"/>
              <a:t>Bryan Mayfield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2"/>
          <p:cNvSpPr txBox="1"/>
          <p:nvPr>
            <p:ph type="title"/>
          </p:nvPr>
        </p:nvSpPr>
        <p:spPr>
          <a:xfrm>
            <a:off x="2077275" y="313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Bar Plot of Counts of Loan Purpose</a:t>
            </a:r>
            <a:endParaRPr/>
          </a:p>
        </p:txBody>
      </p:sp>
      <p:sp>
        <p:nvSpPr>
          <p:cNvPr id="335" name="Google Shape;335;p22"/>
          <p:cNvSpPr txBox="1"/>
          <p:nvPr>
            <p:ph idx="1" type="body"/>
          </p:nvPr>
        </p:nvSpPr>
        <p:spPr>
          <a:xfrm>
            <a:off x="4526175" y="979725"/>
            <a:ext cx="3808200" cy="3552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vast majority of loans were for debt </a:t>
            </a:r>
            <a:r>
              <a:rPr lang="en"/>
              <a:t>consolidation, followed by “credit card”</a:t>
            </a:r>
            <a:endParaRPr/>
          </a:p>
        </p:txBody>
      </p:sp>
      <p:pic>
        <p:nvPicPr>
          <p:cNvPr id="336" name="Google Shape;336;p22"/>
          <p:cNvPicPr preferRelativeResize="0"/>
          <p:nvPr/>
        </p:nvPicPr>
        <p:blipFill>
          <a:blip r:embed="rId3">
            <a:alphaModFix/>
          </a:blip>
          <a:stretch>
            <a:fillRect/>
          </a:stretch>
        </p:blipFill>
        <p:spPr>
          <a:xfrm>
            <a:off x="139150" y="526475"/>
            <a:ext cx="3176700" cy="454119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3"/>
          <p:cNvSpPr txBox="1"/>
          <p:nvPr>
            <p:ph type="title"/>
          </p:nvPr>
        </p:nvSpPr>
        <p:spPr>
          <a:xfrm>
            <a:off x="1257975" y="489750"/>
            <a:ext cx="5330700" cy="1246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Bar Plots of Mean Interest Rate by Homeownership and Application Type</a:t>
            </a:r>
            <a:endParaRPr/>
          </a:p>
        </p:txBody>
      </p:sp>
      <p:sp>
        <p:nvSpPr>
          <p:cNvPr id="342" name="Google Shape;342;p23"/>
          <p:cNvSpPr txBox="1"/>
          <p:nvPr>
            <p:ph idx="1" type="body"/>
          </p:nvPr>
        </p:nvSpPr>
        <p:spPr>
          <a:xfrm>
            <a:off x="263575" y="1810475"/>
            <a:ext cx="3271500" cy="268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Interest rates seem to be systematically higher for those that rent instead of own their homes. </a:t>
            </a:r>
            <a:endParaRPr/>
          </a:p>
          <a:p>
            <a:pPr indent="-311150" lvl="0" marL="457200" rtl="0" algn="l">
              <a:spcBef>
                <a:spcPts val="0"/>
              </a:spcBef>
              <a:spcAft>
                <a:spcPts val="0"/>
              </a:spcAft>
              <a:buSzPts val="1300"/>
              <a:buChar char="-"/>
            </a:pPr>
            <a:r>
              <a:rPr lang="en"/>
              <a:t>Interest rates appear to be systematically higher for those who applied jointly</a:t>
            </a:r>
            <a:endParaRPr/>
          </a:p>
        </p:txBody>
      </p:sp>
      <p:pic>
        <p:nvPicPr>
          <p:cNvPr id="343" name="Google Shape;343;p23"/>
          <p:cNvPicPr preferRelativeResize="0"/>
          <p:nvPr/>
        </p:nvPicPr>
        <p:blipFill>
          <a:blip r:embed="rId3">
            <a:alphaModFix/>
          </a:blip>
          <a:stretch>
            <a:fillRect/>
          </a:stretch>
        </p:blipFill>
        <p:spPr>
          <a:xfrm>
            <a:off x="7532275" y="659323"/>
            <a:ext cx="1289075" cy="4307925"/>
          </a:xfrm>
          <a:prstGeom prst="rect">
            <a:avLst/>
          </a:prstGeom>
          <a:noFill/>
          <a:ln>
            <a:noFill/>
          </a:ln>
        </p:spPr>
      </p:pic>
      <p:pic>
        <p:nvPicPr>
          <p:cNvPr id="344" name="Google Shape;344;p23"/>
          <p:cNvPicPr preferRelativeResize="0"/>
          <p:nvPr/>
        </p:nvPicPr>
        <p:blipFill>
          <a:blip r:embed="rId4">
            <a:alphaModFix/>
          </a:blip>
          <a:stretch>
            <a:fillRect/>
          </a:stretch>
        </p:blipFill>
        <p:spPr>
          <a:xfrm>
            <a:off x="6034250" y="1346025"/>
            <a:ext cx="1028700" cy="3609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4"/>
          <p:cNvSpPr txBox="1"/>
          <p:nvPr>
            <p:ph type="title"/>
          </p:nvPr>
        </p:nvSpPr>
        <p:spPr>
          <a:xfrm>
            <a:off x="1239075" y="6409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Bar Plot of Number of Loans per State + Loan Purpose</a:t>
            </a:r>
            <a:endParaRPr/>
          </a:p>
        </p:txBody>
      </p:sp>
      <p:sp>
        <p:nvSpPr>
          <p:cNvPr id="350" name="Google Shape;350;p24"/>
          <p:cNvSpPr txBox="1"/>
          <p:nvPr>
            <p:ph idx="1" type="body"/>
          </p:nvPr>
        </p:nvSpPr>
        <p:spPr>
          <a:xfrm>
            <a:off x="3099575" y="1360725"/>
            <a:ext cx="5234700" cy="7392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n"/>
              <a:t>The number of loans follows what would be expected given the population of each state with California having the highest, followed by Texas, Florida, and New York.  </a:t>
            </a:r>
            <a:endParaRPr/>
          </a:p>
        </p:txBody>
      </p:sp>
      <p:pic>
        <p:nvPicPr>
          <p:cNvPr id="351" name="Google Shape;351;p24"/>
          <p:cNvPicPr preferRelativeResize="0"/>
          <p:nvPr/>
        </p:nvPicPr>
        <p:blipFill>
          <a:blip r:embed="rId3">
            <a:alphaModFix/>
          </a:blip>
          <a:stretch>
            <a:fillRect/>
          </a:stretch>
        </p:blipFill>
        <p:spPr>
          <a:xfrm>
            <a:off x="40075" y="2110100"/>
            <a:ext cx="9067700" cy="271802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5"/>
          <p:cNvSpPr txBox="1"/>
          <p:nvPr>
            <p:ph type="title"/>
          </p:nvPr>
        </p:nvSpPr>
        <p:spPr>
          <a:xfrm>
            <a:off x="1239075" y="6409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Distribution</a:t>
            </a:r>
            <a:r>
              <a:rPr lang="en"/>
              <a:t> of Interest Rates Colored by Loan Purpose</a:t>
            </a:r>
            <a:endParaRPr/>
          </a:p>
        </p:txBody>
      </p:sp>
      <p:sp>
        <p:nvSpPr>
          <p:cNvPr id="357" name="Google Shape;357;p25"/>
          <p:cNvSpPr txBox="1"/>
          <p:nvPr>
            <p:ph idx="1" type="body"/>
          </p:nvPr>
        </p:nvSpPr>
        <p:spPr>
          <a:xfrm>
            <a:off x="5912675" y="1721675"/>
            <a:ext cx="3013500" cy="2884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Here it appears that the majority of interest rates are between 10 and 12 percent.</a:t>
            </a:r>
            <a:endParaRPr/>
          </a:p>
          <a:p>
            <a:pPr indent="-311150" lvl="0" marL="457200" rtl="0" algn="l">
              <a:spcBef>
                <a:spcPts val="0"/>
              </a:spcBef>
              <a:spcAft>
                <a:spcPts val="0"/>
              </a:spcAft>
              <a:buSzPts val="1300"/>
              <a:buChar char="-"/>
            </a:pPr>
            <a:r>
              <a:rPr lang="en"/>
              <a:t>Home loans and home improvement loans seem to have some of the lowest interest rates (besides the “other” category)</a:t>
            </a:r>
            <a:r>
              <a:rPr lang="en"/>
              <a:t> </a:t>
            </a:r>
            <a:endParaRPr/>
          </a:p>
        </p:txBody>
      </p:sp>
      <p:pic>
        <p:nvPicPr>
          <p:cNvPr id="358" name="Google Shape;358;p25"/>
          <p:cNvPicPr preferRelativeResize="0"/>
          <p:nvPr/>
        </p:nvPicPr>
        <p:blipFill>
          <a:blip r:embed="rId3">
            <a:alphaModFix/>
          </a:blip>
          <a:stretch>
            <a:fillRect/>
          </a:stretch>
        </p:blipFill>
        <p:spPr>
          <a:xfrm>
            <a:off x="106125" y="1630075"/>
            <a:ext cx="5448300" cy="3257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6"/>
          <p:cNvSpPr txBox="1"/>
          <p:nvPr>
            <p:ph type="title"/>
          </p:nvPr>
        </p:nvSpPr>
        <p:spPr>
          <a:xfrm>
            <a:off x="1239075" y="6409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Relationship Between Length of Credit History and Interest Rates</a:t>
            </a:r>
            <a:endParaRPr/>
          </a:p>
        </p:txBody>
      </p:sp>
      <p:sp>
        <p:nvSpPr>
          <p:cNvPr id="364" name="Google Shape;364;p26"/>
          <p:cNvSpPr txBox="1"/>
          <p:nvPr>
            <p:ph idx="1" type="body"/>
          </p:nvPr>
        </p:nvSpPr>
        <p:spPr>
          <a:xfrm>
            <a:off x="5912675" y="1721675"/>
            <a:ext cx="3013500" cy="2884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Although it is difficult to see, it does appear that there is a general corre</a:t>
            </a:r>
            <a:r>
              <a:rPr lang="en"/>
              <a:t>lation between an applicant length of credit history and the interest rate they receive </a:t>
            </a:r>
            <a:endParaRPr/>
          </a:p>
        </p:txBody>
      </p:sp>
      <p:pic>
        <p:nvPicPr>
          <p:cNvPr id="365" name="Google Shape;365;p26"/>
          <p:cNvPicPr preferRelativeResize="0"/>
          <p:nvPr/>
        </p:nvPicPr>
        <p:blipFill>
          <a:blip r:embed="rId3">
            <a:alphaModFix/>
          </a:blip>
          <a:stretch>
            <a:fillRect/>
          </a:stretch>
        </p:blipFill>
        <p:spPr>
          <a:xfrm>
            <a:off x="228600" y="1487875"/>
            <a:ext cx="4601225" cy="3587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p:txBody>
      </p:sp>
      <p:sp>
        <p:nvSpPr>
          <p:cNvPr id="371" name="Google Shape;371;p27"/>
          <p:cNvSpPr txBox="1"/>
          <p:nvPr>
            <p:ph idx="1" type="body"/>
          </p:nvPr>
        </p:nvSpPr>
        <p:spPr>
          <a:xfrm>
            <a:off x="5017375" y="1401500"/>
            <a:ext cx="3316800" cy="313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72" name="Google Shape;372;p27"/>
          <p:cNvPicPr preferRelativeResize="0"/>
          <p:nvPr/>
        </p:nvPicPr>
        <p:blipFill>
          <a:blip r:embed="rId3">
            <a:alphaModFix/>
          </a:blip>
          <a:stretch>
            <a:fillRect/>
          </a:stretch>
        </p:blipFill>
        <p:spPr>
          <a:xfrm>
            <a:off x="261000" y="1339150"/>
            <a:ext cx="4602201" cy="35100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Encoding &amp; Train-Test Split </a:t>
            </a:r>
            <a:endParaRPr/>
          </a:p>
        </p:txBody>
      </p:sp>
      <p:sp>
        <p:nvSpPr>
          <p:cNvPr id="378" name="Google Shape;378;p28"/>
          <p:cNvSpPr txBox="1"/>
          <p:nvPr>
            <p:ph idx="1" type="body"/>
          </p:nvPr>
        </p:nvSpPr>
        <p:spPr>
          <a:xfrm>
            <a:off x="4456775" y="1513625"/>
            <a:ext cx="3877500" cy="301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Encoding Data for Subsequent Modelling</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The training data set after all the data cleaning and preprocessing was divided into X and Y. After which a train test split was done.</a:t>
            </a:r>
            <a:endParaRPr/>
          </a:p>
          <a:p>
            <a:pPr indent="0" lvl="0" marL="0" rtl="0" algn="l">
              <a:spcBef>
                <a:spcPts val="1200"/>
              </a:spcBef>
              <a:spcAft>
                <a:spcPts val="1200"/>
              </a:spcAft>
              <a:buNone/>
            </a:pPr>
            <a:r>
              <a:rPr lang="en"/>
              <a:t> </a:t>
            </a:r>
            <a:endParaRPr/>
          </a:p>
        </p:txBody>
      </p:sp>
      <p:pic>
        <p:nvPicPr>
          <p:cNvPr id="379" name="Google Shape;379;p28"/>
          <p:cNvPicPr preferRelativeResize="0"/>
          <p:nvPr/>
        </p:nvPicPr>
        <p:blipFill rotWithShape="1">
          <a:blip r:embed="rId3">
            <a:alphaModFix/>
          </a:blip>
          <a:srcRect b="0" l="0" r="24573" t="0"/>
          <a:stretch/>
        </p:blipFill>
        <p:spPr>
          <a:xfrm>
            <a:off x="140150" y="1840425"/>
            <a:ext cx="4064350" cy="1537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Modeling</a:t>
            </a:r>
            <a:endParaRPr/>
          </a:p>
        </p:txBody>
      </p:sp>
      <p:sp>
        <p:nvSpPr>
          <p:cNvPr id="385" name="Google Shape;385;p2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did you choose this model?</a:t>
            </a:r>
            <a:endParaRPr/>
          </a:p>
          <a:p>
            <a:pPr indent="-311150" lvl="0" marL="457200" rtl="0" algn="l">
              <a:spcBef>
                <a:spcPts val="1200"/>
              </a:spcBef>
              <a:spcAft>
                <a:spcPts val="0"/>
              </a:spcAft>
              <a:buSzPts val="1300"/>
              <a:buChar char="-"/>
            </a:pPr>
            <a:r>
              <a:rPr lang="en"/>
              <a:t>We knew that we needed a regression model since we were aiming to predict numerical/continuous interest rates </a:t>
            </a:r>
            <a:endParaRPr/>
          </a:p>
          <a:p>
            <a:pPr indent="0" lvl="0" marL="0" rtl="0" algn="l">
              <a:spcBef>
                <a:spcPts val="1200"/>
              </a:spcBef>
              <a:spcAft>
                <a:spcPts val="0"/>
              </a:spcAft>
              <a:buNone/>
            </a:pPr>
            <a:r>
              <a:rPr lang="en"/>
              <a:t>Explanation of how the model works</a:t>
            </a:r>
            <a:endParaRPr/>
          </a:p>
          <a:p>
            <a:pPr indent="0" lvl="0" marL="0" rtl="0" algn="l">
              <a:spcBef>
                <a:spcPts val="1200"/>
              </a:spcBef>
              <a:spcAft>
                <a:spcPts val="1200"/>
              </a:spcAft>
              <a:buNone/>
            </a:pPr>
            <a:r>
              <a:rPr lang="en"/>
              <a:t>Why this model worked the best?</a:t>
            </a:r>
            <a:endParaRPr/>
          </a:p>
        </p:txBody>
      </p:sp>
      <p:pic>
        <p:nvPicPr>
          <p:cNvPr id="386" name="Google Shape;386;p29"/>
          <p:cNvPicPr preferRelativeResize="0"/>
          <p:nvPr/>
        </p:nvPicPr>
        <p:blipFill>
          <a:blip r:embed="rId3">
            <a:alphaModFix/>
          </a:blip>
          <a:stretch>
            <a:fillRect/>
          </a:stretch>
        </p:blipFill>
        <p:spPr>
          <a:xfrm>
            <a:off x="5036775" y="2911350"/>
            <a:ext cx="3724600" cy="2066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Hyperparameter tuning</a:t>
            </a:r>
            <a:endParaRPr/>
          </a:p>
        </p:txBody>
      </p:sp>
      <p:sp>
        <p:nvSpPr>
          <p:cNvPr id="392" name="Google Shape;392;p3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XGBoost - Gradient Boost</a:t>
            </a:r>
            <a:endParaRPr b="1"/>
          </a:p>
          <a:p>
            <a:pPr indent="0" lvl="0" marL="0" rtl="0" algn="l">
              <a:spcBef>
                <a:spcPts val="1200"/>
              </a:spcBef>
              <a:spcAft>
                <a:spcPts val="0"/>
              </a:spcAft>
              <a:buNone/>
            </a:pPr>
            <a:r>
              <a:rPr b="1" lang="en"/>
              <a:t>	Max-Depth : 3</a:t>
            </a:r>
            <a:endParaRPr b="1"/>
          </a:p>
          <a:p>
            <a:pPr indent="0" lvl="0" marL="0" rtl="0" algn="l">
              <a:spcBef>
                <a:spcPts val="1200"/>
              </a:spcBef>
              <a:spcAft>
                <a:spcPts val="0"/>
              </a:spcAft>
              <a:buNone/>
            </a:pPr>
            <a:r>
              <a:rPr b="1" lang="en"/>
              <a:t>	Number of Estimators : 250</a:t>
            </a:r>
            <a:endParaRPr b="1"/>
          </a:p>
          <a:p>
            <a:pPr indent="0" lvl="0" marL="0" rtl="0" algn="l">
              <a:spcBef>
                <a:spcPts val="1200"/>
              </a:spcBef>
              <a:spcAft>
                <a:spcPts val="0"/>
              </a:spcAft>
              <a:buNone/>
            </a:pPr>
            <a:r>
              <a:rPr b="1" lang="en"/>
              <a:t>	Learning Rate : 0.01</a:t>
            </a:r>
            <a:endParaRPr b="1"/>
          </a:p>
          <a:p>
            <a:pPr indent="0" lvl="0" marL="0" rtl="0" algn="l">
              <a:spcBef>
                <a:spcPts val="1200"/>
              </a:spcBef>
              <a:spcAft>
                <a:spcPts val="0"/>
              </a:spcAft>
              <a:buNone/>
            </a:pPr>
            <a:r>
              <a:rPr b="1" lang="en"/>
              <a:t>	Sub-Sample : 0.5</a:t>
            </a:r>
            <a:endParaRPr b="1"/>
          </a:p>
          <a:p>
            <a:pPr indent="0" lvl="0" marL="0" rtl="0" algn="l">
              <a:spcBef>
                <a:spcPts val="1200"/>
              </a:spcBef>
              <a:spcAft>
                <a:spcPts val="0"/>
              </a:spcAft>
              <a:buNone/>
            </a:pPr>
            <a:r>
              <a:rPr b="1" lang="en"/>
              <a:t>	Col-Sample : 0.6</a:t>
            </a:r>
            <a:endParaRPr b="1"/>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Accuracy report</a:t>
            </a:r>
            <a:endParaRPr/>
          </a:p>
        </p:txBody>
      </p:sp>
      <p:sp>
        <p:nvSpPr>
          <p:cNvPr id="398" name="Google Shape;398;p3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Training Data</a:t>
            </a:r>
            <a:endParaRPr/>
          </a:p>
          <a:p>
            <a:pPr indent="457200" lvl="0" marL="0" rtl="0" algn="l">
              <a:spcBef>
                <a:spcPts val="1200"/>
              </a:spcBef>
              <a:spcAft>
                <a:spcPts val="0"/>
              </a:spcAft>
              <a:buNone/>
            </a:pPr>
            <a:r>
              <a:rPr lang="en"/>
              <a:t>RMSLE 0.2633</a:t>
            </a:r>
            <a:endParaRPr/>
          </a:p>
          <a:p>
            <a:pPr indent="0" lvl="0" marL="0" rtl="0" algn="l">
              <a:spcBef>
                <a:spcPts val="1200"/>
              </a:spcBef>
              <a:spcAft>
                <a:spcPts val="0"/>
              </a:spcAft>
              <a:buNone/>
            </a:pPr>
            <a:r>
              <a:rPr lang="en"/>
              <a:t>Test Data</a:t>
            </a:r>
            <a:endParaRPr/>
          </a:p>
          <a:p>
            <a:pPr indent="0" lvl="0" marL="0" rtl="0" algn="l">
              <a:spcBef>
                <a:spcPts val="1200"/>
              </a:spcBef>
              <a:spcAft>
                <a:spcPts val="0"/>
              </a:spcAft>
              <a:buNone/>
            </a:pPr>
            <a:r>
              <a:rPr lang="en"/>
              <a:t>	RMSLE 0.2847</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Exploration</a:t>
            </a:r>
            <a:endParaRPr/>
          </a:p>
        </p:txBody>
      </p:sp>
      <p:sp>
        <p:nvSpPr>
          <p:cNvPr id="284" name="Google Shape;284;p14"/>
          <p:cNvSpPr txBox="1"/>
          <p:nvPr>
            <p:ph idx="1" type="body"/>
          </p:nvPr>
        </p:nvSpPr>
        <p:spPr>
          <a:xfrm>
            <a:off x="1150025" y="1491225"/>
            <a:ext cx="7184400" cy="3040500"/>
          </a:xfrm>
          <a:prstGeom prst="rect">
            <a:avLst/>
          </a:prstGeom>
        </p:spPr>
        <p:txBody>
          <a:bodyPr anchorCtr="0" anchor="t" bIns="91425" lIns="91425" spcFirstLastPara="1" rIns="91425" wrap="square" tIns="91425">
            <a:normAutofit/>
          </a:bodyPr>
          <a:lstStyle/>
          <a:p>
            <a:pPr indent="-295275" lvl="0" marL="457200" rtl="0" algn="l">
              <a:spcBef>
                <a:spcPts val="500"/>
              </a:spcBef>
              <a:spcAft>
                <a:spcPts val="0"/>
              </a:spcAft>
              <a:buClr>
                <a:srgbClr val="202122"/>
              </a:buClr>
              <a:buSzPts val="1050"/>
              <a:buFont typeface="Arial"/>
              <a:buChar char="●"/>
            </a:pPr>
            <a:r>
              <a:rPr lang="en" sz="1050">
                <a:solidFill>
                  <a:srgbClr val="202122"/>
                </a:solidFill>
                <a:highlight>
                  <a:srgbClr val="FFFFFF"/>
                </a:highlight>
                <a:latin typeface="Arial"/>
                <a:ea typeface="Arial"/>
                <a:cs typeface="Arial"/>
                <a:sym typeface="Arial"/>
              </a:rPr>
              <a:t>Dataset contained ~44 variables for individuals who had loan applications funded </a:t>
            </a:r>
            <a:endParaRPr sz="1050">
              <a:solidFill>
                <a:srgbClr val="202122"/>
              </a:solidFill>
              <a:highlight>
                <a:srgbClr val="FFFFFF"/>
              </a:highlight>
              <a:latin typeface="Arial"/>
              <a:ea typeface="Arial"/>
              <a:cs typeface="Arial"/>
              <a:sym typeface="Arial"/>
            </a:endParaRPr>
          </a:p>
          <a:p>
            <a:pPr indent="-295275" lvl="0" marL="457200" rtl="0" algn="l">
              <a:spcBef>
                <a:spcPts val="0"/>
              </a:spcBef>
              <a:spcAft>
                <a:spcPts val="0"/>
              </a:spcAft>
              <a:buClr>
                <a:srgbClr val="202122"/>
              </a:buClr>
              <a:buSzPts val="1050"/>
              <a:buFont typeface="Arial"/>
              <a:buChar char="●"/>
            </a:pPr>
            <a:r>
              <a:rPr lang="en" sz="1050">
                <a:solidFill>
                  <a:srgbClr val="202122"/>
                </a:solidFill>
                <a:highlight>
                  <a:srgbClr val="FFFFFF"/>
                </a:highlight>
                <a:latin typeface="Arial"/>
                <a:ea typeface="Arial"/>
                <a:cs typeface="Arial"/>
                <a:sym typeface="Arial"/>
              </a:rPr>
              <a:t>These variables </a:t>
            </a:r>
            <a:r>
              <a:rPr lang="en" sz="1050">
                <a:solidFill>
                  <a:srgbClr val="202122"/>
                </a:solidFill>
                <a:highlight>
                  <a:srgbClr val="FFFFFF"/>
                </a:highlight>
                <a:latin typeface="Arial"/>
                <a:ea typeface="Arial"/>
                <a:cs typeface="Arial"/>
                <a:sym typeface="Arial"/>
              </a:rPr>
              <a:t>included items you would expect to find on a credit report</a:t>
            </a:r>
            <a:endParaRPr sz="1050">
              <a:solidFill>
                <a:srgbClr val="202122"/>
              </a:solidFill>
              <a:highlight>
                <a:srgbClr val="FFFFFF"/>
              </a:highlight>
              <a:latin typeface="Arial"/>
              <a:ea typeface="Arial"/>
              <a:cs typeface="Arial"/>
              <a:sym typeface="Arial"/>
            </a:endParaRPr>
          </a:p>
          <a:p>
            <a:pPr indent="-295275" lvl="0" marL="457200" rtl="0" algn="l">
              <a:spcBef>
                <a:spcPts val="0"/>
              </a:spcBef>
              <a:spcAft>
                <a:spcPts val="0"/>
              </a:spcAft>
              <a:buClr>
                <a:srgbClr val="202122"/>
              </a:buClr>
              <a:buSzPts val="1050"/>
              <a:buFont typeface="Arial"/>
              <a:buChar char="●"/>
            </a:pPr>
            <a:r>
              <a:rPr lang="en" sz="1050">
                <a:solidFill>
                  <a:srgbClr val="202122"/>
                </a:solidFill>
                <a:highlight>
                  <a:srgbClr val="FFFFFF"/>
                </a:highlight>
                <a:latin typeface="Arial"/>
                <a:ea typeface="Arial"/>
                <a:cs typeface="Arial"/>
                <a:sym typeface="Arial"/>
              </a:rPr>
              <a:t>Also contained job titles and length of employment </a:t>
            </a:r>
            <a:endParaRPr sz="1050">
              <a:solidFill>
                <a:srgbClr val="202122"/>
              </a:solidFill>
              <a:highlight>
                <a:srgbClr val="FFFFFF"/>
              </a:highlight>
              <a:latin typeface="Arial"/>
              <a:ea typeface="Arial"/>
              <a:cs typeface="Arial"/>
              <a:sym typeface="Arial"/>
            </a:endParaRPr>
          </a:p>
          <a:p>
            <a:pPr indent="0" lvl="0" marL="457200" rtl="0" algn="l">
              <a:spcBef>
                <a:spcPts val="500"/>
              </a:spcBef>
              <a:spcAft>
                <a:spcPts val="0"/>
              </a:spcAft>
              <a:buNone/>
            </a:pPr>
            <a:r>
              <a:t/>
            </a:r>
            <a:endParaRPr sz="1050">
              <a:solidFill>
                <a:srgbClr val="202122"/>
              </a:solidFill>
              <a:highlight>
                <a:srgbClr val="FFFFFF"/>
              </a:highlight>
              <a:latin typeface="Arial"/>
              <a:ea typeface="Arial"/>
              <a:cs typeface="Arial"/>
              <a:sym typeface="Arial"/>
            </a:endParaRPr>
          </a:p>
          <a:p>
            <a:pPr indent="0" lvl="0" marL="0" rtl="0" algn="l">
              <a:spcBef>
                <a:spcPts val="5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sz="1050">
              <a:solidFill>
                <a:srgbClr val="202122"/>
              </a:solidFill>
              <a:highlight>
                <a:srgbClr val="FFFFFF"/>
              </a:highlight>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404" name="Google Shape;404;p3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Overall, we believe that we chose the best parameters we could given the time allotted. With more time, we do believe that we could have transformed some variables to make them more relevant and eliminated others to improve the model. </a:t>
            </a:r>
            <a:endParaRPr/>
          </a:p>
          <a:p>
            <a:pPr indent="0" lvl="0" marL="0" rtl="0" algn="l">
              <a:spcBef>
                <a:spcPts val="1200"/>
              </a:spcBef>
              <a:spcAft>
                <a:spcPts val="0"/>
              </a:spcAft>
              <a:buNone/>
            </a:pPr>
            <a:r>
              <a:rPr lang="en"/>
              <a:t>Ultimately, the lesson we have learned is that often the time </a:t>
            </a:r>
            <a:r>
              <a:rPr lang="en"/>
              <a:t>allotted</a:t>
            </a:r>
            <a:r>
              <a:rPr lang="en"/>
              <a:t> can determine the depth to which the data can be explored and, consequently, the complexity of the model. </a:t>
            </a:r>
            <a:endParaRPr/>
          </a:p>
          <a:p>
            <a:pPr indent="0" lvl="0" marL="0" rtl="0" algn="l">
              <a:spcBef>
                <a:spcPts val="1200"/>
              </a:spcBef>
              <a:spcAft>
                <a:spcPts val="1200"/>
              </a:spcAft>
              <a:buNone/>
            </a:pPr>
            <a:r>
              <a:rPr lang="en"/>
              <a:t>Many factors seem to have an impact on the interest rate, but for some of them, the relationship is much clearer.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Exploration</a:t>
            </a:r>
            <a:endParaRPr/>
          </a:p>
        </p:txBody>
      </p:sp>
      <p:sp>
        <p:nvSpPr>
          <p:cNvPr id="290" name="Google Shape;290;p15"/>
          <p:cNvSpPr txBox="1"/>
          <p:nvPr>
            <p:ph idx="1" type="body"/>
          </p:nvPr>
        </p:nvSpPr>
        <p:spPr>
          <a:xfrm>
            <a:off x="1150025" y="1491225"/>
            <a:ext cx="7184400" cy="3040500"/>
          </a:xfrm>
          <a:prstGeom prst="rect">
            <a:avLst/>
          </a:prstGeom>
        </p:spPr>
        <p:txBody>
          <a:bodyPr anchorCtr="0" anchor="t" bIns="91425" lIns="91425" spcFirstLastPara="1" rIns="91425" wrap="square" tIns="91425">
            <a:normAutofit/>
          </a:bodyPr>
          <a:lstStyle/>
          <a:p>
            <a:pPr indent="-295275" lvl="0" marL="457200" rtl="0" algn="l">
              <a:spcBef>
                <a:spcPts val="0"/>
              </a:spcBef>
              <a:spcAft>
                <a:spcPts val="0"/>
              </a:spcAft>
              <a:buClr>
                <a:srgbClr val="202122"/>
              </a:buClr>
              <a:buSzPts val="1050"/>
              <a:buFont typeface="Arial"/>
              <a:buChar char="●"/>
            </a:pPr>
            <a:r>
              <a:rPr lang="en" sz="1050">
                <a:solidFill>
                  <a:srgbClr val="202122"/>
                </a:solidFill>
                <a:highlight>
                  <a:srgbClr val="FFFFFF"/>
                </a:highlight>
                <a:latin typeface="Arial"/>
                <a:ea typeface="Arial"/>
                <a:cs typeface="Arial"/>
                <a:sym typeface="Arial"/>
              </a:rPr>
              <a:t>visual exploration to understand what is in a dataset and the characteristics of the data</a:t>
            </a:r>
            <a:endParaRPr sz="1050">
              <a:solidFill>
                <a:srgbClr val="202122"/>
              </a:solidFill>
              <a:highlight>
                <a:srgbClr val="FFFFFF"/>
              </a:highlight>
              <a:latin typeface="Arial"/>
              <a:ea typeface="Arial"/>
              <a:cs typeface="Arial"/>
              <a:sym typeface="Arial"/>
            </a:endParaRPr>
          </a:p>
          <a:p>
            <a:pPr indent="-295275" lvl="0" marL="457200" rtl="0" algn="l">
              <a:spcBef>
                <a:spcPts val="0"/>
              </a:spcBef>
              <a:spcAft>
                <a:spcPts val="0"/>
              </a:spcAft>
              <a:buClr>
                <a:srgbClr val="202122"/>
              </a:buClr>
              <a:buSzPts val="1050"/>
              <a:buFont typeface="Arial"/>
              <a:buChar char="●"/>
            </a:pPr>
            <a:r>
              <a:rPr lang="en" sz="1050">
                <a:solidFill>
                  <a:srgbClr val="202122"/>
                </a:solidFill>
                <a:highlight>
                  <a:srgbClr val="FFFFFF"/>
                </a:highlight>
                <a:latin typeface="Arial"/>
                <a:ea typeface="Arial"/>
                <a:cs typeface="Arial"/>
                <a:sym typeface="Arial"/>
              </a:rPr>
              <a:t>size or amount of data, completeness of the data, correctness of the data, possible relationships amongst data elements or files/tables in the data.</a:t>
            </a:r>
            <a:endParaRPr sz="1050">
              <a:solidFill>
                <a:srgbClr val="202122"/>
              </a:solidFill>
              <a:highlight>
                <a:srgbClr val="FFFFFF"/>
              </a:highlight>
              <a:latin typeface="Arial"/>
              <a:ea typeface="Arial"/>
              <a:cs typeface="Arial"/>
              <a:sym typeface="Arial"/>
            </a:endParaRPr>
          </a:p>
          <a:p>
            <a:pPr indent="0" lvl="0" marL="457200" rtl="0" algn="l">
              <a:spcBef>
                <a:spcPts val="500"/>
              </a:spcBef>
              <a:spcAft>
                <a:spcPts val="0"/>
              </a:spcAft>
              <a:buNone/>
            </a:pPr>
            <a:r>
              <a:t/>
            </a:r>
            <a:endParaRPr sz="1050">
              <a:solidFill>
                <a:srgbClr val="202122"/>
              </a:solidFill>
              <a:highlight>
                <a:srgbClr val="FFFFFF"/>
              </a:highlight>
              <a:latin typeface="Arial"/>
              <a:ea typeface="Arial"/>
              <a:cs typeface="Arial"/>
              <a:sym typeface="Arial"/>
            </a:endParaRPr>
          </a:p>
          <a:p>
            <a:pPr indent="0" lvl="0" marL="0" rtl="0" algn="l">
              <a:spcBef>
                <a:spcPts val="5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sz="1050">
              <a:solidFill>
                <a:srgbClr val="202122"/>
              </a:solidFill>
              <a:highlight>
                <a:srgbClr val="FFFFFF"/>
              </a:highlight>
              <a:latin typeface="Arial"/>
              <a:ea typeface="Arial"/>
              <a:cs typeface="Arial"/>
              <a:sym typeface="Arial"/>
            </a:endParaRPr>
          </a:p>
        </p:txBody>
      </p:sp>
      <p:pic>
        <p:nvPicPr>
          <p:cNvPr id="291" name="Google Shape;291;p15"/>
          <p:cNvPicPr preferRelativeResize="0"/>
          <p:nvPr/>
        </p:nvPicPr>
        <p:blipFill>
          <a:blip r:embed="rId3">
            <a:alphaModFix/>
          </a:blip>
          <a:stretch>
            <a:fillRect/>
          </a:stretch>
        </p:blipFill>
        <p:spPr>
          <a:xfrm>
            <a:off x="1639463" y="2373026"/>
            <a:ext cx="6359175" cy="1911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Exploration</a:t>
            </a:r>
            <a:endParaRPr/>
          </a:p>
        </p:txBody>
      </p:sp>
      <p:sp>
        <p:nvSpPr>
          <p:cNvPr id="297" name="Google Shape;297;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8" name="Google Shape;298;p16"/>
          <p:cNvPicPr preferRelativeResize="0"/>
          <p:nvPr/>
        </p:nvPicPr>
        <p:blipFill>
          <a:blip r:embed="rId3">
            <a:alphaModFix/>
          </a:blip>
          <a:stretch>
            <a:fillRect/>
          </a:stretch>
        </p:blipFill>
        <p:spPr>
          <a:xfrm>
            <a:off x="1303800" y="1597875"/>
            <a:ext cx="4026724" cy="31656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Cleaning &amp; Preprocessing</a:t>
            </a:r>
            <a:endParaRPr/>
          </a:p>
        </p:txBody>
      </p:sp>
      <p:sp>
        <p:nvSpPr>
          <p:cNvPr id="304" name="Google Shape;304;p17"/>
          <p:cNvSpPr txBox="1"/>
          <p:nvPr>
            <p:ph idx="1" type="body"/>
          </p:nvPr>
        </p:nvSpPr>
        <p:spPr>
          <a:xfrm>
            <a:off x="1303800" y="1990050"/>
            <a:ext cx="7030500" cy="2541600"/>
          </a:xfrm>
          <a:prstGeom prst="rect">
            <a:avLst/>
          </a:prstGeom>
          <a:solidFill>
            <a:schemeClr val="lt1"/>
          </a:solidFill>
        </p:spPr>
        <p:txBody>
          <a:bodyPr anchorCtr="0" anchor="t" bIns="91425" lIns="91425" spcFirstLastPara="1" rIns="91425" wrap="square" tIns="91425">
            <a:normAutofit/>
          </a:bodyPr>
          <a:lstStyle/>
          <a:p>
            <a:pPr indent="-295275" lvl="0" marL="457200" rtl="0" algn="l">
              <a:spcBef>
                <a:spcPts val="0"/>
              </a:spcBef>
              <a:spcAft>
                <a:spcPts val="0"/>
              </a:spcAft>
              <a:buSzPts val="1050"/>
              <a:buFont typeface="Arial"/>
              <a:buChar char="●"/>
            </a:pPr>
            <a:r>
              <a:rPr lang="en" sz="1050">
                <a:solidFill>
                  <a:srgbClr val="202122"/>
                </a:solidFill>
                <a:highlight>
                  <a:srgbClr val="FFFFFF"/>
                </a:highlight>
                <a:latin typeface="Arial"/>
                <a:ea typeface="Arial"/>
                <a:cs typeface="Arial"/>
                <a:sym typeface="Arial"/>
              </a:rPr>
              <a:t>detecting and correcting (or removing) corrupt or inaccurate records from a record set, table, or database </a:t>
            </a:r>
            <a:endParaRPr sz="1050">
              <a:solidFill>
                <a:srgbClr val="202122"/>
              </a:solidFill>
              <a:highlight>
                <a:srgbClr val="FFFFFF"/>
              </a:highlight>
              <a:latin typeface="Arial"/>
              <a:ea typeface="Arial"/>
              <a:cs typeface="Arial"/>
              <a:sym typeface="Arial"/>
            </a:endParaRPr>
          </a:p>
          <a:p>
            <a:pPr indent="-295275" lvl="0" marL="457200" rtl="0" algn="l">
              <a:spcBef>
                <a:spcPts val="0"/>
              </a:spcBef>
              <a:spcAft>
                <a:spcPts val="0"/>
              </a:spcAft>
              <a:buSzPts val="1050"/>
              <a:buFont typeface="Arial"/>
              <a:buChar char="●"/>
            </a:pPr>
            <a:r>
              <a:rPr lang="en" sz="1050">
                <a:solidFill>
                  <a:srgbClr val="202122"/>
                </a:solidFill>
                <a:highlight>
                  <a:srgbClr val="FFFFFF"/>
                </a:highlight>
                <a:latin typeface="Arial"/>
                <a:ea typeface="Arial"/>
                <a:cs typeface="Arial"/>
                <a:sym typeface="Arial"/>
              </a:rPr>
              <a:t>identifying incomplete, incorrect, inaccurate or irrelevant parts of the data and then replacing, modifying, or deleting the dirty or coarse data</a:t>
            </a:r>
            <a:endParaRPr sz="1050">
              <a:solidFill>
                <a:srgbClr val="202122"/>
              </a:solidFill>
              <a:highlight>
                <a:schemeClr val="lt1"/>
              </a:highlight>
              <a:latin typeface="Arial"/>
              <a:ea typeface="Arial"/>
              <a:cs typeface="Arial"/>
              <a:sym typeface="Arial"/>
            </a:endParaRPr>
          </a:p>
          <a:p>
            <a:pPr indent="0" lvl="0" marL="457200" rtl="0" algn="l">
              <a:spcBef>
                <a:spcPts val="1200"/>
              </a:spcBef>
              <a:spcAft>
                <a:spcPts val="1200"/>
              </a:spcAft>
              <a:buNone/>
            </a:pPr>
            <a:r>
              <a:t/>
            </a:r>
            <a:endParaRPr sz="1050">
              <a:solidFill>
                <a:srgbClr val="202122"/>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Cleaning &amp; Preprocessing</a:t>
            </a:r>
            <a:endParaRPr/>
          </a:p>
        </p:txBody>
      </p:sp>
      <p:sp>
        <p:nvSpPr>
          <p:cNvPr id="310" name="Google Shape;310;p18"/>
          <p:cNvSpPr txBox="1"/>
          <p:nvPr>
            <p:ph idx="1" type="body"/>
          </p:nvPr>
        </p:nvSpPr>
        <p:spPr>
          <a:xfrm>
            <a:off x="1303800" y="1990050"/>
            <a:ext cx="7030500" cy="2541600"/>
          </a:xfrm>
          <a:prstGeom prst="rect">
            <a:avLst/>
          </a:prstGeom>
          <a:solidFill>
            <a:schemeClr val="lt1"/>
          </a:solidFill>
        </p:spPr>
        <p:txBody>
          <a:bodyPr anchorCtr="0" anchor="t" bIns="91425" lIns="91425" spcFirstLastPara="1" rIns="91425" wrap="square" tIns="91425">
            <a:normAutofit lnSpcReduction="10000"/>
          </a:bodyPr>
          <a:lstStyle/>
          <a:p>
            <a:pPr indent="-295275" lvl="0" marL="457200" rtl="0" algn="l">
              <a:spcBef>
                <a:spcPts val="0"/>
              </a:spcBef>
              <a:spcAft>
                <a:spcPts val="0"/>
              </a:spcAft>
              <a:buClr>
                <a:srgbClr val="202122"/>
              </a:buClr>
              <a:buSzPts val="1050"/>
              <a:buFont typeface="Arial"/>
              <a:buChar char="●"/>
            </a:pPr>
            <a:r>
              <a:rPr lang="en" sz="1050">
                <a:solidFill>
                  <a:srgbClr val="202122"/>
                </a:solidFill>
                <a:highlight>
                  <a:srgbClr val="FFFFFF"/>
                </a:highlight>
                <a:latin typeface="Arial"/>
                <a:ea typeface="Arial"/>
                <a:cs typeface="Arial"/>
                <a:sym typeface="Arial"/>
              </a:rPr>
              <a:t>There were a number of individuals that applied for their loans jointly</a:t>
            </a:r>
            <a:endParaRPr sz="1050">
              <a:solidFill>
                <a:srgbClr val="202122"/>
              </a:solidFill>
              <a:highlight>
                <a:schemeClr val="lt1"/>
              </a:highlight>
              <a:latin typeface="Arial"/>
              <a:ea typeface="Arial"/>
              <a:cs typeface="Arial"/>
              <a:sym typeface="Arial"/>
            </a:endParaRPr>
          </a:p>
          <a:p>
            <a:pPr indent="-295275" lvl="1" marL="914400" rtl="0" algn="l">
              <a:spcBef>
                <a:spcPts val="0"/>
              </a:spcBef>
              <a:spcAft>
                <a:spcPts val="0"/>
              </a:spcAft>
              <a:buClr>
                <a:srgbClr val="202122"/>
              </a:buClr>
              <a:buSzPts val="1050"/>
              <a:buFont typeface="Arial"/>
              <a:buChar char="○"/>
            </a:pPr>
            <a:r>
              <a:rPr lang="en" sz="1050">
                <a:solidFill>
                  <a:srgbClr val="202122"/>
                </a:solidFill>
                <a:highlight>
                  <a:schemeClr val="lt1"/>
                </a:highlight>
                <a:latin typeface="Arial"/>
                <a:ea typeface="Arial"/>
                <a:cs typeface="Arial"/>
                <a:sym typeface="Arial"/>
              </a:rPr>
              <a:t>We dropped the columns associated with their joint income/debt measures (joint income, joint debt to income, and joint verification as there were many missing values given that only a small subset of people applied for </a:t>
            </a:r>
            <a:r>
              <a:rPr lang="en" sz="1050">
                <a:solidFill>
                  <a:srgbClr val="202122"/>
                </a:solidFill>
                <a:highlight>
                  <a:schemeClr val="lt1"/>
                </a:highlight>
                <a:latin typeface="Arial"/>
                <a:ea typeface="Arial"/>
                <a:cs typeface="Arial"/>
                <a:sym typeface="Arial"/>
              </a:rPr>
              <a:t>loans jointly. </a:t>
            </a:r>
            <a:endParaRPr sz="1050">
              <a:solidFill>
                <a:srgbClr val="202122"/>
              </a:solidFill>
              <a:highlight>
                <a:schemeClr val="lt1"/>
              </a:highlight>
              <a:latin typeface="Arial"/>
              <a:ea typeface="Arial"/>
              <a:cs typeface="Arial"/>
              <a:sym typeface="Arial"/>
            </a:endParaRPr>
          </a:p>
          <a:p>
            <a:pPr indent="-295275" lvl="0" marL="457200" rtl="0" algn="l">
              <a:spcBef>
                <a:spcPts val="0"/>
              </a:spcBef>
              <a:spcAft>
                <a:spcPts val="0"/>
              </a:spcAft>
              <a:buClr>
                <a:srgbClr val="202122"/>
              </a:buClr>
              <a:buSzPts val="1050"/>
              <a:buFont typeface="Arial"/>
              <a:buChar char="●"/>
            </a:pPr>
            <a:r>
              <a:rPr lang="en" sz="1050">
                <a:solidFill>
                  <a:srgbClr val="202122"/>
                </a:solidFill>
                <a:highlight>
                  <a:schemeClr val="lt1"/>
                </a:highlight>
                <a:latin typeface="Arial"/>
                <a:ea typeface="Arial"/>
                <a:cs typeface="Arial"/>
                <a:sym typeface="Arial"/>
              </a:rPr>
              <a:t>Next we looked at the missing values in the employed length column </a:t>
            </a:r>
            <a:endParaRPr sz="1050">
              <a:solidFill>
                <a:srgbClr val="202122"/>
              </a:solidFill>
              <a:highlight>
                <a:schemeClr val="lt1"/>
              </a:highlight>
              <a:latin typeface="Arial"/>
              <a:ea typeface="Arial"/>
              <a:cs typeface="Arial"/>
              <a:sym typeface="Arial"/>
            </a:endParaRPr>
          </a:p>
          <a:p>
            <a:pPr indent="-295275" lvl="1" marL="914400" rtl="0" algn="l">
              <a:spcBef>
                <a:spcPts val="0"/>
              </a:spcBef>
              <a:spcAft>
                <a:spcPts val="0"/>
              </a:spcAft>
              <a:buClr>
                <a:srgbClr val="202122"/>
              </a:buClr>
              <a:buSzPts val="1050"/>
              <a:buFont typeface="Arial"/>
              <a:buChar char="○"/>
            </a:pPr>
            <a:r>
              <a:rPr lang="en" sz="1050">
                <a:solidFill>
                  <a:srgbClr val="202122"/>
                </a:solidFill>
                <a:highlight>
                  <a:schemeClr val="lt1"/>
                </a:highlight>
                <a:latin typeface="Arial"/>
                <a:ea typeface="Arial"/>
                <a:cs typeface="Arial"/>
                <a:sym typeface="Arial"/>
              </a:rPr>
              <a:t>We quickly noticed that the people who had missing values for length of time employed also had missing values for their job title. We assumed that these people were unemployed. Because we felt that this would also have an impact on their interest rate, we did not want to drop them. Instead, we imputed their missing values with the value -1 to essentially rank them lower than others in this category. </a:t>
            </a:r>
            <a:endParaRPr sz="1050">
              <a:solidFill>
                <a:srgbClr val="202122"/>
              </a:solidFill>
              <a:highlight>
                <a:schemeClr val="lt1"/>
              </a:highlight>
              <a:latin typeface="Arial"/>
              <a:ea typeface="Arial"/>
              <a:cs typeface="Arial"/>
              <a:sym typeface="Arial"/>
            </a:endParaRPr>
          </a:p>
          <a:p>
            <a:pPr indent="-295275" lvl="0" marL="457200" rtl="0" algn="l">
              <a:spcBef>
                <a:spcPts val="0"/>
              </a:spcBef>
              <a:spcAft>
                <a:spcPts val="0"/>
              </a:spcAft>
              <a:buClr>
                <a:srgbClr val="202122"/>
              </a:buClr>
              <a:buSzPts val="1050"/>
              <a:buFont typeface="Arial"/>
              <a:buChar char="●"/>
            </a:pPr>
            <a:r>
              <a:rPr lang="en" sz="1050">
                <a:solidFill>
                  <a:srgbClr val="202122"/>
                </a:solidFill>
                <a:highlight>
                  <a:schemeClr val="lt1"/>
                </a:highlight>
                <a:latin typeface="Arial"/>
                <a:ea typeface="Arial"/>
                <a:cs typeface="Arial"/>
                <a:sym typeface="Arial"/>
              </a:rPr>
              <a:t>Although the job title data was interesting, there was nothing we could do with that text data in the short time we were given for the project, so we decided to drop the column </a:t>
            </a:r>
            <a:endParaRPr sz="1050">
              <a:solidFill>
                <a:srgbClr val="202122"/>
              </a:solidFill>
              <a:highlight>
                <a:schemeClr val="lt1"/>
              </a:highlight>
              <a:latin typeface="Arial"/>
              <a:ea typeface="Arial"/>
              <a:cs typeface="Arial"/>
              <a:sym typeface="Arial"/>
            </a:endParaRPr>
          </a:p>
          <a:p>
            <a:pPr indent="0" lvl="0" marL="457200" rtl="0" algn="l">
              <a:spcBef>
                <a:spcPts val="1200"/>
              </a:spcBef>
              <a:spcAft>
                <a:spcPts val="1200"/>
              </a:spcAft>
              <a:buNone/>
            </a:pPr>
            <a:r>
              <a:t/>
            </a:r>
            <a:endParaRPr sz="1050">
              <a:solidFill>
                <a:srgbClr val="202122"/>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Cleaning &amp; Preprocessing</a:t>
            </a:r>
            <a:endParaRPr/>
          </a:p>
        </p:txBody>
      </p:sp>
      <p:sp>
        <p:nvSpPr>
          <p:cNvPr id="316" name="Google Shape;316;p19"/>
          <p:cNvSpPr txBox="1"/>
          <p:nvPr>
            <p:ph idx="1" type="body"/>
          </p:nvPr>
        </p:nvSpPr>
        <p:spPr>
          <a:xfrm>
            <a:off x="1303800" y="1990050"/>
            <a:ext cx="7030500" cy="2541600"/>
          </a:xfrm>
          <a:prstGeom prst="rect">
            <a:avLst/>
          </a:prstGeom>
          <a:solidFill>
            <a:schemeClr val="lt1"/>
          </a:solidFill>
        </p:spPr>
        <p:txBody>
          <a:bodyPr anchorCtr="0" anchor="t" bIns="91425" lIns="91425" spcFirstLastPara="1" rIns="91425" wrap="square" tIns="91425">
            <a:normAutofit lnSpcReduction="20000"/>
          </a:bodyPr>
          <a:lstStyle/>
          <a:p>
            <a:pPr indent="-295275" lvl="0" marL="457200" rtl="0" algn="l">
              <a:spcBef>
                <a:spcPts val="0"/>
              </a:spcBef>
              <a:spcAft>
                <a:spcPts val="0"/>
              </a:spcAft>
              <a:buClr>
                <a:srgbClr val="202122"/>
              </a:buClr>
              <a:buSzPts val="1050"/>
              <a:buFont typeface="Arial"/>
              <a:buChar char="●"/>
            </a:pPr>
            <a:r>
              <a:rPr lang="en" sz="1050">
                <a:solidFill>
                  <a:srgbClr val="202122"/>
                </a:solidFill>
                <a:highlight>
                  <a:srgbClr val="FFFFFF"/>
                </a:highlight>
                <a:latin typeface="Arial"/>
                <a:ea typeface="Arial"/>
                <a:cs typeface="Arial"/>
                <a:sym typeface="Arial"/>
              </a:rPr>
              <a:t>Next</a:t>
            </a:r>
            <a:r>
              <a:rPr lang="en" sz="1050">
                <a:solidFill>
                  <a:srgbClr val="202122"/>
                </a:solidFill>
                <a:highlight>
                  <a:srgbClr val="FFFFFF"/>
                </a:highlight>
                <a:latin typeface="Arial"/>
                <a:ea typeface="Arial"/>
                <a:cs typeface="Arial"/>
                <a:sym typeface="Arial"/>
              </a:rPr>
              <a:t> we turned to the variables with the highest number of missing values </a:t>
            </a:r>
            <a:endParaRPr sz="1050">
              <a:solidFill>
                <a:srgbClr val="202122"/>
              </a:solidFill>
              <a:highlight>
                <a:srgbClr val="FFFFFF"/>
              </a:highlight>
              <a:latin typeface="Arial"/>
              <a:ea typeface="Arial"/>
              <a:cs typeface="Arial"/>
              <a:sym typeface="Arial"/>
            </a:endParaRPr>
          </a:p>
          <a:p>
            <a:pPr indent="-295275" lvl="1" marL="914400" rtl="0" algn="l">
              <a:spcBef>
                <a:spcPts val="0"/>
              </a:spcBef>
              <a:spcAft>
                <a:spcPts val="0"/>
              </a:spcAft>
              <a:buClr>
                <a:srgbClr val="202122"/>
              </a:buClr>
              <a:buSzPts val="1050"/>
              <a:buFont typeface="Arial"/>
              <a:buChar char="○"/>
            </a:pPr>
            <a:r>
              <a:rPr lang="en" sz="1050">
                <a:solidFill>
                  <a:srgbClr val="202122"/>
                </a:solidFill>
                <a:highlight>
                  <a:srgbClr val="FFFFFF"/>
                </a:highlight>
                <a:latin typeface="Arial"/>
                <a:ea typeface="Arial"/>
                <a:cs typeface="Arial"/>
                <a:sym typeface="Arial"/>
              </a:rPr>
              <a:t>Number of months since last </a:t>
            </a:r>
            <a:r>
              <a:rPr lang="en" sz="1050">
                <a:solidFill>
                  <a:srgbClr val="202122"/>
                </a:solidFill>
                <a:highlight>
                  <a:srgbClr val="FFFFFF"/>
                </a:highlight>
                <a:latin typeface="Arial"/>
                <a:ea typeface="Arial"/>
                <a:cs typeface="Arial"/>
                <a:sym typeface="Arial"/>
              </a:rPr>
              <a:t>delinquency</a:t>
            </a:r>
            <a:r>
              <a:rPr lang="en" sz="1050">
                <a:solidFill>
                  <a:srgbClr val="202122"/>
                </a:solidFill>
                <a:highlight>
                  <a:srgbClr val="FFFFFF"/>
                </a:highlight>
                <a:latin typeface="Arial"/>
                <a:ea typeface="Arial"/>
                <a:cs typeface="Arial"/>
                <a:sym typeface="Arial"/>
              </a:rPr>
              <a:t> </a:t>
            </a:r>
            <a:endParaRPr sz="1050">
              <a:solidFill>
                <a:srgbClr val="202122"/>
              </a:solidFill>
              <a:highlight>
                <a:srgbClr val="FFFFFF"/>
              </a:highlight>
              <a:latin typeface="Arial"/>
              <a:ea typeface="Arial"/>
              <a:cs typeface="Arial"/>
              <a:sym typeface="Arial"/>
            </a:endParaRPr>
          </a:p>
          <a:p>
            <a:pPr indent="-295275" lvl="1" marL="914400" rtl="0" algn="l">
              <a:spcBef>
                <a:spcPts val="0"/>
              </a:spcBef>
              <a:spcAft>
                <a:spcPts val="0"/>
              </a:spcAft>
              <a:buClr>
                <a:srgbClr val="202122"/>
              </a:buClr>
              <a:buSzPts val="1050"/>
              <a:buFont typeface="Arial"/>
              <a:buChar char="○"/>
            </a:pPr>
            <a:r>
              <a:rPr lang="en" sz="1050">
                <a:solidFill>
                  <a:srgbClr val="202122"/>
                </a:solidFill>
                <a:highlight>
                  <a:srgbClr val="FFFFFF"/>
                </a:highlight>
                <a:latin typeface="Arial"/>
                <a:ea typeface="Arial"/>
                <a:cs typeface="Arial"/>
                <a:sym typeface="Arial"/>
              </a:rPr>
              <a:t>Number of months since an account was 90 days late </a:t>
            </a:r>
            <a:endParaRPr sz="1050">
              <a:solidFill>
                <a:srgbClr val="202122"/>
              </a:solidFill>
              <a:highlight>
                <a:srgbClr val="FFFFFF"/>
              </a:highlight>
              <a:latin typeface="Arial"/>
              <a:ea typeface="Arial"/>
              <a:cs typeface="Arial"/>
              <a:sym typeface="Arial"/>
            </a:endParaRPr>
          </a:p>
          <a:p>
            <a:pPr indent="-295275" lvl="1" marL="914400" rtl="0" algn="l">
              <a:spcBef>
                <a:spcPts val="0"/>
              </a:spcBef>
              <a:spcAft>
                <a:spcPts val="0"/>
              </a:spcAft>
              <a:buClr>
                <a:srgbClr val="202122"/>
              </a:buClr>
              <a:buSzPts val="1050"/>
              <a:buFont typeface="Arial"/>
              <a:buChar char="○"/>
            </a:pPr>
            <a:r>
              <a:rPr lang="en" sz="1050">
                <a:solidFill>
                  <a:srgbClr val="202122"/>
                </a:solidFill>
                <a:highlight>
                  <a:srgbClr val="FFFFFF"/>
                </a:highlight>
                <a:latin typeface="Arial"/>
                <a:ea typeface="Arial"/>
                <a:cs typeface="Arial"/>
                <a:sym typeface="Arial"/>
              </a:rPr>
              <a:t>Number of months since last credit inquiry</a:t>
            </a:r>
            <a:endParaRPr sz="1050">
              <a:solidFill>
                <a:srgbClr val="202122"/>
              </a:solidFill>
              <a:highlight>
                <a:srgbClr val="FFFFFF"/>
              </a:highlight>
              <a:latin typeface="Arial"/>
              <a:ea typeface="Arial"/>
              <a:cs typeface="Arial"/>
              <a:sym typeface="Arial"/>
            </a:endParaRPr>
          </a:p>
          <a:p>
            <a:pPr indent="-295275" lvl="0" marL="457200" rtl="0" algn="l">
              <a:spcBef>
                <a:spcPts val="0"/>
              </a:spcBef>
              <a:spcAft>
                <a:spcPts val="0"/>
              </a:spcAft>
              <a:buClr>
                <a:srgbClr val="202122"/>
              </a:buClr>
              <a:buSzPts val="1050"/>
              <a:buFont typeface="Arial"/>
              <a:buChar char="●"/>
            </a:pPr>
            <a:r>
              <a:rPr lang="en" sz="1050">
                <a:solidFill>
                  <a:srgbClr val="202122"/>
                </a:solidFill>
                <a:highlight>
                  <a:srgbClr val="FFFFFF"/>
                </a:highlight>
                <a:latin typeface="Arial"/>
                <a:ea typeface="Arial"/>
                <a:cs typeface="Arial"/>
                <a:sym typeface="Arial"/>
              </a:rPr>
              <a:t>For all of these variables, a higher number of months would likely represent a better overall credit score and thus a lower interest rate</a:t>
            </a:r>
            <a:endParaRPr sz="1050">
              <a:solidFill>
                <a:srgbClr val="202122"/>
              </a:solidFill>
              <a:highlight>
                <a:srgbClr val="FFFFFF"/>
              </a:highlight>
              <a:latin typeface="Arial"/>
              <a:ea typeface="Arial"/>
              <a:cs typeface="Arial"/>
              <a:sym typeface="Arial"/>
            </a:endParaRPr>
          </a:p>
          <a:p>
            <a:pPr indent="-295275" lvl="0" marL="457200" rtl="0" algn="l">
              <a:spcBef>
                <a:spcPts val="0"/>
              </a:spcBef>
              <a:spcAft>
                <a:spcPts val="0"/>
              </a:spcAft>
              <a:buClr>
                <a:srgbClr val="202122"/>
              </a:buClr>
              <a:buSzPts val="1050"/>
              <a:buFont typeface="Arial"/>
              <a:buChar char="●"/>
            </a:pPr>
            <a:r>
              <a:rPr lang="en" sz="1050">
                <a:solidFill>
                  <a:srgbClr val="202122"/>
                </a:solidFill>
                <a:highlight>
                  <a:srgbClr val="FFFFFF"/>
                </a:highlight>
                <a:latin typeface="Arial"/>
                <a:ea typeface="Arial"/>
                <a:cs typeface="Arial"/>
                <a:sym typeface="Arial"/>
              </a:rPr>
              <a:t>It seemed to us that those individuals with missing values had no delinquencies or recent credit inquiries, so we imputed a larger value for them to represent </a:t>
            </a:r>
            <a:r>
              <a:rPr lang="en" sz="1050">
                <a:solidFill>
                  <a:srgbClr val="202122"/>
                </a:solidFill>
                <a:highlight>
                  <a:srgbClr val="FFFFFF"/>
                </a:highlight>
                <a:latin typeface="Arial"/>
                <a:ea typeface="Arial"/>
                <a:cs typeface="Arial"/>
                <a:sym typeface="Arial"/>
              </a:rPr>
              <a:t>their higher credit-worthiness</a:t>
            </a:r>
            <a:endParaRPr sz="1050">
              <a:solidFill>
                <a:srgbClr val="202122"/>
              </a:solidFill>
              <a:highlight>
                <a:srgbClr val="FFFFFF"/>
              </a:highlight>
              <a:latin typeface="Arial"/>
              <a:ea typeface="Arial"/>
              <a:cs typeface="Arial"/>
              <a:sym typeface="Arial"/>
            </a:endParaRPr>
          </a:p>
          <a:p>
            <a:pPr indent="-295275" lvl="0" marL="457200" rtl="0" algn="l">
              <a:spcBef>
                <a:spcPts val="0"/>
              </a:spcBef>
              <a:spcAft>
                <a:spcPts val="0"/>
              </a:spcAft>
              <a:buClr>
                <a:srgbClr val="202122"/>
              </a:buClr>
              <a:buSzPts val="1050"/>
              <a:buFont typeface="Arial"/>
              <a:buChar char="●"/>
            </a:pPr>
            <a:r>
              <a:rPr lang="en" sz="1050">
                <a:solidFill>
                  <a:srgbClr val="202122"/>
                </a:solidFill>
                <a:highlight>
                  <a:srgbClr val="FFFFFF"/>
                </a:highlight>
                <a:latin typeface="Arial"/>
                <a:ea typeface="Arial"/>
                <a:cs typeface="Arial"/>
                <a:sym typeface="Arial"/>
              </a:rPr>
              <a:t>We took the reverse approach when looking at the number of accounts greater than 120 days past due and imputed smaller value there to again indicated higher credit-worthiness for individuals with fewer delinquencies </a:t>
            </a:r>
            <a:endParaRPr sz="1050">
              <a:solidFill>
                <a:srgbClr val="202122"/>
              </a:solidFill>
              <a:highlight>
                <a:srgbClr val="FFFFFF"/>
              </a:highlight>
              <a:latin typeface="Arial"/>
              <a:ea typeface="Arial"/>
              <a:cs typeface="Arial"/>
              <a:sym typeface="Arial"/>
            </a:endParaRPr>
          </a:p>
          <a:p>
            <a:pPr indent="0" lvl="0" marL="914400" rtl="0" algn="l">
              <a:spcBef>
                <a:spcPts val="1200"/>
              </a:spcBef>
              <a:spcAft>
                <a:spcPts val="0"/>
              </a:spcAft>
              <a:buNone/>
            </a:pPr>
            <a:r>
              <a:t/>
            </a:r>
            <a:endParaRPr sz="1050">
              <a:solidFill>
                <a:srgbClr val="202122"/>
              </a:solidFill>
              <a:highlight>
                <a:srgbClr val="FFFFFF"/>
              </a:highlight>
              <a:latin typeface="Arial"/>
              <a:ea typeface="Arial"/>
              <a:cs typeface="Arial"/>
              <a:sym typeface="Arial"/>
            </a:endParaRPr>
          </a:p>
          <a:p>
            <a:pPr indent="0" lvl="0" marL="457200" rtl="0" algn="l">
              <a:spcBef>
                <a:spcPts val="1200"/>
              </a:spcBef>
              <a:spcAft>
                <a:spcPts val="1200"/>
              </a:spcAft>
              <a:buNone/>
            </a:pPr>
            <a:r>
              <a:t/>
            </a:r>
            <a:endParaRPr sz="1050">
              <a:solidFill>
                <a:srgbClr val="202122"/>
              </a:solidFill>
              <a:highlight>
                <a:srgbClr val="FFFFFF"/>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Cleaning &amp; Preprocessing</a:t>
            </a:r>
            <a:endParaRPr/>
          </a:p>
        </p:txBody>
      </p:sp>
      <p:sp>
        <p:nvSpPr>
          <p:cNvPr id="322" name="Google Shape;322;p20"/>
          <p:cNvSpPr txBox="1"/>
          <p:nvPr>
            <p:ph idx="1" type="body"/>
          </p:nvPr>
        </p:nvSpPr>
        <p:spPr>
          <a:xfrm>
            <a:off x="1303800" y="1990050"/>
            <a:ext cx="7030500" cy="2541600"/>
          </a:xfrm>
          <a:prstGeom prst="rect">
            <a:avLst/>
          </a:prstGeom>
          <a:solidFill>
            <a:schemeClr val="lt1"/>
          </a:solidFill>
        </p:spPr>
        <p:txBody>
          <a:bodyPr anchorCtr="0" anchor="t" bIns="91425" lIns="91425" spcFirstLastPara="1" rIns="91425" wrap="square" tIns="91425">
            <a:normAutofit/>
          </a:bodyPr>
          <a:lstStyle/>
          <a:p>
            <a:pPr indent="-295275" lvl="0" marL="457200" rtl="0" algn="l">
              <a:spcBef>
                <a:spcPts val="0"/>
              </a:spcBef>
              <a:spcAft>
                <a:spcPts val="0"/>
              </a:spcAft>
              <a:buClr>
                <a:srgbClr val="202122"/>
              </a:buClr>
              <a:buSzPts val="1050"/>
              <a:buFont typeface="Arial"/>
              <a:buChar char="●"/>
            </a:pPr>
            <a:r>
              <a:rPr lang="en" sz="1050">
                <a:solidFill>
                  <a:srgbClr val="202122"/>
                </a:solidFill>
                <a:highlight>
                  <a:srgbClr val="FFFFFF"/>
                </a:highlight>
                <a:latin typeface="Arial"/>
                <a:ea typeface="Arial"/>
                <a:cs typeface="Arial"/>
                <a:sym typeface="Arial"/>
              </a:rPr>
              <a:t>Beyond the steps on the previous slides, we also converted categorical </a:t>
            </a:r>
            <a:r>
              <a:rPr lang="en" sz="1050">
                <a:solidFill>
                  <a:srgbClr val="202122"/>
                </a:solidFill>
                <a:highlight>
                  <a:srgbClr val="FFFFFF"/>
                </a:highlight>
                <a:latin typeface="Arial"/>
                <a:ea typeface="Arial"/>
                <a:cs typeface="Arial"/>
                <a:sym typeface="Arial"/>
              </a:rPr>
              <a:t>variables into numeric data types </a:t>
            </a:r>
            <a:endParaRPr sz="1050">
              <a:solidFill>
                <a:srgbClr val="202122"/>
              </a:solidFill>
              <a:highlight>
                <a:srgbClr val="FFFFFF"/>
              </a:highlight>
              <a:latin typeface="Arial"/>
              <a:ea typeface="Arial"/>
              <a:cs typeface="Arial"/>
              <a:sym typeface="Arial"/>
            </a:endParaRPr>
          </a:p>
          <a:p>
            <a:pPr indent="-295275" lvl="0" marL="457200" rtl="0" algn="l">
              <a:spcBef>
                <a:spcPts val="0"/>
              </a:spcBef>
              <a:spcAft>
                <a:spcPts val="0"/>
              </a:spcAft>
              <a:buClr>
                <a:srgbClr val="202122"/>
              </a:buClr>
              <a:buSzPts val="1050"/>
              <a:buFont typeface="Arial"/>
              <a:buChar char="●"/>
            </a:pPr>
            <a:r>
              <a:rPr lang="en" sz="1050">
                <a:solidFill>
                  <a:srgbClr val="202122"/>
                </a:solidFill>
                <a:highlight>
                  <a:srgbClr val="FFFFFF"/>
                </a:highlight>
                <a:latin typeface="Arial"/>
                <a:ea typeface="Arial"/>
                <a:cs typeface="Arial"/>
                <a:sym typeface="Arial"/>
              </a:rPr>
              <a:t>There was one additional variable with an incorrect data type, “earliest credit line.” This should have been a date (year). We dropped this variable since the model may be been misinterpreting the values. However, given more time, we would have liked to convert this to something representing to length of credit history as we know this is an extremely important variable when determining interest rates! </a:t>
            </a:r>
            <a:endParaRPr sz="1050">
              <a:solidFill>
                <a:srgbClr val="202122"/>
              </a:solidFill>
              <a:highlight>
                <a:srgbClr val="FFFFFF"/>
              </a:highlight>
              <a:latin typeface="Arial"/>
              <a:ea typeface="Arial"/>
              <a:cs typeface="Arial"/>
              <a:sym typeface="Arial"/>
            </a:endParaRPr>
          </a:p>
          <a:p>
            <a:pPr indent="0" lvl="0" marL="914400" rtl="0" algn="l">
              <a:spcBef>
                <a:spcPts val="1200"/>
              </a:spcBef>
              <a:spcAft>
                <a:spcPts val="0"/>
              </a:spcAft>
              <a:buNone/>
            </a:pPr>
            <a:r>
              <a:t/>
            </a:r>
            <a:endParaRPr sz="1050">
              <a:solidFill>
                <a:srgbClr val="202122"/>
              </a:solidFill>
              <a:highlight>
                <a:srgbClr val="FFFFFF"/>
              </a:highlight>
              <a:latin typeface="Arial"/>
              <a:ea typeface="Arial"/>
              <a:cs typeface="Arial"/>
              <a:sym typeface="Arial"/>
            </a:endParaRPr>
          </a:p>
          <a:p>
            <a:pPr indent="0" lvl="0" marL="457200" rtl="0" algn="l">
              <a:spcBef>
                <a:spcPts val="1200"/>
              </a:spcBef>
              <a:spcAft>
                <a:spcPts val="1200"/>
              </a:spcAft>
              <a:buNone/>
            </a:pPr>
            <a:r>
              <a:t/>
            </a:r>
            <a:endParaRPr sz="1050">
              <a:solidFill>
                <a:srgbClr val="202122"/>
              </a:solidFill>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Visualization</a:t>
            </a:r>
            <a:endParaRPr/>
          </a:p>
        </p:txBody>
      </p:sp>
      <p:pic>
        <p:nvPicPr>
          <p:cNvPr id="328" name="Google Shape;328;p21"/>
          <p:cNvPicPr preferRelativeResize="0"/>
          <p:nvPr/>
        </p:nvPicPr>
        <p:blipFill>
          <a:blip r:embed="rId3">
            <a:alphaModFix/>
          </a:blip>
          <a:stretch>
            <a:fillRect/>
          </a:stretch>
        </p:blipFill>
        <p:spPr>
          <a:xfrm>
            <a:off x="310150" y="1359450"/>
            <a:ext cx="4581076" cy="3676325"/>
          </a:xfrm>
          <a:prstGeom prst="rect">
            <a:avLst/>
          </a:prstGeom>
          <a:noFill/>
          <a:ln>
            <a:noFill/>
          </a:ln>
        </p:spPr>
      </p:pic>
      <p:sp>
        <p:nvSpPr>
          <p:cNvPr id="329" name="Google Shape;329;p21"/>
          <p:cNvSpPr txBox="1"/>
          <p:nvPr>
            <p:ph idx="1" type="body"/>
          </p:nvPr>
        </p:nvSpPr>
        <p:spPr>
          <a:xfrm>
            <a:off x="5157525" y="1289375"/>
            <a:ext cx="3176700" cy="324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bar plot was plotted with the training dataset to identify the variables with highest number of missing values for further exploration.  </a:t>
            </a:r>
            <a:endParaRPr/>
          </a:p>
          <a:p>
            <a:pPr indent="0" lvl="0" marL="0" rtl="0" algn="l">
              <a:spcBef>
                <a:spcPts val="1200"/>
              </a:spcBef>
              <a:spcAft>
                <a:spcPts val="1200"/>
              </a:spcAft>
              <a:buNone/>
            </a:pPr>
            <a:r>
              <a:rPr lang="en"/>
              <a:t>We suspected that the variables ending in “_joint” had such high missing values because they were only populated for those people applying for a loan jointly.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