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88" r:id="rId7"/>
    <p:sldId id="262" r:id="rId8"/>
    <p:sldId id="261" r:id="rId9"/>
    <p:sldId id="263" r:id="rId10"/>
    <p:sldId id="267" r:id="rId11"/>
    <p:sldId id="268" r:id="rId12"/>
    <p:sldId id="270" r:id="rId13"/>
    <p:sldId id="264" r:id="rId14"/>
    <p:sldId id="265" r:id="rId15"/>
    <p:sldId id="281" r:id="rId16"/>
    <p:sldId id="282" r:id="rId17"/>
    <p:sldId id="287" r:id="rId18"/>
    <p:sldId id="283" r:id="rId19"/>
    <p:sldId id="289" r:id="rId20"/>
    <p:sldId id="290" r:id="rId21"/>
    <p:sldId id="291" r:id="rId22"/>
    <p:sldId id="292" r:id="rId23"/>
    <p:sldId id="266" r:id="rId24"/>
    <p:sldId id="271" r:id="rId25"/>
    <p:sldId id="272" r:id="rId26"/>
    <p:sldId id="279" r:id="rId27"/>
    <p:sldId id="273" r:id="rId28"/>
    <p:sldId id="280" r:id="rId29"/>
    <p:sldId id="274" r:id="rId30"/>
    <p:sldId id="286" r:id="rId31"/>
    <p:sldId id="275" r:id="rId32"/>
    <p:sldId id="276" r:id="rId33"/>
    <p:sldId id="277" r:id="rId34"/>
    <p:sldId id="278" r:id="rId35"/>
    <p:sldId id="284"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77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93606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07063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E304B-BB8D-48AC-99E5-59B797BCD10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4378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E304B-BB8D-48AC-99E5-59B797BCD10C}"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454843-A91E-41CA-9924-D9469AF9CE4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7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DE304B-BB8D-48AC-99E5-59B797BCD10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189694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DE304B-BB8D-48AC-99E5-59B797BCD10C}" type="datetimeFigureOut">
              <a:rPr lang="en-US" smtClean="0"/>
              <a:t>8/26/2023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304756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DE304B-BB8D-48AC-99E5-59B797BCD10C}" type="datetimeFigureOut">
              <a:rPr lang="en-US" smtClean="0"/>
              <a:t>8/26/2023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292997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ADE304B-BB8D-48AC-99E5-59B797BCD10C}" type="datetimeFigureOut">
              <a:rPr lang="en-US" smtClean="0"/>
              <a:t>8/26/2023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607783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DE304B-BB8D-48AC-99E5-59B797BCD10C}" type="datetimeFigureOut">
              <a:rPr lang="en-US" smtClean="0"/>
              <a:t>8/26/2023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F454843-A91E-41CA-9924-D9469AF9CE49}" type="slidenum">
              <a:rPr lang="en-US" smtClean="0"/>
              <a:t>‹#›</a:t>
            </a:fld>
            <a:endParaRPr lang="en-US"/>
          </a:p>
        </p:txBody>
      </p:sp>
    </p:spTree>
    <p:extLst>
      <p:ext uri="{BB962C8B-B14F-4D97-AF65-F5344CB8AC3E}">
        <p14:creationId xmlns:p14="http://schemas.microsoft.com/office/powerpoint/2010/main" val="21085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DE304B-BB8D-48AC-99E5-59B797BCD10C}" type="datetimeFigureOut">
              <a:rPr lang="en-US" smtClean="0"/>
              <a:t>8/26/2023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454843-A91E-41CA-9924-D9469AF9CE49}" type="slidenum">
              <a:rPr lang="en-US" smtClean="0"/>
              <a:t>‹#›</a:t>
            </a:fld>
            <a:endParaRPr lang="en-US"/>
          </a:p>
        </p:txBody>
      </p:sp>
    </p:spTree>
    <p:extLst>
      <p:ext uri="{BB962C8B-B14F-4D97-AF65-F5344CB8AC3E}">
        <p14:creationId xmlns:p14="http://schemas.microsoft.com/office/powerpoint/2010/main" val="4125455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DE304B-BB8D-48AC-99E5-59B797BCD10C}" type="datetimeFigureOut">
              <a:rPr lang="en-US" smtClean="0"/>
              <a:t>8/26/2023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F454843-A91E-41CA-9924-D9469AF9CE4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77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5766816" y="6177598"/>
            <a:ext cx="9144000" cy="1655762"/>
          </a:xfrm>
        </p:spPr>
        <p:txBody>
          <a:bodyPr/>
          <a:lstStyle/>
          <a:p>
            <a:r>
              <a:rPr lang="en-US"/>
              <a:t>V0.2 </a:t>
            </a:r>
            <a:r>
              <a:rPr lang="en-US" dirty="0"/>
              <a:t>- A quick reference guide</a:t>
            </a:r>
          </a:p>
        </p:txBody>
      </p:sp>
    </p:spTree>
    <p:extLst>
      <p:ext uri="{BB962C8B-B14F-4D97-AF65-F5344CB8AC3E}">
        <p14:creationId xmlns:p14="http://schemas.microsoft.com/office/powerpoint/2010/main" val="1447824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tracer library</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A tracer library file is a simplified tracer type database. The idea is that users can add tracer types and subtypes, each with their parameters and coefficients, to that library and use them on any case and share with other users.</a:t>
            </a:r>
          </a:p>
          <a:p>
            <a:endParaRPr lang="en-US" dirty="0"/>
          </a:p>
          <a:p>
            <a:endParaRPr lang="en-US" dirty="0"/>
          </a:p>
          <a:p>
            <a:endParaRPr lang="en-US" dirty="0"/>
          </a:p>
          <a:p>
            <a:endParaRPr lang="en-US" dirty="0"/>
          </a:p>
          <a:p>
            <a:endParaRPr lang="en-US" dirty="0"/>
          </a:p>
          <a:p>
            <a:endParaRPr lang="en-US" dirty="0"/>
          </a:p>
          <a:p>
            <a:r>
              <a:rPr lang="en-US" dirty="0"/>
              <a:t>For v0.2, plastic and paper types are implemented, with simple, placeholder physical functions such as a degradation rate.</a:t>
            </a:r>
          </a:p>
          <a:p>
            <a:pPr marL="0" indent="0">
              <a:buNone/>
            </a:pPr>
            <a:endParaRPr lang="en-US" dirty="0"/>
          </a:p>
        </p:txBody>
      </p:sp>
      <p:pic>
        <p:nvPicPr>
          <p:cNvPr id="5" name="Picture 4"/>
          <p:cNvPicPr>
            <a:picLocks noChangeAspect="1"/>
          </p:cNvPicPr>
          <p:nvPr/>
        </p:nvPicPr>
        <p:blipFill>
          <a:blip r:embed="rId2"/>
          <a:stretch>
            <a:fillRect/>
          </a:stretch>
        </p:blipFill>
        <p:spPr>
          <a:xfrm>
            <a:off x="1758723" y="2801711"/>
            <a:ext cx="3514725" cy="2600325"/>
          </a:xfrm>
          <a:prstGeom prst="rect">
            <a:avLst/>
          </a:prstGeom>
        </p:spPr>
      </p:pic>
      <p:pic>
        <p:nvPicPr>
          <p:cNvPr id="6" name="Picture 5"/>
          <p:cNvPicPr>
            <a:picLocks noChangeAspect="1"/>
          </p:cNvPicPr>
          <p:nvPr/>
        </p:nvPicPr>
        <p:blipFill rotWithShape="1">
          <a:blip r:embed="rId3"/>
          <a:srcRect l="323"/>
          <a:stretch/>
        </p:blipFill>
        <p:spPr>
          <a:xfrm>
            <a:off x="6126480" y="3535136"/>
            <a:ext cx="3560309" cy="1790700"/>
          </a:xfrm>
          <a:prstGeom prst="rect">
            <a:avLst/>
          </a:prstGeom>
        </p:spPr>
      </p:pic>
    </p:spTree>
    <p:extLst>
      <p:ext uri="{BB962C8B-B14F-4D97-AF65-F5344CB8AC3E}">
        <p14:creationId xmlns:p14="http://schemas.microsoft.com/office/powerpoint/2010/main" val="405499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variable names library</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A variable library file simply stores the match between the formal </a:t>
            </a:r>
            <a:r>
              <a:rPr lang="en-US" dirty="0" err="1"/>
              <a:t>NetCDF</a:t>
            </a:r>
            <a:r>
              <a:rPr lang="en-US" dirty="0"/>
              <a:t> CF name for a variable and the actual variants that different models write on their outputs. Any user can add to this file if they encounter outputs from different models, and as long as the output is CF compliant, no further pre-processing should be required.</a:t>
            </a:r>
          </a:p>
          <a:p>
            <a:endParaRPr lang="en-US" dirty="0"/>
          </a:p>
          <a:p>
            <a:endParaRPr lang="en-US" dirty="0"/>
          </a:p>
          <a:p>
            <a:endParaRPr lang="en-US" dirty="0"/>
          </a:p>
          <a:p>
            <a:endParaRPr lang="en-US" dirty="0"/>
          </a:p>
          <a:p>
            <a:r>
              <a:rPr lang="en-US" dirty="0"/>
              <a:t>The name of the section is the CF long name, and the name field in front of it determines the name of that variable inside our simulation and its outputs.</a:t>
            </a:r>
          </a:p>
          <a:p>
            <a:r>
              <a:rPr lang="en-US" dirty="0"/>
              <a:t>The variants are a list of possible names for a given variable, that if found in a </a:t>
            </a:r>
            <a:r>
              <a:rPr lang="en-US" dirty="0" err="1"/>
              <a:t>NetCDF</a:t>
            </a:r>
            <a:r>
              <a:rPr lang="en-US" dirty="0"/>
              <a:t> file are used to read the fields.</a:t>
            </a:r>
          </a:p>
          <a:p>
            <a:pPr marL="0" indent="0">
              <a:buNone/>
            </a:pPr>
            <a:endParaRPr lang="en-US" dirty="0"/>
          </a:p>
        </p:txBody>
      </p:sp>
      <p:pic>
        <p:nvPicPr>
          <p:cNvPr id="4" name="Picture 3"/>
          <p:cNvPicPr>
            <a:picLocks noChangeAspect="1"/>
          </p:cNvPicPr>
          <p:nvPr/>
        </p:nvPicPr>
        <p:blipFill>
          <a:blip r:embed="rId2"/>
          <a:stretch>
            <a:fillRect/>
          </a:stretch>
        </p:blipFill>
        <p:spPr>
          <a:xfrm>
            <a:off x="1858736" y="3414333"/>
            <a:ext cx="3924300" cy="981075"/>
          </a:xfrm>
          <a:prstGeom prst="rect">
            <a:avLst/>
          </a:prstGeom>
        </p:spPr>
      </p:pic>
      <p:pic>
        <p:nvPicPr>
          <p:cNvPr id="7" name="Picture 6"/>
          <p:cNvPicPr>
            <a:picLocks noChangeAspect="1"/>
          </p:cNvPicPr>
          <p:nvPr/>
        </p:nvPicPr>
        <p:blipFill>
          <a:blip r:embed="rId3"/>
          <a:stretch>
            <a:fillRect/>
          </a:stretch>
        </p:blipFill>
        <p:spPr>
          <a:xfrm>
            <a:off x="6962503" y="3327247"/>
            <a:ext cx="2619375" cy="1323975"/>
          </a:xfrm>
          <a:prstGeom prst="rect">
            <a:avLst/>
          </a:prstGeom>
        </p:spPr>
      </p:pic>
    </p:spTree>
    <p:extLst>
      <p:ext uri="{BB962C8B-B14F-4D97-AF65-F5344CB8AC3E}">
        <p14:creationId xmlns:p14="http://schemas.microsoft.com/office/powerpoint/2010/main" val="4633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a:t>
            </a:r>
            <a:r>
              <a:rPr lang="en-US" dirty="0" err="1"/>
              <a:t>nc</a:t>
            </a:r>
            <a:r>
              <a:rPr lang="en-US" dirty="0"/>
              <a:t> or .nc4 files</a:t>
            </a:r>
          </a:p>
        </p:txBody>
      </p:sp>
      <p:sp>
        <p:nvSpPr>
          <p:cNvPr id="3" name="Content Placeholder 2"/>
          <p:cNvSpPr>
            <a:spLocks noGrp="1"/>
          </p:cNvSpPr>
          <p:nvPr>
            <p:ph idx="1"/>
          </p:nvPr>
        </p:nvSpPr>
        <p:spPr>
          <a:xfrm>
            <a:off x="1097280" y="1845733"/>
            <a:ext cx="10058400" cy="4576837"/>
          </a:xfrm>
        </p:spPr>
        <p:txBody>
          <a:bodyPr>
            <a:normAutofit/>
          </a:bodyPr>
          <a:lstStyle/>
          <a:p>
            <a:r>
              <a:rPr lang="en-US" dirty="0"/>
              <a:t>MOHID </a:t>
            </a:r>
            <a:r>
              <a:rPr lang="en-US" dirty="0" err="1"/>
              <a:t>Lagrangian</a:t>
            </a:r>
            <a:r>
              <a:rPr lang="en-US" dirty="0"/>
              <a:t> V0.2 consumes </a:t>
            </a:r>
            <a:r>
              <a:rPr lang="en-US" dirty="0" err="1"/>
              <a:t>NetCDF</a:t>
            </a:r>
            <a:r>
              <a:rPr lang="en-US" dirty="0"/>
              <a:t> CF files with arbitrary dimension fields. These are checked for correctness and processed if necessary during the input stages. The vertical dimension needs to be well formed however – MOHID was made to model any medium, in natural coordinates – if your ocean data vertical coordinate is written indistinguishably from an atmospheric data set, it will be imported as such. Use NCO or other tools to correct this in your files directly if necessary. </a:t>
            </a:r>
          </a:p>
          <a:p>
            <a:endParaRPr lang="en-US" dirty="0"/>
          </a:p>
          <a:p>
            <a:r>
              <a:rPr lang="en-US" dirty="0"/>
              <a:t>MOHID </a:t>
            </a:r>
            <a:r>
              <a:rPr lang="en-US" dirty="0" err="1"/>
              <a:t>Lagrangian</a:t>
            </a:r>
            <a:r>
              <a:rPr lang="en-US" dirty="0"/>
              <a:t> supports reading an arbitrary number of fields. If you have a collection of time steps spread across different files, these are ordered internally and read as required, automatically.</a:t>
            </a:r>
          </a:p>
        </p:txBody>
      </p:sp>
    </p:spTree>
    <p:extLst>
      <p:ext uri="{BB962C8B-B14F-4D97-AF65-F5344CB8AC3E}">
        <p14:creationId xmlns:p14="http://schemas.microsoft.com/office/powerpoint/2010/main" val="2698900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Execution section of the Arousa2D test case configuration file</a:t>
            </a:r>
          </a:p>
          <a:p>
            <a:pPr marL="0" indent="0">
              <a:buNone/>
            </a:pPr>
            <a:endParaRPr lang="en-US" sz="1400" dirty="0"/>
          </a:p>
        </p:txBody>
      </p:sp>
      <p:pic>
        <p:nvPicPr>
          <p:cNvPr id="6" name="Picture 5"/>
          <p:cNvPicPr>
            <a:picLocks noChangeAspect="1"/>
          </p:cNvPicPr>
          <p:nvPr/>
        </p:nvPicPr>
        <p:blipFill>
          <a:blip r:embed="rId2"/>
          <a:stretch>
            <a:fillRect/>
          </a:stretch>
        </p:blipFill>
        <p:spPr>
          <a:xfrm>
            <a:off x="0" y="2177582"/>
            <a:ext cx="12192000" cy="3090663"/>
          </a:xfrm>
          <a:prstGeom prst="rect">
            <a:avLst/>
          </a:prstGeom>
        </p:spPr>
      </p:pic>
      <p:sp>
        <p:nvSpPr>
          <p:cNvPr id="8" name="TextBox 7"/>
          <p:cNvSpPr txBox="1"/>
          <p:nvPr/>
        </p:nvSpPr>
        <p:spPr>
          <a:xfrm>
            <a:off x="6788332" y="3857414"/>
            <a:ext cx="3439886" cy="369332"/>
          </a:xfrm>
          <a:prstGeom prst="rect">
            <a:avLst/>
          </a:prstGeom>
          <a:noFill/>
        </p:spPr>
        <p:txBody>
          <a:bodyPr wrap="square" rtlCol="0">
            <a:spAutoFit/>
          </a:bodyPr>
          <a:lstStyle/>
          <a:p>
            <a:r>
              <a:rPr lang="en-US" dirty="0"/>
              <a:t>File listing variables to output</a:t>
            </a:r>
          </a:p>
        </p:txBody>
      </p:sp>
      <p:sp>
        <p:nvSpPr>
          <p:cNvPr id="9" name="TextBox 8"/>
          <p:cNvSpPr txBox="1"/>
          <p:nvPr/>
        </p:nvSpPr>
        <p:spPr>
          <a:xfrm>
            <a:off x="5863047" y="5191953"/>
            <a:ext cx="4735285" cy="646331"/>
          </a:xfrm>
          <a:prstGeom prst="rect">
            <a:avLst/>
          </a:prstGeom>
          <a:noFill/>
        </p:spPr>
        <p:txBody>
          <a:bodyPr wrap="square" rtlCol="0">
            <a:spAutoFit/>
          </a:bodyPr>
          <a:lstStyle/>
          <a:p>
            <a:r>
              <a:rPr lang="en-US" dirty="0"/>
              <a:t>List of post processing recipes to run (add here </a:t>
            </a:r>
            <a:r>
              <a:rPr lang="en-US" dirty="0" err="1"/>
              <a:t>recipies</a:t>
            </a:r>
            <a:r>
              <a:rPr lang="en-US" dirty="0"/>
              <a:t> to run them in batch at simulation end)</a:t>
            </a:r>
          </a:p>
        </p:txBody>
      </p:sp>
      <p:cxnSp>
        <p:nvCxnSpPr>
          <p:cNvPr id="11" name="Straight Arrow Connector 10"/>
          <p:cNvCxnSpPr/>
          <p:nvPr/>
        </p:nvCxnSpPr>
        <p:spPr>
          <a:xfrm>
            <a:off x="3494314" y="3733800"/>
            <a:ext cx="3294018"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endCxn id="9" idx="1"/>
          </p:cNvCxnSpPr>
          <p:nvPr/>
        </p:nvCxnSpPr>
        <p:spPr>
          <a:xfrm>
            <a:off x="4669971" y="4751731"/>
            <a:ext cx="1193076" cy="763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344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Case definitions of the Arousa2D test case configuration file</a:t>
            </a:r>
          </a:p>
          <a:p>
            <a:pPr marL="0" indent="0">
              <a:buNone/>
            </a:pPr>
            <a:endParaRPr lang="en-US" sz="1400" dirty="0"/>
          </a:p>
        </p:txBody>
      </p:sp>
      <p:pic>
        <p:nvPicPr>
          <p:cNvPr id="4" name="Picture 3"/>
          <p:cNvPicPr>
            <a:picLocks noChangeAspect="1"/>
          </p:cNvPicPr>
          <p:nvPr/>
        </p:nvPicPr>
        <p:blipFill>
          <a:blip r:embed="rId2"/>
          <a:stretch>
            <a:fillRect/>
          </a:stretch>
        </p:blipFill>
        <p:spPr>
          <a:xfrm>
            <a:off x="498566" y="2385999"/>
            <a:ext cx="10515600" cy="3448050"/>
          </a:xfrm>
          <a:prstGeom prst="rect">
            <a:avLst/>
          </a:prstGeom>
        </p:spPr>
      </p:pic>
      <p:sp>
        <p:nvSpPr>
          <p:cNvPr id="6" name="TextBox 5"/>
          <p:cNvSpPr txBox="1"/>
          <p:nvPr/>
        </p:nvSpPr>
        <p:spPr>
          <a:xfrm>
            <a:off x="8314508" y="2161253"/>
            <a:ext cx="3439886" cy="369332"/>
          </a:xfrm>
          <a:prstGeom prst="rect">
            <a:avLst/>
          </a:prstGeom>
          <a:noFill/>
        </p:spPr>
        <p:txBody>
          <a:bodyPr wrap="square" rtlCol="0">
            <a:spAutoFit/>
          </a:bodyPr>
          <a:lstStyle/>
          <a:p>
            <a:r>
              <a:rPr lang="en-US" dirty="0"/>
              <a:t>Input data directory and type</a:t>
            </a:r>
          </a:p>
        </p:txBody>
      </p:sp>
      <p:cxnSp>
        <p:nvCxnSpPr>
          <p:cNvPr id="7" name="Straight Arrow Connector 6"/>
          <p:cNvCxnSpPr/>
          <p:nvPr/>
        </p:nvCxnSpPr>
        <p:spPr>
          <a:xfrm flipV="1">
            <a:off x="5236029" y="2395709"/>
            <a:ext cx="3078479" cy="3596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500257" y="2661438"/>
            <a:ext cx="4432666" cy="369332"/>
          </a:xfrm>
          <a:prstGeom prst="rect">
            <a:avLst/>
          </a:prstGeom>
          <a:noFill/>
        </p:spPr>
        <p:txBody>
          <a:bodyPr wrap="square" rtlCol="0">
            <a:spAutoFit/>
          </a:bodyPr>
          <a:lstStyle/>
          <a:p>
            <a:r>
              <a:rPr lang="en-US" dirty="0"/>
              <a:t>Global initial resolution (uniform or not)</a:t>
            </a:r>
          </a:p>
        </p:txBody>
      </p:sp>
      <p:cxnSp>
        <p:nvCxnSpPr>
          <p:cNvPr id="11" name="Straight Arrow Connector 10"/>
          <p:cNvCxnSpPr/>
          <p:nvPr/>
        </p:nvCxnSpPr>
        <p:spPr>
          <a:xfrm flipV="1">
            <a:off x="4975862" y="2906486"/>
            <a:ext cx="2524395" cy="349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7976507" y="3255516"/>
            <a:ext cx="4432666" cy="646331"/>
          </a:xfrm>
          <a:prstGeom prst="rect">
            <a:avLst/>
          </a:prstGeom>
          <a:noFill/>
        </p:spPr>
        <p:txBody>
          <a:bodyPr wrap="square" rtlCol="0">
            <a:spAutoFit/>
          </a:bodyPr>
          <a:lstStyle/>
          <a:p>
            <a:r>
              <a:rPr lang="en-US" dirty="0"/>
              <a:t>Global bounding box – any tracer crossing this will be excluded from the simulation</a:t>
            </a:r>
          </a:p>
        </p:txBody>
      </p:sp>
      <p:cxnSp>
        <p:nvCxnSpPr>
          <p:cNvPr id="14" name="Straight Arrow Connector 13"/>
          <p:cNvCxnSpPr/>
          <p:nvPr/>
        </p:nvCxnSpPr>
        <p:spPr>
          <a:xfrm flipV="1">
            <a:off x="6638111" y="3403970"/>
            <a:ext cx="1338396" cy="3010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531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pic>
        <p:nvPicPr>
          <p:cNvPr id="5" name="Picture 4"/>
          <p:cNvPicPr>
            <a:picLocks noChangeAspect="1"/>
          </p:cNvPicPr>
          <p:nvPr/>
        </p:nvPicPr>
        <p:blipFill>
          <a:blip r:embed="rId2"/>
          <a:stretch>
            <a:fillRect/>
          </a:stretch>
        </p:blipFill>
        <p:spPr>
          <a:xfrm>
            <a:off x="173083" y="2341830"/>
            <a:ext cx="12192000" cy="3479452"/>
          </a:xfrm>
          <a:prstGeom prst="rect">
            <a:avLst/>
          </a:prstGeom>
        </p:spPr>
      </p:pic>
      <p:sp>
        <p:nvSpPr>
          <p:cNvPr id="6" name="TextBox 5"/>
          <p:cNvSpPr txBox="1"/>
          <p:nvPr/>
        </p:nvSpPr>
        <p:spPr>
          <a:xfrm>
            <a:off x="7759334" y="2204976"/>
            <a:ext cx="4432666" cy="369332"/>
          </a:xfrm>
          <a:prstGeom prst="rect">
            <a:avLst/>
          </a:prstGeom>
          <a:noFill/>
        </p:spPr>
        <p:txBody>
          <a:bodyPr wrap="square" rtlCol="0">
            <a:spAutoFit/>
          </a:bodyPr>
          <a:lstStyle/>
          <a:p>
            <a:r>
              <a:rPr lang="en-US" dirty="0"/>
              <a:t>Override of global resolution for this source</a:t>
            </a:r>
          </a:p>
        </p:txBody>
      </p:sp>
      <p:cxnSp>
        <p:nvCxnSpPr>
          <p:cNvPr id="7" name="Straight Arrow Connector 6"/>
          <p:cNvCxnSpPr/>
          <p:nvPr/>
        </p:nvCxnSpPr>
        <p:spPr>
          <a:xfrm flipV="1">
            <a:off x="5170714" y="2389643"/>
            <a:ext cx="2588620"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7373980" y="3667703"/>
            <a:ext cx="4432666" cy="369332"/>
          </a:xfrm>
          <a:prstGeom prst="rect">
            <a:avLst/>
          </a:prstGeom>
          <a:noFill/>
        </p:spPr>
        <p:txBody>
          <a:bodyPr wrap="square" rtlCol="0">
            <a:spAutoFit/>
          </a:bodyPr>
          <a:lstStyle/>
          <a:p>
            <a:r>
              <a:rPr lang="en-US" dirty="0"/>
              <a:t>Distinct types of emission rate definitions</a:t>
            </a:r>
          </a:p>
        </p:txBody>
      </p:sp>
      <p:cxnSp>
        <p:nvCxnSpPr>
          <p:cNvPr id="10" name="Straight Arrow Connector 9"/>
          <p:cNvCxnSpPr/>
          <p:nvPr/>
        </p:nvCxnSpPr>
        <p:spPr>
          <a:xfrm>
            <a:off x="2405743" y="2982295"/>
            <a:ext cx="4968237" cy="870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561114" y="3852370"/>
            <a:ext cx="2812866" cy="458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6411686" y="4754049"/>
            <a:ext cx="962294" cy="772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369332"/>
          </a:xfrm>
          <a:prstGeom prst="rect">
            <a:avLst/>
          </a:prstGeom>
          <a:noFill/>
        </p:spPr>
        <p:txBody>
          <a:bodyPr wrap="square" rtlCol="0">
            <a:spAutoFit/>
          </a:bodyPr>
          <a:lstStyle/>
          <a:p>
            <a:r>
              <a:rPr lang="en-US" dirty="0"/>
              <a:t>Series of on/off cycles for this source</a:t>
            </a:r>
          </a:p>
        </p:txBody>
      </p:sp>
      <p:sp>
        <p:nvSpPr>
          <p:cNvPr id="21" name="Right Brace 20"/>
          <p:cNvSpPr/>
          <p:nvPr/>
        </p:nvSpPr>
        <p:spPr>
          <a:xfrm>
            <a:off x="6126480" y="4408714"/>
            <a:ext cx="285206" cy="696686"/>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03818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7046" y="2682682"/>
            <a:ext cx="9925050" cy="296227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sp>
        <p:nvSpPr>
          <p:cNvPr id="6" name="TextBox 5"/>
          <p:cNvSpPr txBox="1"/>
          <p:nvPr/>
        </p:nvSpPr>
        <p:spPr>
          <a:xfrm>
            <a:off x="6010000" y="2177091"/>
            <a:ext cx="5471163" cy="369332"/>
          </a:xfrm>
          <a:prstGeom prst="rect">
            <a:avLst/>
          </a:prstGeom>
          <a:noFill/>
        </p:spPr>
        <p:txBody>
          <a:bodyPr wrap="square" rtlCol="0">
            <a:spAutoFit/>
          </a:bodyPr>
          <a:lstStyle/>
          <a:p>
            <a:r>
              <a:rPr lang="en-US" dirty="0"/>
              <a:t>Emission rate mediated by a csv file (time(s), rate(Hz)</a:t>
            </a:r>
          </a:p>
        </p:txBody>
      </p:sp>
      <p:cxnSp>
        <p:nvCxnSpPr>
          <p:cNvPr id="7" name="Straight Arrow Connector 6"/>
          <p:cNvCxnSpPr>
            <a:endCxn id="6" idx="1"/>
          </p:cNvCxnSpPr>
          <p:nvPr/>
        </p:nvCxnSpPr>
        <p:spPr>
          <a:xfrm flipV="1">
            <a:off x="3525882" y="2361757"/>
            <a:ext cx="2484118" cy="8717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847115" y="3667703"/>
            <a:ext cx="5170714" cy="800219"/>
          </a:xfrm>
          <a:prstGeom prst="rect">
            <a:avLst/>
          </a:prstGeom>
          <a:noFill/>
        </p:spPr>
        <p:txBody>
          <a:bodyPr wrap="square" rtlCol="0">
            <a:spAutoFit/>
          </a:bodyPr>
          <a:lstStyle/>
          <a:p>
            <a:r>
              <a:rPr lang="en-US" dirty="0"/>
              <a:t>Emission rate mediated by a MOHID time series file. </a:t>
            </a:r>
          </a:p>
          <a:p>
            <a:r>
              <a:rPr lang="en-US" sz="1400" dirty="0"/>
              <a:t>You can add the name of the variable you want to import as rate to the NamesLibrary.xml file </a:t>
            </a:r>
          </a:p>
        </p:txBody>
      </p:sp>
      <p:cxnSp>
        <p:nvCxnSpPr>
          <p:cNvPr id="12" name="Straight Arrow Connector 11"/>
          <p:cNvCxnSpPr/>
          <p:nvPr/>
        </p:nvCxnSpPr>
        <p:spPr>
          <a:xfrm flipV="1">
            <a:off x="4343400" y="4060372"/>
            <a:ext cx="2503715" cy="3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endCxn id="20" idx="1"/>
          </p:cNvCxnSpPr>
          <p:nvPr/>
        </p:nvCxnSpPr>
        <p:spPr>
          <a:xfrm>
            <a:off x="4245429" y="5225143"/>
            <a:ext cx="2803068" cy="604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7048497" y="5506264"/>
            <a:ext cx="4432666" cy="646331"/>
          </a:xfrm>
          <a:prstGeom prst="rect">
            <a:avLst/>
          </a:prstGeom>
          <a:noFill/>
        </p:spPr>
        <p:txBody>
          <a:bodyPr wrap="square" rtlCol="0">
            <a:spAutoFit/>
          </a:bodyPr>
          <a:lstStyle/>
          <a:p>
            <a:r>
              <a:rPr lang="en-US" dirty="0"/>
              <a:t>Position time series (either .csv or MOHID time series) for this source</a:t>
            </a:r>
          </a:p>
        </p:txBody>
      </p:sp>
      <p:cxnSp>
        <p:nvCxnSpPr>
          <p:cNvPr id="22" name="Straight Arrow Connector 21"/>
          <p:cNvCxnSpPr>
            <a:endCxn id="23" idx="1"/>
          </p:cNvCxnSpPr>
          <p:nvPr/>
        </p:nvCxnSpPr>
        <p:spPr>
          <a:xfrm>
            <a:off x="2570664" y="4670431"/>
            <a:ext cx="4216307" cy="382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6786971" y="4729639"/>
            <a:ext cx="5148943" cy="646331"/>
          </a:xfrm>
          <a:prstGeom prst="rect">
            <a:avLst/>
          </a:prstGeom>
          <a:noFill/>
        </p:spPr>
        <p:txBody>
          <a:bodyPr wrap="square" rtlCol="0">
            <a:spAutoFit/>
          </a:bodyPr>
          <a:lstStyle/>
          <a:p>
            <a:r>
              <a:rPr lang="en-US" dirty="0"/>
              <a:t>Optional scale to multiply the imported variable with (transforming river discharge into rate for example)</a:t>
            </a:r>
          </a:p>
        </p:txBody>
      </p:sp>
    </p:spTree>
    <p:extLst>
      <p:ext uri="{BB962C8B-B14F-4D97-AF65-F5344CB8AC3E}">
        <p14:creationId xmlns:p14="http://schemas.microsoft.com/office/powerpoint/2010/main" val="394944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C525CA5-134A-D370-4153-BDD3B394E24A}"/>
              </a:ext>
            </a:extLst>
          </p:cNvPr>
          <p:cNvPicPr>
            <a:picLocks noChangeAspect="1"/>
          </p:cNvPicPr>
          <p:nvPr/>
        </p:nvPicPr>
        <p:blipFill>
          <a:blip r:embed="rId2"/>
          <a:stretch>
            <a:fillRect/>
          </a:stretch>
        </p:blipFill>
        <p:spPr>
          <a:xfrm>
            <a:off x="0" y="3004857"/>
            <a:ext cx="9035845" cy="1505112"/>
          </a:xfrm>
          <a:prstGeom prst="rect">
            <a:avLst/>
          </a:prstGeom>
        </p:spPr>
      </p:pic>
      <p:sp>
        <p:nvSpPr>
          <p:cNvPr id="2" name="Title 1"/>
          <p:cNvSpPr>
            <a:spLocks noGrp="1"/>
          </p:cNvSpPr>
          <p:nvPr>
            <p:ph type="title"/>
          </p:nvPr>
        </p:nvSpPr>
        <p:spPr/>
        <p:txBody>
          <a:bodyPr/>
          <a:lstStyle/>
          <a:p>
            <a:r>
              <a:rPr lang="en-US" dirty="0"/>
              <a:t>Case definition – example 2</a:t>
            </a:r>
          </a:p>
        </p:txBody>
      </p:sp>
      <p:sp>
        <p:nvSpPr>
          <p:cNvPr id="3" name="Content Placeholder 2"/>
          <p:cNvSpPr>
            <a:spLocks noGrp="1"/>
          </p:cNvSpPr>
          <p:nvPr>
            <p:ph idx="1"/>
          </p:nvPr>
        </p:nvSpPr>
        <p:spPr/>
        <p:txBody>
          <a:bodyPr>
            <a:normAutofit/>
          </a:bodyPr>
          <a:lstStyle/>
          <a:p>
            <a:pPr marL="0" indent="0">
              <a:buNone/>
            </a:pPr>
            <a:r>
              <a:rPr lang="en-US" sz="1400" dirty="0"/>
              <a:t>Source definitions of the Arousa2D test case configuration file</a:t>
            </a:r>
          </a:p>
          <a:p>
            <a:pPr marL="0" indent="0">
              <a:buNone/>
            </a:pPr>
            <a:endParaRPr lang="en-US" sz="1400" dirty="0"/>
          </a:p>
        </p:txBody>
      </p:sp>
      <p:sp>
        <p:nvSpPr>
          <p:cNvPr id="6" name="TextBox 5"/>
          <p:cNvSpPr txBox="1"/>
          <p:nvPr/>
        </p:nvSpPr>
        <p:spPr>
          <a:xfrm>
            <a:off x="6010000" y="2177091"/>
            <a:ext cx="5471163" cy="646331"/>
          </a:xfrm>
          <a:prstGeom prst="rect">
            <a:avLst/>
          </a:prstGeom>
          <a:noFill/>
        </p:spPr>
        <p:txBody>
          <a:bodyPr wrap="square" rtlCol="0">
            <a:spAutoFit/>
          </a:bodyPr>
          <a:lstStyle/>
          <a:p>
            <a:r>
              <a:rPr lang="en-US" dirty="0"/>
              <a:t>Emission rate mediated by a </a:t>
            </a:r>
            <a:r>
              <a:rPr lang="en-US" dirty="0" err="1"/>
              <a:t>mohidTimeseries</a:t>
            </a:r>
            <a:r>
              <a:rPr lang="en-US" dirty="0"/>
              <a:t> file (time(s), rate(flow rate or Hz)</a:t>
            </a:r>
          </a:p>
        </p:txBody>
      </p:sp>
      <p:cxnSp>
        <p:nvCxnSpPr>
          <p:cNvPr id="7" name="Straight Arrow Connector 6"/>
          <p:cNvCxnSpPr>
            <a:cxnSpLocks/>
            <a:endCxn id="6" idx="1"/>
          </p:cNvCxnSpPr>
          <p:nvPr/>
        </p:nvCxnSpPr>
        <p:spPr>
          <a:xfrm flipV="1">
            <a:off x="4149213" y="2500257"/>
            <a:ext cx="1860787" cy="1205289"/>
          </a:xfrm>
          <a:prstGeom prst="straightConnector1">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343400" y="4060372"/>
            <a:ext cx="2503715" cy="348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cxnSpLocks/>
            <a:endCxn id="20" idx="1"/>
          </p:cNvCxnSpPr>
          <p:nvPr/>
        </p:nvCxnSpPr>
        <p:spPr>
          <a:xfrm>
            <a:off x="1553497" y="3429000"/>
            <a:ext cx="573570" cy="2039591"/>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27067" y="5006926"/>
            <a:ext cx="4432666" cy="923330"/>
          </a:xfrm>
          <a:prstGeom prst="rect">
            <a:avLst/>
          </a:prstGeom>
          <a:noFill/>
        </p:spPr>
        <p:txBody>
          <a:bodyPr wrap="square" rtlCol="0">
            <a:spAutoFit/>
          </a:bodyPr>
          <a:lstStyle/>
          <a:p>
            <a:r>
              <a:rPr lang="en-US" dirty="0"/>
              <a:t>Specify tracer volume so the number of particles released become a function of a variable flow rate</a:t>
            </a:r>
          </a:p>
        </p:txBody>
      </p:sp>
      <p:sp>
        <p:nvSpPr>
          <p:cNvPr id="9" name="TextBox 8"/>
          <p:cNvSpPr txBox="1"/>
          <p:nvPr/>
        </p:nvSpPr>
        <p:spPr>
          <a:xfrm>
            <a:off x="267463" y="2095508"/>
            <a:ext cx="5170714" cy="800219"/>
          </a:xfrm>
          <a:prstGeom prst="rect">
            <a:avLst/>
          </a:prstGeom>
          <a:noFill/>
        </p:spPr>
        <p:txBody>
          <a:bodyPr wrap="square" rtlCol="0">
            <a:spAutoFit/>
          </a:bodyPr>
          <a:lstStyle/>
          <a:p>
            <a:r>
              <a:rPr lang="en-US" dirty="0"/>
              <a:t>Emission rate mediated by a MOHID time series file. </a:t>
            </a:r>
          </a:p>
          <a:p>
            <a:r>
              <a:rPr lang="en-US" sz="1400" dirty="0"/>
              <a:t>You can add the name of the variable you want to import as rate to the naming .xml file </a:t>
            </a:r>
          </a:p>
        </p:txBody>
      </p:sp>
    </p:spTree>
    <p:extLst>
      <p:ext uri="{BB962C8B-B14F-4D97-AF65-F5344CB8AC3E}">
        <p14:creationId xmlns:p14="http://schemas.microsoft.com/office/powerpoint/2010/main" val="3795449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70165" y="3556953"/>
            <a:ext cx="6076950" cy="115252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type definitions of the Arousa2D test case configuration file – optional section</a:t>
            </a:r>
          </a:p>
          <a:p>
            <a:pPr marL="0" indent="0">
              <a:buNone/>
            </a:pPr>
            <a:endParaRPr lang="en-US" sz="1400" dirty="0"/>
          </a:p>
        </p:txBody>
      </p:sp>
      <p:sp>
        <p:nvSpPr>
          <p:cNvPr id="6" name="TextBox 5"/>
          <p:cNvSpPr txBox="1"/>
          <p:nvPr/>
        </p:nvSpPr>
        <p:spPr>
          <a:xfrm>
            <a:off x="6010000" y="2177091"/>
            <a:ext cx="5471163" cy="1200329"/>
          </a:xfrm>
          <a:prstGeom prst="rect">
            <a:avLst/>
          </a:prstGeom>
          <a:noFill/>
        </p:spPr>
        <p:txBody>
          <a:bodyPr wrap="square" rtlCol="0">
            <a:spAutoFit/>
          </a:bodyPr>
          <a:lstStyle/>
          <a:p>
            <a:r>
              <a:rPr lang="en-US" dirty="0"/>
              <a:t>Source 3 will imprint on emitted tracers the properties of ‘bag_1’, of type ‘plastic’. This will lead to differentiated behavior with other types (different processes) and subtypes (different parameters)</a:t>
            </a:r>
          </a:p>
        </p:txBody>
      </p:sp>
      <p:cxnSp>
        <p:nvCxnSpPr>
          <p:cNvPr id="7" name="Straight Arrow Connector 6"/>
          <p:cNvCxnSpPr>
            <a:endCxn id="6" idx="1"/>
          </p:cNvCxnSpPr>
          <p:nvPr/>
        </p:nvCxnSpPr>
        <p:spPr>
          <a:xfrm flipV="1">
            <a:off x="2873829" y="2777256"/>
            <a:ext cx="3136171" cy="1076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310449" y="5010242"/>
            <a:ext cx="5170714" cy="369332"/>
          </a:xfrm>
          <a:prstGeom prst="rect">
            <a:avLst/>
          </a:prstGeom>
          <a:noFill/>
        </p:spPr>
        <p:txBody>
          <a:bodyPr wrap="square" rtlCol="0">
            <a:spAutoFit/>
          </a:bodyPr>
          <a:lstStyle/>
          <a:p>
            <a:r>
              <a:rPr lang="en-US" dirty="0"/>
              <a:t>Type library file</a:t>
            </a:r>
            <a:endParaRPr lang="en-US" sz="1400" dirty="0"/>
          </a:p>
        </p:txBody>
      </p:sp>
      <p:cxnSp>
        <p:nvCxnSpPr>
          <p:cNvPr id="12" name="Straight Arrow Connector 11"/>
          <p:cNvCxnSpPr>
            <a:endCxn id="9" idx="1"/>
          </p:cNvCxnSpPr>
          <p:nvPr/>
        </p:nvCxnSpPr>
        <p:spPr>
          <a:xfrm>
            <a:off x="4114800" y="4454310"/>
            <a:ext cx="2195649" cy="740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908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00333A-318C-7469-EB0D-FDD330C54008}"/>
              </a:ext>
            </a:extLst>
          </p:cNvPr>
          <p:cNvPicPr>
            <a:picLocks noChangeAspect="1"/>
          </p:cNvPicPr>
          <p:nvPr/>
        </p:nvPicPr>
        <p:blipFill rotWithShape="1">
          <a:blip r:embed="rId2"/>
          <a:srcRect l="4281"/>
          <a:stretch/>
        </p:blipFill>
        <p:spPr>
          <a:xfrm>
            <a:off x="174985" y="2192588"/>
            <a:ext cx="11670030" cy="1587536"/>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type definitions of the Vigo3D test case configuration file</a:t>
            </a:r>
          </a:p>
          <a:p>
            <a:pPr marL="0" indent="0">
              <a:buNone/>
            </a:pPr>
            <a:endParaRPr lang="en-US" sz="1400" dirty="0"/>
          </a:p>
        </p:txBody>
      </p:sp>
      <p:sp>
        <p:nvSpPr>
          <p:cNvPr id="6" name="TextBox 5"/>
          <p:cNvSpPr txBox="1"/>
          <p:nvPr/>
        </p:nvSpPr>
        <p:spPr>
          <a:xfrm>
            <a:off x="295000" y="4736529"/>
            <a:ext cx="5471163" cy="1200329"/>
          </a:xfrm>
          <a:prstGeom prst="rect">
            <a:avLst/>
          </a:prstGeom>
          <a:noFill/>
        </p:spPr>
        <p:txBody>
          <a:bodyPr wrap="square" rtlCol="0">
            <a:spAutoFit/>
          </a:bodyPr>
          <a:lstStyle/>
          <a:p>
            <a:r>
              <a:rPr lang="en-US" dirty="0"/>
              <a:t>If the </a:t>
            </a:r>
            <a:r>
              <a:rPr lang="en-US" dirty="0" err="1"/>
              <a:t>Netcdf</a:t>
            </a:r>
            <a:r>
              <a:rPr lang="en-US" dirty="0"/>
              <a:t> has a bathymetry property the model will build the bathymetry from that input, if not, the model will build it using the vertical layers and the velocity gridded values as a guide for bottom and land points.</a:t>
            </a:r>
          </a:p>
        </p:txBody>
      </p:sp>
      <p:cxnSp>
        <p:nvCxnSpPr>
          <p:cNvPr id="7" name="Straight Arrow Connector 6"/>
          <p:cNvCxnSpPr>
            <a:cxnSpLocks/>
          </p:cNvCxnSpPr>
          <p:nvPr/>
        </p:nvCxnSpPr>
        <p:spPr>
          <a:xfrm>
            <a:off x="1036320" y="3238500"/>
            <a:ext cx="0" cy="145732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96000" y="4841146"/>
            <a:ext cx="2166801" cy="923330"/>
          </a:xfrm>
          <a:prstGeom prst="rect">
            <a:avLst/>
          </a:prstGeom>
          <a:noFill/>
        </p:spPr>
        <p:txBody>
          <a:bodyPr wrap="square" rtlCol="0">
            <a:spAutoFit/>
          </a:bodyPr>
          <a:lstStyle/>
          <a:p>
            <a:r>
              <a:rPr lang="en-US" dirty="0" err="1"/>
              <a:t>TracerMaxAge</a:t>
            </a:r>
            <a:r>
              <a:rPr lang="en-US" dirty="0"/>
              <a:t> is a threshold for deleting old tracers</a:t>
            </a:r>
            <a:endParaRPr lang="en-US" sz="1400" dirty="0"/>
          </a:p>
        </p:txBody>
      </p:sp>
      <p:cxnSp>
        <p:nvCxnSpPr>
          <p:cNvPr id="15" name="Straight Arrow Connector 14">
            <a:extLst>
              <a:ext uri="{FF2B5EF4-FFF2-40B4-BE49-F238E27FC236}">
                <a16:creationId xmlns:a16="http://schemas.microsoft.com/office/drawing/2014/main" id="{6E7DC3DF-E89E-7C75-2628-0127891BBFB6}"/>
              </a:ext>
            </a:extLst>
          </p:cNvPr>
          <p:cNvCxnSpPr>
            <a:cxnSpLocks/>
          </p:cNvCxnSpPr>
          <p:nvPr/>
        </p:nvCxnSpPr>
        <p:spPr>
          <a:xfrm>
            <a:off x="1188720" y="3429000"/>
            <a:ext cx="5278755" cy="13075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425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sz="3200" dirty="0"/>
              <a:t> Context &amp; features</a:t>
            </a:r>
          </a:p>
          <a:p>
            <a:pPr>
              <a:buFont typeface="Arial" panose="020B0604020202020204" pitchFamily="34" charset="0"/>
              <a:buChar char="•"/>
            </a:pPr>
            <a:r>
              <a:rPr lang="en-US" sz="3200" dirty="0"/>
              <a:t> Requirements</a:t>
            </a:r>
          </a:p>
          <a:p>
            <a:pPr>
              <a:buFont typeface="Arial" panose="020B0604020202020204" pitchFamily="34" charset="0"/>
              <a:buChar char="•"/>
            </a:pPr>
            <a:r>
              <a:rPr lang="en-US" sz="3200" dirty="0"/>
              <a:t> Input files</a:t>
            </a:r>
          </a:p>
          <a:p>
            <a:pPr>
              <a:buFont typeface="Arial" panose="020B0604020202020204" pitchFamily="34" charset="0"/>
              <a:buChar char="•"/>
            </a:pPr>
            <a:r>
              <a:rPr lang="en-US" sz="3200" dirty="0"/>
              <a:t> Case setup and example</a:t>
            </a:r>
          </a:p>
          <a:p>
            <a:pPr>
              <a:buFont typeface="Arial" panose="020B0604020202020204" pitchFamily="34" charset="0"/>
              <a:buChar char="•"/>
            </a:pPr>
            <a:r>
              <a:rPr lang="en-US" sz="3200" dirty="0"/>
              <a:t> How to run a simulation</a:t>
            </a:r>
          </a:p>
          <a:p>
            <a:pPr>
              <a:buFont typeface="Arial" panose="020B0604020202020204" pitchFamily="34" charset="0"/>
              <a:buChar char="•"/>
            </a:pPr>
            <a:r>
              <a:rPr lang="en-US" sz="3200" dirty="0"/>
              <a:t> Outputs</a:t>
            </a:r>
          </a:p>
          <a:p>
            <a:pPr>
              <a:buFont typeface="Arial" panose="020B0604020202020204" pitchFamily="34" charset="0"/>
              <a:buChar char="•"/>
            </a:pPr>
            <a:r>
              <a:rPr lang="en-US" sz="3200" dirty="0"/>
              <a:t> </a:t>
            </a:r>
            <a:r>
              <a:rPr lang="en-US" sz="3200" dirty="0" err="1"/>
              <a:t>Postprocessing</a:t>
            </a:r>
            <a:endParaRPr lang="en-US" sz="3200" dirty="0"/>
          </a:p>
        </p:txBody>
      </p:sp>
    </p:spTree>
    <p:extLst>
      <p:ext uri="{BB962C8B-B14F-4D97-AF65-F5344CB8AC3E}">
        <p14:creationId xmlns:p14="http://schemas.microsoft.com/office/powerpoint/2010/main" val="718258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200333A-318C-7469-EB0D-FDD330C54008}"/>
              </a:ext>
            </a:extLst>
          </p:cNvPr>
          <p:cNvPicPr>
            <a:picLocks noChangeAspect="1"/>
          </p:cNvPicPr>
          <p:nvPr/>
        </p:nvPicPr>
        <p:blipFill rotWithShape="1">
          <a:blip r:embed="rId2"/>
          <a:srcRect l="4281"/>
          <a:stretch/>
        </p:blipFill>
        <p:spPr>
          <a:xfrm>
            <a:off x="174985" y="2192588"/>
            <a:ext cx="11670030" cy="1587536"/>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type definitions of the Vigo3D test case configuration file</a:t>
            </a:r>
          </a:p>
          <a:p>
            <a:pPr marL="0" indent="0">
              <a:buNone/>
            </a:pPr>
            <a:endParaRPr lang="en-US" sz="1400" dirty="0"/>
          </a:p>
        </p:txBody>
      </p:sp>
      <p:sp>
        <p:nvSpPr>
          <p:cNvPr id="6" name="TextBox 5"/>
          <p:cNvSpPr txBox="1"/>
          <p:nvPr/>
        </p:nvSpPr>
        <p:spPr>
          <a:xfrm>
            <a:off x="295000" y="4736529"/>
            <a:ext cx="5471163" cy="1200329"/>
          </a:xfrm>
          <a:prstGeom prst="rect">
            <a:avLst/>
          </a:prstGeom>
          <a:noFill/>
        </p:spPr>
        <p:txBody>
          <a:bodyPr wrap="square" rtlCol="0">
            <a:spAutoFit/>
          </a:bodyPr>
          <a:lstStyle/>
          <a:p>
            <a:r>
              <a:rPr lang="en-US" dirty="0"/>
              <a:t>If the </a:t>
            </a:r>
            <a:r>
              <a:rPr lang="en-US" dirty="0" err="1"/>
              <a:t>Netcdf</a:t>
            </a:r>
            <a:r>
              <a:rPr lang="en-US" dirty="0"/>
              <a:t> has a bathymetry property the model will build the bathymetry from that input, if not, the model will build it using the vertical layers and the velocity gridded values as a guide for bottom and land points.</a:t>
            </a:r>
          </a:p>
        </p:txBody>
      </p:sp>
      <p:cxnSp>
        <p:nvCxnSpPr>
          <p:cNvPr id="7" name="Straight Arrow Connector 6"/>
          <p:cNvCxnSpPr>
            <a:cxnSpLocks/>
          </p:cNvCxnSpPr>
          <p:nvPr/>
        </p:nvCxnSpPr>
        <p:spPr>
          <a:xfrm>
            <a:off x="1036320" y="3238500"/>
            <a:ext cx="0" cy="145732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6096000" y="4841146"/>
            <a:ext cx="2166801" cy="923330"/>
          </a:xfrm>
          <a:prstGeom prst="rect">
            <a:avLst/>
          </a:prstGeom>
          <a:noFill/>
        </p:spPr>
        <p:txBody>
          <a:bodyPr wrap="square" rtlCol="0">
            <a:spAutoFit/>
          </a:bodyPr>
          <a:lstStyle/>
          <a:p>
            <a:r>
              <a:rPr lang="en-US" dirty="0" err="1"/>
              <a:t>TracerMaxAge</a:t>
            </a:r>
            <a:r>
              <a:rPr lang="en-US" dirty="0"/>
              <a:t> is a threshold for deleting old tracers</a:t>
            </a:r>
            <a:endParaRPr lang="en-US" sz="1400" dirty="0"/>
          </a:p>
        </p:txBody>
      </p:sp>
      <p:cxnSp>
        <p:nvCxnSpPr>
          <p:cNvPr id="15" name="Straight Arrow Connector 14">
            <a:extLst>
              <a:ext uri="{FF2B5EF4-FFF2-40B4-BE49-F238E27FC236}">
                <a16:creationId xmlns:a16="http://schemas.microsoft.com/office/drawing/2014/main" id="{6E7DC3DF-E89E-7C75-2628-0127891BBFB6}"/>
              </a:ext>
            </a:extLst>
          </p:cNvPr>
          <p:cNvCxnSpPr>
            <a:cxnSpLocks/>
          </p:cNvCxnSpPr>
          <p:nvPr/>
        </p:nvCxnSpPr>
        <p:spPr>
          <a:xfrm>
            <a:off x="1188720" y="3429000"/>
            <a:ext cx="5278755" cy="1307529"/>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351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24C6AA-0F2A-C350-3DA5-5DBDF191EE3A}"/>
              </a:ext>
            </a:extLst>
          </p:cNvPr>
          <p:cNvPicPr>
            <a:picLocks noChangeAspect="1"/>
          </p:cNvPicPr>
          <p:nvPr/>
        </p:nvPicPr>
        <p:blipFill>
          <a:blip r:embed="rId2"/>
          <a:stretch>
            <a:fillRect/>
          </a:stretch>
        </p:blipFill>
        <p:spPr>
          <a:xfrm>
            <a:off x="384538" y="2187245"/>
            <a:ext cx="10763250" cy="216749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p:txBody>
          <a:bodyPr>
            <a:normAutofit/>
          </a:bodyPr>
          <a:lstStyle/>
          <a:p>
            <a:pPr marL="0" indent="0">
              <a:buNone/>
            </a:pPr>
            <a:r>
              <a:rPr lang="en-US" sz="1400" dirty="0"/>
              <a:t>Source type definitions of the Vigo3D test case configuration file</a:t>
            </a:r>
          </a:p>
          <a:p>
            <a:pPr marL="0" indent="0">
              <a:buNone/>
            </a:pPr>
            <a:endParaRPr lang="en-US" sz="1400" dirty="0"/>
          </a:p>
        </p:txBody>
      </p:sp>
      <p:sp>
        <p:nvSpPr>
          <p:cNvPr id="6" name="TextBox 5"/>
          <p:cNvSpPr txBox="1"/>
          <p:nvPr/>
        </p:nvSpPr>
        <p:spPr>
          <a:xfrm>
            <a:off x="3209650" y="4695825"/>
            <a:ext cx="5471163" cy="1200329"/>
          </a:xfrm>
          <a:prstGeom prst="rect">
            <a:avLst/>
          </a:prstGeom>
          <a:noFill/>
        </p:spPr>
        <p:txBody>
          <a:bodyPr wrap="square" rtlCol="0">
            <a:spAutoFit/>
          </a:bodyPr>
          <a:lstStyle/>
          <a:p>
            <a:r>
              <a:rPr lang="en-US" dirty="0"/>
              <a:t>In case you want to release tracers close to the bottom, this is the Keyword you must use. Don’t use 0 but something close to it like 0.01, as 0.0 is the default value for not releasing near the bottom.</a:t>
            </a:r>
          </a:p>
        </p:txBody>
      </p:sp>
      <p:cxnSp>
        <p:nvCxnSpPr>
          <p:cNvPr id="7" name="Straight Arrow Connector 6"/>
          <p:cNvCxnSpPr>
            <a:cxnSpLocks/>
            <a:endCxn id="6" idx="0"/>
          </p:cNvCxnSpPr>
          <p:nvPr/>
        </p:nvCxnSpPr>
        <p:spPr>
          <a:xfrm>
            <a:off x="1533525" y="3270992"/>
            <a:ext cx="4411707" cy="1424833"/>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2436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0B935C-CD45-4555-0036-D37EF8065509}"/>
              </a:ext>
            </a:extLst>
          </p:cNvPr>
          <p:cNvPicPr>
            <a:picLocks noChangeAspect="1"/>
          </p:cNvPicPr>
          <p:nvPr/>
        </p:nvPicPr>
        <p:blipFill>
          <a:blip r:embed="rId2"/>
          <a:stretch>
            <a:fillRect/>
          </a:stretch>
        </p:blipFill>
        <p:spPr>
          <a:xfrm>
            <a:off x="933450" y="2212338"/>
            <a:ext cx="9265768" cy="346025"/>
          </a:xfrm>
          <a:prstGeom prst="rect">
            <a:avLst/>
          </a:prstGeom>
        </p:spPr>
      </p:pic>
      <p:sp>
        <p:nvSpPr>
          <p:cNvPr id="2" name="Title 1"/>
          <p:cNvSpPr>
            <a:spLocks noGrp="1"/>
          </p:cNvSpPr>
          <p:nvPr>
            <p:ph type="title"/>
          </p:nvPr>
        </p:nvSpPr>
        <p:spPr/>
        <p:txBody>
          <a:bodyPr/>
          <a:lstStyle/>
          <a:p>
            <a:r>
              <a:rPr lang="en-US" dirty="0"/>
              <a:t>Case definition - example</a:t>
            </a:r>
          </a:p>
        </p:txBody>
      </p:sp>
      <p:sp>
        <p:nvSpPr>
          <p:cNvPr id="3" name="Content Placeholder 2"/>
          <p:cNvSpPr>
            <a:spLocks noGrp="1"/>
          </p:cNvSpPr>
          <p:nvPr>
            <p:ph idx="1"/>
          </p:nvPr>
        </p:nvSpPr>
        <p:spPr>
          <a:xfrm>
            <a:off x="1097280" y="1845733"/>
            <a:ext cx="10058400" cy="449791"/>
          </a:xfrm>
        </p:spPr>
        <p:txBody>
          <a:bodyPr>
            <a:normAutofit/>
          </a:bodyPr>
          <a:lstStyle/>
          <a:p>
            <a:pPr marL="0" indent="0">
              <a:buNone/>
            </a:pPr>
            <a:r>
              <a:rPr lang="en-US" sz="1400" dirty="0"/>
              <a:t>Source type definitions of the Vigo3D test case configuration file</a:t>
            </a:r>
          </a:p>
          <a:p>
            <a:pPr marL="0" indent="0">
              <a:buNone/>
            </a:pPr>
            <a:endParaRPr lang="en-US" sz="1400" dirty="0"/>
          </a:p>
        </p:txBody>
      </p:sp>
      <p:sp>
        <p:nvSpPr>
          <p:cNvPr id="6" name="TextBox 5"/>
          <p:cNvSpPr txBox="1"/>
          <p:nvPr/>
        </p:nvSpPr>
        <p:spPr>
          <a:xfrm>
            <a:off x="624838" y="2952750"/>
            <a:ext cx="10367012" cy="369332"/>
          </a:xfrm>
          <a:prstGeom prst="rect">
            <a:avLst/>
          </a:prstGeom>
          <a:noFill/>
        </p:spPr>
        <p:txBody>
          <a:bodyPr wrap="square" rtlCol="0">
            <a:spAutoFit/>
          </a:bodyPr>
          <a:lstStyle/>
          <a:p>
            <a:r>
              <a:rPr lang="en-US" dirty="0"/>
              <a:t>Resuspension processes use these 2 keywords, which, if not present will have the default value</a:t>
            </a:r>
          </a:p>
        </p:txBody>
      </p:sp>
      <p:cxnSp>
        <p:nvCxnSpPr>
          <p:cNvPr id="7" name="Straight Arrow Connector 6"/>
          <p:cNvCxnSpPr>
            <a:cxnSpLocks/>
            <a:endCxn id="6" idx="0"/>
          </p:cNvCxnSpPr>
          <p:nvPr/>
        </p:nvCxnSpPr>
        <p:spPr>
          <a:xfrm>
            <a:off x="2752725" y="2295525"/>
            <a:ext cx="3055619" cy="65722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E6FB62E-83D5-6D1E-C6B0-C87A5D549FDF}"/>
              </a:ext>
            </a:extLst>
          </p:cNvPr>
          <p:cNvCxnSpPr>
            <a:cxnSpLocks/>
            <a:endCxn id="6" idx="0"/>
          </p:cNvCxnSpPr>
          <p:nvPr/>
        </p:nvCxnSpPr>
        <p:spPr>
          <a:xfrm>
            <a:off x="1724025" y="2476500"/>
            <a:ext cx="4084319" cy="47625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21" name="Picture 20">
            <a:extLst>
              <a:ext uri="{FF2B5EF4-FFF2-40B4-BE49-F238E27FC236}">
                <a16:creationId xmlns:a16="http://schemas.microsoft.com/office/drawing/2014/main" id="{93E2BA01-3C56-87F8-DF38-80836D79ADA9}"/>
              </a:ext>
            </a:extLst>
          </p:cNvPr>
          <p:cNvPicPr>
            <a:picLocks noChangeAspect="1"/>
          </p:cNvPicPr>
          <p:nvPr/>
        </p:nvPicPr>
        <p:blipFill>
          <a:blip r:embed="rId3"/>
          <a:stretch>
            <a:fillRect/>
          </a:stretch>
        </p:blipFill>
        <p:spPr>
          <a:xfrm>
            <a:off x="328612" y="3429000"/>
            <a:ext cx="11534775" cy="1454510"/>
          </a:xfrm>
          <a:prstGeom prst="rect">
            <a:avLst/>
          </a:prstGeom>
        </p:spPr>
      </p:pic>
      <p:sp>
        <p:nvSpPr>
          <p:cNvPr id="22" name="TextBox 21">
            <a:extLst>
              <a:ext uri="{FF2B5EF4-FFF2-40B4-BE49-F238E27FC236}">
                <a16:creationId xmlns:a16="http://schemas.microsoft.com/office/drawing/2014/main" id="{D8CC0E99-6D24-BE9C-E092-5620B60B68B9}"/>
              </a:ext>
            </a:extLst>
          </p:cNvPr>
          <p:cNvSpPr txBox="1"/>
          <p:nvPr/>
        </p:nvSpPr>
        <p:spPr>
          <a:xfrm>
            <a:off x="2980370" y="5429250"/>
            <a:ext cx="6231257" cy="369332"/>
          </a:xfrm>
          <a:prstGeom prst="rect">
            <a:avLst/>
          </a:prstGeom>
          <a:noFill/>
        </p:spPr>
        <p:txBody>
          <a:bodyPr wrap="square" rtlCol="0">
            <a:spAutoFit/>
          </a:bodyPr>
          <a:lstStyle/>
          <a:p>
            <a:r>
              <a:rPr lang="en-US" dirty="0"/>
              <a:t>Keywords used for detritus degradation due to microbial activity.</a:t>
            </a:r>
          </a:p>
        </p:txBody>
      </p:sp>
      <p:cxnSp>
        <p:nvCxnSpPr>
          <p:cNvPr id="23" name="Straight Arrow Connector 22">
            <a:extLst>
              <a:ext uri="{FF2B5EF4-FFF2-40B4-BE49-F238E27FC236}">
                <a16:creationId xmlns:a16="http://schemas.microsoft.com/office/drawing/2014/main" id="{30672E67-F164-97ED-BFFF-207138084F7F}"/>
              </a:ext>
            </a:extLst>
          </p:cNvPr>
          <p:cNvCxnSpPr>
            <a:cxnSpLocks/>
            <a:stCxn id="21" idx="2"/>
            <a:endCxn id="22" idx="0"/>
          </p:cNvCxnSpPr>
          <p:nvPr/>
        </p:nvCxnSpPr>
        <p:spPr>
          <a:xfrm flipH="1">
            <a:off x="6095999" y="4883510"/>
            <a:ext cx="1" cy="545740"/>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68433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definition – useful pointers</a:t>
            </a:r>
          </a:p>
        </p:txBody>
      </p:sp>
      <p:sp>
        <p:nvSpPr>
          <p:cNvPr id="3" name="Content Placeholder 2"/>
          <p:cNvSpPr>
            <a:spLocks noGrp="1"/>
          </p:cNvSpPr>
          <p:nvPr>
            <p:ph idx="1"/>
          </p:nvPr>
        </p:nvSpPr>
        <p:spPr>
          <a:xfrm>
            <a:off x="1097280" y="2677886"/>
            <a:ext cx="10058400" cy="3191208"/>
          </a:xfrm>
        </p:spPr>
        <p:txBody>
          <a:bodyPr>
            <a:normAutofit/>
          </a:bodyPr>
          <a:lstStyle/>
          <a:p>
            <a:pPr>
              <a:buFont typeface="Arial" panose="020B0604020202020204" pitchFamily="34" charset="0"/>
              <a:buChar char="•"/>
            </a:pPr>
            <a:r>
              <a:rPr lang="en-US" sz="1800" dirty="0"/>
              <a:t> File names and directories can be put in as absolute or relative paths</a:t>
            </a:r>
          </a:p>
          <a:p>
            <a:pPr>
              <a:buFont typeface="Arial" panose="020B0604020202020204" pitchFamily="34" charset="0"/>
              <a:buChar char="•"/>
            </a:pPr>
            <a:r>
              <a:rPr lang="en-US" sz="1800" dirty="0"/>
              <a:t> The naming conventions can be imported from several files, just add another to the section to append more options</a:t>
            </a:r>
          </a:p>
          <a:p>
            <a:pPr>
              <a:buFont typeface="Arial" panose="020B0604020202020204" pitchFamily="34" charset="0"/>
              <a:buChar char="•"/>
            </a:pPr>
            <a:r>
              <a:rPr lang="en-US" sz="1800" dirty="0"/>
              <a:t>  If you get an error saying a .xml file doesn’t exist while running MOHID </a:t>
            </a:r>
            <a:r>
              <a:rPr lang="en-US" sz="1800" dirty="0" err="1"/>
              <a:t>Lagrangian</a:t>
            </a:r>
            <a:r>
              <a:rPr lang="en-US" sz="1800" dirty="0"/>
              <a:t>, it’s probably not correctly formatted. Make sure all sections are properly open and closed (&lt;/&gt;)</a:t>
            </a:r>
          </a:p>
          <a:p>
            <a:pPr>
              <a:buFont typeface="Arial" panose="020B0604020202020204" pitchFamily="34" charset="0"/>
              <a:buChar char="•"/>
            </a:pPr>
            <a:r>
              <a:rPr lang="en-US" sz="1800" dirty="0"/>
              <a:t> Comments and units are there for user convenience, they don’t interact with the simulation</a:t>
            </a:r>
          </a:p>
          <a:p>
            <a:pPr>
              <a:buFont typeface="Arial" panose="020B0604020202020204" pitchFamily="34" charset="0"/>
              <a:buChar char="•"/>
            </a:pPr>
            <a:endParaRPr lang="en-US" sz="1800" dirty="0"/>
          </a:p>
          <a:p>
            <a:pPr marL="0" indent="0">
              <a:buNone/>
            </a:pPr>
            <a:endParaRPr lang="en-US" sz="1400" dirty="0"/>
          </a:p>
        </p:txBody>
      </p:sp>
    </p:spTree>
    <p:extLst>
      <p:ext uri="{BB962C8B-B14F-4D97-AF65-F5344CB8AC3E}">
        <p14:creationId xmlns:p14="http://schemas.microsoft.com/office/powerpoint/2010/main" val="184499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2079171"/>
            <a:ext cx="10058400" cy="4256315"/>
          </a:xfrm>
        </p:spPr>
        <p:txBody>
          <a:bodyPr>
            <a:normAutofit/>
          </a:bodyPr>
          <a:lstStyle/>
          <a:p>
            <a:pPr>
              <a:buFont typeface="Arial" panose="020B0604020202020204" pitchFamily="34" charset="0"/>
              <a:buChar char="•"/>
            </a:pPr>
            <a:r>
              <a:rPr lang="en-US" sz="1800" dirty="0"/>
              <a:t>Create a directory to run your case – it will typically hold configuration, input and output files, but this is entirely up to the user. The examples directory in V0.2 is ‘</a:t>
            </a:r>
            <a:r>
              <a:rPr lang="en-US" sz="1800" dirty="0" err="1"/>
              <a:t>RUN_Cases</a:t>
            </a:r>
            <a:r>
              <a:rPr lang="en-US" sz="1800" dirty="0"/>
              <a:t>’. Create a ‘Test’ directory there.</a:t>
            </a:r>
          </a:p>
          <a:p>
            <a:pPr>
              <a:buFont typeface="Arial" panose="020B0604020202020204" pitchFamily="34" charset="0"/>
              <a:buChar char="•"/>
            </a:pPr>
            <a:endParaRPr lang="en-US" sz="1800" dirty="0"/>
          </a:p>
          <a:p>
            <a:pPr>
              <a:buFont typeface="Arial" panose="020B0604020202020204" pitchFamily="34" charset="0"/>
              <a:buChar char="•"/>
            </a:pPr>
            <a:r>
              <a:rPr lang="en-US" sz="1800" dirty="0"/>
              <a:t> Create a configuration .xml file inside ‘Test’. You can copy the one from ‘Arousa_2D’ and modify it:</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lgn="ctr">
              <a:buNone/>
            </a:pPr>
            <a:r>
              <a:rPr lang="en-US" sz="1800" dirty="0"/>
              <a:t>Change spatial and temporal resolutions – notice resolution can vary by direction or be uniform</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buNone/>
            </a:pPr>
            <a:endParaRPr lang="en-US" sz="1400" dirty="0"/>
          </a:p>
        </p:txBody>
      </p:sp>
      <p:pic>
        <p:nvPicPr>
          <p:cNvPr id="4" name="Picture 3"/>
          <p:cNvPicPr>
            <a:picLocks noChangeAspect="1"/>
          </p:cNvPicPr>
          <p:nvPr/>
        </p:nvPicPr>
        <p:blipFill>
          <a:blip r:embed="rId2"/>
          <a:stretch>
            <a:fillRect/>
          </a:stretch>
        </p:blipFill>
        <p:spPr>
          <a:xfrm>
            <a:off x="138792" y="4071941"/>
            <a:ext cx="5905500" cy="1000125"/>
          </a:xfrm>
          <a:prstGeom prst="rect">
            <a:avLst/>
          </a:prstGeom>
        </p:spPr>
      </p:pic>
      <p:sp>
        <p:nvSpPr>
          <p:cNvPr id="7" name="Curved Up Arrow 6"/>
          <p:cNvSpPr/>
          <p:nvPr/>
        </p:nvSpPr>
        <p:spPr>
          <a:xfrm>
            <a:off x="4767943" y="5192486"/>
            <a:ext cx="2198914" cy="48985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p:cNvPicPr>
            <a:picLocks noChangeAspect="1"/>
          </p:cNvPicPr>
          <p:nvPr/>
        </p:nvPicPr>
        <p:blipFill>
          <a:blip r:embed="rId3"/>
          <a:stretch>
            <a:fillRect/>
          </a:stretch>
        </p:blipFill>
        <p:spPr>
          <a:xfrm>
            <a:off x="6126480" y="4151201"/>
            <a:ext cx="6115050" cy="981075"/>
          </a:xfrm>
          <a:prstGeom prst="rect">
            <a:avLst/>
          </a:prstGeom>
        </p:spPr>
      </p:pic>
    </p:spTree>
    <p:extLst>
      <p:ext uri="{BB962C8B-B14F-4D97-AF65-F5344CB8AC3E}">
        <p14:creationId xmlns:p14="http://schemas.microsoft.com/office/powerpoint/2010/main" val="19386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04652" y="4476888"/>
            <a:ext cx="9039225" cy="1162050"/>
          </a:xfrm>
          <a:prstGeom prst="rect">
            <a:avLst/>
          </a:prstGeom>
        </p:spPr>
      </p:pic>
      <p:pic>
        <p:nvPicPr>
          <p:cNvPr id="6" name="Picture 5"/>
          <p:cNvPicPr>
            <a:picLocks noChangeAspect="1"/>
          </p:cNvPicPr>
          <p:nvPr/>
        </p:nvPicPr>
        <p:blipFill>
          <a:blip r:embed="rId3"/>
          <a:stretch>
            <a:fillRect/>
          </a:stretch>
        </p:blipFill>
        <p:spPr>
          <a:xfrm>
            <a:off x="6394542" y="2386830"/>
            <a:ext cx="6972300" cy="1362075"/>
          </a:xfrm>
          <a:prstGeom prst="rect">
            <a:avLst/>
          </a:prstGeom>
        </p:spPr>
      </p:pic>
      <p:pic>
        <p:nvPicPr>
          <p:cNvPr id="4" name="Picture 3"/>
          <p:cNvPicPr>
            <a:picLocks noChangeAspect="1"/>
          </p:cNvPicPr>
          <p:nvPr/>
        </p:nvPicPr>
        <p:blipFill>
          <a:blip r:embed="rId4"/>
          <a:stretch>
            <a:fillRect/>
          </a:stretch>
        </p:blipFill>
        <p:spPr>
          <a:xfrm>
            <a:off x="204652" y="2453231"/>
            <a:ext cx="6048375" cy="1181100"/>
          </a:xfrm>
          <a:prstGeom prst="rect">
            <a:avLst/>
          </a:prstGeom>
        </p:spPr>
      </p:pic>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Make source id=3 active only after 298 seconds and change using 4 threads to automatic use of CPU cores </a:t>
            </a:r>
          </a:p>
        </p:txBody>
      </p:sp>
      <p:sp>
        <p:nvSpPr>
          <p:cNvPr id="7" name="Curved Up Arrow 6"/>
          <p:cNvSpPr/>
          <p:nvPr/>
        </p:nvSpPr>
        <p:spPr>
          <a:xfrm>
            <a:off x="4811486" y="3940357"/>
            <a:ext cx="2198914" cy="30398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2" name="Picture 11"/>
          <p:cNvPicPr>
            <a:picLocks noChangeAspect="1"/>
          </p:cNvPicPr>
          <p:nvPr/>
        </p:nvPicPr>
        <p:blipFill>
          <a:blip r:embed="rId5"/>
          <a:stretch>
            <a:fillRect/>
          </a:stretch>
        </p:blipFill>
        <p:spPr>
          <a:xfrm>
            <a:off x="5792561" y="4467363"/>
            <a:ext cx="7791450" cy="1181100"/>
          </a:xfrm>
          <a:prstGeom prst="rect">
            <a:avLst/>
          </a:prstGeom>
        </p:spPr>
      </p:pic>
    </p:spTree>
    <p:extLst>
      <p:ext uri="{BB962C8B-B14F-4D97-AF65-F5344CB8AC3E}">
        <p14:creationId xmlns:p14="http://schemas.microsoft.com/office/powerpoint/2010/main" val="302253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Notice you can set an arbitrary amount of active intervals, both is relative time (seconds from the beginning of the simulation) or absolute with dates</a:t>
            </a:r>
          </a:p>
        </p:txBody>
      </p:sp>
      <p:pic>
        <p:nvPicPr>
          <p:cNvPr id="4" name="Picture 3"/>
          <p:cNvPicPr>
            <a:picLocks noChangeAspect="1"/>
          </p:cNvPicPr>
          <p:nvPr/>
        </p:nvPicPr>
        <p:blipFill>
          <a:blip r:embed="rId2"/>
          <a:stretch>
            <a:fillRect/>
          </a:stretch>
        </p:blipFill>
        <p:spPr>
          <a:xfrm>
            <a:off x="108857" y="3178095"/>
            <a:ext cx="12192000" cy="2091124"/>
          </a:xfrm>
          <a:prstGeom prst="rect">
            <a:avLst/>
          </a:prstGeom>
        </p:spPr>
      </p:pic>
    </p:spTree>
    <p:extLst>
      <p:ext uri="{BB962C8B-B14F-4D97-AF65-F5344CB8AC3E}">
        <p14:creationId xmlns:p14="http://schemas.microsoft.com/office/powerpoint/2010/main" val="3698633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What about input files?</a:t>
            </a:r>
          </a:p>
          <a:p>
            <a:pPr marL="0" indent="0">
              <a:buNone/>
            </a:pPr>
            <a:r>
              <a:rPr lang="en-US" sz="1800" dirty="0"/>
              <a:t>You can either copy all of the files to the new directory, or put the paths of where they already are in the configuration file.</a:t>
            </a:r>
          </a:p>
          <a:p>
            <a:pPr marL="0" indent="0">
              <a:buNone/>
            </a:pPr>
            <a:r>
              <a:rPr lang="en-US" sz="1800" dirty="0"/>
              <a:t>Using relative paths to the old directory:</a:t>
            </a:r>
          </a:p>
          <a:p>
            <a:pPr marL="0" indent="0">
              <a:buNone/>
            </a:pPr>
            <a:endParaRPr lang="en-US" sz="1800" dirty="0"/>
          </a:p>
        </p:txBody>
      </p:sp>
      <p:pic>
        <p:nvPicPr>
          <p:cNvPr id="4" name="Picture 3"/>
          <p:cNvPicPr>
            <a:picLocks noChangeAspect="1"/>
          </p:cNvPicPr>
          <p:nvPr/>
        </p:nvPicPr>
        <p:blipFill>
          <a:blip r:embed="rId2"/>
          <a:stretch>
            <a:fillRect/>
          </a:stretch>
        </p:blipFill>
        <p:spPr>
          <a:xfrm>
            <a:off x="3013165" y="3328782"/>
            <a:ext cx="4867275" cy="504825"/>
          </a:xfrm>
          <a:prstGeom prst="rect">
            <a:avLst/>
          </a:prstGeom>
        </p:spPr>
      </p:pic>
      <p:pic>
        <p:nvPicPr>
          <p:cNvPr id="6" name="Picture 5"/>
          <p:cNvPicPr>
            <a:picLocks noChangeAspect="1"/>
          </p:cNvPicPr>
          <p:nvPr/>
        </p:nvPicPr>
        <p:blipFill>
          <a:blip r:embed="rId3"/>
          <a:stretch>
            <a:fillRect/>
          </a:stretch>
        </p:blipFill>
        <p:spPr>
          <a:xfrm>
            <a:off x="3013165" y="3900009"/>
            <a:ext cx="6591300" cy="1009650"/>
          </a:xfrm>
          <a:prstGeom prst="rect">
            <a:avLst/>
          </a:prstGeom>
        </p:spPr>
      </p:pic>
      <p:pic>
        <p:nvPicPr>
          <p:cNvPr id="10" name="Picture 9"/>
          <p:cNvPicPr>
            <a:picLocks noChangeAspect="1"/>
          </p:cNvPicPr>
          <p:nvPr/>
        </p:nvPicPr>
        <p:blipFill>
          <a:blip r:embed="rId4"/>
          <a:stretch>
            <a:fillRect/>
          </a:stretch>
        </p:blipFill>
        <p:spPr>
          <a:xfrm>
            <a:off x="3013165" y="4976062"/>
            <a:ext cx="5829300" cy="1657350"/>
          </a:xfrm>
          <a:prstGeom prst="rect">
            <a:avLst/>
          </a:prstGeom>
        </p:spPr>
      </p:pic>
      <p:pic>
        <p:nvPicPr>
          <p:cNvPr id="5" name="Picture 4"/>
          <p:cNvPicPr>
            <a:picLocks noChangeAspect="1"/>
          </p:cNvPicPr>
          <p:nvPr/>
        </p:nvPicPr>
        <p:blipFill>
          <a:blip r:embed="rId5"/>
          <a:stretch>
            <a:fillRect/>
          </a:stretch>
        </p:blipFill>
        <p:spPr>
          <a:xfrm>
            <a:off x="7641634" y="3466758"/>
            <a:ext cx="1876425" cy="266700"/>
          </a:xfrm>
          <a:prstGeom prst="rect">
            <a:avLst/>
          </a:prstGeom>
        </p:spPr>
      </p:pic>
    </p:spTree>
    <p:extLst>
      <p:ext uri="{BB962C8B-B14F-4D97-AF65-F5344CB8AC3E}">
        <p14:creationId xmlns:p14="http://schemas.microsoft.com/office/powerpoint/2010/main" val="126210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setup – workflow example</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What about different input files?</a:t>
            </a:r>
          </a:p>
          <a:p>
            <a:pPr marL="0" indent="0">
              <a:buNone/>
            </a:pPr>
            <a:r>
              <a:rPr lang="en-US" sz="1800" dirty="0"/>
              <a:t>You must tag the directory containing the files with the type – hydrodynamic, waves, meteorology, water properties…</a:t>
            </a:r>
          </a:p>
          <a:p>
            <a:pPr marL="0" indent="0">
              <a:buNone/>
            </a:pPr>
            <a:r>
              <a:rPr lang="en-US" sz="1800" dirty="0"/>
              <a:t>This is so they are correctly imported and used accordingly. You can set an arbitrary number of input directories, of any type. All valid .</a:t>
            </a:r>
            <a:r>
              <a:rPr lang="en-US" sz="1800" dirty="0" err="1"/>
              <a:t>nc</a:t>
            </a:r>
            <a:r>
              <a:rPr lang="en-US" sz="1800" dirty="0"/>
              <a:t> or .nc4 files under those (or under subdirectories) will be listed for import and used if needed.</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V0.2 does NOT support multiple domains (either fitted or overlapping). All files of the same type must be from the same mesh. You can use different spatial and temporal </a:t>
            </a:r>
            <a:r>
              <a:rPr lang="en-US" sz="1800" dirty="0" err="1"/>
              <a:t>discretizations</a:t>
            </a:r>
            <a:r>
              <a:rPr lang="en-US" sz="1800" dirty="0"/>
              <a:t> across file types (the hydrodynamic solution can be 3D full north Atlantic and the meteorology is 2D and cover only a section of it, for example). </a:t>
            </a:r>
          </a:p>
        </p:txBody>
      </p:sp>
      <p:pic>
        <p:nvPicPr>
          <p:cNvPr id="4" name="Picture 3"/>
          <p:cNvPicPr>
            <a:picLocks noChangeAspect="1"/>
          </p:cNvPicPr>
          <p:nvPr/>
        </p:nvPicPr>
        <p:blipFill>
          <a:blip r:embed="rId2"/>
          <a:stretch>
            <a:fillRect/>
          </a:stretch>
        </p:blipFill>
        <p:spPr>
          <a:xfrm>
            <a:off x="2909208" y="3936547"/>
            <a:ext cx="5676900" cy="1162050"/>
          </a:xfrm>
          <a:prstGeom prst="rect">
            <a:avLst/>
          </a:prstGeom>
        </p:spPr>
      </p:pic>
    </p:spTree>
    <p:extLst>
      <p:ext uri="{BB962C8B-B14F-4D97-AF65-F5344CB8AC3E}">
        <p14:creationId xmlns:p14="http://schemas.microsoft.com/office/powerpoint/2010/main" val="4221249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run a simulation</a:t>
            </a:r>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r>
              <a:rPr lang="en-US" sz="1800" dirty="0"/>
              <a:t>How do I now run MOHID </a:t>
            </a:r>
            <a:r>
              <a:rPr lang="en-US" sz="1800" dirty="0" err="1"/>
              <a:t>Lagrangian</a:t>
            </a:r>
            <a:r>
              <a:rPr lang="en-US" sz="1800" dirty="0"/>
              <a:t>?</a:t>
            </a:r>
          </a:p>
          <a:p>
            <a:pPr marL="0" indent="0">
              <a:buNone/>
            </a:pPr>
            <a:r>
              <a:rPr lang="en-US" sz="1800" dirty="0"/>
              <a:t>The typical chain is data – setup – preprocessor – MOHID </a:t>
            </a:r>
            <a:r>
              <a:rPr lang="en-US" sz="1800" dirty="0" err="1"/>
              <a:t>Lagrangian</a:t>
            </a:r>
            <a:r>
              <a:rPr lang="en-US" sz="1800" dirty="0"/>
              <a:t> - postprocessor</a:t>
            </a:r>
            <a:br>
              <a:rPr lang="en-US" sz="1800" dirty="0"/>
            </a:br>
            <a:endParaRPr lang="en-US" sz="1800" dirty="0"/>
          </a:p>
          <a:p>
            <a:pPr marL="0" indent="0">
              <a:buNone/>
            </a:pPr>
            <a:r>
              <a:rPr lang="en-US" sz="1800" dirty="0"/>
              <a:t>In the examples there are windows (.bat) and </a:t>
            </a:r>
            <a:r>
              <a:rPr lang="en-US" sz="1800" dirty="0" err="1"/>
              <a:t>unix</a:t>
            </a:r>
            <a:r>
              <a:rPr lang="en-US" sz="1800" dirty="0"/>
              <a:t> (.</a:t>
            </a:r>
            <a:r>
              <a:rPr lang="en-US" sz="1800" dirty="0" err="1"/>
              <a:t>sh</a:t>
            </a:r>
            <a:r>
              <a:rPr lang="en-US" sz="1800" dirty="0"/>
              <a:t>) scripts to run the these steps for a given case, as well as separate ones to run post processing, that can be used while a simulation is running.</a:t>
            </a:r>
          </a:p>
          <a:p>
            <a:pPr marL="0" indent="0">
              <a:buNone/>
            </a:pPr>
            <a:r>
              <a:rPr lang="en-US" sz="1800" dirty="0"/>
              <a:t>You need to make sure your configuration file name is correct and the directory to the executables are well set.  </a:t>
            </a:r>
          </a:p>
          <a:p>
            <a:pPr marL="0" indent="0">
              <a:buNone/>
            </a:pPr>
            <a:endParaRPr lang="en-US" sz="1800" dirty="0"/>
          </a:p>
        </p:txBody>
      </p:sp>
      <p:pic>
        <p:nvPicPr>
          <p:cNvPr id="5" name="Picture 4"/>
          <p:cNvPicPr>
            <a:picLocks noChangeAspect="1"/>
          </p:cNvPicPr>
          <p:nvPr/>
        </p:nvPicPr>
        <p:blipFill>
          <a:blip r:embed="rId2"/>
          <a:stretch>
            <a:fillRect/>
          </a:stretch>
        </p:blipFill>
        <p:spPr>
          <a:xfrm>
            <a:off x="1526721" y="4103914"/>
            <a:ext cx="5219700" cy="1952625"/>
          </a:xfrm>
          <a:prstGeom prst="rect">
            <a:avLst/>
          </a:prstGeom>
        </p:spPr>
      </p:pic>
      <p:sp>
        <p:nvSpPr>
          <p:cNvPr id="7" name="TextBox 6"/>
          <p:cNvSpPr txBox="1"/>
          <p:nvPr/>
        </p:nvSpPr>
        <p:spPr>
          <a:xfrm>
            <a:off x="7293429" y="4262473"/>
            <a:ext cx="4321627" cy="646331"/>
          </a:xfrm>
          <a:prstGeom prst="rect">
            <a:avLst/>
          </a:prstGeom>
          <a:noFill/>
        </p:spPr>
        <p:txBody>
          <a:bodyPr wrap="square" rtlCol="0">
            <a:spAutoFit/>
          </a:bodyPr>
          <a:lstStyle/>
          <a:p>
            <a:r>
              <a:rPr lang="en-US" dirty="0"/>
              <a:t>Name of the case and configuration file (the name of your main .xml file)</a:t>
            </a:r>
          </a:p>
        </p:txBody>
      </p:sp>
      <p:sp>
        <p:nvSpPr>
          <p:cNvPr id="9" name="TextBox 8"/>
          <p:cNvSpPr txBox="1"/>
          <p:nvPr/>
        </p:nvSpPr>
        <p:spPr>
          <a:xfrm>
            <a:off x="7857309" y="5077768"/>
            <a:ext cx="3298371" cy="369332"/>
          </a:xfrm>
          <a:prstGeom prst="rect">
            <a:avLst/>
          </a:prstGeom>
          <a:noFill/>
        </p:spPr>
        <p:txBody>
          <a:bodyPr wrap="square" rtlCol="0">
            <a:spAutoFit/>
          </a:bodyPr>
          <a:lstStyle/>
          <a:p>
            <a:r>
              <a:rPr lang="en-US" dirty="0"/>
              <a:t>Path to the executables</a:t>
            </a:r>
          </a:p>
        </p:txBody>
      </p:sp>
      <p:cxnSp>
        <p:nvCxnSpPr>
          <p:cNvPr id="11" name="Straight Arrow Connector 10"/>
          <p:cNvCxnSpPr>
            <a:stCxn id="7" idx="1"/>
          </p:cNvCxnSpPr>
          <p:nvPr/>
        </p:nvCxnSpPr>
        <p:spPr>
          <a:xfrm flipH="1">
            <a:off x="3309257" y="4585639"/>
            <a:ext cx="3984172" cy="11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136571" y="5238400"/>
            <a:ext cx="3624944" cy="2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949043" y="5275295"/>
            <a:ext cx="1812472" cy="419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097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lstStyle/>
          <a:p>
            <a:r>
              <a:rPr lang="en-US" dirty="0"/>
              <a:t>MOHID </a:t>
            </a:r>
            <a:r>
              <a:rPr lang="en-US" dirty="0" err="1"/>
              <a:t>Lagrangian</a:t>
            </a:r>
            <a:r>
              <a:rPr lang="en-US" dirty="0"/>
              <a:t> is:</a:t>
            </a:r>
          </a:p>
          <a:p>
            <a:pPr>
              <a:buFont typeface="Arial" panose="020B0604020202020204" pitchFamily="34" charset="0"/>
              <a:buChar char="•"/>
            </a:pPr>
            <a:r>
              <a:rPr lang="en-US" dirty="0"/>
              <a:t> A unidirectional </a:t>
            </a:r>
            <a:r>
              <a:rPr lang="en-US" dirty="0" err="1"/>
              <a:t>Lagrangian</a:t>
            </a:r>
            <a:r>
              <a:rPr lang="en-US" dirty="0"/>
              <a:t> particle simulator</a:t>
            </a:r>
          </a:p>
          <a:p>
            <a:pPr>
              <a:buFont typeface="Arial" panose="020B0604020202020204" pitchFamily="34" charset="0"/>
              <a:buChar char="•"/>
            </a:pPr>
            <a:r>
              <a:rPr lang="en-US" dirty="0"/>
              <a:t> Made to easily extend the physical models acting on the particles</a:t>
            </a:r>
          </a:p>
          <a:p>
            <a:pPr>
              <a:buFont typeface="Arial" panose="020B0604020202020204" pitchFamily="34" charset="0"/>
              <a:buChar char="•"/>
            </a:pPr>
            <a:r>
              <a:rPr lang="en-US" dirty="0"/>
              <a:t> Made to support large scale modelling in both space and time</a:t>
            </a:r>
          </a:p>
          <a:p>
            <a:pPr>
              <a:buFont typeface="Arial" panose="020B0604020202020204" pitchFamily="34" charset="0"/>
              <a:buChar char="•"/>
            </a:pPr>
            <a:r>
              <a:rPr lang="en-US" dirty="0"/>
              <a:t> Made to support medium independent simulations</a:t>
            </a:r>
          </a:p>
          <a:p>
            <a:pPr>
              <a:buFont typeface="Arial" panose="020B0604020202020204" pitchFamily="34" charset="0"/>
              <a:buChar char="•"/>
            </a:pPr>
            <a:r>
              <a:rPr lang="en-US" dirty="0"/>
              <a:t> Made to support large tracer numbers</a:t>
            </a:r>
          </a:p>
          <a:p>
            <a:pPr>
              <a:buFont typeface="Arial" panose="020B0604020202020204" pitchFamily="34" charset="0"/>
              <a:buChar char="•"/>
            </a:pPr>
            <a:r>
              <a:rPr lang="en-US" dirty="0"/>
              <a:t> A cross platform, shared memory parallel tool</a:t>
            </a:r>
          </a:p>
        </p:txBody>
      </p:sp>
    </p:spTree>
    <p:extLst>
      <p:ext uri="{BB962C8B-B14F-4D97-AF65-F5344CB8AC3E}">
        <p14:creationId xmlns:p14="http://schemas.microsoft.com/office/powerpoint/2010/main" val="39196557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30"/>
          <a:stretch/>
        </p:blipFill>
        <p:spPr>
          <a:xfrm>
            <a:off x="707571" y="1913164"/>
            <a:ext cx="6490064" cy="4381500"/>
          </a:xfrm>
          <a:prstGeom prst="rect">
            <a:avLst/>
          </a:prstGeom>
        </p:spPr>
      </p:pic>
      <p:sp>
        <p:nvSpPr>
          <p:cNvPr id="2" name="Title 1"/>
          <p:cNvSpPr>
            <a:spLocks noGrp="1"/>
          </p:cNvSpPr>
          <p:nvPr>
            <p:ph type="title"/>
          </p:nvPr>
        </p:nvSpPr>
        <p:spPr/>
        <p:txBody>
          <a:bodyPr/>
          <a:lstStyle/>
          <a:p>
            <a:r>
              <a:rPr lang="en-US" dirty="0"/>
              <a:t>How to run a simulation</a:t>
            </a:r>
          </a:p>
        </p:txBody>
      </p:sp>
      <p:sp>
        <p:nvSpPr>
          <p:cNvPr id="3" name="Content Placeholder 2"/>
          <p:cNvSpPr>
            <a:spLocks noGrp="1"/>
          </p:cNvSpPr>
          <p:nvPr>
            <p:ph idx="1"/>
          </p:nvPr>
        </p:nvSpPr>
        <p:spPr>
          <a:xfrm>
            <a:off x="685799" y="1872343"/>
            <a:ext cx="10929257" cy="4463143"/>
          </a:xfrm>
        </p:spPr>
        <p:txBody>
          <a:bodyPr>
            <a:normAutofit/>
          </a:bodyPr>
          <a:lstStyle/>
          <a:p>
            <a:pPr marL="0" indent="0">
              <a:buNone/>
            </a:pPr>
            <a:endParaRPr lang="en-US" sz="1800" dirty="0"/>
          </a:p>
          <a:p>
            <a:pPr marL="0" indent="0">
              <a:buNone/>
            </a:pPr>
            <a:endParaRPr lang="en-US" sz="1800" dirty="0"/>
          </a:p>
        </p:txBody>
      </p:sp>
      <p:sp>
        <p:nvSpPr>
          <p:cNvPr id="7" name="TextBox 6"/>
          <p:cNvSpPr txBox="1"/>
          <p:nvPr/>
        </p:nvSpPr>
        <p:spPr>
          <a:xfrm>
            <a:off x="7353302" y="2090061"/>
            <a:ext cx="4321627" cy="923330"/>
          </a:xfrm>
          <a:prstGeom prst="rect">
            <a:avLst/>
          </a:prstGeom>
          <a:noFill/>
        </p:spPr>
        <p:txBody>
          <a:bodyPr wrap="square" rtlCol="0">
            <a:spAutoFit/>
          </a:bodyPr>
          <a:lstStyle/>
          <a:p>
            <a:r>
              <a:rPr lang="en-US" dirty="0"/>
              <a:t>Name of the case and configuration file (the name of your main .xml file, all you need to change in this script to run another case)</a:t>
            </a:r>
          </a:p>
        </p:txBody>
      </p:sp>
      <p:sp>
        <p:nvSpPr>
          <p:cNvPr id="9" name="TextBox 8"/>
          <p:cNvSpPr txBox="1"/>
          <p:nvPr/>
        </p:nvSpPr>
        <p:spPr>
          <a:xfrm>
            <a:off x="8376558" y="3231109"/>
            <a:ext cx="3298371" cy="1200329"/>
          </a:xfrm>
          <a:prstGeom prst="rect">
            <a:avLst/>
          </a:prstGeom>
          <a:noFill/>
        </p:spPr>
        <p:txBody>
          <a:bodyPr wrap="square" rtlCol="0">
            <a:spAutoFit/>
          </a:bodyPr>
          <a:lstStyle/>
          <a:p>
            <a:r>
              <a:rPr lang="en-US" dirty="0"/>
              <a:t>Path to the executables – change this to point to the executables if you want to run your cases in some other directory tree</a:t>
            </a:r>
          </a:p>
        </p:txBody>
      </p:sp>
      <p:cxnSp>
        <p:nvCxnSpPr>
          <p:cNvPr id="11" name="Straight Arrow Connector 10"/>
          <p:cNvCxnSpPr>
            <a:stCxn id="7" idx="1"/>
          </p:cNvCxnSpPr>
          <p:nvPr/>
        </p:nvCxnSpPr>
        <p:spPr>
          <a:xfrm flipH="1" flipV="1">
            <a:off x="2460171" y="2013857"/>
            <a:ext cx="4893131" cy="537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4572000" y="2948699"/>
            <a:ext cx="3708764" cy="443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5878286" y="3391741"/>
            <a:ext cx="2402478" cy="3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074230" y="3456433"/>
            <a:ext cx="2152648" cy="37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353303" y="4481460"/>
            <a:ext cx="4697184" cy="646331"/>
          </a:xfrm>
          <a:prstGeom prst="rect">
            <a:avLst/>
          </a:prstGeom>
          <a:noFill/>
        </p:spPr>
        <p:txBody>
          <a:bodyPr wrap="square" rtlCol="0">
            <a:spAutoFit/>
          </a:bodyPr>
          <a:lstStyle/>
          <a:p>
            <a:r>
              <a:rPr lang="en-US" dirty="0"/>
              <a:t>Creates the output directory – deletes old results if they are present!</a:t>
            </a:r>
          </a:p>
        </p:txBody>
      </p:sp>
      <p:cxnSp>
        <p:nvCxnSpPr>
          <p:cNvPr id="19" name="Straight Arrow Connector 18"/>
          <p:cNvCxnSpPr/>
          <p:nvPr/>
        </p:nvCxnSpPr>
        <p:spPr>
          <a:xfrm flipH="1" flipV="1">
            <a:off x="3657601" y="4431438"/>
            <a:ext cx="3561806" cy="271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280764" y="5388121"/>
            <a:ext cx="3394165" cy="646331"/>
          </a:xfrm>
          <a:prstGeom prst="rect">
            <a:avLst/>
          </a:prstGeom>
          <a:noFill/>
        </p:spPr>
        <p:txBody>
          <a:bodyPr wrap="square" rtlCol="0">
            <a:spAutoFit/>
          </a:bodyPr>
          <a:lstStyle/>
          <a:p>
            <a:r>
              <a:rPr lang="en-US" dirty="0"/>
              <a:t>Running pre processor, MOHID </a:t>
            </a:r>
            <a:r>
              <a:rPr lang="en-US" dirty="0" err="1"/>
              <a:t>Lagrangian</a:t>
            </a:r>
            <a:r>
              <a:rPr lang="en-US" dirty="0"/>
              <a:t> and post processor</a:t>
            </a:r>
          </a:p>
        </p:txBody>
      </p:sp>
      <p:cxnSp>
        <p:nvCxnSpPr>
          <p:cNvPr id="23" name="Straight Arrow Connector 22"/>
          <p:cNvCxnSpPr/>
          <p:nvPr/>
        </p:nvCxnSpPr>
        <p:spPr>
          <a:xfrm flipH="1" flipV="1">
            <a:off x="4986748" y="5349306"/>
            <a:ext cx="3196587" cy="29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822371" y="5696404"/>
            <a:ext cx="3360964" cy="9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225144" y="5774468"/>
            <a:ext cx="2958191" cy="30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451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a:t>
            </a:r>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An output directory will be created (or emptied if it already exists), with the same name as the case, appended with ‘_out’.</a:t>
            </a:r>
          </a:p>
          <a:p>
            <a:pPr marL="0" indent="0">
              <a:buNone/>
            </a:pPr>
            <a:endParaRPr lang="en-US" sz="1800" dirty="0"/>
          </a:p>
          <a:p>
            <a:pPr marL="0" indent="0">
              <a:buNone/>
            </a:pPr>
            <a:r>
              <a:rPr lang="en-US" sz="1800" dirty="0"/>
              <a:t>In there several files will be created:</a:t>
            </a:r>
          </a:p>
          <a:p>
            <a:pPr>
              <a:buFont typeface="Arial" panose="020B0604020202020204" pitchFamily="34" charset="0"/>
              <a:buChar char="•"/>
            </a:pPr>
            <a:r>
              <a:rPr lang="en-US" sz="1800" dirty="0"/>
              <a:t> A copy of your case configuration file</a:t>
            </a:r>
          </a:p>
          <a:p>
            <a:pPr>
              <a:buFont typeface="Arial" panose="020B0604020202020204" pitchFamily="34" charset="0"/>
              <a:buChar char="•"/>
            </a:pPr>
            <a:r>
              <a:rPr lang="en-US" sz="1800" dirty="0"/>
              <a:t> A ‘casename’.log file with all of the console output</a:t>
            </a:r>
          </a:p>
          <a:p>
            <a:pPr>
              <a:buFont typeface="Arial" panose="020B0604020202020204" pitchFamily="34" charset="0"/>
              <a:buChar char="•"/>
            </a:pPr>
            <a:r>
              <a:rPr lang="en-US" sz="1800" dirty="0"/>
              <a:t> A preprocessor output called ‘casename’_inputs.xml</a:t>
            </a:r>
          </a:p>
          <a:p>
            <a:pPr>
              <a:buFont typeface="Arial" panose="020B0604020202020204" pitchFamily="34" charset="0"/>
              <a:buChar char="•"/>
            </a:pPr>
            <a:r>
              <a:rPr lang="en-US" sz="1800" dirty="0"/>
              <a:t> A Bounding box and blocks .</a:t>
            </a:r>
            <a:r>
              <a:rPr lang="en-US" sz="1800" dirty="0" err="1"/>
              <a:t>vtu</a:t>
            </a:r>
            <a:r>
              <a:rPr lang="en-US" sz="1800" dirty="0"/>
              <a:t> files (these are just for visualization)</a:t>
            </a:r>
          </a:p>
          <a:p>
            <a:pPr>
              <a:buFont typeface="Arial" panose="020B0604020202020204" pitchFamily="34" charset="0"/>
              <a:buChar char="•"/>
            </a:pPr>
            <a:r>
              <a:rPr lang="en-US" sz="1800" dirty="0"/>
              <a:t> A series of .</a:t>
            </a:r>
            <a:r>
              <a:rPr lang="en-US" sz="1800" dirty="0" err="1"/>
              <a:t>vtu</a:t>
            </a:r>
            <a:r>
              <a:rPr lang="en-US" sz="1800" dirty="0"/>
              <a:t> files with simulation heavy data (all the particles and variables)</a:t>
            </a:r>
          </a:p>
          <a:p>
            <a:pPr>
              <a:buFont typeface="Arial" panose="020B0604020202020204" pitchFamily="34" charset="0"/>
              <a:buChar char="•"/>
            </a:pPr>
            <a:r>
              <a:rPr lang="en-US" sz="1800" dirty="0"/>
              <a:t> A .</a:t>
            </a:r>
            <a:r>
              <a:rPr lang="en-US" sz="1800" dirty="0" err="1"/>
              <a:t>pdv</a:t>
            </a:r>
            <a:r>
              <a:rPr lang="en-US" sz="1800" dirty="0"/>
              <a:t> file, with simulation light data (indexes and time-stamps heavy data)</a:t>
            </a:r>
          </a:p>
          <a:p>
            <a:pPr>
              <a:buFont typeface="Arial" panose="020B0604020202020204" pitchFamily="34" charset="0"/>
              <a:buChar char="•"/>
            </a:pPr>
            <a:r>
              <a:rPr lang="en-US" sz="1800" dirty="0"/>
              <a:t> A directory for each post processing request, with processed data </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pPr marL="0" indent="0">
              <a:buNone/>
            </a:pPr>
            <a:endParaRPr lang="en-US" sz="1800" dirty="0"/>
          </a:p>
        </p:txBody>
      </p:sp>
      <p:sp>
        <p:nvSpPr>
          <p:cNvPr id="4" name="TextBox 3"/>
          <p:cNvSpPr txBox="1"/>
          <p:nvPr/>
        </p:nvSpPr>
        <p:spPr>
          <a:xfrm>
            <a:off x="9503229" y="4942115"/>
            <a:ext cx="2492828" cy="646331"/>
          </a:xfrm>
          <a:prstGeom prst="rect">
            <a:avLst/>
          </a:prstGeom>
          <a:noFill/>
        </p:spPr>
        <p:txBody>
          <a:bodyPr wrap="square" rtlCol="0">
            <a:spAutoFit/>
          </a:bodyPr>
          <a:lstStyle/>
          <a:p>
            <a:r>
              <a:rPr lang="en-US" dirty="0"/>
              <a:t>You need </a:t>
            </a:r>
            <a:r>
              <a:rPr lang="en-US" dirty="0" err="1"/>
              <a:t>Paraview</a:t>
            </a:r>
            <a:r>
              <a:rPr lang="en-US" dirty="0"/>
              <a:t> to plot this</a:t>
            </a:r>
          </a:p>
        </p:txBody>
      </p:sp>
      <p:sp>
        <p:nvSpPr>
          <p:cNvPr id="6" name="Right Brace 5"/>
          <p:cNvSpPr/>
          <p:nvPr/>
        </p:nvSpPr>
        <p:spPr>
          <a:xfrm>
            <a:off x="8806543" y="4669971"/>
            <a:ext cx="468086" cy="11321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7952015" y="2472036"/>
            <a:ext cx="3777343" cy="1754326"/>
          </a:xfrm>
          <a:prstGeom prst="rect">
            <a:avLst/>
          </a:prstGeom>
          <a:noFill/>
        </p:spPr>
        <p:txBody>
          <a:bodyPr wrap="square" rtlCol="0">
            <a:spAutoFit/>
          </a:bodyPr>
          <a:lstStyle/>
          <a:p>
            <a:pPr algn="just"/>
            <a:r>
              <a:rPr lang="en-US" dirty="0"/>
              <a:t>This lists and sorts all of the input </a:t>
            </a:r>
            <a:r>
              <a:rPr lang="en-US" dirty="0" err="1"/>
              <a:t>NetCDF</a:t>
            </a:r>
            <a:r>
              <a:rPr lang="en-US" dirty="0"/>
              <a:t> files so MOHID </a:t>
            </a:r>
            <a:r>
              <a:rPr lang="en-US" dirty="0" err="1"/>
              <a:t>Lagrangian</a:t>
            </a:r>
            <a:r>
              <a:rPr lang="en-US" dirty="0"/>
              <a:t> know what to read. It also shows the dates of the files, so you can correct your configuration start and end dates based on this output.</a:t>
            </a:r>
          </a:p>
        </p:txBody>
      </p:sp>
      <p:cxnSp>
        <p:nvCxnSpPr>
          <p:cNvPr id="13" name="Straight Arrow Connector 12"/>
          <p:cNvCxnSpPr>
            <a:stCxn id="8" idx="1"/>
          </p:cNvCxnSpPr>
          <p:nvPr/>
        </p:nvCxnSpPr>
        <p:spPr>
          <a:xfrm flipH="1">
            <a:off x="6463938" y="3349199"/>
            <a:ext cx="1488077" cy="99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278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Using </a:t>
            </a:r>
            <a:r>
              <a:rPr lang="en-US" dirty="0" err="1"/>
              <a:t>Paraview</a:t>
            </a:r>
            <a:endParaRPr lang="en-US" dirty="0"/>
          </a:p>
        </p:txBody>
      </p:sp>
      <p:sp>
        <p:nvSpPr>
          <p:cNvPr id="3" name="Content Placeholder 2"/>
          <p:cNvSpPr>
            <a:spLocks noGrp="1"/>
          </p:cNvSpPr>
          <p:nvPr>
            <p:ph idx="1"/>
          </p:nvPr>
        </p:nvSpPr>
        <p:spPr>
          <a:xfrm>
            <a:off x="1097280" y="1872343"/>
            <a:ext cx="10058400" cy="4463143"/>
          </a:xfrm>
        </p:spPr>
        <p:txBody>
          <a:bodyPr>
            <a:normAutofit/>
          </a:bodyPr>
          <a:lstStyle/>
          <a:p>
            <a:pPr marL="0" indent="0">
              <a:buNone/>
            </a:pPr>
            <a:r>
              <a:rPr lang="en-US" sz="1800" dirty="0"/>
              <a:t>Plenty of </a:t>
            </a:r>
            <a:r>
              <a:rPr lang="en-US" sz="1800" dirty="0" err="1"/>
              <a:t>Paraview</a:t>
            </a:r>
            <a:r>
              <a:rPr lang="en-US" sz="1800" dirty="0"/>
              <a:t> tutorials exist online, it is a mature software and is used by many to view, post-process, explore and render scientific spatial data. It is useful in our context – it reads </a:t>
            </a:r>
            <a:r>
              <a:rPr lang="en-US" sz="1800" dirty="0" err="1"/>
              <a:t>NetCDF</a:t>
            </a:r>
            <a:r>
              <a:rPr lang="en-US" sz="1800" dirty="0"/>
              <a:t> CF files and can read our output files (.</a:t>
            </a:r>
            <a:r>
              <a:rPr lang="en-US" sz="1800" dirty="0" err="1"/>
              <a:t>vtu</a:t>
            </a:r>
            <a:r>
              <a:rPr lang="en-US" sz="1800" dirty="0"/>
              <a:t>) with millions of particles on screen.</a:t>
            </a:r>
          </a:p>
          <a:p>
            <a:pPr marL="0" indent="0">
              <a:buNone/>
            </a:pPr>
            <a:endParaRPr lang="en-US" sz="1800" dirty="0"/>
          </a:p>
          <a:p>
            <a:pPr marL="0" indent="0">
              <a:buNone/>
            </a:pPr>
            <a:endParaRPr lang="en-US" sz="1800" dirty="0"/>
          </a:p>
          <a:p>
            <a:pPr marL="0" indent="0">
              <a:buNone/>
            </a:pPr>
            <a:endParaRPr lang="en-US" sz="1800" dirty="0"/>
          </a:p>
        </p:txBody>
      </p:sp>
      <p:sp>
        <p:nvSpPr>
          <p:cNvPr id="5" name="TextBox 4"/>
          <p:cNvSpPr txBox="1"/>
          <p:nvPr/>
        </p:nvSpPr>
        <p:spPr>
          <a:xfrm>
            <a:off x="511629" y="3962400"/>
            <a:ext cx="1698171" cy="369332"/>
          </a:xfrm>
          <a:prstGeom prst="rect">
            <a:avLst/>
          </a:prstGeom>
          <a:noFill/>
        </p:spPr>
        <p:txBody>
          <a:bodyPr wrap="square" rtlCol="0">
            <a:spAutoFit/>
          </a:bodyPr>
          <a:lstStyle/>
          <a:p>
            <a:r>
              <a:rPr lang="en-US" dirty="0"/>
              <a:t>Open </a:t>
            </a:r>
            <a:r>
              <a:rPr lang="en-US" dirty="0" err="1"/>
              <a:t>Paraview</a:t>
            </a:r>
            <a:endParaRPr lang="en-US" dirty="0"/>
          </a:p>
        </p:txBody>
      </p:sp>
      <p:sp>
        <p:nvSpPr>
          <p:cNvPr id="9" name="TextBox 8"/>
          <p:cNvSpPr txBox="1"/>
          <p:nvPr/>
        </p:nvSpPr>
        <p:spPr>
          <a:xfrm>
            <a:off x="2449287" y="3962400"/>
            <a:ext cx="1208314" cy="369332"/>
          </a:xfrm>
          <a:prstGeom prst="rect">
            <a:avLst/>
          </a:prstGeom>
          <a:noFill/>
        </p:spPr>
        <p:txBody>
          <a:bodyPr wrap="square" rtlCol="0">
            <a:spAutoFit/>
          </a:bodyPr>
          <a:lstStyle/>
          <a:p>
            <a:r>
              <a:rPr lang="en-US" dirty="0"/>
              <a:t>Open Files</a:t>
            </a:r>
          </a:p>
        </p:txBody>
      </p:sp>
      <p:sp>
        <p:nvSpPr>
          <p:cNvPr id="10" name="TextBox 9"/>
          <p:cNvSpPr txBox="1"/>
          <p:nvPr/>
        </p:nvSpPr>
        <p:spPr>
          <a:xfrm>
            <a:off x="4093029" y="3962400"/>
            <a:ext cx="2100942" cy="369332"/>
          </a:xfrm>
          <a:prstGeom prst="rect">
            <a:avLst/>
          </a:prstGeom>
          <a:noFill/>
        </p:spPr>
        <p:txBody>
          <a:bodyPr wrap="square" rtlCol="0">
            <a:spAutoFit/>
          </a:bodyPr>
          <a:lstStyle/>
          <a:p>
            <a:r>
              <a:rPr lang="en-US" dirty="0"/>
              <a:t>Simulation ended?</a:t>
            </a:r>
          </a:p>
        </p:txBody>
      </p:sp>
      <p:sp>
        <p:nvSpPr>
          <p:cNvPr id="11" name="TextBox 10"/>
          <p:cNvSpPr txBox="1"/>
          <p:nvPr/>
        </p:nvSpPr>
        <p:spPr>
          <a:xfrm>
            <a:off x="7304314" y="2923988"/>
            <a:ext cx="2100942" cy="369332"/>
          </a:xfrm>
          <a:prstGeom prst="rect">
            <a:avLst/>
          </a:prstGeom>
          <a:noFill/>
        </p:spPr>
        <p:txBody>
          <a:bodyPr wrap="square" rtlCol="0">
            <a:spAutoFit/>
          </a:bodyPr>
          <a:lstStyle/>
          <a:p>
            <a:r>
              <a:rPr lang="en-US" dirty="0"/>
              <a:t>Open .</a:t>
            </a:r>
            <a:r>
              <a:rPr lang="en-US" dirty="0" err="1"/>
              <a:t>pdv</a:t>
            </a:r>
            <a:r>
              <a:rPr lang="en-US" dirty="0"/>
              <a:t> file</a:t>
            </a:r>
          </a:p>
        </p:txBody>
      </p:sp>
      <p:sp>
        <p:nvSpPr>
          <p:cNvPr id="12" name="TextBox 11"/>
          <p:cNvSpPr txBox="1"/>
          <p:nvPr/>
        </p:nvSpPr>
        <p:spPr>
          <a:xfrm>
            <a:off x="7304314" y="5094515"/>
            <a:ext cx="2373086" cy="369332"/>
          </a:xfrm>
          <a:prstGeom prst="rect">
            <a:avLst/>
          </a:prstGeom>
          <a:noFill/>
        </p:spPr>
        <p:txBody>
          <a:bodyPr wrap="square" rtlCol="0">
            <a:spAutoFit/>
          </a:bodyPr>
          <a:lstStyle/>
          <a:p>
            <a:r>
              <a:rPr lang="en-US" dirty="0"/>
              <a:t>Open series of .vu files</a:t>
            </a:r>
          </a:p>
        </p:txBody>
      </p:sp>
      <p:sp>
        <p:nvSpPr>
          <p:cNvPr id="14" name="TextBox 13"/>
          <p:cNvSpPr txBox="1"/>
          <p:nvPr/>
        </p:nvSpPr>
        <p:spPr>
          <a:xfrm>
            <a:off x="5464628" y="4779611"/>
            <a:ext cx="478972" cy="369332"/>
          </a:xfrm>
          <a:prstGeom prst="rect">
            <a:avLst/>
          </a:prstGeom>
          <a:noFill/>
        </p:spPr>
        <p:txBody>
          <a:bodyPr wrap="square" rtlCol="0">
            <a:spAutoFit/>
          </a:bodyPr>
          <a:lstStyle/>
          <a:p>
            <a:r>
              <a:rPr lang="en-US" dirty="0"/>
              <a:t>no</a:t>
            </a:r>
          </a:p>
        </p:txBody>
      </p:sp>
      <p:sp>
        <p:nvSpPr>
          <p:cNvPr id="15" name="TextBox 14"/>
          <p:cNvSpPr txBox="1"/>
          <p:nvPr/>
        </p:nvSpPr>
        <p:spPr>
          <a:xfrm>
            <a:off x="5464627" y="3184463"/>
            <a:ext cx="609601" cy="369332"/>
          </a:xfrm>
          <a:prstGeom prst="rect">
            <a:avLst/>
          </a:prstGeom>
          <a:noFill/>
        </p:spPr>
        <p:txBody>
          <a:bodyPr wrap="square" rtlCol="0">
            <a:spAutoFit/>
          </a:bodyPr>
          <a:lstStyle/>
          <a:p>
            <a:r>
              <a:rPr lang="en-US" dirty="0"/>
              <a:t>yes</a:t>
            </a:r>
          </a:p>
        </p:txBody>
      </p:sp>
      <p:cxnSp>
        <p:nvCxnSpPr>
          <p:cNvPr id="16" name="Straight Arrow Connector 15"/>
          <p:cNvCxnSpPr>
            <a:stCxn id="5" idx="3"/>
            <a:endCxn id="9" idx="1"/>
          </p:cNvCxnSpPr>
          <p:nvPr/>
        </p:nvCxnSpPr>
        <p:spPr>
          <a:xfrm>
            <a:off x="2209800" y="4147066"/>
            <a:ext cx="239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a:off x="3657601" y="4147066"/>
            <a:ext cx="435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15" idx="1"/>
          </p:cNvCxnSpPr>
          <p:nvPr/>
        </p:nvCxnSpPr>
        <p:spPr>
          <a:xfrm flipV="1">
            <a:off x="5143500" y="3369129"/>
            <a:ext cx="321127" cy="593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5" idx="3"/>
            <a:endCxn id="11" idx="1"/>
          </p:cNvCxnSpPr>
          <p:nvPr/>
        </p:nvCxnSpPr>
        <p:spPr>
          <a:xfrm flipV="1">
            <a:off x="6074228" y="3108654"/>
            <a:ext cx="1230086" cy="26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a:endCxn id="14" idx="1"/>
          </p:cNvCxnSpPr>
          <p:nvPr/>
        </p:nvCxnSpPr>
        <p:spPr>
          <a:xfrm>
            <a:off x="5143500" y="4331732"/>
            <a:ext cx="321128" cy="63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4" idx="3"/>
            <a:endCxn id="12" idx="1"/>
          </p:cNvCxnSpPr>
          <p:nvPr/>
        </p:nvCxnSpPr>
        <p:spPr>
          <a:xfrm>
            <a:off x="5943600" y="4964277"/>
            <a:ext cx="1360714" cy="31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940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Outputs – Using </a:t>
            </a:r>
            <a:r>
              <a:rPr lang="en-US" dirty="0" err="1"/>
              <a:t>Paraview</a:t>
            </a:r>
            <a:r>
              <a:rPr lang="en-US" dirty="0"/>
              <a:t> - tips</a:t>
            </a:r>
          </a:p>
        </p:txBody>
      </p:sp>
      <p:sp>
        <p:nvSpPr>
          <p:cNvPr id="3" name="Content Placeholder 2"/>
          <p:cNvSpPr>
            <a:spLocks noGrp="1"/>
          </p:cNvSpPr>
          <p:nvPr>
            <p:ph idx="1"/>
          </p:nvPr>
        </p:nvSpPr>
        <p:spPr>
          <a:xfrm>
            <a:off x="1097280" y="1872343"/>
            <a:ext cx="10058400" cy="4463143"/>
          </a:xfrm>
        </p:spPr>
        <p:txBody>
          <a:bodyPr>
            <a:normAutofit/>
          </a:bodyPr>
          <a:lstStyle/>
          <a:p>
            <a:pPr>
              <a:buFont typeface="Arial" panose="020B0604020202020204" pitchFamily="34" charset="0"/>
              <a:buChar char="•"/>
            </a:pPr>
            <a:r>
              <a:rPr lang="en-US" sz="1800" dirty="0" err="1"/>
              <a:t>Paraview</a:t>
            </a:r>
            <a:r>
              <a:rPr lang="en-US" sz="1800" dirty="0"/>
              <a:t> is coordinate system agnostic – This means that our horizontal units (degrees) are not compatible with our vertical units (m) – apply a transform filter and scale your data on the horizontal dimension so it looks appropriate.</a:t>
            </a:r>
          </a:p>
          <a:p>
            <a:pPr>
              <a:buFont typeface="Arial" panose="020B0604020202020204" pitchFamily="34" charset="0"/>
              <a:buChar char="•"/>
            </a:pPr>
            <a:endParaRPr lang="en-US" sz="1800" dirty="0"/>
          </a:p>
          <a:p>
            <a:pPr>
              <a:buFont typeface="Arial" panose="020B0604020202020204" pitchFamily="34" charset="0"/>
              <a:buChar char="•"/>
            </a:pPr>
            <a:r>
              <a:rPr lang="en-US" sz="1800" dirty="0"/>
              <a:t> At the moment animating currents and particles simultaneously (synchronized in time) is not trivial – Our time stamp is fixed (seconds since 1950-01-01) and the time stamp of the input </a:t>
            </a:r>
            <a:r>
              <a:rPr lang="en-US" sz="1800" dirty="0" err="1"/>
              <a:t>NetCDF</a:t>
            </a:r>
            <a:r>
              <a:rPr lang="en-US" sz="1800" dirty="0"/>
              <a:t> may be different, or with different units (hours instead of seconds). Use NCO to change the input to match or wait for further post-processing tools</a:t>
            </a:r>
          </a:p>
          <a:p>
            <a:pPr>
              <a:buFont typeface="Arial" panose="020B0604020202020204" pitchFamily="34" charset="0"/>
              <a:buChar char="•"/>
            </a:pPr>
            <a:endParaRPr lang="en-US" sz="1800" dirty="0"/>
          </a:p>
          <a:p>
            <a:pPr>
              <a:buFont typeface="Arial" panose="020B0604020202020204" pitchFamily="34" charset="0"/>
              <a:buChar char="•"/>
            </a:pPr>
            <a:r>
              <a:rPr lang="en-US" sz="1800" dirty="0" err="1"/>
              <a:t>Ploting</a:t>
            </a:r>
            <a:r>
              <a:rPr lang="en-US" sz="1800" dirty="0"/>
              <a:t> the bathymetry in 3D (if available on a </a:t>
            </a:r>
            <a:r>
              <a:rPr lang="en-US" sz="1800" dirty="0" err="1"/>
              <a:t>NetCDF</a:t>
            </a:r>
            <a:r>
              <a:rPr lang="en-US" sz="1800" dirty="0"/>
              <a:t> file): read the file, set dimensions to the 2D plane (</a:t>
            </a:r>
            <a:r>
              <a:rPr lang="en-US" sz="1800" dirty="0" err="1"/>
              <a:t>lon</a:t>
            </a:r>
            <a:r>
              <a:rPr lang="en-US" sz="1800" dirty="0"/>
              <a:t>, </a:t>
            </a:r>
            <a:r>
              <a:rPr lang="en-US" sz="1800" dirty="0" err="1"/>
              <a:t>lat</a:t>
            </a:r>
            <a:r>
              <a:rPr lang="en-US" sz="1800" dirty="0"/>
              <a:t> typically), not as spherical coordinates. Use the </a:t>
            </a:r>
            <a:r>
              <a:rPr lang="en-US" sz="1800" i="1" dirty="0"/>
              <a:t>warp by scalar</a:t>
            </a:r>
            <a:r>
              <a:rPr lang="en-US" sz="1800" dirty="0"/>
              <a:t> filter to deform the bathymetry field using a given scale.</a:t>
            </a:r>
          </a:p>
          <a:p>
            <a:endParaRPr lang="en-US" sz="1800" dirty="0"/>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4047452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processing</a:t>
            </a:r>
          </a:p>
        </p:txBody>
      </p:sp>
      <p:sp>
        <p:nvSpPr>
          <p:cNvPr id="3" name="Content Placeholder 2"/>
          <p:cNvSpPr>
            <a:spLocks noGrp="1"/>
          </p:cNvSpPr>
          <p:nvPr>
            <p:ph idx="1"/>
          </p:nvPr>
        </p:nvSpPr>
        <p:spPr>
          <a:xfrm>
            <a:off x="1097280" y="2231571"/>
            <a:ext cx="10058400" cy="4103915"/>
          </a:xfrm>
        </p:spPr>
        <p:txBody>
          <a:bodyPr>
            <a:normAutofit fontScale="92500" lnSpcReduction="20000"/>
          </a:bodyPr>
          <a:lstStyle/>
          <a:p>
            <a:pPr>
              <a:buFont typeface="Arial" panose="020B0604020202020204" pitchFamily="34" charset="0"/>
              <a:buChar char="•"/>
            </a:pPr>
            <a:r>
              <a:rPr lang="en-US" sz="1800" dirty="0"/>
              <a:t>At the moment, to explore raw data  </a:t>
            </a:r>
            <a:r>
              <a:rPr lang="en-US" sz="1800" dirty="0" err="1"/>
              <a:t>Paraview</a:t>
            </a:r>
            <a:r>
              <a:rPr lang="en-US" sz="1800" dirty="0"/>
              <a:t> is the gate for post-processing. Explore the filters and settings, it is a very complete suite.</a:t>
            </a:r>
          </a:p>
          <a:p>
            <a:pPr>
              <a:buFont typeface="Arial" panose="020B0604020202020204" pitchFamily="34" charset="0"/>
              <a:buChar char="•"/>
            </a:pPr>
            <a:r>
              <a:rPr lang="en-US" sz="1800" dirty="0" err="1"/>
              <a:t>Paraview</a:t>
            </a:r>
            <a:r>
              <a:rPr lang="en-US" sz="1800" dirty="0"/>
              <a:t> supports exporting data to other formats. Using routines you already have may require exporting particle data as a .csv file and using it with your other codes</a:t>
            </a:r>
          </a:p>
          <a:p>
            <a:pPr>
              <a:buFont typeface="Arial" panose="020B0604020202020204" pitchFamily="34" charset="0"/>
              <a:buChar char="•"/>
            </a:pPr>
            <a:r>
              <a:rPr lang="en-US" sz="1800" dirty="0" err="1"/>
              <a:t>Paraview</a:t>
            </a:r>
            <a:r>
              <a:rPr lang="en-US" sz="1800" dirty="0"/>
              <a:t> supports python scripting: a suite of scripts is being prepared to simplify and automate typical workflows</a:t>
            </a:r>
          </a:p>
          <a:p>
            <a:pPr>
              <a:buFont typeface="Arial" panose="020B0604020202020204" pitchFamily="34" charset="0"/>
              <a:buChar char="•"/>
            </a:pPr>
            <a:endParaRPr lang="en-US" sz="1800" dirty="0"/>
          </a:p>
          <a:p>
            <a:pPr marL="0" indent="0">
              <a:buNone/>
            </a:pPr>
            <a:r>
              <a:rPr lang="en-US" sz="1800" dirty="0"/>
              <a:t>V0.2 introduces our post processor</a:t>
            </a:r>
          </a:p>
          <a:p>
            <a:pPr>
              <a:buFont typeface="Arial" panose="020B0604020202020204" pitchFamily="34" charset="0"/>
              <a:buChar char="•"/>
            </a:pPr>
            <a:r>
              <a:rPr lang="en-US" sz="1800" dirty="0"/>
              <a:t> Interpolates raw data to a grid (</a:t>
            </a:r>
            <a:r>
              <a:rPr lang="en-US" sz="1800" dirty="0" err="1"/>
              <a:t>Lagrangian</a:t>
            </a:r>
            <a:r>
              <a:rPr lang="en-US" sz="1800" dirty="0"/>
              <a:t> to Eulerian results), both globally and by source</a:t>
            </a:r>
          </a:p>
          <a:p>
            <a:pPr>
              <a:buFont typeface="Arial" panose="020B0604020202020204" pitchFamily="34" charset="0"/>
              <a:buChar char="•"/>
            </a:pPr>
            <a:r>
              <a:rPr lang="en-US" sz="1800" dirty="0"/>
              <a:t> Produces cell averages of any output variable and creates synthetic variables (concentration, residence time)</a:t>
            </a:r>
          </a:p>
          <a:p>
            <a:pPr>
              <a:buFont typeface="Arial" panose="020B0604020202020204" pitchFamily="34" charset="0"/>
              <a:buChar char="•"/>
            </a:pPr>
            <a:r>
              <a:rPr lang="en-US" sz="1800" dirty="0"/>
              <a:t> Writes the data in </a:t>
            </a:r>
            <a:r>
              <a:rPr lang="en-US" sz="1800" dirty="0" err="1"/>
              <a:t>OpenDAP</a:t>
            </a:r>
            <a:r>
              <a:rPr lang="en-US" sz="1800" dirty="0"/>
              <a:t>, </a:t>
            </a:r>
            <a:r>
              <a:rPr lang="en-US" sz="1800" dirty="0" err="1"/>
              <a:t>Thredds</a:t>
            </a:r>
            <a:r>
              <a:rPr lang="en-US" sz="1800" dirty="0"/>
              <a:t> ready </a:t>
            </a:r>
            <a:r>
              <a:rPr lang="en-US" sz="1800" dirty="0" err="1"/>
              <a:t>netCDF</a:t>
            </a:r>
            <a:r>
              <a:rPr lang="en-US" sz="1800" dirty="0"/>
              <a:t> CF – results are immediately publishable and importable in any compliant framework</a:t>
            </a:r>
          </a:p>
          <a:p>
            <a:pPr>
              <a:buFont typeface="Arial" panose="020B0604020202020204" pitchFamily="34" charset="0"/>
              <a:buChar char="•"/>
            </a:pPr>
            <a:r>
              <a:rPr lang="en-US" sz="1800" dirty="0"/>
              <a:t> Converts raw data to MOHID formatted .hdf5 files</a:t>
            </a:r>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Tree>
    <p:extLst>
      <p:ext uri="{BB962C8B-B14F-4D97-AF65-F5344CB8AC3E}">
        <p14:creationId xmlns:p14="http://schemas.microsoft.com/office/powerpoint/2010/main" val="3527820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processing</a:t>
            </a:r>
          </a:p>
        </p:txBody>
      </p:sp>
      <p:sp>
        <p:nvSpPr>
          <p:cNvPr id="3" name="Content Placeholder 2"/>
          <p:cNvSpPr>
            <a:spLocks noGrp="1"/>
          </p:cNvSpPr>
          <p:nvPr>
            <p:ph idx="1"/>
          </p:nvPr>
        </p:nvSpPr>
        <p:spPr>
          <a:xfrm>
            <a:off x="1097280" y="2231571"/>
            <a:ext cx="10058400" cy="4103915"/>
          </a:xfrm>
        </p:spPr>
        <p:txBody>
          <a:bodyPr>
            <a:normAutofit/>
          </a:bodyPr>
          <a:lstStyle/>
          <a:p>
            <a:pPr marL="0" indent="0">
              <a:buNone/>
            </a:pPr>
            <a:r>
              <a:rPr lang="en-US" sz="1800" dirty="0"/>
              <a:t>Post processing works by ‘scripting’ a recipe to follow, and the user can design an arbitrary number of recipes and request them to be run automatically after the simulation. These can also be run during runtime, on the available files.</a:t>
            </a:r>
          </a:p>
          <a:p>
            <a:pPr marL="0" indent="0">
              <a:buNone/>
            </a:pPr>
            <a:endParaRPr lang="en-US" sz="1800" dirty="0"/>
          </a:p>
          <a:p>
            <a:pPr marL="0" indent="0">
              <a:buNone/>
            </a:pPr>
            <a:endParaRPr lang="en-US" sz="1800" dirty="0"/>
          </a:p>
          <a:p>
            <a:endParaRPr lang="en-US" sz="1800" dirty="0"/>
          </a:p>
          <a:p>
            <a:pPr marL="0" indent="0">
              <a:buNone/>
            </a:pPr>
            <a:endParaRPr lang="en-US" sz="1800" dirty="0"/>
          </a:p>
          <a:p>
            <a:pPr marL="0" indent="0">
              <a:buNone/>
            </a:pPr>
            <a:endParaRPr lang="en-US" sz="1800" dirty="0"/>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pic>
        <p:nvPicPr>
          <p:cNvPr id="4" name="Picture 3"/>
          <p:cNvPicPr>
            <a:picLocks noChangeAspect="1"/>
          </p:cNvPicPr>
          <p:nvPr/>
        </p:nvPicPr>
        <p:blipFill>
          <a:blip r:embed="rId2"/>
          <a:stretch>
            <a:fillRect/>
          </a:stretch>
        </p:blipFill>
        <p:spPr>
          <a:xfrm>
            <a:off x="966651" y="3945390"/>
            <a:ext cx="5838825" cy="1819275"/>
          </a:xfrm>
          <a:prstGeom prst="rect">
            <a:avLst/>
          </a:prstGeom>
        </p:spPr>
      </p:pic>
      <p:sp>
        <p:nvSpPr>
          <p:cNvPr id="6" name="TextBox 5"/>
          <p:cNvSpPr txBox="1"/>
          <p:nvPr/>
        </p:nvSpPr>
        <p:spPr>
          <a:xfrm>
            <a:off x="4573904" y="3365250"/>
            <a:ext cx="6028782" cy="1200329"/>
          </a:xfrm>
          <a:prstGeom prst="rect">
            <a:avLst/>
          </a:prstGeom>
          <a:noFill/>
        </p:spPr>
        <p:txBody>
          <a:bodyPr wrap="square" rtlCol="0">
            <a:spAutoFit/>
          </a:bodyPr>
          <a:lstStyle/>
          <a:p>
            <a:r>
              <a:rPr lang="en-US" dirty="0"/>
              <a:t>This is an example recipe file.</a:t>
            </a:r>
          </a:p>
          <a:p>
            <a:r>
              <a:rPr lang="en-US" dirty="0"/>
              <a:t>It interpolates velocity magnitudes, on a mesh defined by the bounding box of the simulation it is attached to, discretized in 100x100 cells.</a:t>
            </a:r>
          </a:p>
        </p:txBody>
      </p:sp>
    </p:spTree>
    <p:extLst>
      <p:ext uri="{BB962C8B-B14F-4D97-AF65-F5344CB8AC3E}">
        <p14:creationId xmlns:p14="http://schemas.microsoft.com/office/powerpoint/2010/main" val="2860521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22514" y="1872343"/>
            <a:ext cx="9601200" cy="4400550"/>
          </a:xfrm>
          <a:prstGeom prst="rect">
            <a:avLst/>
          </a:prstGeom>
        </p:spPr>
      </p:pic>
      <p:sp>
        <p:nvSpPr>
          <p:cNvPr id="2" name="Title 1"/>
          <p:cNvSpPr>
            <a:spLocks noGrp="1"/>
          </p:cNvSpPr>
          <p:nvPr>
            <p:ph type="title"/>
          </p:nvPr>
        </p:nvSpPr>
        <p:spPr/>
        <p:txBody>
          <a:bodyPr/>
          <a:lstStyle/>
          <a:p>
            <a:r>
              <a:rPr lang="en-US" dirty="0"/>
              <a:t>Post processing</a:t>
            </a:r>
          </a:p>
        </p:txBody>
      </p:sp>
      <p:sp>
        <p:nvSpPr>
          <p:cNvPr id="17" name="Content Placeholder 2"/>
          <p:cNvSpPr txBox="1">
            <a:spLocks/>
          </p:cNvSpPr>
          <p:nvPr/>
        </p:nvSpPr>
        <p:spPr>
          <a:xfrm>
            <a:off x="1097280" y="1872343"/>
            <a:ext cx="10058400" cy="446314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a:p>
            <a:pPr marL="0" indent="0">
              <a:buFont typeface="Calibri" panose="020F0502020204030204" pitchFamily="34" charset="0"/>
              <a:buNone/>
            </a:pPr>
            <a:endParaRPr lang="en-US" sz="1800" dirty="0"/>
          </a:p>
        </p:txBody>
      </p:sp>
      <p:sp>
        <p:nvSpPr>
          <p:cNvPr id="6" name="TextBox 5"/>
          <p:cNvSpPr txBox="1"/>
          <p:nvPr/>
        </p:nvSpPr>
        <p:spPr>
          <a:xfrm>
            <a:off x="6359162" y="2048079"/>
            <a:ext cx="6028782" cy="369332"/>
          </a:xfrm>
          <a:prstGeom prst="rect">
            <a:avLst/>
          </a:prstGeom>
          <a:noFill/>
        </p:spPr>
        <p:txBody>
          <a:bodyPr wrap="square" rtlCol="0">
            <a:spAutoFit/>
          </a:bodyPr>
          <a:lstStyle/>
          <a:p>
            <a:r>
              <a:rPr lang="en-US" dirty="0"/>
              <a:t>Selecting a time interval to process</a:t>
            </a:r>
          </a:p>
        </p:txBody>
      </p:sp>
      <p:sp>
        <p:nvSpPr>
          <p:cNvPr id="9" name="TextBox 8"/>
          <p:cNvSpPr txBox="1"/>
          <p:nvPr/>
        </p:nvSpPr>
        <p:spPr>
          <a:xfrm>
            <a:off x="7491277" y="4976336"/>
            <a:ext cx="6028782" cy="369332"/>
          </a:xfrm>
          <a:prstGeom prst="rect">
            <a:avLst/>
          </a:prstGeom>
          <a:noFill/>
        </p:spPr>
        <p:txBody>
          <a:bodyPr wrap="square" rtlCol="0">
            <a:spAutoFit/>
          </a:bodyPr>
          <a:lstStyle/>
          <a:p>
            <a:r>
              <a:rPr lang="en-US" dirty="0"/>
              <a:t>Selecting a space interval to process</a:t>
            </a:r>
          </a:p>
        </p:txBody>
      </p:sp>
      <p:sp>
        <p:nvSpPr>
          <p:cNvPr id="10" name="TextBox 9"/>
          <p:cNvSpPr txBox="1"/>
          <p:nvPr/>
        </p:nvSpPr>
        <p:spPr>
          <a:xfrm>
            <a:off x="5031105" y="3111103"/>
            <a:ext cx="6028782" cy="369332"/>
          </a:xfrm>
          <a:prstGeom prst="rect">
            <a:avLst/>
          </a:prstGeom>
          <a:noFill/>
        </p:spPr>
        <p:txBody>
          <a:bodyPr wrap="square" rtlCol="0">
            <a:spAutoFit/>
          </a:bodyPr>
          <a:lstStyle/>
          <a:p>
            <a:r>
              <a:rPr lang="en-US" dirty="0"/>
              <a:t>Selecting the variables to process</a:t>
            </a:r>
          </a:p>
        </p:txBody>
      </p:sp>
      <p:sp>
        <p:nvSpPr>
          <p:cNvPr id="11" name="TextBox 10"/>
          <p:cNvSpPr txBox="1"/>
          <p:nvPr/>
        </p:nvSpPr>
        <p:spPr>
          <a:xfrm>
            <a:off x="7109323" y="4238284"/>
            <a:ext cx="6028782" cy="369332"/>
          </a:xfrm>
          <a:prstGeom prst="rect">
            <a:avLst/>
          </a:prstGeom>
          <a:noFill/>
        </p:spPr>
        <p:txBody>
          <a:bodyPr wrap="square" rtlCol="0">
            <a:spAutoFit/>
          </a:bodyPr>
          <a:lstStyle/>
          <a:p>
            <a:r>
              <a:rPr lang="en-US" dirty="0"/>
              <a:t>Filtering the results by beached status</a:t>
            </a:r>
          </a:p>
        </p:txBody>
      </p:sp>
      <p:sp>
        <p:nvSpPr>
          <p:cNvPr id="12" name="TextBox 11"/>
          <p:cNvSpPr txBox="1"/>
          <p:nvPr/>
        </p:nvSpPr>
        <p:spPr>
          <a:xfrm>
            <a:off x="5031105" y="5630567"/>
            <a:ext cx="6028782" cy="369332"/>
          </a:xfrm>
          <a:prstGeom prst="rect">
            <a:avLst/>
          </a:prstGeom>
          <a:noFill/>
        </p:spPr>
        <p:txBody>
          <a:bodyPr wrap="square" rtlCol="0">
            <a:spAutoFit/>
          </a:bodyPr>
          <a:lstStyle/>
          <a:p>
            <a:r>
              <a:rPr lang="en-US" dirty="0"/>
              <a:t>Converting all the files to MOHID .hdf5 </a:t>
            </a:r>
            <a:r>
              <a:rPr lang="en-US" dirty="0" err="1"/>
              <a:t>Lagrangian</a:t>
            </a:r>
            <a:r>
              <a:rPr lang="en-US" dirty="0"/>
              <a:t> format</a:t>
            </a:r>
          </a:p>
        </p:txBody>
      </p:sp>
      <p:cxnSp>
        <p:nvCxnSpPr>
          <p:cNvPr id="13" name="Straight Arrow Connector 12"/>
          <p:cNvCxnSpPr>
            <a:endCxn id="6" idx="1"/>
          </p:cNvCxnSpPr>
          <p:nvPr/>
        </p:nvCxnSpPr>
        <p:spPr>
          <a:xfrm flipV="1">
            <a:off x="4169229" y="2232745"/>
            <a:ext cx="2189933" cy="120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0" idx="1"/>
          </p:cNvCxnSpPr>
          <p:nvPr/>
        </p:nvCxnSpPr>
        <p:spPr>
          <a:xfrm flipV="1">
            <a:off x="4169229" y="3295769"/>
            <a:ext cx="861876" cy="16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840345" y="4193128"/>
            <a:ext cx="3268978" cy="2209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9" idx="1"/>
          </p:cNvCxnSpPr>
          <p:nvPr/>
        </p:nvCxnSpPr>
        <p:spPr>
          <a:xfrm>
            <a:off x="6955971" y="5102524"/>
            <a:ext cx="535306" cy="58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2745379" y="5815233"/>
            <a:ext cx="21899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ight Brace 23"/>
          <p:cNvSpPr/>
          <p:nvPr/>
        </p:nvSpPr>
        <p:spPr>
          <a:xfrm>
            <a:off x="3656238" y="2976607"/>
            <a:ext cx="285206" cy="88782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7649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on V0.2</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Define tracer sources in space and time using basic shapes and file defined polygons</a:t>
            </a:r>
          </a:p>
          <a:p>
            <a:pPr>
              <a:buFont typeface="Arial" panose="020B0604020202020204" pitchFamily="34" charset="0"/>
              <a:buChar char="•"/>
            </a:pPr>
            <a:r>
              <a:rPr lang="en-US" dirty="0"/>
              <a:t> Import currents data from .</a:t>
            </a:r>
            <a:r>
              <a:rPr lang="en-US" dirty="0" err="1"/>
              <a:t>nc</a:t>
            </a:r>
            <a:r>
              <a:rPr lang="en-US" dirty="0"/>
              <a:t> or .nc4 files, using CF conventions</a:t>
            </a:r>
          </a:p>
          <a:p>
            <a:pPr>
              <a:buFont typeface="Arial" panose="020B0604020202020204" pitchFamily="34" charset="0"/>
              <a:buChar char="•"/>
            </a:pPr>
            <a:r>
              <a:rPr lang="en-US" dirty="0"/>
              <a:t> Import 3D/2D/regular/irregular structured meshes – not curvilinear</a:t>
            </a:r>
          </a:p>
          <a:p>
            <a:pPr>
              <a:buFont typeface="Arial" panose="020B0604020202020204" pitchFamily="34" charset="0"/>
              <a:buChar char="•"/>
            </a:pPr>
            <a:r>
              <a:rPr lang="en-US" dirty="0"/>
              <a:t> Import data from a file series automatically </a:t>
            </a:r>
          </a:p>
          <a:p>
            <a:pPr>
              <a:buFont typeface="Arial" panose="020B0604020202020204" pitchFamily="34" charset="0"/>
              <a:buChar char="•"/>
            </a:pPr>
            <a:r>
              <a:rPr lang="en-US" dirty="0"/>
              <a:t> One domain per simulation – no fitted or overlaid domains</a:t>
            </a:r>
          </a:p>
          <a:p>
            <a:pPr>
              <a:buFont typeface="Arial" panose="020B0604020202020204" pitchFamily="34" charset="0"/>
              <a:buChar char="•"/>
            </a:pPr>
            <a:r>
              <a:rPr lang="en-US" dirty="0"/>
              <a:t> Provides 1</a:t>
            </a:r>
            <a:r>
              <a:rPr lang="en-US" baseline="30000" dirty="0"/>
              <a:t>st</a:t>
            </a:r>
            <a:r>
              <a:rPr lang="en-US" dirty="0"/>
              <a:t>, 2</a:t>
            </a:r>
            <a:r>
              <a:rPr lang="en-US" baseline="30000" dirty="0"/>
              <a:t>nd</a:t>
            </a:r>
            <a:r>
              <a:rPr lang="en-US" dirty="0"/>
              <a:t> and 4</a:t>
            </a:r>
            <a:r>
              <a:rPr lang="en-US" baseline="30000" dirty="0"/>
              <a:t>th</a:t>
            </a:r>
            <a:r>
              <a:rPr lang="en-US" dirty="0"/>
              <a:t> order integrators</a:t>
            </a:r>
          </a:p>
          <a:p>
            <a:pPr>
              <a:buFont typeface="Arial" panose="020B0604020202020204" pitchFamily="34" charset="0"/>
              <a:buChar char="•"/>
            </a:pPr>
            <a:r>
              <a:rPr lang="en-US" dirty="0"/>
              <a:t> Physics kernels for </a:t>
            </a:r>
            <a:r>
              <a:rPr lang="en-US" dirty="0" err="1"/>
              <a:t>Lagrangian</a:t>
            </a:r>
            <a:r>
              <a:rPr lang="en-US" dirty="0"/>
              <a:t> kinematics </a:t>
            </a:r>
          </a:p>
          <a:p>
            <a:pPr>
              <a:buFont typeface="Arial" panose="020B0604020202020204" pitchFamily="34" charset="0"/>
              <a:buChar char="•"/>
            </a:pPr>
            <a:r>
              <a:rPr lang="en-US" dirty="0"/>
              <a:t> Automatic land, beaching and bed interaction masks (assuming CF compliant input files)</a:t>
            </a:r>
          </a:p>
          <a:p>
            <a:pPr marL="0" indent="0">
              <a:buNone/>
            </a:pPr>
            <a:r>
              <a:rPr lang="en-US" dirty="0"/>
              <a:t>  </a:t>
            </a:r>
          </a:p>
        </p:txBody>
      </p:sp>
    </p:spTree>
    <p:extLst>
      <p:ext uri="{BB962C8B-B14F-4D97-AF65-F5344CB8AC3E}">
        <p14:creationId xmlns:p14="http://schemas.microsoft.com/office/powerpoint/2010/main" val="304899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on V0.2</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Basic litter modelling physics kernels (degradation)</a:t>
            </a:r>
          </a:p>
          <a:p>
            <a:pPr>
              <a:buFont typeface="Arial" panose="020B0604020202020204" pitchFamily="34" charset="0"/>
              <a:buChar char="•"/>
            </a:pPr>
            <a:r>
              <a:rPr lang="en-US" dirty="0"/>
              <a:t> Diffusion (random walk based on mixing length estimate)</a:t>
            </a:r>
          </a:p>
          <a:p>
            <a:pPr>
              <a:buFont typeface="Arial" panose="020B0604020202020204" pitchFamily="34" charset="0"/>
              <a:buChar char="•"/>
            </a:pPr>
            <a:r>
              <a:rPr lang="en-US" dirty="0"/>
              <a:t> Beaching </a:t>
            </a:r>
            <a:r>
              <a:rPr lang="en-US" dirty="0" err="1"/>
              <a:t>behaviour</a:t>
            </a:r>
            <a:endParaRPr lang="en-US" dirty="0"/>
          </a:p>
          <a:p>
            <a:pPr>
              <a:buFont typeface="Arial" panose="020B0604020202020204" pitchFamily="34" charset="0"/>
              <a:buChar char="•"/>
            </a:pPr>
            <a:r>
              <a:rPr lang="en-US" dirty="0"/>
              <a:t> </a:t>
            </a:r>
            <a:r>
              <a:rPr lang="en-US" dirty="0" err="1"/>
              <a:t>Windage</a:t>
            </a:r>
            <a:r>
              <a:rPr lang="en-US" dirty="0"/>
              <a:t> and Stokes drift effects</a:t>
            </a:r>
          </a:p>
          <a:p>
            <a:pPr>
              <a:buFont typeface="Arial" panose="020B0604020202020204" pitchFamily="34" charset="0"/>
              <a:buChar char="•"/>
            </a:pPr>
            <a:r>
              <a:rPr lang="en-US" dirty="0"/>
              <a:t> Python based, postprocessor suite in order to interpolate solutions and cast them on </a:t>
            </a:r>
            <a:r>
              <a:rPr lang="en-US" dirty="0" err="1"/>
              <a:t>NetCDF</a:t>
            </a:r>
            <a:r>
              <a:rPr lang="en-US" dirty="0"/>
              <a:t> CF compliant grids, so they can be published and explored </a:t>
            </a:r>
          </a:p>
        </p:txBody>
      </p:sp>
    </p:spTree>
    <p:extLst>
      <p:ext uri="{BB962C8B-B14F-4D97-AF65-F5344CB8AC3E}">
        <p14:creationId xmlns:p14="http://schemas.microsoft.com/office/powerpoint/2010/main" val="3816512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on V23.01</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Simulation of detritus type tracers with a degradation function dependent on bacterial growth over time</a:t>
            </a:r>
          </a:p>
          <a:p>
            <a:pPr>
              <a:buFont typeface="Arial" panose="020B0604020202020204" pitchFamily="34" charset="0"/>
              <a:buChar char="•"/>
            </a:pPr>
            <a:r>
              <a:rPr lang="en-US" dirty="0"/>
              <a:t> Improved routines for deposition of tracers in the bottom</a:t>
            </a:r>
          </a:p>
          <a:p>
            <a:pPr>
              <a:buFont typeface="Arial" panose="020B0604020202020204" pitchFamily="34" charset="0"/>
              <a:buChar char="•"/>
            </a:pPr>
            <a:r>
              <a:rPr lang="en-US" dirty="0"/>
              <a:t> Resuspension of particulate type tracers using currents, or </a:t>
            </a:r>
            <a:r>
              <a:rPr lang="en-US" dirty="0" err="1"/>
              <a:t>currents+waves</a:t>
            </a:r>
            <a:endParaRPr lang="en-US" dirty="0"/>
          </a:p>
          <a:p>
            <a:pPr>
              <a:buFont typeface="Arial" panose="020B0604020202020204" pitchFamily="34" charset="0"/>
              <a:buChar char="•"/>
            </a:pPr>
            <a:r>
              <a:rPr lang="en-US" dirty="0"/>
              <a:t> Release of tracers near the bottom.</a:t>
            </a:r>
          </a:p>
          <a:p>
            <a:pPr>
              <a:buFont typeface="Arial" panose="020B0604020202020204" pitchFamily="34" charset="0"/>
              <a:buChar char="•"/>
            </a:pPr>
            <a:r>
              <a:rPr lang="en-US" dirty="0"/>
              <a:t> Import curvilinear grids</a:t>
            </a:r>
          </a:p>
          <a:p>
            <a:pPr>
              <a:buFont typeface="Arial" panose="020B0604020202020204" pitchFamily="34" charset="0"/>
              <a:buChar char="•"/>
            </a:pPr>
            <a:r>
              <a:rPr lang="en-US" dirty="0"/>
              <a:t> Export of different parameters into HDF format</a:t>
            </a:r>
          </a:p>
          <a:p>
            <a:pPr>
              <a:buFont typeface="Arial" panose="020B0604020202020204" pitchFamily="34" charset="0"/>
              <a:buChar char="•"/>
            </a:pPr>
            <a:r>
              <a:rPr lang="en-US" dirty="0"/>
              <a:t> </a:t>
            </a:r>
            <a:r>
              <a:rPr lang="en-US" dirty="0" err="1"/>
              <a:t>WaterQuality</a:t>
            </a:r>
            <a:r>
              <a:rPr lang="en-US" dirty="0"/>
              <a:t> type tracers for simulating biogeochemical processes, through a link to MOHID’s water quality module</a:t>
            </a:r>
          </a:p>
        </p:txBody>
      </p:sp>
    </p:spTree>
    <p:extLst>
      <p:ext uri="{BB962C8B-B14F-4D97-AF65-F5344CB8AC3E}">
        <p14:creationId xmlns:p14="http://schemas.microsoft.com/office/powerpoint/2010/main" val="1566983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normAutofit fontScale="92500" lnSpcReduction="10000"/>
          </a:bodyPr>
          <a:lstStyle/>
          <a:p>
            <a:r>
              <a:rPr lang="en-US" dirty="0"/>
              <a:t>To compile</a:t>
            </a:r>
          </a:p>
          <a:p>
            <a:pPr>
              <a:buFont typeface="Arial" panose="020B0604020202020204" pitchFamily="34" charset="0"/>
              <a:buChar char="•"/>
            </a:pPr>
            <a:r>
              <a:rPr lang="da-DK" dirty="0"/>
              <a:t> modern Fortran compiler - IFort 18+, GFortran 8+</a:t>
            </a:r>
          </a:p>
          <a:p>
            <a:pPr>
              <a:buFont typeface="Arial" panose="020B0604020202020204" pitchFamily="34" charset="0"/>
              <a:buChar char="•"/>
            </a:pPr>
            <a:r>
              <a:rPr lang="en-US" dirty="0"/>
              <a:t> </a:t>
            </a:r>
            <a:r>
              <a:rPr lang="en-US" dirty="0" err="1"/>
              <a:t>Cmake</a:t>
            </a:r>
            <a:endParaRPr lang="en-US" dirty="0"/>
          </a:p>
          <a:p>
            <a:pPr>
              <a:buFont typeface="Arial" panose="020B0604020202020204" pitchFamily="34" charset="0"/>
              <a:buChar char="•"/>
            </a:pPr>
            <a:r>
              <a:rPr lang="en-US" dirty="0"/>
              <a:t> m4, </a:t>
            </a:r>
            <a:r>
              <a:rPr lang="en-US" dirty="0" err="1"/>
              <a:t>autotools</a:t>
            </a:r>
            <a:r>
              <a:rPr lang="en-US" dirty="0"/>
              <a:t> if using Linux</a:t>
            </a:r>
          </a:p>
          <a:p>
            <a:pPr>
              <a:buFont typeface="Arial" panose="020B0604020202020204" pitchFamily="34" charset="0"/>
              <a:buChar char="•"/>
            </a:pPr>
            <a:r>
              <a:rPr lang="en-US" dirty="0"/>
              <a:t> Visual Studio if using windows</a:t>
            </a:r>
          </a:p>
          <a:p>
            <a:r>
              <a:rPr lang="en-US" dirty="0"/>
              <a:t>to Run</a:t>
            </a:r>
          </a:p>
          <a:p>
            <a:pPr>
              <a:buFont typeface="Arial" panose="020B0604020202020204" pitchFamily="34" charset="0"/>
              <a:buChar char="•"/>
            </a:pPr>
            <a:r>
              <a:rPr lang="en-US" dirty="0"/>
              <a:t> python 3+ (with </a:t>
            </a:r>
            <a:r>
              <a:rPr lang="en-US" dirty="0" err="1"/>
              <a:t>xarray</a:t>
            </a:r>
            <a:r>
              <a:rPr lang="en-US" dirty="0"/>
              <a:t>, </a:t>
            </a:r>
            <a:r>
              <a:rPr lang="en-US" dirty="0" err="1"/>
              <a:t>vtk</a:t>
            </a:r>
            <a:r>
              <a:rPr lang="en-US" dirty="0"/>
              <a:t> and netcdf4 libs installed)</a:t>
            </a:r>
          </a:p>
          <a:p>
            <a:pPr>
              <a:buFont typeface="Arial" panose="020B0604020202020204" pitchFamily="34" charset="0"/>
              <a:buChar char="•"/>
            </a:pPr>
            <a:r>
              <a:rPr lang="en-US" dirty="0"/>
              <a:t> text editor...</a:t>
            </a:r>
          </a:p>
          <a:p>
            <a:r>
              <a:rPr lang="en-US" dirty="0"/>
              <a:t>To process outputs</a:t>
            </a:r>
          </a:p>
          <a:p>
            <a:pPr>
              <a:buFont typeface="Arial" panose="020B0604020202020204" pitchFamily="34" charset="0"/>
              <a:buChar char="•"/>
            </a:pPr>
            <a:r>
              <a:rPr lang="en-US" dirty="0"/>
              <a:t> </a:t>
            </a:r>
            <a:r>
              <a:rPr lang="en-US" dirty="0" err="1"/>
              <a:t>Paraview</a:t>
            </a:r>
            <a:endParaRPr lang="en-US" dirty="0"/>
          </a:p>
        </p:txBody>
      </p:sp>
    </p:spTree>
    <p:extLst>
      <p:ext uri="{BB962C8B-B14F-4D97-AF65-F5344CB8AC3E}">
        <p14:creationId xmlns:p14="http://schemas.microsoft.com/office/powerpoint/2010/main" val="393002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a:t>
            </a:r>
          </a:p>
        </p:txBody>
      </p:sp>
      <p:sp>
        <p:nvSpPr>
          <p:cNvPr id="3" name="Content Placeholder 2"/>
          <p:cNvSpPr>
            <a:spLocks noGrp="1"/>
          </p:cNvSpPr>
          <p:nvPr>
            <p:ph idx="1"/>
          </p:nvPr>
        </p:nvSpPr>
        <p:spPr/>
        <p:txBody>
          <a:bodyPr/>
          <a:lstStyle/>
          <a:p>
            <a:r>
              <a:rPr lang="en-US" dirty="0"/>
              <a:t>To set up a case:</a:t>
            </a:r>
          </a:p>
          <a:p>
            <a:pPr>
              <a:buFont typeface="Arial" panose="020B0604020202020204" pitchFamily="34" charset="0"/>
              <a:buChar char="•"/>
            </a:pPr>
            <a:r>
              <a:rPr lang="en-US" dirty="0"/>
              <a:t> Case definition file (.xml)</a:t>
            </a:r>
          </a:p>
          <a:p>
            <a:pPr>
              <a:buFont typeface="Arial" panose="020B0604020202020204" pitchFamily="34" charset="0"/>
              <a:buChar char="•"/>
            </a:pPr>
            <a:r>
              <a:rPr lang="en-US" dirty="0"/>
              <a:t> Tracer library file (optional, .xml)</a:t>
            </a:r>
          </a:p>
          <a:p>
            <a:pPr>
              <a:buFont typeface="Arial" panose="020B0604020202020204" pitchFamily="34" charset="0"/>
              <a:buChar char="•"/>
            </a:pPr>
            <a:r>
              <a:rPr lang="en-US" dirty="0"/>
              <a:t> Variable output control file (optional, .xml)</a:t>
            </a:r>
          </a:p>
          <a:p>
            <a:pPr>
              <a:buFont typeface="Arial" panose="020B0604020202020204" pitchFamily="34" charset="0"/>
              <a:buChar char="•"/>
            </a:pPr>
            <a:r>
              <a:rPr lang="en-US" dirty="0"/>
              <a:t> </a:t>
            </a:r>
            <a:r>
              <a:rPr lang="en-US" dirty="0" err="1"/>
              <a:t>NetCDF</a:t>
            </a:r>
            <a:r>
              <a:rPr lang="en-US" dirty="0"/>
              <a:t> variable library file (optional, .xml)</a:t>
            </a:r>
          </a:p>
          <a:p>
            <a:pPr>
              <a:buFont typeface="Arial" panose="020B0604020202020204" pitchFamily="34" charset="0"/>
              <a:buChar char="•"/>
            </a:pPr>
            <a:r>
              <a:rPr lang="en-US" dirty="0"/>
              <a:t> Input data (.</a:t>
            </a:r>
            <a:r>
              <a:rPr lang="en-US" dirty="0" err="1"/>
              <a:t>nc</a:t>
            </a:r>
            <a:r>
              <a:rPr lang="en-US" dirty="0"/>
              <a:t> or .nc4 file/s)</a:t>
            </a:r>
          </a:p>
        </p:txBody>
      </p:sp>
    </p:spTree>
    <p:extLst>
      <p:ext uri="{BB962C8B-B14F-4D97-AF65-F5344CB8AC3E}">
        <p14:creationId xmlns:p14="http://schemas.microsoft.com/office/powerpoint/2010/main" val="366319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files – case definition</a:t>
            </a:r>
          </a:p>
        </p:txBody>
      </p:sp>
      <p:sp>
        <p:nvSpPr>
          <p:cNvPr id="3" name="Content Placeholder 2"/>
          <p:cNvSpPr>
            <a:spLocks noGrp="1"/>
          </p:cNvSpPr>
          <p:nvPr>
            <p:ph idx="1"/>
          </p:nvPr>
        </p:nvSpPr>
        <p:spPr/>
        <p:txBody>
          <a:bodyPr/>
          <a:lstStyle/>
          <a:p>
            <a:r>
              <a:rPr lang="en-US" dirty="0"/>
              <a:t>A case definition file contains several sections and typically has the following structure</a:t>
            </a:r>
          </a:p>
          <a:p>
            <a:pPr>
              <a:buFont typeface="Arial" panose="020B0604020202020204" pitchFamily="34" charset="0"/>
              <a:buChar char="•"/>
            </a:pPr>
            <a:r>
              <a:rPr lang="en-US" dirty="0"/>
              <a:t>Case</a:t>
            </a:r>
          </a:p>
          <a:p>
            <a:pPr lvl="1">
              <a:buFont typeface="Arial" panose="020B0604020202020204" pitchFamily="34" charset="0"/>
              <a:buChar char="•"/>
            </a:pPr>
            <a:r>
              <a:rPr lang="en-US" dirty="0"/>
              <a:t>Execution</a:t>
            </a:r>
          </a:p>
          <a:p>
            <a:pPr lvl="2">
              <a:buFont typeface="Arial" panose="020B0604020202020204" pitchFamily="34" charset="0"/>
              <a:buChar char="•"/>
            </a:pPr>
            <a:r>
              <a:rPr lang="en-US" dirty="0"/>
              <a:t>Parameters – dates, formats, numerical schemes, output frequency,…</a:t>
            </a:r>
          </a:p>
          <a:p>
            <a:pPr lvl="2">
              <a:buFont typeface="Arial" panose="020B0604020202020204" pitchFamily="34" charset="0"/>
              <a:buChar char="•"/>
            </a:pPr>
            <a:r>
              <a:rPr lang="en-US" dirty="0"/>
              <a:t>Post processing cycles requests</a:t>
            </a:r>
          </a:p>
          <a:p>
            <a:pPr lvl="2">
              <a:buFont typeface="Arial" panose="020B0604020202020204" pitchFamily="34" charset="0"/>
              <a:buChar char="•"/>
            </a:pPr>
            <a:r>
              <a:rPr lang="en-US" dirty="0"/>
              <a:t>Variable naming – file containing variable name correspondences in </a:t>
            </a:r>
            <a:r>
              <a:rPr lang="en-US" dirty="0" err="1"/>
              <a:t>NetCDF</a:t>
            </a:r>
            <a:r>
              <a:rPr lang="en-US" dirty="0"/>
              <a:t> files</a:t>
            </a:r>
          </a:p>
          <a:p>
            <a:pPr lvl="2">
              <a:buFont typeface="Arial" panose="020B0604020202020204" pitchFamily="34" charset="0"/>
              <a:buChar char="•"/>
            </a:pPr>
            <a:endParaRPr lang="en-US" dirty="0"/>
          </a:p>
          <a:p>
            <a:pPr lvl="1">
              <a:buFont typeface="Arial" panose="020B0604020202020204" pitchFamily="34" charset="0"/>
              <a:buChar char="•"/>
            </a:pPr>
            <a:r>
              <a:rPr lang="en-US" dirty="0"/>
              <a:t>Case definitions</a:t>
            </a:r>
          </a:p>
          <a:p>
            <a:pPr lvl="2">
              <a:buFont typeface="Arial" panose="020B0604020202020204" pitchFamily="34" charset="0"/>
              <a:buChar char="•"/>
            </a:pPr>
            <a:r>
              <a:rPr lang="en-US" dirty="0"/>
              <a:t>Input data fields – directories were .</a:t>
            </a:r>
            <a:r>
              <a:rPr lang="en-US" dirty="0" err="1"/>
              <a:t>nc</a:t>
            </a:r>
            <a:r>
              <a:rPr lang="en-US" dirty="0"/>
              <a:t> files are present</a:t>
            </a:r>
          </a:p>
          <a:p>
            <a:pPr lvl="2">
              <a:buFont typeface="Arial" panose="020B0604020202020204" pitchFamily="34" charset="0"/>
              <a:buChar char="•"/>
            </a:pPr>
            <a:r>
              <a:rPr lang="en-US" dirty="0"/>
              <a:t>Simulation parameters – spatial and temporal resolution, bounding box, …</a:t>
            </a:r>
          </a:p>
          <a:p>
            <a:pPr lvl="2">
              <a:buFont typeface="Arial" panose="020B0604020202020204" pitchFamily="34" charset="0"/>
              <a:buChar char="•"/>
            </a:pPr>
            <a:r>
              <a:rPr lang="en-US" dirty="0"/>
              <a:t>Source definitions – defining the name, emission rates, resolution, lifespan and geometry of a tracer source</a:t>
            </a:r>
          </a:p>
          <a:p>
            <a:pPr lvl="2">
              <a:buFont typeface="Arial" panose="020B0604020202020204" pitchFamily="34" charset="0"/>
              <a:buChar char="•"/>
            </a:pPr>
            <a:r>
              <a:rPr lang="en-US" dirty="0"/>
              <a:t>Source type properties – linking a source to a specific type (plastic, paper, oil, …)</a:t>
            </a:r>
          </a:p>
          <a:p>
            <a:pPr lvl="2">
              <a:buFont typeface="Arial" panose="020B0604020202020204" pitchFamily="34" charset="0"/>
              <a:buChar char="•"/>
            </a:pPr>
            <a:r>
              <a:rPr lang="en-US" dirty="0"/>
              <a:t>Case constants –beaching level and intensity, diffusion coefficient, …</a:t>
            </a:r>
          </a:p>
        </p:txBody>
      </p:sp>
    </p:spTree>
    <p:extLst>
      <p:ext uri="{BB962C8B-B14F-4D97-AF65-F5344CB8AC3E}">
        <p14:creationId xmlns:p14="http://schemas.microsoft.com/office/powerpoint/2010/main" val="713843819"/>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6308</TotalTime>
  <Words>2774</Words>
  <Application>Microsoft Office PowerPoint</Application>
  <PresentationFormat>Widescreen</PresentationFormat>
  <Paragraphs>246</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Retrospect</vt:lpstr>
      <vt:lpstr>PowerPoint Presentation</vt:lpstr>
      <vt:lpstr>Contents</vt:lpstr>
      <vt:lpstr>Context</vt:lpstr>
      <vt:lpstr>Features on V0.2</vt:lpstr>
      <vt:lpstr>Features on V0.2</vt:lpstr>
      <vt:lpstr>Features on V23.01</vt:lpstr>
      <vt:lpstr>Requirements</vt:lpstr>
      <vt:lpstr>Input files</vt:lpstr>
      <vt:lpstr>Input files – case definition</vt:lpstr>
      <vt:lpstr>Input files – tracer library</vt:lpstr>
      <vt:lpstr>Input files – variable names library</vt:lpstr>
      <vt:lpstr>Input files – .nc or .nc4 files</vt:lpstr>
      <vt:lpstr>Case definition - example</vt:lpstr>
      <vt:lpstr>Case definition - example</vt:lpstr>
      <vt:lpstr>Case definition - example</vt:lpstr>
      <vt:lpstr>Case definition - example</vt:lpstr>
      <vt:lpstr>Case definition – example 2</vt:lpstr>
      <vt:lpstr>Case definition - example</vt:lpstr>
      <vt:lpstr>Case definition - example</vt:lpstr>
      <vt:lpstr>Case definition - example</vt:lpstr>
      <vt:lpstr>Case definition - example</vt:lpstr>
      <vt:lpstr>Case definition - example</vt:lpstr>
      <vt:lpstr>Case definition – useful pointers</vt:lpstr>
      <vt:lpstr>Case setup – workflow example</vt:lpstr>
      <vt:lpstr>Case setup – workflow example</vt:lpstr>
      <vt:lpstr>Case setup – workflow example</vt:lpstr>
      <vt:lpstr>Case setup – workflow example</vt:lpstr>
      <vt:lpstr>Case setup – workflow example</vt:lpstr>
      <vt:lpstr>How to run a simulation</vt:lpstr>
      <vt:lpstr>How to run a simulation</vt:lpstr>
      <vt:lpstr>Outputs</vt:lpstr>
      <vt:lpstr>Outputs – Using Paraview</vt:lpstr>
      <vt:lpstr>Outputs – Using Paraview - tips</vt:lpstr>
      <vt:lpstr>Post processing</vt:lpstr>
      <vt:lpstr>Post processing</vt:lpstr>
      <vt:lpstr>Post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João Sobrinho</cp:lastModifiedBy>
  <cp:revision>60</cp:revision>
  <dcterms:created xsi:type="dcterms:W3CDTF">2019-07-01T14:59:47Z</dcterms:created>
  <dcterms:modified xsi:type="dcterms:W3CDTF">2023-08-26T14:20:15Z</dcterms:modified>
</cp:coreProperties>
</file>