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0"/>
  </p:normalViewPr>
  <p:slideViewPr>
    <p:cSldViewPr snapToGrid="0">
      <p:cViewPr varScale="1">
        <p:scale>
          <a:sx n="88" d="100"/>
          <a:sy n="88" d="100"/>
        </p:scale>
        <p:origin x="1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5/6/2025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8206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5/6/2025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8290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5/6/2025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3519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5/6/2025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7726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5/6/2025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5069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5/6/2025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2917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5/6/2025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4034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5/6/2025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3239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5/6/2025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67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5/6/2025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9037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5/6/2025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1372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5/6/2025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58353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0F251-3CC8-A008-5BBE-1E51D82F3DA4}"/>
              </a:ext>
            </a:extLst>
          </p:cNvPr>
          <p:cNvSpPr>
            <a:spLocks noGrp="1"/>
          </p:cNvSpPr>
          <p:nvPr>
            <p:ph type="ctrTitle"/>
          </p:nvPr>
        </p:nvSpPr>
        <p:spPr>
          <a:xfrm>
            <a:off x="703400" y="908651"/>
            <a:ext cx="3620882" cy="3640345"/>
          </a:xfrm>
        </p:spPr>
        <p:txBody>
          <a:bodyPr anchor="t">
            <a:normAutofit/>
          </a:bodyPr>
          <a:lstStyle/>
          <a:p>
            <a:r>
              <a:rPr lang="en-US" sz="4000" dirty="0"/>
              <a:t>NFA Simulator</a:t>
            </a:r>
          </a:p>
        </p:txBody>
      </p:sp>
      <p:sp>
        <p:nvSpPr>
          <p:cNvPr id="3" name="Subtitle 2">
            <a:extLst>
              <a:ext uri="{FF2B5EF4-FFF2-40B4-BE49-F238E27FC236}">
                <a16:creationId xmlns:a16="http://schemas.microsoft.com/office/drawing/2014/main" id="{5B029AAA-606E-C6BE-1C14-24BC9F968268}"/>
              </a:ext>
            </a:extLst>
          </p:cNvPr>
          <p:cNvSpPr>
            <a:spLocks noGrp="1"/>
          </p:cNvSpPr>
          <p:nvPr>
            <p:ph type="subTitle" idx="1"/>
          </p:nvPr>
        </p:nvSpPr>
        <p:spPr>
          <a:xfrm>
            <a:off x="703400" y="4945712"/>
            <a:ext cx="3380437" cy="850392"/>
          </a:xfrm>
        </p:spPr>
        <p:txBody>
          <a:bodyPr anchor="b">
            <a:normAutofit/>
          </a:bodyPr>
          <a:lstStyle/>
          <a:p>
            <a:pPr>
              <a:lnSpc>
                <a:spcPct val="100000"/>
              </a:lnSpc>
            </a:pPr>
            <a:r>
              <a:rPr lang="en-US" sz="1100"/>
              <a:t>Mohid raheel khan (23k-3000-)</a:t>
            </a:r>
          </a:p>
          <a:p>
            <a:pPr>
              <a:lnSpc>
                <a:spcPct val="100000"/>
              </a:lnSpc>
            </a:pPr>
            <a:r>
              <a:rPr lang="en-US" sz="1100" dirty="0"/>
              <a:t>Hassan </a:t>
            </a:r>
            <a:r>
              <a:rPr lang="en-US" sz="1100" dirty="0" err="1"/>
              <a:t>nafees</a:t>
            </a:r>
            <a:r>
              <a:rPr lang="en-US" sz="1100" dirty="0"/>
              <a:t> (23k-0769)</a:t>
            </a:r>
          </a:p>
          <a:p>
            <a:pPr>
              <a:lnSpc>
                <a:spcPct val="100000"/>
              </a:lnSpc>
            </a:pPr>
            <a:r>
              <a:rPr lang="en-US" sz="1100" dirty="0"/>
              <a:t>Aaqib Shivji (23k-0625)</a:t>
            </a: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olorful liquid art">
            <a:extLst>
              <a:ext uri="{FF2B5EF4-FFF2-40B4-BE49-F238E27FC236}">
                <a16:creationId xmlns:a16="http://schemas.microsoft.com/office/drawing/2014/main" id="{9E16460E-F519-0837-4A3C-5EE5D755EF3F}"/>
              </a:ext>
            </a:extLst>
          </p:cNvPr>
          <p:cNvPicPr>
            <a:picLocks noChangeAspect="1"/>
          </p:cNvPicPr>
          <p:nvPr/>
        </p:nvPicPr>
        <p:blipFill>
          <a:blip r:embed="rId2"/>
          <a:srcRect l="12663" r="12664" b="1"/>
          <a:stretch/>
        </p:blipFill>
        <p:spPr>
          <a:xfrm>
            <a:off x="4876158" y="10"/>
            <a:ext cx="7315841" cy="6857990"/>
          </a:xfrm>
          <a:prstGeom prst="rect">
            <a:avLst/>
          </a:prstGeom>
        </p:spPr>
      </p:pic>
    </p:spTree>
    <p:extLst>
      <p:ext uri="{BB962C8B-B14F-4D97-AF65-F5344CB8AC3E}">
        <p14:creationId xmlns:p14="http://schemas.microsoft.com/office/powerpoint/2010/main" val="34153238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C72E0-08BC-5ADC-6307-F283C5C83AFE}"/>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096A265-4231-8671-D87D-B7D27739A027}"/>
              </a:ext>
            </a:extLst>
          </p:cNvPr>
          <p:cNvPicPr>
            <a:picLocks noGrp="1" noChangeAspect="1"/>
          </p:cNvPicPr>
          <p:nvPr>
            <p:ph idx="1"/>
          </p:nvPr>
        </p:nvPicPr>
        <p:blipFill>
          <a:blip r:embed="rId2"/>
          <a:stretch>
            <a:fillRect/>
          </a:stretch>
        </p:blipFill>
        <p:spPr>
          <a:xfrm>
            <a:off x="879037" y="882798"/>
            <a:ext cx="10402107" cy="5073928"/>
          </a:xfrm>
        </p:spPr>
      </p:pic>
    </p:spTree>
    <p:extLst>
      <p:ext uri="{BB962C8B-B14F-4D97-AF65-F5344CB8AC3E}">
        <p14:creationId xmlns:p14="http://schemas.microsoft.com/office/powerpoint/2010/main" val="372959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8CF20-BD2D-0E29-E1D9-7BBFB89EBCB2}"/>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F333B4-FB3F-FAD8-038D-700B605A0C76}"/>
              </a:ext>
            </a:extLst>
          </p:cNvPr>
          <p:cNvPicPr>
            <a:picLocks noGrp="1" noChangeAspect="1"/>
          </p:cNvPicPr>
          <p:nvPr>
            <p:ph idx="1"/>
          </p:nvPr>
        </p:nvPicPr>
        <p:blipFill>
          <a:blip r:embed="rId2"/>
          <a:stretch>
            <a:fillRect/>
          </a:stretch>
        </p:blipFill>
        <p:spPr>
          <a:xfrm>
            <a:off x="917255" y="861238"/>
            <a:ext cx="10300093" cy="5156790"/>
          </a:xfrm>
        </p:spPr>
      </p:pic>
    </p:spTree>
    <p:extLst>
      <p:ext uri="{BB962C8B-B14F-4D97-AF65-F5344CB8AC3E}">
        <p14:creationId xmlns:p14="http://schemas.microsoft.com/office/powerpoint/2010/main" val="399331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63253-EAEF-0F9E-B61A-A3F272C4A338}"/>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0BD5001-3D4D-9DB0-B0F8-15D43FE103D5}"/>
              </a:ext>
            </a:extLst>
          </p:cNvPr>
          <p:cNvPicPr>
            <a:picLocks noGrp="1" noChangeAspect="1"/>
          </p:cNvPicPr>
          <p:nvPr>
            <p:ph idx="1"/>
          </p:nvPr>
        </p:nvPicPr>
        <p:blipFill>
          <a:blip r:embed="rId2"/>
          <a:stretch>
            <a:fillRect/>
          </a:stretch>
        </p:blipFill>
        <p:spPr>
          <a:xfrm>
            <a:off x="1784212" y="1592548"/>
            <a:ext cx="8623576" cy="3651638"/>
          </a:xfrm>
        </p:spPr>
      </p:pic>
    </p:spTree>
    <p:extLst>
      <p:ext uri="{BB962C8B-B14F-4D97-AF65-F5344CB8AC3E}">
        <p14:creationId xmlns:p14="http://schemas.microsoft.com/office/powerpoint/2010/main" val="199466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6E9B1-F4D7-0A74-82D5-5A82C654CD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2AC9D-8388-603D-09FF-2C8A9DC63789}"/>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F068D740-6D66-FE73-FEC7-733E9CCDB73D}"/>
              </a:ext>
            </a:extLst>
          </p:cNvPr>
          <p:cNvSpPr>
            <a:spLocks noGrp="1"/>
          </p:cNvSpPr>
          <p:nvPr>
            <p:ph idx="1"/>
          </p:nvPr>
        </p:nvSpPr>
        <p:spPr/>
        <p:txBody>
          <a:bodyPr/>
          <a:lstStyle/>
          <a:p>
            <a:r>
              <a:rPr lang="en-US" dirty="0"/>
              <a:t>This is the buildNFA function</a:t>
            </a:r>
          </a:p>
          <a:p>
            <a:r>
              <a:rPr lang="en-US" dirty="0"/>
              <a:t>Its aim is to build a NFA from a regular expression in postfix notation (from infixToPostfix function).</a:t>
            </a:r>
          </a:p>
          <a:p>
            <a:r>
              <a:rPr lang="en-US" dirty="0"/>
              <a:t>The function uses Thompson’s Construction Algorithm, which builds NFA for simple REs and combines them for complex ones.</a:t>
            </a:r>
          </a:p>
          <a:p>
            <a:r>
              <a:rPr lang="en-US" dirty="0"/>
              <a:t>The partial, simple NFAs are represented by ‘frag’ structure, as in Fragments, which are pushed in the stack.</a:t>
            </a:r>
          </a:p>
          <a:p>
            <a:r>
              <a:rPr lang="en-US" dirty="0"/>
              <a:t>The vector contains all states of the final NFA.</a:t>
            </a:r>
          </a:p>
        </p:txBody>
      </p:sp>
    </p:spTree>
    <p:extLst>
      <p:ext uri="{BB962C8B-B14F-4D97-AF65-F5344CB8AC3E}">
        <p14:creationId xmlns:p14="http://schemas.microsoft.com/office/powerpoint/2010/main" val="322939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3524E-8BFE-3089-5635-B85C44164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99D22-4998-AF98-AA6E-C6326C9C8433}"/>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521839EB-1799-E3CC-3C8A-7F3B1D880B44}"/>
              </a:ext>
            </a:extLst>
          </p:cNvPr>
          <p:cNvSpPr>
            <a:spLocks noGrp="1"/>
          </p:cNvSpPr>
          <p:nvPr>
            <p:ph idx="1"/>
          </p:nvPr>
        </p:nvSpPr>
        <p:spPr/>
        <p:txBody>
          <a:bodyPr/>
          <a:lstStyle/>
          <a:p>
            <a:r>
              <a:rPr lang="en-US" dirty="0"/>
              <a:t>First a 2-state NFA is created with ‘s’ – start state, ‘f’ – final state, ‘c’ – transition, which is then pushed to stack.</a:t>
            </a:r>
          </a:p>
          <a:p>
            <a:r>
              <a:rPr lang="en-US" dirty="0"/>
              <a:t>‘c’ is checked for concatenation, union, Klean star and plus operator, and deals accordingly.</a:t>
            </a:r>
          </a:p>
          <a:p>
            <a:r>
              <a:rPr lang="en-US" dirty="0"/>
              <a:t>Finally, it retrieves the final NFA from the stack, sets the start state, collects all accepting states, and returns the completed NFA.</a:t>
            </a:r>
          </a:p>
        </p:txBody>
      </p:sp>
    </p:spTree>
    <p:extLst>
      <p:ext uri="{BB962C8B-B14F-4D97-AF65-F5344CB8AC3E}">
        <p14:creationId xmlns:p14="http://schemas.microsoft.com/office/powerpoint/2010/main" val="3477702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41C08-555F-A9EE-EE15-A8711C9C008B}"/>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D7473C-20CE-6587-3BDA-B3DA8C444CD6}"/>
              </a:ext>
            </a:extLst>
          </p:cNvPr>
          <p:cNvPicPr>
            <a:picLocks noGrp="1" noChangeAspect="1"/>
          </p:cNvPicPr>
          <p:nvPr>
            <p:ph idx="1"/>
          </p:nvPr>
        </p:nvPicPr>
        <p:blipFill>
          <a:blip r:embed="rId2"/>
          <a:stretch>
            <a:fillRect/>
          </a:stretch>
        </p:blipFill>
        <p:spPr>
          <a:xfrm>
            <a:off x="1031359" y="808075"/>
            <a:ext cx="10260418" cy="5305646"/>
          </a:xfrm>
        </p:spPr>
      </p:pic>
    </p:spTree>
    <p:extLst>
      <p:ext uri="{BB962C8B-B14F-4D97-AF65-F5344CB8AC3E}">
        <p14:creationId xmlns:p14="http://schemas.microsoft.com/office/powerpoint/2010/main" val="38581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494E4-D683-452D-E698-12DD0163E79A}"/>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354FBF-C2D3-8A97-2048-FB9C519AEA4A}"/>
              </a:ext>
            </a:extLst>
          </p:cNvPr>
          <p:cNvPicPr>
            <a:picLocks noGrp="1" noChangeAspect="1"/>
          </p:cNvPicPr>
          <p:nvPr>
            <p:ph idx="1"/>
          </p:nvPr>
        </p:nvPicPr>
        <p:blipFill>
          <a:blip r:embed="rId2"/>
          <a:stretch>
            <a:fillRect/>
          </a:stretch>
        </p:blipFill>
        <p:spPr>
          <a:xfrm>
            <a:off x="946297" y="841746"/>
            <a:ext cx="10345479" cy="5174508"/>
          </a:xfrm>
        </p:spPr>
      </p:pic>
    </p:spTree>
    <p:extLst>
      <p:ext uri="{BB962C8B-B14F-4D97-AF65-F5344CB8AC3E}">
        <p14:creationId xmlns:p14="http://schemas.microsoft.com/office/powerpoint/2010/main" val="24126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EA628-ACD2-0A92-EA6C-B95B8FFF0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A3150-FEBC-7663-D2F6-06991B5984BE}"/>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A30E5C43-9539-E576-799B-8D0833CFDCCC}"/>
              </a:ext>
            </a:extLst>
          </p:cNvPr>
          <p:cNvSpPr>
            <a:spLocks noGrp="1"/>
          </p:cNvSpPr>
          <p:nvPr>
            <p:ph idx="1"/>
          </p:nvPr>
        </p:nvSpPr>
        <p:spPr/>
        <p:txBody>
          <a:bodyPr/>
          <a:lstStyle/>
          <a:p>
            <a:r>
              <a:rPr lang="en-US" dirty="0"/>
              <a:t>This is the removeEpsilon function</a:t>
            </a:r>
          </a:p>
          <a:p>
            <a:r>
              <a:rPr lang="en-US" dirty="0"/>
              <a:t>It transforms an NFA with epsilon transitions into an equivalent NFA without epsilon transitions.</a:t>
            </a:r>
          </a:p>
          <a:p>
            <a:r>
              <a:rPr lang="en-US" dirty="0"/>
              <a:t>For each state, it finds out all the states reachable by following only epsilon transitions (using breadth-first searching).</a:t>
            </a:r>
          </a:p>
          <a:p>
            <a:r>
              <a:rPr lang="en-US" dirty="0"/>
              <a:t>Then it creates new transitions that removes epsilon transitions.</a:t>
            </a:r>
          </a:p>
          <a:p>
            <a:r>
              <a:rPr lang="en-US" dirty="0"/>
              <a:t>Marks a state as accepting if any accepting state is reachable from it using only epsilon transitions.</a:t>
            </a:r>
          </a:p>
        </p:txBody>
      </p:sp>
    </p:spTree>
    <p:extLst>
      <p:ext uri="{BB962C8B-B14F-4D97-AF65-F5344CB8AC3E}">
        <p14:creationId xmlns:p14="http://schemas.microsoft.com/office/powerpoint/2010/main" val="41851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461" y="928048"/>
            <a:ext cx="10926546" cy="4913193"/>
          </a:xfrm>
          <a:prstGeom prst="rect">
            <a:avLst/>
          </a:prstGeom>
        </p:spPr>
      </p:pic>
    </p:spTree>
    <p:extLst>
      <p:ext uri="{BB962C8B-B14F-4D97-AF65-F5344CB8AC3E}">
        <p14:creationId xmlns:p14="http://schemas.microsoft.com/office/powerpoint/2010/main" val="133428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pPr marL="0" indent="0">
              <a:buNone/>
            </a:pPr>
            <a:r>
              <a:rPr lang="en-US" dirty="0"/>
              <a:t>This is simulate </a:t>
            </a:r>
            <a:r>
              <a:rPr lang="en-US" dirty="0" err="1"/>
              <a:t>nfa</a:t>
            </a:r>
            <a:r>
              <a:rPr lang="en-US" dirty="0"/>
              <a:t> function. The purpose of this function is to simulate NFA without epsilon transitions and check if it accepts a given input string. This function takes the input string and the cleaned NFA (transition table and accepting states).Starts from the initial state and tracks all possible current states at each step. For every character in the input string, finds all valid transitions from current states. Updates current states to next reachable states. After processing the entire string, checks if any current state is accepting. Returns true if accepted, otherwise false.</a:t>
            </a:r>
          </a:p>
        </p:txBody>
      </p:sp>
    </p:spTree>
    <p:extLst>
      <p:ext uri="{BB962C8B-B14F-4D97-AF65-F5344CB8AC3E}">
        <p14:creationId xmlns:p14="http://schemas.microsoft.com/office/powerpoint/2010/main" val="336528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7753F7-0BED-7B66-5B14-245FF962FC5F}"/>
              </a:ext>
            </a:extLst>
          </p:cNvPr>
          <p:cNvPicPr>
            <a:picLocks noGrp="1" noChangeAspect="1"/>
          </p:cNvPicPr>
          <p:nvPr>
            <p:ph idx="1"/>
          </p:nvPr>
        </p:nvPicPr>
        <p:blipFill>
          <a:blip r:embed="rId2"/>
          <a:stretch>
            <a:fillRect/>
          </a:stretch>
        </p:blipFill>
        <p:spPr>
          <a:xfrm>
            <a:off x="1104598" y="838201"/>
            <a:ext cx="10194773" cy="5105400"/>
          </a:xfrm>
        </p:spPr>
      </p:pic>
    </p:spTree>
    <p:extLst>
      <p:ext uri="{BB962C8B-B14F-4D97-AF65-F5344CB8AC3E}">
        <p14:creationId xmlns:p14="http://schemas.microsoft.com/office/powerpoint/2010/main" val="973609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6979" y="929966"/>
            <a:ext cx="10522424" cy="5061401"/>
          </a:xfrm>
          <a:prstGeom prst="rect">
            <a:avLst/>
          </a:prstGeom>
        </p:spPr>
      </p:pic>
    </p:spTree>
    <p:extLst>
      <p:ext uri="{BB962C8B-B14F-4D97-AF65-F5344CB8AC3E}">
        <p14:creationId xmlns:p14="http://schemas.microsoft.com/office/powerpoint/2010/main" val="413662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r>
              <a:rPr lang="en-US" sz="2400" dirty="0"/>
              <a:t>This is simulate </a:t>
            </a:r>
            <a:r>
              <a:rPr lang="en-US" sz="2400" dirty="0" err="1"/>
              <a:t>nfa</a:t>
            </a:r>
            <a:r>
              <a:rPr lang="en-US" sz="2400" dirty="0"/>
              <a:t> function. The purpose of this function is to display the transitions and accepting states of the NFA. This function Loops through each state and prints transitions for every symbol, shows destination states that can be reached from each state-symbol pair and also prints the list of accepting states.</a:t>
            </a:r>
          </a:p>
          <a:p>
            <a:pPr marL="0" indent="0">
              <a:buNone/>
            </a:pPr>
            <a:endParaRPr lang="en-US" dirty="0"/>
          </a:p>
        </p:txBody>
      </p:sp>
    </p:spTree>
    <p:extLst>
      <p:ext uri="{BB962C8B-B14F-4D97-AF65-F5344CB8AC3E}">
        <p14:creationId xmlns:p14="http://schemas.microsoft.com/office/powerpoint/2010/main" val="397458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0376" y="885825"/>
            <a:ext cx="10727140" cy="5086350"/>
          </a:xfrm>
          <a:prstGeom prst="rect">
            <a:avLst/>
          </a:prstGeom>
        </p:spPr>
      </p:pic>
    </p:spTree>
    <p:extLst>
      <p:ext uri="{BB962C8B-B14F-4D97-AF65-F5344CB8AC3E}">
        <p14:creationId xmlns:p14="http://schemas.microsoft.com/office/powerpoint/2010/main" val="928520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5910" y="1310185"/>
            <a:ext cx="9826389" cy="4708478"/>
          </a:xfrm>
          <a:prstGeom prst="rect">
            <a:avLst/>
          </a:prstGeom>
        </p:spPr>
      </p:pic>
    </p:spTree>
    <p:extLst>
      <p:ext uri="{BB962C8B-B14F-4D97-AF65-F5344CB8AC3E}">
        <p14:creationId xmlns:p14="http://schemas.microsoft.com/office/powerpoint/2010/main" val="3161498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This is the main function. The </a:t>
            </a:r>
            <a:r>
              <a:rPr lang="en-US" dirty="0" err="1"/>
              <a:t>prupose</a:t>
            </a:r>
            <a:r>
              <a:rPr lang="en-US" dirty="0"/>
              <a:t> of this function is to coordinates the full process of simulating an NFA from a regular expression and checking if a string is accepted. In the main  </a:t>
            </a:r>
          </a:p>
          <a:p>
            <a:pPr marL="0" indent="0">
              <a:buNone/>
            </a:pPr>
            <a:r>
              <a:rPr lang="en-US" dirty="0"/>
              <a:t>1.Takes Regular Expression as .</a:t>
            </a:r>
          </a:p>
          <a:p>
            <a:pPr marL="0" indent="0">
              <a:buNone/>
            </a:pPr>
            <a:r>
              <a:rPr lang="en-US" dirty="0"/>
              <a:t>2.Convert to Postfix Notation. By Using  </a:t>
            </a:r>
            <a:r>
              <a:rPr lang="en-US" dirty="0" err="1"/>
              <a:t>infixToPostfix</a:t>
            </a:r>
            <a:r>
              <a:rPr lang="en-US" dirty="0"/>
              <a:t>() function. </a:t>
            </a:r>
          </a:p>
          <a:p>
            <a:pPr marL="0" indent="0">
              <a:buNone/>
            </a:pPr>
            <a:r>
              <a:rPr lang="en-US" dirty="0"/>
              <a:t>3.Build NFA from </a:t>
            </a:r>
            <a:r>
              <a:rPr lang="en-US" dirty="0" err="1"/>
              <a:t>PostfixCalls</a:t>
            </a:r>
            <a:r>
              <a:rPr lang="en-US" dirty="0"/>
              <a:t>. By using </a:t>
            </a:r>
            <a:r>
              <a:rPr lang="en-US" dirty="0" err="1"/>
              <a:t>buildNFA</a:t>
            </a:r>
            <a:r>
              <a:rPr lang="en-US" dirty="0"/>
              <a:t>() function using Thompson's                </a:t>
            </a:r>
            <a:r>
              <a:rPr lang="en-US" dirty="0" err="1"/>
              <a:t>construction.Builds</a:t>
            </a:r>
            <a:r>
              <a:rPr lang="en-US" dirty="0"/>
              <a:t> NFA structure with possible ε-transitions.</a:t>
            </a:r>
          </a:p>
          <a:p>
            <a:pPr marL="0" indent="0">
              <a:buNone/>
            </a:pPr>
            <a:r>
              <a:rPr lang="en-US" dirty="0"/>
              <a:t>4.Remove Epsilon Transitions. By using </a:t>
            </a:r>
            <a:r>
              <a:rPr lang="en-US" dirty="0" err="1"/>
              <a:t>removeEpsilon</a:t>
            </a:r>
            <a:r>
              <a:rPr lang="en-US" dirty="0"/>
              <a:t>() function  to clean the NFA and produces a transition table without ε-moves and updated accepting states</a:t>
            </a:r>
          </a:p>
          <a:p>
            <a:pPr marL="0" indent="0">
              <a:buNone/>
            </a:pPr>
            <a:r>
              <a:rPr lang="en-US" dirty="0"/>
              <a:t>5.Prints the transition table by calling </a:t>
            </a:r>
            <a:r>
              <a:rPr lang="en-US" dirty="0" err="1"/>
              <a:t>printtranstiontable</a:t>
            </a:r>
            <a:r>
              <a:rPr lang="en-US" dirty="0"/>
              <a:t> function</a:t>
            </a:r>
          </a:p>
          <a:p>
            <a:pPr marL="0" indent="0">
              <a:buNone/>
            </a:pPr>
            <a:r>
              <a:rPr lang="en-US" dirty="0"/>
              <a:t>6. Takes input string and check this by </a:t>
            </a:r>
            <a:r>
              <a:rPr lang="en-US" dirty="0" err="1"/>
              <a:t>simulatenfa</a:t>
            </a:r>
            <a:r>
              <a:rPr lang="en-US" dirty="0"/>
              <a:t> function  </a:t>
            </a:r>
          </a:p>
        </p:txBody>
      </p:sp>
    </p:spTree>
    <p:extLst>
      <p:ext uri="{BB962C8B-B14F-4D97-AF65-F5344CB8AC3E}">
        <p14:creationId xmlns:p14="http://schemas.microsoft.com/office/powerpoint/2010/main" val="386279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B154D-9E4F-D48E-933F-907F8872AF1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C04FAC-E508-CE77-BACB-92ABCD7A43C8}"/>
              </a:ext>
            </a:extLst>
          </p:cNvPr>
          <p:cNvPicPr>
            <a:picLocks noGrp="1" noChangeAspect="1"/>
          </p:cNvPicPr>
          <p:nvPr>
            <p:ph idx="1"/>
          </p:nvPr>
        </p:nvPicPr>
        <p:blipFill>
          <a:blip r:embed="rId2"/>
          <a:stretch>
            <a:fillRect/>
          </a:stretch>
        </p:blipFill>
        <p:spPr>
          <a:xfrm>
            <a:off x="946298" y="861489"/>
            <a:ext cx="10249785" cy="5135021"/>
          </a:xfrm>
        </p:spPr>
      </p:pic>
    </p:spTree>
    <p:extLst>
      <p:ext uri="{BB962C8B-B14F-4D97-AF65-F5344CB8AC3E}">
        <p14:creationId xmlns:p14="http://schemas.microsoft.com/office/powerpoint/2010/main" val="595877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1A727-F51C-CD22-6DF4-B0978DFDE769}"/>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B5CD28E-97D0-A85B-8F35-48B03393F3B3}"/>
              </a:ext>
            </a:extLst>
          </p:cNvPr>
          <p:cNvPicPr>
            <a:picLocks noGrp="1" noChangeAspect="1"/>
          </p:cNvPicPr>
          <p:nvPr>
            <p:ph idx="1"/>
          </p:nvPr>
        </p:nvPicPr>
        <p:blipFill>
          <a:blip r:embed="rId2"/>
          <a:stretch>
            <a:fillRect/>
          </a:stretch>
        </p:blipFill>
        <p:spPr>
          <a:xfrm>
            <a:off x="850605" y="841079"/>
            <a:ext cx="10515599" cy="5175841"/>
          </a:xfrm>
        </p:spPr>
      </p:pic>
    </p:spTree>
    <p:extLst>
      <p:ext uri="{BB962C8B-B14F-4D97-AF65-F5344CB8AC3E}">
        <p14:creationId xmlns:p14="http://schemas.microsoft.com/office/powerpoint/2010/main" val="2850352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E714B-F0DF-61D8-14B6-9C44A43AC11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409A59-2E68-1A64-E0BA-F7E825E9B45E}"/>
              </a:ext>
            </a:extLst>
          </p:cNvPr>
          <p:cNvPicPr>
            <a:picLocks noGrp="1" noChangeAspect="1"/>
          </p:cNvPicPr>
          <p:nvPr>
            <p:ph idx="1"/>
          </p:nvPr>
        </p:nvPicPr>
        <p:blipFill>
          <a:blip r:embed="rId2"/>
          <a:stretch>
            <a:fillRect/>
          </a:stretch>
        </p:blipFill>
        <p:spPr>
          <a:xfrm>
            <a:off x="839972" y="867661"/>
            <a:ext cx="10526233" cy="5122678"/>
          </a:xfrm>
        </p:spPr>
      </p:pic>
    </p:spTree>
    <p:extLst>
      <p:ext uri="{BB962C8B-B14F-4D97-AF65-F5344CB8AC3E}">
        <p14:creationId xmlns:p14="http://schemas.microsoft.com/office/powerpoint/2010/main" val="283563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4C5ED-D982-D28C-A0FC-47FD8686D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107BC-865E-CCF0-E2A6-365871395C60}"/>
              </a:ext>
            </a:extLst>
          </p:cNvPr>
          <p:cNvSpPr>
            <a:spLocks noGrp="1"/>
          </p:cNvSpPr>
          <p:nvPr>
            <p:ph type="title"/>
          </p:nvPr>
        </p:nvSpPr>
        <p:spPr/>
        <p:txBody>
          <a:bodyPr/>
          <a:lstStyle/>
          <a:p>
            <a:r>
              <a:rPr lang="en-US" dirty="0"/>
              <a:t>OUTPUTS:</a:t>
            </a:r>
          </a:p>
        </p:txBody>
      </p:sp>
      <p:sp>
        <p:nvSpPr>
          <p:cNvPr id="3" name="Content Placeholder 2">
            <a:extLst>
              <a:ext uri="{FF2B5EF4-FFF2-40B4-BE49-F238E27FC236}">
                <a16:creationId xmlns:a16="http://schemas.microsoft.com/office/drawing/2014/main" id="{6344F4D1-0E3B-3B73-1A54-8498B622FF21}"/>
              </a:ext>
            </a:extLst>
          </p:cNvPr>
          <p:cNvSpPr>
            <a:spLocks noGrp="1"/>
          </p:cNvSpPr>
          <p:nvPr>
            <p:ph idx="1"/>
          </p:nvPr>
        </p:nvSpPr>
        <p:spPr/>
        <p:txBody>
          <a:bodyPr>
            <a:normAutofit/>
          </a:bodyPr>
          <a:lstStyle/>
          <a:p>
            <a:r>
              <a:rPr lang="en-US" dirty="0"/>
              <a:t>We tested the program on 3 regexes, (</a:t>
            </a:r>
            <a:r>
              <a:rPr lang="en-US" dirty="0" err="1"/>
              <a:t>a|b</a:t>
            </a:r>
            <a:r>
              <a:rPr lang="en-US" dirty="0"/>
              <a:t>)* , (a*), (</a:t>
            </a:r>
            <a:r>
              <a:rPr lang="en-US" dirty="0" err="1"/>
              <a:t>a|b</a:t>
            </a:r>
            <a:r>
              <a:rPr lang="en-US" dirty="0"/>
              <a:t>)*a</a:t>
            </a:r>
          </a:p>
          <a:p>
            <a:r>
              <a:rPr lang="en-US" dirty="0"/>
              <a:t>For  (</a:t>
            </a:r>
            <a:r>
              <a:rPr lang="en-US" dirty="0" err="1"/>
              <a:t>a|b</a:t>
            </a:r>
            <a:r>
              <a:rPr lang="en-US" dirty="0"/>
              <a:t>)*, this accepts any, and repeated occurrences of a or b, hence accepted on </a:t>
            </a:r>
            <a:r>
              <a:rPr lang="en-US" dirty="0" err="1"/>
              <a:t>aaaaabbbbaab</a:t>
            </a:r>
            <a:r>
              <a:rPr lang="en-US" dirty="0"/>
              <a:t>.</a:t>
            </a:r>
          </a:p>
          <a:p>
            <a:r>
              <a:rPr lang="en-US" dirty="0"/>
              <a:t>For (a*),  this accepts no, or repeated occurrences of a, hence accepted on </a:t>
            </a:r>
            <a:r>
              <a:rPr lang="en-US" dirty="0" err="1"/>
              <a:t>aaaaaaaa</a:t>
            </a:r>
            <a:r>
              <a:rPr lang="en-US" dirty="0"/>
              <a:t>.</a:t>
            </a:r>
          </a:p>
          <a:p>
            <a:r>
              <a:rPr lang="en-US" dirty="0"/>
              <a:t>For (</a:t>
            </a:r>
            <a:r>
              <a:rPr lang="en-US" dirty="0" err="1"/>
              <a:t>a|b</a:t>
            </a:r>
            <a:r>
              <a:rPr lang="en-US" dirty="0"/>
              <a:t>)*a, this accepts any string with any occurrences of a or b, provided that it ends with a, hence rejected on </a:t>
            </a:r>
            <a:r>
              <a:rPr lang="en-US" dirty="0" err="1"/>
              <a:t>aabb</a:t>
            </a:r>
            <a:r>
              <a:rPr lang="en-US" dirty="0"/>
              <a:t>.</a:t>
            </a:r>
          </a:p>
          <a:p>
            <a:endParaRPr lang="en-US" dirty="0"/>
          </a:p>
        </p:txBody>
      </p:sp>
    </p:spTree>
    <p:extLst>
      <p:ext uri="{BB962C8B-B14F-4D97-AF65-F5344CB8AC3E}">
        <p14:creationId xmlns:p14="http://schemas.microsoft.com/office/powerpoint/2010/main" val="4097184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BB0508-3BE9-3C4F-FC9B-30E475B6FB73}"/>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5043859-886F-2848-4556-F09F4DE1F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AB6D3BF-E25E-5C97-2D92-0C561BCC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878A8-47A2-FA33-E49F-A088D6C6A6FF}"/>
              </a:ext>
            </a:extLst>
          </p:cNvPr>
          <p:cNvSpPr>
            <a:spLocks noGrp="1"/>
          </p:cNvSpPr>
          <p:nvPr>
            <p:ph type="ctrTitle"/>
          </p:nvPr>
        </p:nvSpPr>
        <p:spPr>
          <a:xfrm>
            <a:off x="703400" y="908651"/>
            <a:ext cx="3620882" cy="3640345"/>
          </a:xfrm>
        </p:spPr>
        <p:txBody>
          <a:bodyPr anchor="t">
            <a:normAutofit/>
          </a:bodyPr>
          <a:lstStyle/>
          <a:p>
            <a:pPr marR="0">
              <a:lnSpc>
                <a:spcPct val="115000"/>
              </a:lnSpc>
              <a:spcAft>
                <a:spcPts val="800"/>
              </a:spcAft>
            </a:pPr>
            <a:r>
              <a:rPr lang="en-US" sz="4000" dirty="0"/>
              <a:t>Thank YOU!</a:t>
            </a:r>
            <a:br>
              <a:rPr lang="en-US" sz="4000" dirty="0"/>
            </a:br>
            <a:br>
              <a:rPr lang="en-US" sz="4000" dirty="0"/>
            </a:b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References</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Hopcroft, Motwani, Ullman –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Introduction to Automata Theory, Languages, and Computation</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Introduction-to-computer-theory-by-Cohen</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C++ STL Documentation</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alibri" panose="020F0502020204030204" pitchFamily="34" charset="0"/>
                <a:ea typeface="Calibri" panose="020F0502020204030204" pitchFamily="34" charset="0"/>
                <a:cs typeface="Times New Roman" panose="02020603050405020304" pitchFamily="18" charset="0"/>
              </a:rPr>
              <a:t>Online resources and tutorials on NFAs and epsilon closures</a:t>
            </a:r>
            <a:endParaRPr lang="en-US" sz="1100" dirty="0"/>
          </a:p>
        </p:txBody>
      </p:sp>
      <p:sp>
        <p:nvSpPr>
          <p:cNvPr id="3" name="Subtitle 2">
            <a:extLst>
              <a:ext uri="{FF2B5EF4-FFF2-40B4-BE49-F238E27FC236}">
                <a16:creationId xmlns:a16="http://schemas.microsoft.com/office/drawing/2014/main" id="{F1F91104-4C65-D19F-9130-70568F3B988E}"/>
              </a:ext>
            </a:extLst>
          </p:cNvPr>
          <p:cNvSpPr>
            <a:spLocks noGrp="1"/>
          </p:cNvSpPr>
          <p:nvPr>
            <p:ph type="subTitle" idx="1"/>
          </p:nvPr>
        </p:nvSpPr>
        <p:spPr>
          <a:xfrm>
            <a:off x="703400" y="4945712"/>
            <a:ext cx="3380437" cy="850392"/>
          </a:xfrm>
        </p:spPr>
        <p:txBody>
          <a:bodyPr anchor="b">
            <a:normAutofit/>
          </a:bodyPr>
          <a:lstStyle/>
          <a:p>
            <a:pPr>
              <a:lnSpc>
                <a:spcPct val="100000"/>
              </a:lnSpc>
            </a:pPr>
            <a:r>
              <a:rPr lang="en-US" sz="1100" dirty="0"/>
              <a:t>Mohid Raheel khan </a:t>
            </a:r>
            <a:r>
              <a:rPr lang="en-US" sz="1100"/>
              <a:t>(23k-3000-</a:t>
            </a:r>
            <a:r>
              <a:rPr lang="en-US" sz="1100" dirty="0"/>
              <a:t>)</a:t>
            </a:r>
          </a:p>
          <a:p>
            <a:pPr>
              <a:lnSpc>
                <a:spcPct val="100000"/>
              </a:lnSpc>
            </a:pPr>
            <a:r>
              <a:rPr lang="en-US" sz="1100" dirty="0"/>
              <a:t>Hassan Nafees (23k-0769)</a:t>
            </a:r>
          </a:p>
          <a:p>
            <a:pPr>
              <a:lnSpc>
                <a:spcPct val="100000"/>
              </a:lnSpc>
            </a:pPr>
            <a:r>
              <a:rPr lang="en-US" sz="1100" dirty="0"/>
              <a:t>Aaqib Shivji (23k-0625)</a:t>
            </a:r>
          </a:p>
        </p:txBody>
      </p:sp>
      <p:cxnSp>
        <p:nvCxnSpPr>
          <p:cNvPr id="20" name="Straight Connector 19">
            <a:extLst>
              <a:ext uri="{FF2B5EF4-FFF2-40B4-BE49-F238E27FC236}">
                <a16:creationId xmlns:a16="http://schemas.microsoft.com/office/drawing/2014/main" id="{1CA659E3-A32E-EC98-03BE-15086BB953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olorful liquid art">
            <a:extLst>
              <a:ext uri="{FF2B5EF4-FFF2-40B4-BE49-F238E27FC236}">
                <a16:creationId xmlns:a16="http://schemas.microsoft.com/office/drawing/2014/main" id="{CA8B32FC-29CC-06C3-B1E3-6AC9F6AD14B6}"/>
              </a:ext>
            </a:extLst>
          </p:cNvPr>
          <p:cNvPicPr>
            <a:picLocks noChangeAspect="1"/>
          </p:cNvPicPr>
          <p:nvPr/>
        </p:nvPicPr>
        <p:blipFill>
          <a:blip r:embed="rId2"/>
          <a:srcRect l="12663" r="12664" b="1"/>
          <a:stretch/>
        </p:blipFill>
        <p:spPr>
          <a:xfrm>
            <a:off x="4876158" y="10"/>
            <a:ext cx="7315841" cy="6857990"/>
          </a:xfrm>
          <a:prstGeom prst="rect">
            <a:avLst/>
          </a:prstGeom>
        </p:spPr>
      </p:pic>
    </p:spTree>
    <p:extLst>
      <p:ext uri="{BB962C8B-B14F-4D97-AF65-F5344CB8AC3E}">
        <p14:creationId xmlns:p14="http://schemas.microsoft.com/office/powerpoint/2010/main" val="14999899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A3C6-B665-CF42-2A9D-B0ED621D06F0}"/>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611C1B9A-E138-0D8A-D855-CF3EAEDBE163}"/>
              </a:ext>
            </a:extLst>
          </p:cNvPr>
          <p:cNvSpPr>
            <a:spLocks noGrp="1"/>
          </p:cNvSpPr>
          <p:nvPr>
            <p:ph idx="1"/>
          </p:nvPr>
        </p:nvSpPr>
        <p:spPr/>
        <p:txBody>
          <a:bodyPr/>
          <a:lstStyle/>
          <a:p>
            <a:r>
              <a:rPr lang="en-US" dirty="0"/>
              <a:t>The purpose of this function is to check if the string is valid or not</a:t>
            </a:r>
          </a:p>
          <a:p>
            <a:r>
              <a:rPr lang="en-US" dirty="0"/>
              <a:t>It keeps the count to match parenthesis</a:t>
            </a:r>
          </a:p>
          <a:p>
            <a:r>
              <a:rPr lang="en-US" dirty="0"/>
              <a:t>If the string is empty so it will return false</a:t>
            </a:r>
          </a:p>
          <a:p>
            <a:r>
              <a:rPr lang="en-US" dirty="0"/>
              <a:t>Return true only when it checks pass and all parenthesis is valid.</a:t>
            </a:r>
          </a:p>
          <a:p>
            <a:endParaRPr lang="en-US" dirty="0"/>
          </a:p>
        </p:txBody>
      </p:sp>
    </p:spTree>
    <p:extLst>
      <p:ext uri="{BB962C8B-B14F-4D97-AF65-F5344CB8AC3E}">
        <p14:creationId xmlns:p14="http://schemas.microsoft.com/office/powerpoint/2010/main" val="319293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109A96-4C10-A123-FB08-D4793B394C7B}"/>
              </a:ext>
            </a:extLst>
          </p:cNvPr>
          <p:cNvPicPr>
            <a:picLocks noGrp="1" noChangeAspect="1"/>
          </p:cNvPicPr>
          <p:nvPr>
            <p:ph idx="1"/>
          </p:nvPr>
        </p:nvPicPr>
        <p:blipFill>
          <a:blip r:embed="rId2"/>
          <a:stretch>
            <a:fillRect/>
          </a:stretch>
        </p:blipFill>
        <p:spPr>
          <a:xfrm>
            <a:off x="979714" y="1197429"/>
            <a:ext cx="9252857" cy="4452257"/>
          </a:xfrm>
        </p:spPr>
      </p:pic>
    </p:spTree>
    <p:extLst>
      <p:ext uri="{BB962C8B-B14F-4D97-AF65-F5344CB8AC3E}">
        <p14:creationId xmlns:p14="http://schemas.microsoft.com/office/powerpoint/2010/main" val="220916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5628-C2C7-0EB7-7381-B50B3DEFEDE9}"/>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0A009005-8E1F-23CF-E5D6-218BD1414CA8}"/>
              </a:ext>
            </a:extLst>
          </p:cNvPr>
          <p:cNvSpPr>
            <a:spLocks noGrp="1"/>
          </p:cNvSpPr>
          <p:nvPr>
            <p:ph idx="1"/>
          </p:nvPr>
        </p:nvSpPr>
        <p:spPr/>
        <p:txBody>
          <a:bodyPr/>
          <a:lstStyle/>
          <a:p>
            <a:r>
              <a:rPr lang="en-US" dirty="0"/>
              <a:t>The purpose is to insert “ .” in the regular expression where it is implied.</a:t>
            </a:r>
          </a:p>
          <a:p>
            <a:r>
              <a:rPr lang="en-US" dirty="0"/>
              <a:t>As in regular expression “ . ” is implicit ,for infix to postfix it is very crucial as to respect operators precedence.</a:t>
            </a:r>
          </a:p>
          <a:p>
            <a:r>
              <a:rPr lang="en-US" dirty="0"/>
              <a:t>It traverse through loop character by character </a:t>
            </a:r>
          </a:p>
          <a:p>
            <a:r>
              <a:rPr lang="en-US" dirty="0"/>
              <a:t>C1 is the current character while c2 is the next character</a:t>
            </a:r>
          </a:p>
          <a:p>
            <a:r>
              <a:rPr lang="en-US" dirty="0"/>
              <a:t>If the valid condition is found it inserts a dot between them and returns the new string .</a:t>
            </a:r>
          </a:p>
          <a:p>
            <a:pPr marL="0" indent="0">
              <a:buNone/>
            </a:pPr>
            <a:endParaRPr lang="en-US" dirty="0"/>
          </a:p>
        </p:txBody>
      </p:sp>
    </p:spTree>
    <p:extLst>
      <p:ext uri="{BB962C8B-B14F-4D97-AF65-F5344CB8AC3E}">
        <p14:creationId xmlns:p14="http://schemas.microsoft.com/office/powerpoint/2010/main" val="372585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42A97F-5854-5EE6-346F-4C121519F886}"/>
              </a:ext>
            </a:extLst>
          </p:cNvPr>
          <p:cNvPicPr>
            <a:picLocks noGrp="1" noChangeAspect="1"/>
          </p:cNvPicPr>
          <p:nvPr>
            <p:ph idx="1"/>
          </p:nvPr>
        </p:nvPicPr>
        <p:blipFill>
          <a:blip r:embed="rId2"/>
          <a:stretch>
            <a:fillRect/>
          </a:stretch>
        </p:blipFill>
        <p:spPr>
          <a:xfrm>
            <a:off x="1371600" y="1012372"/>
            <a:ext cx="9046029" cy="4310742"/>
          </a:xfrm>
        </p:spPr>
      </p:pic>
    </p:spTree>
    <p:extLst>
      <p:ext uri="{BB962C8B-B14F-4D97-AF65-F5344CB8AC3E}">
        <p14:creationId xmlns:p14="http://schemas.microsoft.com/office/powerpoint/2010/main" val="220891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DD29-2C25-0FB0-E6AF-C20BCB22971F}"/>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D7BE27AE-5FE6-AE0B-C7AF-4B2031F1F6C5}"/>
              </a:ext>
            </a:extLst>
          </p:cNvPr>
          <p:cNvSpPr>
            <a:spLocks noGrp="1"/>
          </p:cNvSpPr>
          <p:nvPr>
            <p:ph idx="1"/>
          </p:nvPr>
        </p:nvSpPr>
        <p:spPr/>
        <p:txBody>
          <a:bodyPr/>
          <a:lstStyle/>
          <a:p>
            <a:r>
              <a:rPr lang="en-US" dirty="0"/>
              <a:t>It is a helper function for infix to postfix</a:t>
            </a:r>
          </a:p>
          <a:p>
            <a:r>
              <a:rPr lang="en-US" dirty="0"/>
              <a:t>It returns the precedence value of the operators</a:t>
            </a:r>
          </a:p>
          <a:p>
            <a:pPr marL="0" indent="0">
              <a:buNone/>
            </a:pPr>
            <a:endParaRPr lang="en-US" dirty="0"/>
          </a:p>
        </p:txBody>
      </p:sp>
    </p:spTree>
    <p:extLst>
      <p:ext uri="{BB962C8B-B14F-4D97-AF65-F5344CB8AC3E}">
        <p14:creationId xmlns:p14="http://schemas.microsoft.com/office/powerpoint/2010/main" val="354458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D3248D-6E5F-4544-8DEB-AB603B450B58}"/>
              </a:ext>
            </a:extLst>
          </p:cNvPr>
          <p:cNvPicPr>
            <a:picLocks noGrp="1" noChangeAspect="1"/>
          </p:cNvPicPr>
          <p:nvPr>
            <p:ph idx="1"/>
          </p:nvPr>
        </p:nvPicPr>
        <p:blipFill>
          <a:blip r:embed="rId2"/>
          <a:stretch>
            <a:fillRect/>
          </a:stretch>
        </p:blipFill>
        <p:spPr>
          <a:xfrm>
            <a:off x="838200" y="1088571"/>
            <a:ext cx="8512629" cy="4874079"/>
          </a:xfrm>
        </p:spPr>
      </p:pic>
    </p:spTree>
    <p:extLst>
      <p:ext uri="{BB962C8B-B14F-4D97-AF65-F5344CB8AC3E}">
        <p14:creationId xmlns:p14="http://schemas.microsoft.com/office/powerpoint/2010/main" val="143104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3B20-634C-5EC6-8D48-21F4CB628918}"/>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78EE64A7-601B-BDAA-8AEF-9683B3A83F41}"/>
              </a:ext>
            </a:extLst>
          </p:cNvPr>
          <p:cNvSpPr>
            <a:spLocks noGrp="1"/>
          </p:cNvSpPr>
          <p:nvPr>
            <p:ph idx="1"/>
          </p:nvPr>
        </p:nvSpPr>
        <p:spPr/>
        <p:txBody>
          <a:bodyPr/>
          <a:lstStyle/>
          <a:p>
            <a:r>
              <a:rPr lang="en-US" dirty="0"/>
              <a:t>It converts the regular expression into infix to postfix.</a:t>
            </a:r>
          </a:p>
          <a:p>
            <a:r>
              <a:rPr lang="en-US" dirty="0"/>
              <a:t>‘(‘ is pushed to the stacks and ‘)’ triggers the popping function until the ‘(‘ is not found.</a:t>
            </a:r>
          </a:p>
          <a:p>
            <a:r>
              <a:rPr lang="en-US" dirty="0"/>
              <a:t>Operators are popped from the stack if the top has higher or equal precedence.</a:t>
            </a:r>
          </a:p>
          <a:p>
            <a:r>
              <a:rPr lang="en-US" dirty="0"/>
              <a:t>Return the postfix expression.</a:t>
            </a:r>
          </a:p>
          <a:p>
            <a:r>
              <a:rPr lang="en-US" dirty="0"/>
              <a:t>Postfix is much easier for </a:t>
            </a:r>
            <a:r>
              <a:rPr lang="en-US" dirty="0" err="1"/>
              <a:t>nfa</a:t>
            </a:r>
            <a:r>
              <a:rPr lang="en-US" dirty="0"/>
              <a:t>. the function which builds </a:t>
            </a:r>
            <a:r>
              <a:rPr lang="en-US" dirty="0" err="1"/>
              <a:t>dfa</a:t>
            </a:r>
            <a:r>
              <a:rPr lang="en-US" dirty="0"/>
              <a:t> reads the postfix and build fragments accordingly. This avoids dealing with precedence and operators in </a:t>
            </a:r>
            <a:r>
              <a:rPr lang="en-US"/>
              <a:t>this step.</a:t>
            </a:r>
            <a:endParaRPr lang="en-US" dirty="0"/>
          </a:p>
          <a:p>
            <a:endParaRPr lang="en-US" dirty="0"/>
          </a:p>
        </p:txBody>
      </p:sp>
    </p:spTree>
    <p:extLst>
      <p:ext uri="{BB962C8B-B14F-4D97-AF65-F5344CB8AC3E}">
        <p14:creationId xmlns:p14="http://schemas.microsoft.com/office/powerpoint/2010/main" val="149760146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119</TotalTime>
  <Words>926</Words>
  <Application>Microsoft Office PowerPoint</Application>
  <PresentationFormat>Widescreen</PresentationFormat>
  <Paragraphs>61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Calisto MT</vt:lpstr>
      <vt:lpstr>Univers Condensed</vt:lpstr>
      <vt:lpstr>ChronicleVTI</vt:lpstr>
      <vt:lpstr>NFA Simulator</vt:lpstr>
      <vt:lpstr>PowerPoint Presentation</vt:lpstr>
      <vt:lpstr>Explanation:</vt:lpstr>
      <vt:lpstr>PowerPoint Presentation</vt:lpstr>
      <vt:lpstr>Explanation:</vt:lpstr>
      <vt:lpstr>PowerPoint Presentation</vt:lpstr>
      <vt:lpstr>Explanation:</vt:lpstr>
      <vt:lpstr>PowerPoint Presentation</vt:lpstr>
      <vt:lpstr>Explanation:</vt:lpstr>
      <vt:lpstr>PowerPoint Presentation</vt:lpstr>
      <vt:lpstr>PowerPoint Presentation</vt:lpstr>
      <vt:lpstr>PowerPoint Presentation</vt:lpstr>
      <vt:lpstr>Explanation:</vt:lpstr>
      <vt:lpstr>Explanation:</vt:lpstr>
      <vt:lpstr>PowerPoint Presentation</vt:lpstr>
      <vt:lpstr>PowerPoint Presentation</vt:lpstr>
      <vt:lpstr>Explanation:</vt:lpstr>
      <vt:lpstr>PowerPoint Presentation</vt:lpstr>
      <vt:lpstr>Explanation:</vt:lpstr>
      <vt:lpstr>PowerPoint Presentation</vt:lpstr>
      <vt:lpstr>EXPLANATION:</vt:lpstr>
      <vt:lpstr>PowerPoint Presentation</vt:lpstr>
      <vt:lpstr>PowerPoint Presentation</vt:lpstr>
      <vt:lpstr>EXPLANATION:</vt:lpstr>
      <vt:lpstr>PowerPoint Presentation</vt:lpstr>
      <vt:lpstr>PowerPoint Presentation</vt:lpstr>
      <vt:lpstr>PowerPoint Presentation</vt:lpstr>
      <vt:lpstr>OUTPUTS:</vt:lpstr>
      <vt:lpstr>Thank YOU!  References Hopcroft, Motwani, Ullman – Introduction to Automata Theory, Languages, and Computation Introduction-to-computer-theory-by-Cohen C++ STL Documentation Online resources and tutorials on NFAs and epsilon closures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NFA Simulator</dc:title>
  <dc:creator>mohid raheel</dc:creator>
  <cp:lastModifiedBy>mohid raheel</cp:lastModifiedBy>
  <cp:revision>9</cp:revision>
  <dcterms:created xsi:type="dcterms:W3CDTF">2025-05-02T15:32:48Z</dcterms:created>
  <dcterms:modified xsi:type="dcterms:W3CDTF">2025-05-06T11:14:14Z</dcterms:modified>
</cp:coreProperties>
</file>