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c664cbea_0_4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fc664cbea_0_4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c664cbea_0_4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c664cbea_0_4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fc664cbea_0_4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fc664cbea_0_4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fc664cbea_0_4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fc664cbea_0_4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fc664cbea_0_4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fc664cbea_0_4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fc664cbea_0_5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fc664cbea_0_5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fc664cbea_0_4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fc664cbea_0_4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fc664cbea_0_5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fc664cbea_0_5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fc664cbea_0_5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fc664cbea_0_5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fc664cbea_0_5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fc664cbea_0_5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c664cbea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c664cbea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fc664cbea_0_5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fc664cbea_0_5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fc664cbea_0_5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fc664cbea_0_5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fc664cbea_0_5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fc664cbea_0_5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fc664cbea_0_5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fc664cbea_0_5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fc664cbea_0_5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fc664cbea_0_5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fc664cbea_0_5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fc664cbea_0_5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fc664cbea_0_5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fc664cbea_0_5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fc664cbea_0_5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fc664cbea_0_5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fc664cbea_0_5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fc664cbea_0_5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fc664cbea_0_5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afc664cbea_0_5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c664cbea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c664cbea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fc664cbea_0_5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fc664cbea_0_5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fc664cbea_0_5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fc664cbea_0_5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fc664cbea_0_5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fc664cbea_0_5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fc664cbea_0_5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fc664cbea_0_5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fc664cbea_0_5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fc664cbea_0_5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fc664cbea_0_5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afc664cbea_0_5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fc664cbea_0_5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fc664cbea_0_5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fc664cbea_0_5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fc664cbea_0_5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afc664cbea_0_5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afc664cbea_0_5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c664cbea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c664cbea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c664cbea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c664cbea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c664cbea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fc664cbea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c664cbea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c664cbea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c664cbea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c664cbea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c664cbea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c664cbea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Relationship Id="rId4" Type="http://schemas.openxmlformats.org/officeDocument/2006/relationships/image" Target="../media/image19.jpg"/><Relationship Id="rId5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MohidulHaqueTushar/Forecasting-Time-Series/tree/main/Blocks-of-Deep-Learn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Building Blocks of Deep Learning for Time Series</a:t>
            </a:r>
            <a:endParaRPr sz="27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85925"/>
            <a:ext cx="8318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 Mohidul Haque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363276" y="1200293"/>
            <a:ext cx="2604522" cy="2460300"/>
            <a:chOff x="1776626" y="1318143"/>
            <a:chExt cx="2604522" cy="2460300"/>
          </a:xfrm>
        </p:grpSpPr>
        <p:grpSp>
          <p:nvGrpSpPr>
            <p:cNvPr id="183" name="Google Shape;183;p22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84" name="Google Shape;184;p22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2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22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7" name="Google Shape;187;p2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2"/>
          <p:cNvSpPr/>
          <p:nvPr/>
        </p:nvSpPr>
        <p:spPr>
          <a:xfrm>
            <a:off x="2708925" y="140265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736725" y="1198500"/>
            <a:ext cx="4989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Learns the best Features or 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196" name="Google Shape;196;p23"/>
          <p:cNvGrpSpPr/>
          <p:nvPr/>
        </p:nvGrpSpPr>
        <p:grpSpPr>
          <a:xfrm>
            <a:off x="363276" y="1200293"/>
            <a:ext cx="2604522" cy="2460300"/>
            <a:chOff x="1776626" y="1318143"/>
            <a:chExt cx="2604522" cy="2460300"/>
          </a:xfrm>
        </p:grpSpPr>
        <p:grpSp>
          <p:nvGrpSpPr>
            <p:cNvPr id="197" name="Google Shape;197;p23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98" name="Google Shape;198;p2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p23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1" name="Google Shape;201;p2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p23"/>
          <p:cNvSpPr/>
          <p:nvPr/>
        </p:nvSpPr>
        <p:spPr>
          <a:xfrm>
            <a:off x="2708925" y="140265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736725" y="1198500"/>
            <a:ext cx="49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Learns the best Features or 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50" y="1734575"/>
            <a:ext cx="4252174" cy="19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363276" y="1200293"/>
            <a:ext cx="2604522" cy="2460300"/>
            <a:chOff x="1776626" y="1318143"/>
            <a:chExt cx="2604522" cy="2460300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213" name="Google Shape;213;p24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5" name="Google Shape;215;p24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6" name="Google Shape;216;p2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" name="Google Shape;217;p24"/>
          <p:cNvSpPr/>
          <p:nvPr/>
        </p:nvSpPr>
        <p:spPr>
          <a:xfrm>
            <a:off x="2708925" y="140265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3736850" y="1244700"/>
            <a:ext cx="49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Learns the best Features or 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708925" y="200260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736850" y="1813750"/>
            <a:ext cx="520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Affine 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227" name="Google Shape;227;p25"/>
          <p:cNvGrpSpPr/>
          <p:nvPr/>
        </p:nvGrpSpPr>
        <p:grpSpPr>
          <a:xfrm>
            <a:off x="363276" y="1200293"/>
            <a:ext cx="2604522" cy="2460300"/>
            <a:chOff x="1776626" y="1318143"/>
            <a:chExt cx="2604522" cy="2460300"/>
          </a:xfrm>
        </p:grpSpPr>
        <p:grpSp>
          <p:nvGrpSpPr>
            <p:cNvPr id="228" name="Google Shape;228;p25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229" name="Google Shape;229;p2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1" name="Google Shape;231;p25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2" name="Google Shape;232;p2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2708925" y="140265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3736850" y="1179925"/>
            <a:ext cx="49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Learns best Features/Functions/Transformations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708925" y="195420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736850" y="1773150"/>
            <a:ext cx="397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Affine Transformations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2708925" y="228600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736850" y="2097150"/>
            <a:ext cx="418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Non-linear Differentiable Functions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245" name="Google Shape;245;p26"/>
          <p:cNvGrpSpPr/>
          <p:nvPr/>
        </p:nvGrpSpPr>
        <p:grpSpPr>
          <a:xfrm>
            <a:off x="363276" y="1200293"/>
            <a:ext cx="2604522" cy="2460300"/>
            <a:chOff x="1776626" y="1318143"/>
            <a:chExt cx="2604522" cy="2460300"/>
          </a:xfrm>
        </p:grpSpPr>
        <p:grpSp>
          <p:nvGrpSpPr>
            <p:cNvPr id="246" name="Google Shape;246;p26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247" name="Google Shape;247;p26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9" name="Google Shape;249;p26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50" name="Google Shape;250;p26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Google Shape;251;p26"/>
          <p:cNvSpPr/>
          <p:nvPr/>
        </p:nvSpPr>
        <p:spPr>
          <a:xfrm>
            <a:off x="2708925" y="140265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736850" y="1213800"/>
            <a:ext cx="49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Learns the best Features/Functions/Transformations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708925" y="1973475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736850" y="1792425"/>
            <a:ext cx="42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Affine Transformations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708925" y="2332800"/>
            <a:ext cx="1027800" cy="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736725" y="2088600"/>
            <a:ext cx="367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Non-linear Differentiable Functions Examples: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Sigmoid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Hyperbolic Tangent </a:t>
            </a:r>
            <a:r>
              <a:rPr i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(tanh)</a:t>
            </a:r>
            <a:endParaRPr i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ReLU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311700" y="11349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Rectified Linear Unit (ReLU)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1124250" y="154375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g(x) = max(x,0)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770925" y="2005450"/>
            <a:ext cx="4927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Characteristics: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Values/inputs below zero are squashed to zero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Brings sparsity in the network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Output range is zero to infinity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Non-saturating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Cheap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Fast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5802000" y="2005450"/>
            <a:ext cx="30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Disadvantages: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Dead ReLUs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Average output is Positive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273" name="Google Shape;273;p28"/>
          <p:cNvGrpSpPr/>
          <p:nvPr/>
        </p:nvGrpSpPr>
        <p:grpSpPr>
          <a:xfrm>
            <a:off x="311701" y="1186643"/>
            <a:ext cx="2688274" cy="2551583"/>
            <a:chOff x="3269751" y="1318143"/>
            <a:chExt cx="2688274" cy="2551583"/>
          </a:xfrm>
        </p:grpSpPr>
        <p:sp>
          <p:nvSpPr>
            <p:cNvPr id="274" name="Google Shape;274;p28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28"/>
            <p:cNvSpPr txBox="1"/>
            <p:nvPr/>
          </p:nvSpPr>
          <p:spPr>
            <a:xfrm rot="-2700000">
              <a:off x="3631680" y="2593222"/>
              <a:ext cx="254219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8" name="Google Shape;278;p28"/>
          <p:cNvSpPr/>
          <p:nvPr/>
        </p:nvSpPr>
        <p:spPr>
          <a:xfrm>
            <a:off x="2666125" y="1359825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304425" y="1189575"/>
            <a:ext cx="4668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Produce Desirable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311701" y="1186643"/>
            <a:ext cx="2702875" cy="2536660"/>
            <a:chOff x="3269751" y="1318143"/>
            <a:chExt cx="2702875" cy="2536660"/>
          </a:xfrm>
        </p:grpSpPr>
        <p:sp>
          <p:nvSpPr>
            <p:cNvPr id="287" name="Google Shape;287;p2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2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9"/>
            <p:cNvSpPr txBox="1"/>
            <p:nvPr/>
          </p:nvSpPr>
          <p:spPr>
            <a:xfrm rot="-2700000">
              <a:off x="3646643" y="2578449"/>
              <a:ext cx="254176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" name="Google Shape;291;p29"/>
          <p:cNvSpPr/>
          <p:nvPr/>
        </p:nvSpPr>
        <p:spPr>
          <a:xfrm>
            <a:off x="2666125" y="1359825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4304425" y="1220325"/>
            <a:ext cx="466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Produce Desirable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2865400" y="1988325"/>
            <a:ext cx="14391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4304500" y="1802625"/>
            <a:ext cx="475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Enforce Desirable Properties to the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311701" y="1186643"/>
            <a:ext cx="2695625" cy="2581410"/>
            <a:chOff x="3269751" y="1318143"/>
            <a:chExt cx="2695625" cy="2581410"/>
          </a:xfrm>
        </p:grpSpPr>
        <p:sp>
          <p:nvSpPr>
            <p:cNvPr id="302" name="Google Shape;302;p30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30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 rot="-2700000">
              <a:off x="3594126" y="2604449"/>
              <a:ext cx="2594799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30"/>
          <p:cNvSpPr/>
          <p:nvPr/>
        </p:nvSpPr>
        <p:spPr>
          <a:xfrm>
            <a:off x="2666125" y="1398375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4304425" y="1220325"/>
            <a:ext cx="466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Produce Desirable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2851800" y="2056350"/>
            <a:ext cx="14526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4261525" y="1870638"/>
            <a:ext cx="475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Enforce Desirable Properties to the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304400" y="2317050"/>
            <a:ext cx="486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Regression: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 Activation Function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 Classification: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Sigmoid,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tanh</a:t>
            </a:r>
            <a:endParaRPr i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311701" y="1186643"/>
            <a:ext cx="2695800" cy="2559035"/>
            <a:chOff x="3269751" y="1318143"/>
            <a:chExt cx="2695800" cy="2559035"/>
          </a:xfrm>
        </p:grpSpPr>
        <p:sp>
          <p:nvSpPr>
            <p:cNvPr id="318" name="Google Shape;318;p31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1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 rot="-2700000">
              <a:off x="3621099" y="2593174"/>
              <a:ext cx="2563404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2" name="Google Shape;322;p31"/>
          <p:cNvSpPr/>
          <p:nvPr/>
        </p:nvSpPr>
        <p:spPr>
          <a:xfrm>
            <a:off x="2591225" y="1314350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4229525" y="1128650"/>
            <a:ext cx="466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Produce Desirable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2859925" y="2026250"/>
            <a:ext cx="13695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4229525" y="1806475"/>
            <a:ext cx="432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Enforce Desirable Properties to the Output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4229525" y="2348550"/>
            <a:ext cx="486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Multiclass Classification: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i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49" y="2738138"/>
            <a:ext cx="4869299" cy="19383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00"/>
              <a:t>Main Goal</a:t>
            </a:r>
            <a:endParaRPr sz="2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975"/>
            <a:ext cx="663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Define </a:t>
            </a:r>
            <a:r>
              <a:rPr lang="en-GB" sz="1700"/>
              <a:t>Deep Learning and Time Series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Components of the Deep Learning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Deep Learning for Time Series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Forecast</a:t>
            </a:r>
            <a:r>
              <a:rPr lang="en-GB" sz="1700"/>
              <a:t> Time Series </a:t>
            </a:r>
            <a:endParaRPr sz="17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311693" y="1261068"/>
            <a:ext cx="2604522" cy="2460300"/>
            <a:chOff x="4761418" y="1318143"/>
            <a:chExt cx="2604522" cy="2460300"/>
          </a:xfrm>
        </p:grpSpPr>
        <p:sp>
          <p:nvSpPr>
            <p:cNvPr id="335" name="Google Shape;335;p3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32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Loss Function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2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User Choice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9" name="Google Shape;339;p32"/>
          <p:cNvSpPr/>
          <p:nvPr/>
        </p:nvSpPr>
        <p:spPr>
          <a:xfrm>
            <a:off x="2621375" y="1434400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4325850" y="1241050"/>
            <a:ext cx="471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Measures 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Model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grpSp>
        <p:nvGrpSpPr>
          <p:cNvPr id="347" name="Google Shape;347;p33"/>
          <p:cNvGrpSpPr/>
          <p:nvPr/>
        </p:nvGrpSpPr>
        <p:grpSpPr>
          <a:xfrm>
            <a:off x="311693" y="1261068"/>
            <a:ext cx="2604522" cy="2460300"/>
            <a:chOff x="4761418" y="1318143"/>
            <a:chExt cx="2604522" cy="2460300"/>
          </a:xfrm>
        </p:grpSpPr>
        <p:sp>
          <p:nvSpPr>
            <p:cNvPr id="348" name="Google Shape;348;p33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3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Loss Function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3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User Choice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Google Shape;352;p33"/>
          <p:cNvSpPr/>
          <p:nvPr/>
        </p:nvSpPr>
        <p:spPr>
          <a:xfrm>
            <a:off x="2621375" y="1434400"/>
            <a:ext cx="16383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325850" y="1241050"/>
            <a:ext cx="471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Measures Performance of the Model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2162175" y="2534250"/>
            <a:ext cx="2097600" cy="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259675" y="2340900"/>
            <a:ext cx="460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Differentiable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85400" y="1166725"/>
            <a:ext cx="66909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Train The System</a:t>
            </a:r>
            <a:endParaRPr sz="1700"/>
          </a:p>
        </p:txBody>
      </p:sp>
      <p:grpSp>
        <p:nvGrpSpPr>
          <p:cNvPr id="363" name="Google Shape;363;p34"/>
          <p:cNvGrpSpPr/>
          <p:nvPr/>
        </p:nvGrpSpPr>
        <p:grpSpPr>
          <a:xfrm>
            <a:off x="5928766" y="2267368"/>
            <a:ext cx="2604522" cy="2460300"/>
            <a:chOff x="6254516" y="1318143"/>
            <a:chExt cx="2604522" cy="2460300"/>
          </a:xfrm>
        </p:grpSpPr>
        <p:sp>
          <p:nvSpPr>
            <p:cNvPr id="364" name="Google Shape;364;p34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34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Desired Output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4636293" y="2267368"/>
            <a:ext cx="2604522" cy="2460300"/>
            <a:chOff x="4761418" y="1318143"/>
            <a:chExt cx="2604522" cy="2460300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4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Loss Function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34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User Choice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3215226" y="2245630"/>
            <a:ext cx="2713550" cy="2503785"/>
            <a:chOff x="3269751" y="1318143"/>
            <a:chExt cx="2713550" cy="2503785"/>
          </a:xfrm>
        </p:grpSpPr>
        <p:sp>
          <p:nvSpPr>
            <p:cNvPr id="374" name="Google Shape;374;p34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4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34"/>
            <p:cNvSpPr txBox="1"/>
            <p:nvPr/>
          </p:nvSpPr>
          <p:spPr>
            <a:xfrm rot="-2700000">
              <a:off x="3684115" y="2556674"/>
              <a:ext cx="251037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" name="Google Shape;378;p34"/>
          <p:cNvGrpSpPr/>
          <p:nvPr/>
        </p:nvGrpSpPr>
        <p:grpSpPr>
          <a:xfrm>
            <a:off x="1787326" y="2267368"/>
            <a:ext cx="2604522" cy="2460300"/>
            <a:chOff x="1776626" y="1414518"/>
            <a:chExt cx="2604522" cy="2460300"/>
          </a:xfrm>
        </p:grpSpPr>
        <p:grpSp>
          <p:nvGrpSpPr>
            <p:cNvPr id="379" name="Google Shape;379;p34"/>
            <p:cNvGrpSpPr/>
            <p:nvPr/>
          </p:nvGrpSpPr>
          <p:grpSpPr>
            <a:xfrm>
              <a:off x="1776626" y="1414518"/>
              <a:ext cx="2604522" cy="2460300"/>
              <a:chOff x="1776626" y="1414518"/>
              <a:chExt cx="2604522" cy="2460300"/>
            </a:xfrm>
          </p:grpSpPr>
          <p:sp>
            <p:nvSpPr>
              <p:cNvPr id="380" name="Google Shape;380;p34"/>
              <p:cNvSpPr/>
              <p:nvPr/>
            </p:nvSpPr>
            <p:spPr>
              <a:xfrm rot="2700000">
                <a:off x="2761975" y="1149773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4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2" name="Google Shape;382;p34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83" name="Google Shape;383;p3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550034" y="2118193"/>
            <a:ext cx="2604522" cy="2460300"/>
            <a:chOff x="284959" y="1318143"/>
            <a:chExt cx="2604522" cy="2460300"/>
          </a:xfrm>
        </p:grpSpPr>
        <p:sp>
          <p:nvSpPr>
            <p:cNvPr id="385" name="Google Shape;385;p34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34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Raw Input Data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34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Training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9" name="Google Shape;389;p34"/>
          <p:cNvSpPr/>
          <p:nvPr/>
        </p:nvSpPr>
        <p:spPr>
          <a:xfrm>
            <a:off x="2506600" y="1860113"/>
            <a:ext cx="1980900" cy="38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Forward Propagation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4487500" y="4727675"/>
            <a:ext cx="1841700" cy="385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Backward Propagation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385400" y="1166725"/>
            <a:ext cx="66909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Gradient:</a:t>
            </a:r>
            <a:r>
              <a:rPr lang="en-GB" sz="1700"/>
              <a:t> Inform about local slope of the loss function</a:t>
            </a:r>
            <a:endParaRPr sz="1700"/>
          </a:p>
        </p:txBody>
      </p:sp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404" name="Google Shape;404;p36"/>
          <p:cNvSpPr txBox="1"/>
          <p:nvPr>
            <p:ph idx="1" type="body"/>
          </p:nvPr>
        </p:nvSpPr>
        <p:spPr>
          <a:xfrm>
            <a:off x="385400" y="1166725"/>
            <a:ext cx="66909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Gradient:</a:t>
            </a:r>
            <a:r>
              <a:rPr lang="en-GB" sz="1700"/>
              <a:t> Inform about local slope of the loss function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Gradient Descent:</a:t>
            </a:r>
            <a:r>
              <a:rPr lang="en-GB" sz="1700"/>
              <a:t> Optimize Loss Function</a:t>
            </a:r>
            <a:endParaRPr sz="1700"/>
          </a:p>
        </p:txBody>
      </p:sp>
      <p:pic>
        <p:nvPicPr>
          <p:cNvPr id="405" name="Google Shape;4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50" y="1987500"/>
            <a:ext cx="2810081" cy="26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385400" y="1166725"/>
            <a:ext cx="66909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Gradient:</a:t>
            </a:r>
            <a:r>
              <a:rPr lang="en-GB" sz="1700"/>
              <a:t> Inform about local slope of the loss function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Gradient Descent:</a:t>
            </a:r>
            <a:r>
              <a:rPr lang="en-GB" sz="1700"/>
              <a:t> Optimize Loss Function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        1. </a:t>
            </a:r>
            <a:r>
              <a:rPr b="1" lang="en-GB" sz="1700"/>
              <a:t>Batch Gradient Descent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        2. Stochastic Gradient Descent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        3. Mini-batch Gradient Descent</a:t>
            </a:r>
            <a:r>
              <a:rPr lang="en-GB" sz="1700"/>
              <a:t>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13" name="Google Shape;413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Time Series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385400" y="1166725"/>
            <a:ext cx="66909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Encoder-Decoder Paradigm:</a:t>
            </a:r>
            <a:endParaRPr sz="1700"/>
          </a:p>
        </p:txBody>
      </p:sp>
      <p:sp>
        <p:nvSpPr>
          <p:cNvPr id="420" name="Google Shape;420;p38"/>
          <p:cNvSpPr/>
          <p:nvPr/>
        </p:nvSpPr>
        <p:spPr>
          <a:xfrm>
            <a:off x="10441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Input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2476075" y="23419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39079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Latent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Time Series</a:t>
            </a:r>
            <a:endParaRPr/>
          </a:p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385400" y="1166725"/>
            <a:ext cx="66909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Encoder-Decoder Paradigm:</a:t>
            </a:r>
            <a:endParaRPr sz="1700"/>
          </a:p>
        </p:txBody>
      </p:sp>
      <p:sp>
        <p:nvSpPr>
          <p:cNvPr id="430" name="Google Shape;430;p39"/>
          <p:cNvSpPr/>
          <p:nvPr/>
        </p:nvSpPr>
        <p:spPr>
          <a:xfrm>
            <a:off x="10441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Input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2476075" y="23419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9079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Latent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5339875" y="23419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6771775" y="2341950"/>
            <a:ext cx="1238100" cy="71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Time Series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385400" y="1166725"/>
            <a:ext cx="66909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Encoder-Decoder Paradigm:</a:t>
            </a:r>
            <a:endParaRPr sz="1700"/>
          </a:p>
        </p:txBody>
      </p:sp>
      <p:sp>
        <p:nvSpPr>
          <p:cNvPr id="442" name="Google Shape;442;p40"/>
          <p:cNvSpPr/>
          <p:nvPr/>
        </p:nvSpPr>
        <p:spPr>
          <a:xfrm>
            <a:off x="10441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Input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2476075" y="23419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Encoder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907975" y="2341950"/>
            <a:ext cx="1431900" cy="7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Latent Space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5339875" y="23419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0"/>
          <p:cNvSpPr/>
          <p:nvPr/>
        </p:nvSpPr>
        <p:spPr>
          <a:xfrm flipH="1">
            <a:off x="6771775" y="3475650"/>
            <a:ext cx="1431900" cy="716100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Loss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5533675" y="3517175"/>
            <a:ext cx="12381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6771775" y="2341950"/>
            <a:ext cx="1431900" cy="1133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Time Series</a:t>
            </a:r>
            <a:endParaRPr/>
          </a:p>
        </p:txBody>
      </p:sp>
      <p:sp>
        <p:nvSpPr>
          <p:cNvPr id="455" name="Google Shape;455;p41"/>
          <p:cNvSpPr txBox="1"/>
          <p:nvPr>
            <p:ph idx="1" type="body"/>
          </p:nvPr>
        </p:nvSpPr>
        <p:spPr>
          <a:xfrm>
            <a:off x="385400" y="1166725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Feed-forward Networks (FFNs)</a:t>
            </a:r>
            <a:endParaRPr sz="1700"/>
          </a:p>
        </p:txBody>
      </p:sp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275" y="1804650"/>
            <a:ext cx="4001375" cy="2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975"/>
            <a:ext cx="4760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Deep Learning: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Assembling Parameterized Modules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Optimizing it with Gradient-based Methods</a:t>
            </a:r>
            <a:endParaRPr sz="1700"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414175" y="1229975"/>
            <a:ext cx="3207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Popularity: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Computational Availability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 Availability</a:t>
            </a:r>
            <a:endParaRPr sz="17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for Time Series</a:t>
            </a:r>
            <a:endParaRPr/>
          </a:p>
        </p:txBody>
      </p:sp>
      <p:sp>
        <p:nvSpPr>
          <p:cNvPr id="463" name="Google Shape;463;p42"/>
          <p:cNvSpPr txBox="1"/>
          <p:nvPr>
            <p:ph idx="1" type="body"/>
          </p:nvPr>
        </p:nvSpPr>
        <p:spPr>
          <a:xfrm>
            <a:off x="385400" y="1166725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FFNs in This Project</a:t>
            </a:r>
            <a:endParaRPr sz="1700"/>
          </a:p>
        </p:txBody>
      </p:sp>
      <p:pic>
        <p:nvPicPr>
          <p:cNvPr id="464" name="Google Shape;4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75" y="1655725"/>
            <a:ext cx="5328023" cy="31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471" name="Google Shape;471;p43"/>
          <p:cNvSpPr txBox="1"/>
          <p:nvPr>
            <p:ph idx="1" type="body"/>
          </p:nvPr>
        </p:nvSpPr>
        <p:spPr>
          <a:xfrm>
            <a:off x="161650" y="1123775"/>
            <a:ext cx="6061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Prepare Data for FFNs</a:t>
            </a:r>
            <a:r>
              <a:rPr b="1" lang="en-GB" sz="1700"/>
              <a:t>: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1. Transform Dataset (Optional but Effective)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2. Train-Test Set : splitting along the temporal axis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3. Create Input and Output from Train and Test Dataset</a:t>
            </a:r>
            <a:endParaRPr sz="1700"/>
          </a:p>
        </p:txBody>
      </p:sp>
      <p:pic>
        <p:nvPicPr>
          <p:cNvPr id="472" name="Google Shape;4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450" y="1170200"/>
            <a:ext cx="1806928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161650" y="1123713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 </a:t>
            </a:r>
            <a:r>
              <a:rPr lang="en-GB" sz="1700"/>
              <a:t>1. Transform Dataset</a:t>
            </a:r>
            <a:endParaRPr sz="1700"/>
          </a:p>
        </p:txBody>
      </p:sp>
      <p:sp>
        <p:nvSpPr>
          <p:cNvPr id="480" name="Google Shape;480;p44"/>
          <p:cNvSpPr/>
          <p:nvPr/>
        </p:nvSpPr>
        <p:spPr>
          <a:xfrm>
            <a:off x="4572000" y="3117592"/>
            <a:ext cx="13308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75" y="1269400"/>
            <a:ext cx="1806928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800" y="1718638"/>
            <a:ext cx="1524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489" name="Google Shape;489;p45"/>
          <p:cNvSpPr txBox="1"/>
          <p:nvPr>
            <p:ph idx="1" type="body"/>
          </p:nvPr>
        </p:nvSpPr>
        <p:spPr>
          <a:xfrm>
            <a:off x="161650" y="1123713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 2.</a:t>
            </a:r>
            <a:r>
              <a:rPr lang="en-GB" sz="1700"/>
              <a:t>Train-Test Set</a:t>
            </a:r>
            <a:r>
              <a:rPr b="1" lang="en-GB" sz="1700"/>
              <a:t>:</a:t>
            </a:r>
            <a:r>
              <a:rPr lang="en-GB" sz="1700"/>
              <a:t> Temporal Axis</a:t>
            </a:r>
            <a:endParaRPr sz="1700"/>
          </a:p>
        </p:txBody>
      </p:sp>
      <p:sp>
        <p:nvSpPr>
          <p:cNvPr id="490" name="Google Shape;490;p45"/>
          <p:cNvSpPr/>
          <p:nvPr/>
        </p:nvSpPr>
        <p:spPr>
          <a:xfrm>
            <a:off x="3242650" y="3117580"/>
            <a:ext cx="13308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50" y="1727275"/>
            <a:ext cx="15240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450" y="1718638"/>
            <a:ext cx="16192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100" y="1718638"/>
            <a:ext cx="15430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500" name="Google Shape;500;p46"/>
          <p:cNvSpPr txBox="1"/>
          <p:nvPr>
            <p:ph idx="1" type="body"/>
          </p:nvPr>
        </p:nvSpPr>
        <p:spPr>
          <a:xfrm>
            <a:off x="161650" y="1123713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 3. Create Input and Output : sequence size 10</a:t>
            </a:r>
            <a:endParaRPr sz="1700"/>
          </a:p>
        </p:txBody>
      </p:sp>
      <p:sp>
        <p:nvSpPr>
          <p:cNvPr id="501" name="Google Shape;501;p46"/>
          <p:cNvSpPr/>
          <p:nvPr/>
        </p:nvSpPr>
        <p:spPr>
          <a:xfrm>
            <a:off x="1569963" y="2891125"/>
            <a:ext cx="6663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2" name="Google Shape;5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75" y="2006713"/>
            <a:ext cx="5577450" cy="24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8225" y="1242651"/>
            <a:ext cx="800325" cy="26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5" y="1718638"/>
            <a:ext cx="9906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/>
          <p:nvPr/>
        </p:nvSpPr>
        <p:spPr>
          <a:xfrm>
            <a:off x="536425" y="368330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6"/>
          <p:cNvSpPr/>
          <p:nvPr/>
        </p:nvSpPr>
        <p:spPr>
          <a:xfrm>
            <a:off x="7813725" y="1537675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6"/>
          <p:cNvSpPr/>
          <p:nvPr/>
        </p:nvSpPr>
        <p:spPr>
          <a:xfrm>
            <a:off x="7813725" y="1772200"/>
            <a:ext cx="117900" cy="124500"/>
          </a:xfrm>
          <a:prstGeom prst="rightArrow">
            <a:avLst>
              <a:gd fmla="val 50000" name="adj1"/>
              <a:gd fmla="val 29559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6"/>
          <p:cNvSpPr/>
          <p:nvPr/>
        </p:nvSpPr>
        <p:spPr>
          <a:xfrm>
            <a:off x="2118375" y="224955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6"/>
          <p:cNvSpPr/>
          <p:nvPr/>
        </p:nvSpPr>
        <p:spPr>
          <a:xfrm>
            <a:off x="461475" y="205930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536425" y="218380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6"/>
          <p:cNvSpPr/>
          <p:nvPr/>
        </p:nvSpPr>
        <p:spPr>
          <a:xfrm>
            <a:off x="2118375" y="244725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6"/>
          <p:cNvSpPr/>
          <p:nvPr/>
        </p:nvSpPr>
        <p:spPr>
          <a:xfrm>
            <a:off x="536425" y="3474300"/>
            <a:ext cx="117900" cy="124500"/>
          </a:xfrm>
          <a:prstGeom prst="rightArrow">
            <a:avLst>
              <a:gd fmla="val 50000" name="adj1"/>
              <a:gd fmla="val 3732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6"/>
          <p:cNvSpPr/>
          <p:nvPr/>
        </p:nvSpPr>
        <p:spPr>
          <a:xfrm flipH="1">
            <a:off x="1569975" y="368330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6"/>
          <p:cNvSpPr txBox="1"/>
          <p:nvPr/>
        </p:nvSpPr>
        <p:spPr>
          <a:xfrm>
            <a:off x="4529150" y="1626700"/>
            <a:ext cx="6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>
            <a:off x="7497984" y="1085300"/>
            <a:ext cx="126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Output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6"/>
          <p:cNvSpPr/>
          <p:nvPr/>
        </p:nvSpPr>
        <p:spPr>
          <a:xfrm flipH="1">
            <a:off x="1569975" y="3807800"/>
            <a:ext cx="1179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161650" y="1123713"/>
            <a:ext cx="6690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 3. Create Input and Output : sequence size 10</a:t>
            </a:r>
            <a:endParaRPr sz="1700"/>
          </a:p>
        </p:txBody>
      </p:sp>
      <p:sp>
        <p:nvSpPr>
          <p:cNvPr id="524" name="Google Shape;524;p47"/>
          <p:cNvSpPr/>
          <p:nvPr/>
        </p:nvSpPr>
        <p:spPr>
          <a:xfrm>
            <a:off x="1993075" y="2901850"/>
            <a:ext cx="6663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5" name="Google Shape;5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75" y="1807938"/>
            <a:ext cx="9906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375" y="2687863"/>
            <a:ext cx="1695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625" y="1807938"/>
            <a:ext cx="15430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/>
          <p:nvPr/>
        </p:nvSpPr>
        <p:spPr>
          <a:xfrm>
            <a:off x="6283675" y="2968575"/>
            <a:ext cx="6663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9975" y="2745063"/>
            <a:ext cx="15906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sp>
        <p:nvSpPr>
          <p:cNvPr id="536" name="Google Shape;536;p48"/>
          <p:cNvSpPr txBox="1"/>
          <p:nvPr>
            <p:ph idx="1" type="body"/>
          </p:nvPr>
        </p:nvSpPr>
        <p:spPr>
          <a:xfrm>
            <a:off x="161650" y="1123780"/>
            <a:ext cx="6849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Train the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 Prediction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Measure Performance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Github Link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37" name="Google Shape;537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Time Series</a:t>
            </a:r>
            <a:endParaRPr/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850" y="1155275"/>
            <a:ext cx="5094533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Thank You Very Much</a:t>
            </a:r>
            <a:endParaRPr sz="4300"/>
          </a:p>
        </p:txBody>
      </p:sp>
      <p:sp>
        <p:nvSpPr>
          <p:cNvPr id="550" name="Google Shape;550;p50"/>
          <p:cNvSpPr txBox="1"/>
          <p:nvPr>
            <p:ph idx="1" type="subTitle"/>
          </p:nvPr>
        </p:nvSpPr>
        <p:spPr>
          <a:xfrm>
            <a:off x="662350" y="2715941"/>
            <a:ext cx="82221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Any Questions?</a:t>
            </a:r>
            <a:endParaRPr sz="2800"/>
          </a:p>
        </p:txBody>
      </p:sp>
      <p:sp>
        <p:nvSpPr>
          <p:cNvPr id="551" name="Google Shape;551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Vs Machine Learning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75" y="1395050"/>
            <a:ext cx="3573725" cy="2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975"/>
            <a:ext cx="66909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Observations Taken Sequentially over the Time</a:t>
            </a:r>
            <a:endParaRPr sz="17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975"/>
            <a:ext cx="66909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Observations Taken Sequentially over the Time</a:t>
            </a:r>
            <a:endParaRPr sz="1700"/>
          </a:p>
        </p:txBody>
      </p:sp>
      <p:sp>
        <p:nvSpPr>
          <p:cNvPr id="123" name="Google Shape;123;p18"/>
          <p:cNvSpPr txBox="1"/>
          <p:nvPr/>
        </p:nvSpPr>
        <p:spPr>
          <a:xfrm>
            <a:off x="867300" y="195942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363" y="1775475"/>
            <a:ext cx="1587275" cy="3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975"/>
            <a:ext cx="66909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Observations Taken Sequentially over the Time</a:t>
            </a:r>
            <a:endParaRPr sz="17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00" y="1812125"/>
            <a:ext cx="4167235" cy="312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450" y="1871900"/>
            <a:ext cx="1396150" cy="27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975"/>
            <a:ext cx="66909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Perceptron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Key Points: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GB"/>
              <a:t>Inputs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Weighted 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 Non-linearity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75" y="1713275"/>
            <a:ext cx="4498610" cy="3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573450" y="21628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System Components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61600" y="1166725"/>
            <a:ext cx="66909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Popular Deep Learning System </a:t>
            </a:r>
            <a:r>
              <a:rPr lang="en-GB" sz="1700"/>
              <a:t>Paradigm </a:t>
            </a:r>
            <a:endParaRPr sz="1700"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6329741" y="2155843"/>
            <a:ext cx="2604522" cy="2460300"/>
            <a:chOff x="6254516" y="1318143"/>
            <a:chExt cx="2604522" cy="2460300"/>
          </a:xfrm>
        </p:grpSpPr>
        <p:sp>
          <p:nvSpPr>
            <p:cNvPr id="151" name="Google Shape;151;p21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Desired Output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1"/>
          <p:cNvGrpSpPr/>
          <p:nvPr/>
        </p:nvGrpSpPr>
        <p:grpSpPr>
          <a:xfrm>
            <a:off x="5019493" y="2155843"/>
            <a:ext cx="2604522" cy="2460300"/>
            <a:chOff x="4761418" y="1318143"/>
            <a:chExt cx="2604522" cy="2460300"/>
          </a:xfrm>
        </p:grpSpPr>
        <p:sp>
          <p:nvSpPr>
            <p:cNvPr id="156" name="Google Shape;156;p21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Loss Function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1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User Choice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3339638" y="2084730"/>
            <a:ext cx="2805024" cy="2602534"/>
            <a:chOff x="3269751" y="1318143"/>
            <a:chExt cx="2805024" cy="2602534"/>
          </a:xfrm>
        </p:grpSpPr>
        <p:sp>
          <p:nvSpPr>
            <p:cNvPr id="161" name="Google Shape;161;p21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Classifier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 rot="-2700000">
              <a:off x="3749287" y="2538328"/>
              <a:ext cx="2478975" cy="592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Linear Transformation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Output Activation Function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1811776" y="2096393"/>
            <a:ext cx="2760224" cy="2579217"/>
            <a:chOff x="1776626" y="1318143"/>
            <a:chExt cx="2760224" cy="2579217"/>
          </a:xfrm>
        </p:grpSpPr>
        <p:grpSp>
          <p:nvGrpSpPr>
            <p:cNvPr id="166" name="Google Shape;166;p21"/>
            <p:cNvGrpSpPr/>
            <p:nvPr/>
          </p:nvGrpSpPr>
          <p:grpSpPr>
            <a:xfrm>
              <a:off x="1776626" y="1318143"/>
              <a:ext cx="2760224" cy="2579217"/>
              <a:chOff x="1776626" y="1318143"/>
              <a:chExt cx="2760224" cy="2579217"/>
            </a:xfrm>
          </p:grpSpPr>
          <p:sp>
            <p:nvSpPr>
              <p:cNvPr id="167" name="Google Shape;167;p21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1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Representation Learning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" name="Google Shape;169;p21"/>
              <p:cNvSpPr txBox="1"/>
              <p:nvPr/>
            </p:nvSpPr>
            <p:spPr>
              <a:xfrm rot="-2700000">
                <a:off x="2388320" y="2538810"/>
                <a:ext cx="2242660" cy="66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Linear Transformation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Activation Function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0" name="Google Shape;170;p21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550034" y="2021818"/>
            <a:ext cx="2604522" cy="2460300"/>
            <a:chOff x="284959" y="1318143"/>
            <a:chExt cx="2604522" cy="2460300"/>
          </a:xfrm>
        </p:grpSpPr>
        <p:sp>
          <p:nvSpPr>
            <p:cNvPr id="172" name="Google Shape;172;p21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Raw Input Data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Training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