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9CA97FB-3BE7-4336-9155-C201D876FCAF}"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2124E6AF-D31B-4775-BFE3-E0828404DC7E}">
      <dgm:prSet/>
      <dgm:spPr/>
      <dgm:t>
        <a:bodyPr/>
        <a:lstStyle/>
        <a:p>
          <a:pPr>
            <a:lnSpc>
              <a:spcPct val="100000"/>
            </a:lnSpc>
          </a:pPr>
          <a:r>
            <a:rPr lang="en-IN"/>
            <a:t>A Study on Project Allocation System using Data Mining" by J. Kausalya and P. Sumathi: The authors proposed a project allocation system using data mining techniques such as association rule mining, decision tree, and k-means clustering to match the skills and preferences of students with the requirements of the projects. The system was found to be efficient and effective in allocating projects.</a:t>
          </a:r>
          <a:endParaRPr lang="en-US"/>
        </a:p>
      </dgm:t>
    </dgm:pt>
    <dgm:pt modelId="{504CBE2A-8276-48CC-8D23-119D1F327695}" type="parTrans" cxnId="{EECE61DC-A480-4540-A3D3-00F0D1F50CD4}">
      <dgm:prSet/>
      <dgm:spPr/>
      <dgm:t>
        <a:bodyPr/>
        <a:lstStyle/>
        <a:p>
          <a:endParaRPr lang="en-US"/>
        </a:p>
      </dgm:t>
    </dgm:pt>
    <dgm:pt modelId="{3EE3E68C-A749-46F1-9B79-187C061B5A45}" type="sibTrans" cxnId="{EECE61DC-A480-4540-A3D3-00F0D1F50CD4}">
      <dgm:prSet/>
      <dgm:spPr/>
      <dgm:t>
        <a:bodyPr/>
        <a:lstStyle/>
        <a:p>
          <a:pPr>
            <a:lnSpc>
              <a:spcPct val="100000"/>
            </a:lnSpc>
          </a:pPr>
          <a:endParaRPr lang="en-US"/>
        </a:p>
      </dgm:t>
    </dgm:pt>
    <dgm:pt modelId="{BA3C51DE-3CE5-4F36-AC91-973857A5C11B}">
      <dgm:prSet/>
      <dgm:spPr/>
      <dgm:t>
        <a:bodyPr/>
        <a:lstStyle/>
        <a:p>
          <a:pPr>
            <a:lnSpc>
              <a:spcPct val="100000"/>
            </a:lnSpc>
          </a:pPr>
          <a:r>
            <a:rPr lang="en-IN"/>
            <a:t>An Intelligent Project Allocation System Using Fuzzy Logic and Genetic Algorithm" by R. Jafarzadeh and A. R. Shahriar: The authors proposed an intelligent project allocation system that uses fuzzy logic and genetic algorithm to allocate projects to students based on their skills and preferences. The system was found to be accurate and efficient in allocating projects.</a:t>
          </a:r>
          <a:endParaRPr lang="en-US"/>
        </a:p>
      </dgm:t>
    </dgm:pt>
    <dgm:pt modelId="{C07A45AC-F1C0-4F7F-859F-FE60B740AEB8}" type="parTrans" cxnId="{E2DB9F74-562F-4CBB-85E7-FF1D7784C0CF}">
      <dgm:prSet/>
      <dgm:spPr/>
      <dgm:t>
        <a:bodyPr/>
        <a:lstStyle/>
        <a:p>
          <a:endParaRPr lang="en-US"/>
        </a:p>
      </dgm:t>
    </dgm:pt>
    <dgm:pt modelId="{373EF5F6-F5C1-4971-A349-32049F320D50}" type="sibTrans" cxnId="{E2DB9F74-562F-4CBB-85E7-FF1D7784C0CF}">
      <dgm:prSet/>
      <dgm:spPr/>
      <dgm:t>
        <a:bodyPr/>
        <a:lstStyle/>
        <a:p>
          <a:pPr>
            <a:lnSpc>
              <a:spcPct val="100000"/>
            </a:lnSpc>
          </a:pPr>
          <a:endParaRPr lang="en-US"/>
        </a:p>
      </dgm:t>
    </dgm:pt>
    <dgm:pt modelId="{3E208C6F-B4B3-4624-A66C-F2E2FA5CDADB}">
      <dgm:prSet/>
      <dgm:spPr/>
      <dgm:t>
        <a:bodyPr/>
        <a:lstStyle/>
        <a:p>
          <a:pPr>
            <a:lnSpc>
              <a:spcPct val="100000"/>
            </a:lnSpc>
          </a:pPr>
          <a:r>
            <a:rPr lang="en-IN"/>
            <a:t>Optimization of Project Allocation Process using Multi-Criteria Decision-Making Techniques" by S. K. Pandey and S. Goyal: The authors proposed an optimization technique using multi-criteria decision making (MCDM) techniques such as TOPSIS and AHP to allocate projects to students based on their skills and preferences. The technique was found to be efficient and effective in allocating projects.</a:t>
          </a:r>
          <a:endParaRPr lang="en-US"/>
        </a:p>
      </dgm:t>
    </dgm:pt>
    <dgm:pt modelId="{527EA108-E142-4D63-A75B-D710620BE7BF}" type="parTrans" cxnId="{1D7C1B0D-C694-4B58-B3B7-A5A8F4BDB657}">
      <dgm:prSet/>
      <dgm:spPr/>
      <dgm:t>
        <a:bodyPr/>
        <a:lstStyle/>
        <a:p>
          <a:endParaRPr lang="en-US"/>
        </a:p>
      </dgm:t>
    </dgm:pt>
    <dgm:pt modelId="{DD44CFE7-F166-4DBB-B61E-034FF98931A8}" type="sibTrans" cxnId="{1D7C1B0D-C694-4B58-B3B7-A5A8F4BDB657}">
      <dgm:prSet/>
      <dgm:spPr/>
      <dgm:t>
        <a:bodyPr/>
        <a:lstStyle/>
        <a:p>
          <a:pPr>
            <a:lnSpc>
              <a:spcPct val="100000"/>
            </a:lnSpc>
          </a:pPr>
          <a:endParaRPr lang="en-US"/>
        </a:p>
      </dgm:t>
    </dgm:pt>
    <dgm:pt modelId="{BE336E39-13F7-4D94-9EFF-832A6FFF27AD}">
      <dgm:prSet/>
      <dgm:spPr/>
      <dgm:t>
        <a:bodyPr/>
        <a:lstStyle/>
        <a:p>
          <a:pPr>
            <a:lnSpc>
              <a:spcPct val="100000"/>
            </a:lnSpc>
          </a:pPr>
          <a:r>
            <a:rPr lang="en-IN"/>
            <a:t>A Hybrid Intelligent System for Project Allocation" by J. Parthiban and S. Sridharan: The authors proposed a hybrid intelligent system that uses neural network and genetic algorithm to allocate projects to students based on their skills and preferences. The system was found to be efficient and accurate in allocating projects.</a:t>
          </a:r>
          <a:endParaRPr lang="en-US"/>
        </a:p>
      </dgm:t>
    </dgm:pt>
    <dgm:pt modelId="{2732231C-2655-4523-947E-519C83386890}" type="parTrans" cxnId="{A0686C91-0202-47E2-A078-8905EB453460}">
      <dgm:prSet/>
      <dgm:spPr/>
      <dgm:t>
        <a:bodyPr/>
        <a:lstStyle/>
        <a:p>
          <a:endParaRPr lang="en-US"/>
        </a:p>
      </dgm:t>
    </dgm:pt>
    <dgm:pt modelId="{F5E78337-EAE7-4A1C-85AB-D7E157CB5D7F}" type="sibTrans" cxnId="{A0686C91-0202-47E2-A078-8905EB453460}">
      <dgm:prSet/>
      <dgm:spPr/>
      <dgm:t>
        <a:bodyPr/>
        <a:lstStyle/>
        <a:p>
          <a:endParaRPr lang="en-US"/>
        </a:p>
      </dgm:t>
    </dgm:pt>
    <dgm:pt modelId="{E9867B95-73A5-4206-BBDC-B2783232ACD0}" type="pres">
      <dgm:prSet presAssocID="{19CA97FB-3BE7-4336-9155-C201D876FCAF}" presName="root" presStyleCnt="0">
        <dgm:presLayoutVars>
          <dgm:dir/>
          <dgm:resizeHandles val="exact"/>
        </dgm:presLayoutVars>
      </dgm:prSet>
      <dgm:spPr/>
    </dgm:pt>
    <dgm:pt modelId="{AF06BF62-8F21-4D31-9F4F-AC50944BFCA4}" type="pres">
      <dgm:prSet presAssocID="{19CA97FB-3BE7-4336-9155-C201D876FCAF}" presName="container" presStyleCnt="0">
        <dgm:presLayoutVars>
          <dgm:dir/>
          <dgm:resizeHandles val="exact"/>
        </dgm:presLayoutVars>
      </dgm:prSet>
      <dgm:spPr/>
    </dgm:pt>
    <dgm:pt modelId="{04BE4293-FE7D-4078-8708-3276925D5FE7}" type="pres">
      <dgm:prSet presAssocID="{2124E6AF-D31B-4775-BFE3-E0828404DC7E}" presName="compNode" presStyleCnt="0"/>
      <dgm:spPr/>
    </dgm:pt>
    <dgm:pt modelId="{53DFAC54-3904-4465-8B1A-C666A55978C2}" type="pres">
      <dgm:prSet presAssocID="{2124E6AF-D31B-4775-BFE3-E0828404DC7E}" presName="iconBgRect" presStyleLbl="bgShp" presStyleIdx="0" presStyleCnt="4"/>
      <dgm:spPr/>
    </dgm:pt>
    <dgm:pt modelId="{1AB5FF55-CA6A-4042-8773-8A5B22A6D113}" type="pres">
      <dgm:prSet presAssocID="{2124E6AF-D31B-4775-BFE3-E0828404DC7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F481EDE-BDAC-414A-AC44-E0ED5E6FC30B}" type="pres">
      <dgm:prSet presAssocID="{2124E6AF-D31B-4775-BFE3-E0828404DC7E}" presName="spaceRect" presStyleCnt="0"/>
      <dgm:spPr/>
    </dgm:pt>
    <dgm:pt modelId="{0C6046B9-3B2D-4A48-B86A-C7BAC429E111}" type="pres">
      <dgm:prSet presAssocID="{2124E6AF-D31B-4775-BFE3-E0828404DC7E}" presName="textRect" presStyleLbl="revTx" presStyleIdx="0" presStyleCnt="4">
        <dgm:presLayoutVars>
          <dgm:chMax val="1"/>
          <dgm:chPref val="1"/>
        </dgm:presLayoutVars>
      </dgm:prSet>
      <dgm:spPr/>
    </dgm:pt>
    <dgm:pt modelId="{BAE0F95F-31FD-4961-B2D7-A4A50A712C3F}" type="pres">
      <dgm:prSet presAssocID="{3EE3E68C-A749-46F1-9B79-187C061B5A45}" presName="sibTrans" presStyleLbl="sibTrans2D1" presStyleIdx="0" presStyleCnt="0"/>
      <dgm:spPr/>
    </dgm:pt>
    <dgm:pt modelId="{8AE8C3BA-8958-48AD-B042-9571D40586BF}" type="pres">
      <dgm:prSet presAssocID="{BA3C51DE-3CE5-4F36-AC91-973857A5C11B}" presName="compNode" presStyleCnt="0"/>
      <dgm:spPr/>
    </dgm:pt>
    <dgm:pt modelId="{E7F9EF43-9654-4473-82D3-161E36B2C2B2}" type="pres">
      <dgm:prSet presAssocID="{BA3C51DE-3CE5-4F36-AC91-973857A5C11B}" presName="iconBgRect" presStyleLbl="bgShp" presStyleIdx="1" presStyleCnt="4"/>
      <dgm:spPr/>
    </dgm:pt>
    <dgm:pt modelId="{53AD2CF8-425A-451B-8DDC-C2DA10087C11}" type="pres">
      <dgm:prSet presAssocID="{BA3C51DE-3CE5-4F36-AC91-973857A5C11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74D5C64-AC48-4BFC-967D-3A1D06F60D2E}" type="pres">
      <dgm:prSet presAssocID="{BA3C51DE-3CE5-4F36-AC91-973857A5C11B}" presName="spaceRect" presStyleCnt="0"/>
      <dgm:spPr/>
    </dgm:pt>
    <dgm:pt modelId="{9D36FBC7-A407-4158-A2DC-84BC0E65AB96}" type="pres">
      <dgm:prSet presAssocID="{BA3C51DE-3CE5-4F36-AC91-973857A5C11B}" presName="textRect" presStyleLbl="revTx" presStyleIdx="1" presStyleCnt="4">
        <dgm:presLayoutVars>
          <dgm:chMax val="1"/>
          <dgm:chPref val="1"/>
        </dgm:presLayoutVars>
      </dgm:prSet>
      <dgm:spPr/>
    </dgm:pt>
    <dgm:pt modelId="{7EAB463F-2E99-4F4B-9824-D4961A57C5C1}" type="pres">
      <dgm:prSet presAssocID="{373EF5F6-F5C1-4971-A349-32049F320D50}" presName="sibTrans" presStyleLbl="sibTrans2D1" presStyleIdx="0" presStyleCnt="0"/>
      <dgm:spPr/>
    </dgm:pt>
    <dgm:pt modelId="{C8541FA4-4D0A-4F69-8802-65CAE96E91F9}" type="pres">
      <dgm:prSet presAssocID="{3E208C6F-B4B3-4624-A66C-F2E2FA5CDADB}" presName="compNode" presStyleCnt="0"/>
      <dgm:spPr/>
    </dgm:pt>
    <dgm:pt modelId="{D0E6EEB9-E75C-41FA-BDC1-ECC4ED78BC9F}" type="pres">
      <dgm:prSet presAssocID="{3E208C6F-B4B3-4624-A66C-F2E2FA5CDADB}" presName="iconBgRect" presStyleLbl="bgShp" presStyleIdx="2" presStyleCnt="4"/>
      <dgm:spPr/>
    </dgm:pt>
    <dgm:pt modelId="{6D4BE9B1-FC08-41DB-A2EC-4D66E74FFC04}" type="pres">
      <dgm:prSet presAssocID="{3E208C6F-B4B3-4624-A66C-F2E2FA5CDA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rcular Flowchart"/>
        </a:ext>
      </dgm:extLst>
    </dgm:pt>
    <dgm:pt modelId="{98C28154-E937-4761-99FE-EF16FF359408}" type="pres">
      <dgm:prSet presAssocID="{3E208C6F-B4B3-4624-A66C-F2E2FA5CDADB}" presName="spaceRect" presStyleCnt="0"/>
      <dgm:spPr/>
    </dgm:pt>
    <dgm:pt modelId="{2846DDFE-EEFB-4DFC-8811-D1EE2379853A}" type="pres">
      <dgm:prSet presAssocID="{3E208C6F-B4B3-4624-A66C-F2E2FA5CDADB}" presName="textRect" presStyleLbl="revTx" presStyleIdx="2" presStyleCnt="4">
        <dgm:presLayoutVars>
          <dgm:chMax val="1"/>
          <dgm:chPref val="1"/>
        </dgm:presLayoutVars>
      </dgm:prSet>
      <dgm:spPr/>
    </dgm:pt>
    <dgm:pt modelId="{93579906-9517-47D0-B7BB-F5A8CD4E84FE}" type="pres">
      <dgm:prSet presAssocID="{DD44CFE7-F166-4DBB-B61E-034FF98931A8}" presName="sibTrans" presStyleLbl="sibTrans2D1" presStyleIdx="0" presStyleCnt="0"/>
      <dgm:spPr/>
    </dgm:pt>
    <dgm:pt modelId="{B95FD7AB-EC2A-4D1C-B7B2-CC861035BEA5}" type="pres">
      <dgm:prSet presAssocID="{BE336E39-13F7-4D94-9EFF-832A6FFF27AD}" presName="compNode" presStyleCnt="0"/>
      <dgm:spPr/>
    </dgm:pt>
    <dgm:pt modelId="{7D820C76-C1D7-4C81-B29E-0D7D571C4D6A}" type="pres">
      <dgm:prSet presAssocID="{BE336E39-13F7-4D94-9EFF-832A6FFF27AD}" presName="iconBgRect" presStyleLbl="bgShp" presStyleIdx="3" presStyleCnt="4"/>
      <dgm:spPr/>
    </dgm:pt>
    <dgm:pt modelId="{EB3A4940-F5C6-4AC7-AC69-5C8DC4548B49}" type="pres">
      <dgm:prSet presAssocID="{BE336E39-13F7-4D94-9EFF-832A6FFF27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85F26D7E-8450-49A9-825F-C35C86507101}" type="pres">
      <dgm:prSet presAssocID="{BE336E39-13F7-4D94-9EFF-832A6FFF27AD}" presName="spaceRect" presStyleCnt="0"/>
      <dgm:spPr/>
    </dgm:pt>
    <dgm:pt modelId="{12902614-E8CD-4790-878C-F950DDE2986D}" type="pres">
      <dgm:prSet presAssocID="{BE336E39-13F7-4D94-9EFF-832A6FFF27AD}" presName="textRect" presStyleLbl="revTx" presStyleIdx="3" presStyleCnt="4">
        <dgm:presLayoutVars>
          <dgm:chMax val="1"/>
          <dgm:chPref val="1"/>
        </dgm:presLayoutVars>
      </dgm:prSet>
      <dgm:spPr/>
    </dgm:pt>
  </dgm:ptLst>
  <dgm:cxnLst>
    <dgm:cxn modelId="{1D7C1B0D-C694-4B58-B3B7-A5A8F4BDB657}" srcId="{19CA97FB-3BE7-4336-9155-C201D876FCAF}" destId="{3E208C6F-B4B3-4624-A66C-F2E2FA5CDADB}" srcOrd="2" destOrd="0" parTransId="{527EA108-E142-4D63-A75B-D710620BE7BF}" sibTransId="{DD44CFE7-F166-4DBB-B61E-034FF98931A8}"/>
    <dgm:cxn modelId="{E2DB9F74-562F-4CBB-85E7-FF1D7784C0CF}" srcId="{19CA97FB-3BE7-4336-9155-C201D876FCAF}" destId="{BA3C51DE-3CE5-4F36-AC91-973857A5C11B}" srcOrd="1" destOrd="0" parTransId="{C07A45AC-F1C0-4F7F-859F-FE60B740AEB8}" sibTransId="{373EF5F6-F5C1-4971-A349-32049F320D50}"/>
    <dgm:cxn modelId="{8CA56557-CE45-42EF-B064-126FB2C3142A}" type="presOf" srcId="{3EE3E68C-A749-46F1-9B79-187C061B5A45}" destId="{BAE0F95F-31FD-4961-B2D7-A4A50A712C3F}" srcOrd="0" destOrd="0" presId="urn:microsoft.com/office/officeart/2018/2/layout/IconCircleList"/>
    <dgm:cxn modelId="{8E90D057-B7A7-4C57-AFC5-3A9D3F223184}" type="presOf" srcId="{DD44CFE7-F166-4DBB-B61E-034FF98931A8}" destId="{93579906-9517-47D0-B7BB-F5A8CD4E84FE}" srcOrd="0" destOrd="0" presId="urn:microsoft.com/office/officeart/2018/2/layout/IconCircleList"/>
    <dgm:cxn modelId="{4D269878-CA2C-4B42-985C-9548487225C1}" type="presOf" srcId="{BE336E39-13F7-4D94-9EFF-832A6FFF27AD}" destId="{12902614-E8CD-4790-878C-F950DDE2986D}" srcOrd="0" destOrd="0" presId="urn:microsoft.com/office/officeart/2018/2/layout/IconCircleList"/>
    <dgm:cxn modelId="{A0686C91-0202-47E2-A078-8905EB453460}" srcId="{19CA97FB-3BE7-4336-9155-C201D876FCAF}" destId="{BE336E39-13F7-4D94-9EFF-832A6FFF27AD}" srcOrd="3" destOrd="0" parTransId="{2732231C-2655-4523-947E-519C83386890}" sibTransId="{F5E78337-EAE7-4A1C-85AB-D7E157CB5D7F}"/>
    <dgm:cxn modelId="{BE603C96-5035-4C81-8913-8DBF143DFA1A}" type="presOf" srcId="{19CA97FB-3BE7-4336-9155-C201D876FCAF}" destId="{E9867B95-73A5-4206-BBDC-B2783232ACD0}" srcOrd="0" destOrd="0" presId="urn:microsoft.com/office/officeart/2018/2/layout/IconCircleList"/>
    <dgm:cxn modelId="{7B9C69B4-D477-464A-8082-B4095743EB09}" type="presOf" srcId="{3E208C6F-B4B3-4624-A66C-F2E2FA5CDADB}" destId="{2846DDFE-EEFB-4DFC-8811-D1EE2379853A}" srcOrd="0" destOrd="0" presId="urn:microsoft.com/office/officeart/2018/2/layout/IconCircleList"/>
    <dgm:cxn modelId="{EECE61DC-A480-4540-A3D3-00F0D1F50CD4}" srcId="{19CA97FB-3BE7-4336-9155-C201D876FCAF}" destId="{2124E6AF-D31B-4775-BFE3-E0828404DC7E}" srcOrd="0" destOrd="0" parTransId="{504CBE2A-8276-48CC-8D23-119D1F327695}" sibTransId="{3EE3E68C-A749-46F1-9B79-187C061B5A45}"/>
    <dgm:cxn modelId="{A994F1DC-E994-4290-8E9C-C3317C8DB387}" type="presOf" srcId="{373EF5F6-F5C1-4971-A349-32049F320D50}" destId="{7EAB463F-2E99-4F4B-9824-D4961A57C5C1}" srcOrd="0" destOrd="0" presId="urn:microsoft.com/office/officeart/2018/2/layout/IconCircleList"/>
    <dgm:cxn modelId="{9B06EEE8-FD41-4E08-879D-C69E2D8FD067}" type="presOf" srcId="{BA3C51DE-3CE5-4F36-AC91-973857A5C11B}" destId="{9D36FBC7-A407-4158-A2DC-84BC0E65AB96}" srcOrd="0" destOrd="0" presId="urn:microsoft.com/office/officeart/2018/2/layout/IconCircleList"/>
    <dgm:cxn modelId="{59DB1CFE-FF08-4AB6-A0D4-B0244C866C19}" type="presOf" srcId="{2124E6AF-D31B-4775-BFE3-E0828404DC7E}" destId="{0C6046B9-3B2D-4A48-B86A-C7BAC429E111}" srcOrd="0" destOrd="0" presId="urn:microsoft.com/office/officeart/2018/2/layout/IconCircleList"/>
    <dgm:cxn modelId="{33E4D04B-866B-43CD-86FC-8AC24D9F60B2}" type="presParOf" srcId="{E9867B95-73A5-4206-BBDC-B2783232ACD0}" destId="{AF06BF62-8F21-4D31-9F4F-AC50944BFCA4}" srcOrd="0" destOrd="0" presId="urn:microsoft.com/office/officeart/2018/2/layout/IconCircleList"/>
    <dgm:cxn modelId="{056DC7A4-5221-4AA6-9C6F-FD32CF33E0F8}" type="presParOf" srcId="{AF06BF62-8F21-4D31-9F4F-AC50944BFCA4}" destId="{04BE4293-FE7D-4078-8708-3276925D5FE7}" srcOrd="0" destOrd="0" presId="urn:microsoft.com/office/officeart/2018/2/layout/IconCircleList"/>
    <dgm:cxn modelId="{FB167179-9EE9-4576-A40B-E7085A2B00FD}" type="presParOf" srcId="{04BE4293-FE7D-4078-8708-3276925D5FE7}" destId="{53DFAC54-3904-4465-8B1A-C666A55978C2}" srcOrd="0" destOrd="0" presId="urn:microsoft.com/office/officeart/2018/2/layout/IconCircleList"/>
    <dgm:cxn modelId="{F49F7CF4-03AA-4847-B782-7C7098A10399}" type="presParOf" srcId="{04BE4293-FE7D-4078-8708-3276925D5FE7}" destId="{1AB5FF55-CA6A-4042-8773-8A5B22A6D113}" srcOrd="1" destOrd="0" presId="urn:microsoft.com/office/officeart/2018/2/layout/IconCircleList"/>
    <dgm:cxn modelId="{21C6E8FA-EC90-4173-BC9F-CD7B52FAD9FA}" type="presParOf" srcId="{04BE4293-FE7D-4078-8708-3276925D5FE7}" destId="{AF481EDE-BDAC-414A-AC44-E0ED5E6FC30B}" srcOrd="2" destOrd="0" presId="urn:microsoft.com/office/officeart/2018/2/layout/IconCircleList"/>
    <dgm:cxn modelId="{2EEBA470-0A0C-4118-B714-8290AC674E02}" type="presParOf" srcId="{04BE4293-FE7D-4078-8708-3276925D5FE7}" destId="{0C6046B9-3B2D-4A48-B86A-C7BAC429E111}" srcOrd="3" destOrd="0" presId="urn:microsoft.com/office/officeart/2018/2/layout/IconCircleList"/>
    <dgm:cxn modelId="{715664BE-5675-46C3-A2DA-00014CEED11F}" type="presParOf" srcId="{AF06BF62-8F21-4D31-9F4F-AC50944BFCA4}" destId="{BAE0F95F-31FD-4961-B2D7-A4A50A712C3F}" srcOrd="1" destOrd="0" presId="urn:microsoft.com/office/officeart/2018/2/layout/IconCircleList"/>
    <dgm:cxn modelId="{DA7489C4-5BD4-459B-9E66-BEDC01032BB1}" type="presParOf" srcId="{AF06BF62-8F21-4D31-9F4F-AC50944BFCA4}" destId="{8AE8C3BA-8958-48AD-B042-9571D40586BF}" srcOrd="2" destOrd="0" presId="urn:microsoft.com/office/officeart/2018/2/layout/IconCircleList"/>
    <dgm:cxn modelId="{C53E6E77-0B86-4BEC-9E7D-FB5367D70B73}" type="presParOf" srcId="{8AE8C3BA-8958-48AD-B042-9571D40586BF}" destId="{E7F9EF43-9654-4473-82D3-161E36B2C2B2}" srcOrd="0" destOrd="0" presId="urn:microsoft.com/office/officeart/2018/2/layout/IconCircleList"/>
    <dgm:cxn modelId="{54C1235A-860E-467B-9CC7-1F7DA65DC042}" type="presParOf" srcId="{8AE8C3BA-8958-48AD-B042-9571D40586BF}" destId="{53AD2CF8-425A-451B-8DDC-C2DA10087C11}" srcOrd="1" destOrd="0" presId="urn:microsoft.com/office/officeart/2018/2/layout/IconCircleList"/>
    <dgm:cxn modelId="{9DEDB32E-CCDD-4DA5-9315-531679677F7E}" type="presParOf" srcId="{8AE8C3BA-8958-48AD-B042-9571D40586BF}" destId="{174D5C64-AC48-4BFC-967D-3A1D06F60D2E}" srcOrd="2" destOrd="0" presId="urn:microsoft.com/office/officeart/2018/2/layout/IconCircleList"/>
    <dgm:cxn modelId="{9456780D-1E2A-448D-BB37-47A41D78E2CF}" type="presParOf" srcId="{8AE8C3BA-8958-48AD-B042-9571D40586BF}" destId="{9D36FBC7-A407-4158-A2DC-84BC0E65AB96}" srcOrd="3" destOrd="0" presId="urn:microsoft.com/office/officeart/2018/2/layout/IconCircleList"/>
    <dgm:cxn modelId="{89353C6B-A62E-42B3-8DBA-CE71DD3F62FA}" type="presParOf" srcId="{AF06BF62-8F21-4D31-9F4F-AC50944BFCA4}" destId="{7EAB463F-2E99-4F4B-9824-D4961A57C5C1}" srcOrd="3" destOrd="0" presId="urn:microsoft.com/office/officeart/2018/2/layout/IconCircleList"/>
    <dgm:cxn modelId="{61B3D86A-0D75-41AE-97F3-63AD7ED372B5}" type="presParOf" srcId="{AF06BF62-8F21-4D31-9F4F-AC50944BFCA4}" destId="{C8541FA4-4D0A-4F69-8802-65CAE96E91F9}" srcOrd="4" destOrd="0" presId="urn:microsoft.com/office/officeart/2018/2/layout/IconCircleList"/>
    <dgm:cxn modelId="{955C238B-D1D6-4C69-90E8-0E5A21E1BE16}" type="presParOf" srcId="{C8541FA4-4D0A-4F69-8802-65CAE96E91F9}" destId="{D0E6EEB9-E75C-41FA-BDC1-ECC4ED78BC9F}" srcOrd="0" destOrd="0" presId="urn:microsoft.com/office/officeart/2018/2/layout/IconCircleList"/>
    <dgm:cxn modelId="{58C05039-4DC9-4A54-BE2E-F2CE02FCFFE5}" type="presParOf" srcId="{C8541FA4-4D0A-4F69-8802-65CAE96E91F9}" destId="{6D4BE9B1-FC08-41DB-A2EC-4D66E74FFC04}" srcOrd="1" destOrd="0" presId="urn:microsoft.com/office/officeart/2018/2/layout/IconCircleList"/>
    <dgm:cxn modelId="{D7A00983-70DD-47B6-8E6A-B7B3B5302E22}" type="presParOf" srcId="{C8541FA4-4D0A-4F69-8802-65CAE96E91F9}" destId="{98C28154-E937-4761-99FE-EF16FF359408}" srcOrd="2" destOrd="0" presId="urn:microsoft.com/office/officeart/2018/2/layout/IconCircleList"/>
    <dgm:cxn modelId="{03D70548-9830-43A0-A70D-12D6D1955661}" type="presParOf" srcId="{C8541FA4-4D0A-4F69-8802-65CAE96E91F9}" destId="{2846DDFE-EEFB-4DFC-8811-D1EE2379853A}" srcOrd="3" destOrd="0" presId="urn:microsoft.com/office/officeart/2018/2/layout/IconCircleList"/>
    <dgm:cxn modelId="{BA5B4F8E-9BC9-41BA-9764-D334E24E4F85}" type="presParOf" srcId="{AF06BF62-8F21-4D31-9F4F-AC50944BFCA4}" destId="{93579906-9517-47D0-B7BB-F5A8CD4E84FE}" srcOrd="5" destOrd="0" presId="urn:microsoft.com/office/officeart/2018/2/layout/IconCircleList"/>
    <dgm:cxn modelId="{15170DBD-3BB6-475D-9B02-40160CC2B01F}" type="presParOf" srcId="{AF06BF62-8F21-4D31-9F4F-AC50944BFCA4}" destId="{B95FD7AB-EC2A-4D1C-B7B2-CC861035BEA5}" srcOrd="6" destOrd="0" presId="urn:microsoft.com/office/officeart/2018/2/layout/IconCircleList"/>
    <dgm:cxn modelId="{B7C683DD-54E6-49AA-818A-8649F5572680}" type="presParOf" srcId="{B95FD7AB-EC2A-4D1C-B7B2-CC861035BEA5}" destId="{7D820C76-C1D7-4C81-B29E-0D7D571C4D6A}" srcOrd="0" destOrd="0" presId="urn:microsoft.com/office/officeart/2018/2/layout/IconCircleList"/>
    <dgm:cxn modelId="{C7216372-C595-4AC1-91EB-B9355FE50BC3}" type="presParOf" srcId="{B95FD7AB-EC2A-4D1C-B7B2-CC861035BEA5}" destId="{EB3A4940-F5C6-4AC7-AC69-5C8DC4548B49}" srcOrd="1" destOrd="0" presId="urn:microsoft.com/office/officeart/2018/2/layout/IconCircleList"/>
    <dgm:cxn modelId="{064264FE-4D3A-4A24-BC96-FB1C239A3881}" type="presParOf" srcId="{B95FD7AB-EC2A-4D1C-B7B2-CC861035BEA5}" destId="{85F26D7E-8450-49A9-825F-C35C86507101}" srcOrd="2" destOrd="0" presId="urn:microsoft.com/office/officeart/2018/2/layout/IconCircleList"/>
    <dgm:cxn modelId="{8190FE1C-7BA6-4226-8595-7CEAEED47DAE}" type="presParOf" srcId="{B95FD7AB-EC2A-4D1C-B7B2-CC861035BEA5}" destId="{12902614-E8CD-4790-878C-F950DDE2986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01195-9FAE-4B6A-9BBE-679D280418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C09C64C-432D-446D-8D69-66B149A15905}">
      <dgm:prSet/>
      <dgm:spPr/>
      <dgm:t>
        <a:bodyPr/>
        <a:lstStyle/>
        <a:p>
          <a:r>
            <a:rPr lang="en-IN"/>
            <a:t>Automation of the project allocation process: The system eliminates the manual effort required for project allocation, making the process more efficient and effective. This can save time and resources and improve the quality of project allocation.</a:t>
          </a:r>
          <a:endParaRPr lang="en-US"/>
        </a:p>
      </dgm:t>
    </dgm:pt>
    <dgm:pt modelId="{24EA34BE-05EE-433F-9321-A5F17FD810AB}" type="parTrans" cxnId="{CC03866D-8C43-4DED-A157-B2CF38F4B4CE}">
      <dgm:prSet/>
      <dgm:spPr/>
      <dgm:t>
        <a:bodyPr/>
        <a:lstStyle/>
        <a:p>
          <a:endParaRPr lang="en-US"/>
        </a:p>
      </dgm:t>
    </dgm:pt>
    <dgm:pt modelId="{16B815F4-A1ED-4E23-ADAA-0C486567E058}" type="sibTrans" cxnId="{CC03866D-8C43-4DED-A157-B2CF38F4B4CE}">
      <dgm:prSet/>
      <dgm:spPr/>
      <dgm:t>
        <a:bodyPr/>
        <a:lstStyle/>
        <a:p>
          <a:endParaRPr lang="en-US"/>
        </a:p>
      </dgm:t>
    </dgm:pt>
    <dgm:pt modelId="{96A586B8-4950-4186-9DBF-EC056E403948}">
      <dgm:prSet/>
      <dgm:spPr/>
      <dgm:t>
        <a:bodyPr/>
        <a:lstStyle/>
        <a:p>
          <a:r>
            <a:rPr lang="en-IN"/>
            <a:t>Matching users with the right projects: The system uses data mining and other techniques to match users with projects that best suit their skills and interests. This can lead to better project outcomes and higher user satisfaction.</a:t>
          </a:r>
          <a:endParaRPr lang="en-US"/>
        </a:p>
      </dgm:t>
    </dgm:pt>
    <dgm:pt modelId="{E405BC90-71A1-485C-9DE5-4692DC161A00}" type="parTrans" cxnId="{2643CB87-C795-4CAA-87F5-ACCCDAE12F77}">
      <dgm:prSet/>
      <dgm:spPr/>
      <dgm:t>
        <a:bodyPr/>
        <a:lstStyle/>
        <a:p>
          <a:endParaRPr lang="en-US"/>
        </a:p>
      </dgm:t>
    </dgm:pt>
    <dgm:pt modelId="{DB195B62-907C-4FA7-8A6C-A8AD40801D06}" type="sibTrans" cxnId="{2643CB87-C795-4CAA-87F5-ACCCDAE12F77}">
      <dgm:prSet/>
      <dgm:spPr/>
      <dgm:t>
        <a:bodyPr/>
        <a:lstStyle/>
        <a:p>
          <a:endParaRPr lang="en-US"/>
        </a:p>
      </dgm:t>
    </dgm:pt>
    <dgm:pt modelId="{7919AD97-7D51-407A-9176-B9302CAD2F1B}">
      <dgm:prSet/>
      <dgm:spPr/>
      <dgm:t>
        <a:bodyPr/>
        <a:lstStyle/>
        <a:p>
          <a:r>
            <a:rPr lang="en-IN"/>
            <a:t>Fair and transparent allocation process: The system ensures a fair and transparent allocation process by eliminating biases and providing equal opportunities for all users.</a:t>
          </a:r>
          <a:endParaRPr lang="en-US"/>
        </a:p>
      </dgm:t>
    </dgm:pt>
    <dgm:pt modelId="{98C51F67-2D3C-47EC-986E-55F03461C1CC}" type="parTrans" cxnId="{BF2AD577-80D8-4200-908C-BB8519DE4A1A}">
      <dgm:prSet/>
      <dgm:spPr/>
      <dgm:t>
        <a:bodyPr/>
        <a:lstStyle/>
        <a:p>
          <a:endParaRPr lang="en-US"/>
        </a:p>
      </dgm:t>
    </dgm:pt>
    <dgm:pt modelId="{37FCD797-E9B4-4132-A2D4-C43AB6C8E453}" type="sibTrans" cxnId="{BF2AD577-80D8-4200-908C-BB8519DE4A1A}">
      <dgm:prSet/>
      <dgm:spPr/>
      <dgm:t>
        <a:bodyPr/>
        <a:lstStyle/>
        <a:p>
          <a:endParaRPr lang="en-US"/>
        </a:p>
      </dgm:t>
    </dgm:pt>
    <dgm:pt modelId="{E0B40A3E-2486-412B-A38E-3DF9A5C3E37D}">
      <dgm:prSet/>
      <dgm:spPr/>
      <dgm:t>
        <a:bodyPr/>
        <a:lstStyle/>
        <a:p>
          <a:r>
            <a:rPr lang="en-IN"/>
            <a:t>Valuable insights into project allocation patterns: The system provides valuable insights into project allocation patterns, which can help project supervisors make data-driven decisions and optimize the allocation process for better efficiency and effectiveness.</a:t>
          </a:r>
          <a:endParaRPr lang="en-US"/>
        </a:p>
      </dgm:t>
    </dgm:pt>
    <dgm:pt modelId="{EFCCAEB4-9394-45AF-9707-2DC02BE9D3E3}" type="parTrans" cxnId="{F6A46327-FA17-48F3-A620-A543BC9ECE1E}">
      <dgm:prSet/>
      <dgm:spPr/>
      <dgm:t>
        <a:bodyPr/>
        <a:lstStyle/>
        <a:p>
          <a:endParaRPr lang="en-US"/>
        </a:p>
      </dgm:t>
    </dgm:pt>
    <dgm:pt modelId="{44FCB03F-CED4-4D37-9AF9-5189E2AADDE8}" type="sibTrans" cxnId="{F6A46327-FA17-48F3-A620-A543BC9ECE1E}">
      <dgm:prSet/>
      <dgm:spPr/>
      <dgm:t>
        <a:bodyPr/>
        <a:lstStyle/>
        <a:p>
          <a:endParaRPr lang="en-US"/>
        </a:p>
      </dgm:t>
    </dgm:pt>
    <dgm:pt modelId="{5BFAE6C9-07D3-4412-9983-F8F9530FF9FB}">
      <dgm:prSet/>
      <dgm:spPr/>
      <dgm:t>
        <a:bodyPr/>
        <a:lstStyle/>
        <a:p>
          <a:r>
            <a:rPr lang="en-IN" dirty="0"/>
            <a:t>Improved user engagement and retention: By matching users with projects that best suit their skills and interests, the system can improve user engagement and retention. Users are more likely to be satisfied with the projects they work on and are more likely to continue to contribute to the organization</a:t>
          </a:r>
          <a:endParaRPr lang="en-US" dirty="0"/>
        </a:p>
      </dgm:t>
    </dgm:pt>
    <dgm:pt modelId="{3FC0793E-232D-421B-9FD8-A87676EDFED3}" type="parTrans" cxnId="{DDCEF7BF-B0BD-44E0-BE87-F5BF98F0538C}">
      <dgm:prSet/>
      <dgm:spPr/>
      <dgm:t>
        <a:bodyPr/>
        <a:lstStyle/>
        <a:p>
          <a:endParaRPr lang="en-US"/>
        </a:p>
      </dgm:t>
    </dgm:pt>
    <dgm:pt modelId="{B3D4CB02-9176-46E1-ADD7-51E0C58C7F62}" type="sibTrans" cxnId="{DDCEF7BF-B0BD-44E0-BE87-F5BF98F0538C}">
      <dgm:prSet/>
      <dgm:spPr/>
      <dgm:t>
        <a:bodyPr/>
        <a:lstStyle/>
        <a:p>
          <a:endParaRPr lang="en-US"/>
        </a:p>
      </dgm:t>
    </dgm:pt>
    <dgm:pt modelId="{523D42DC-0106-42EA-8BBB-6A20052B6B48}" type="pres">
      <dgm:prSet presAssocID="{F4001195-9FAE-4B6A-9BBE-679D280418F6}" presName="root" presStyleCnt="0">
        <dgm:presLayoutVars>
          <dgm:dir/>
          <dgm:resizeHandles val="exact"/>
        </dgm:presLayoutVars>
      </dgm:prSet>
      <dgm:spPr/>
    </dgm:pt>
    <dgm:pt modelId="{F46ED210-5387-4E50-9308-31DDB16E85A3}" type="pres">
      <dgm:prSet presAssocID="{0C09C64C-432D-446D-8D69-66B149A15905}" presName="compNode" presStyleCnt="0"/>
      <dgm:spPr/>
    </dgm:pt>
    <dgm:pt modelId="{7378F98D-3DFA-423B-AD4D-E3739929A4A4}" type="pres">
      <dgm:prSet presAssocID="{0C09C64C-432D-446D-8D69-66B149A15905}" presName="bgRect" presStyleLbl="bgShp" presStyleIdx="0" presStyleCnt="5"/>
      <dgm:spPr/>
    </dgm:pt>
    <dgm:pt modelId="{3D245478-2B0A-4039-B093-1C18034F3E3F}" type="pres">
      <dgm:prSet presAssocID="{0C09C64C-432D-446D-8D69-66B149A1590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462321D-19EA-464C-BF45-F2876589858A}" type="pres">
      <dgm:prSet presAssocID="{0C09C64C-432D-446D-8D69-66B149A15905}" presName="spaceRect" presStyleCnt="0"/>
      <dgm:spPr/>
    </dgm:pt>
    <dgm:pt modelId="{B317896B-0889-48F5-8EF1-139E541C08D6}" type="pres">
      <dgm:prSet presAssocID="{0C09C64C-432D-446D-8D69-66B149A15905}" presName="parTx" presStyleLbl="revTx" presStyleIdx="0" presStyleCnt="5">
        <dgm:presLayoutVars>
          <dgm:chMax val="0"/>
          <dgm:chPref val="0"/>
        </dgm:presLayoutVars>
      </dgm:prSet>
      <dgm:spPr/>
    </dgm:pt>
    <dgm:pt modelId="{A15B255E-D300-481B-B707-FDE43C705AA9}" type="pres">
      <dgm:prSet presAssocID="{16B815F4-A1ED-4E23-ADAA-0C486567E058}" presName="sibTrans" presStyleCnt="0"/>
      <dgm:spPr/>
    </dgm:pt>
    <dgm:pt modelId="{BBFE8C98-1BBB-4BC7-A85F-6A80BAADD7D9}" type="pres">
      <dgm:prSet presAssocID="{96A586B8-4950-4186-9DBF-EC056E403948}" presName="compNode" presStyleCnt="0"/>
      <dgm:spPr/>
    </dgm:pt>
    <dgm:pt modelId="{2BA39AC6-CAA7-4811-9D51-F401B795606C}" type="pres">
      <dgm:prSet presAssocID="{96A586B8-4950-4186-9DBF-EC056E403948}" presName="bgRect" presStyleLbl="bgShp" presStyleIdx="1" presStyleCnt="5"/>
      <dgm:spPr/>
    </dgm:pt>
    <dgm:pt modelId="{EBE33464-BD96-48D1-B2B7-5936F506E3FE}" type="pres">
      <dgm:prSet presAssocID="{96A586B8-4950-4186-9DBF-EC056E40394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ng Tools"/>
        </a:ext>
      </dgm:extLst>
    </dgm:pt>
    <dgm:pt modelId="{EA87FD50-A54C-423A-AA8D-F6AE447B73C3}" type="pres">
      <dgm:prSet presAssocID="{96A586B8-4950-4186-9DBF-EC056E403948}" presName="spaceRect" presStyleCnt="0"/>
      <dgm:spPr/>
    </dgm:pt>
    <dgm:pt modelId="{45CF5292-5EDF-41D8-A8E2-38651649164B}" type="pres">
      <dgm:prSet presAssocID="{96A586B8-4950-4186-9DBF-EC056E403948}" presName="parTx" presStyleLbl="revTx" presStyleIdx="1" presStyleCnt="5">
        <dgm:presLayoutVars>
          <dgm:chMax val="0"/>
          <dgm:chPref val="0"/>
        </dgm:presLayoutVars>
      </dgm:prSet>
      <dgm:spPr/>
    </dgm:pt>
    <dgm:pt modelId="{BC8BAC68-B2D7-4C2C-9CB7-4419AE26CD4A}" type="pres">
      <dgm:prSet presAssocID="{DB195B62-907C-4FA7-8A6C-A8AD40801D06}" presName="sibTrans" presStyleCnt="0"/>
      <dgm:spPr/>
    </dgm:pt>
    <dgm:pt modelId="{7D59285B-F26B-4384-8362-CC0661CDFC97}" type="pres">
      <dgm:prSet presAssocID="{7919AD97-7D51-407A-9176-B9302CAD2F1B}" presName="compNode" presStyleCnt="0"/>
      <dgm:spPr/>
    </dgm:pt>
    <dgm:pt modelId="{E6B1E227-6EF4-4A21-ACD3-E24C0959D37B}" type="pres">
      <dgm:prSet presAssocID="{7919AD97-7D51-407A-9176-B9302CAD2F1B}" presName="bgRect" presStyleLbl="bgShp" presStyleIdx="2" presStyleCnt="5"/>
      <dgm:spPr/>
    </dgm:pt>
    <dgm:pt modelId="{78EAD35A-9FD7-4DBD-8527-8C843E9A8149}" type="pres">
      <dgm:prSet presAssocID="{7919AD97-7D51-407A-9176-B9302CAD2F1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les of Justice"/>
        </a:ext>
      </dgm:extLst>
    </dgm:pt>
    <dgm:pt modelId="{294CAC23-5B24-4EEA-8312-487A4A703768}" type="pres">
      <dgm:prSet presAssocID="{7919AD97-7D51-407A-9176-B9302CAD2F1B}" presName="spaceRect" presStyleCnt="0"/>
      <dgm:spPr/>
    </dgm:pt>
    <dgm:pt modelId="{34A4666D-D209-4AE4-B8DC-C2501B00090F}" type="pres">
      <dgm:prSet presAssocID="{7919AD97-7D51-407A-9176-B9302CAD2F1B}" presName="parTx" presStyleLbl="revTx" presStyleIdx="2" presStyleCnt="5">
        <dgm:presLayoutVars>
          <dgm:chMax val="0"/>
          <dgm:chPref val="0"/>
        </dgm:presLayoutVars>
      </dgm:prSet>
      <dgm:spPr/>
    </dgm:pt>
    <dgm:pt modelId="{8B76E938-99AD-4A10-BB06-5001B5D03B88}" type="pres">
      <dgm:prSet presAssocID="{37FCD797-E9B4-4132-A2D4-C43AB6C8E453}" presName="sibTrans" presStyleCnt="0"/>
      <dgm:spPr/>
    </dgm:pt>
    <dgm:pt modelId="{CB71B404-CA2D-4E9A-A66E-0512BA814B81}" type="pres">
      <dgm:prSet presAssocID="{E0B40A3E-2486-412B-A38E-3DF9A5C3E37D}" presName="compNode" presStyleCnt="0"/>
      <dgm:spPr/>
    </dgm:pt>
    <dgm:pt modelId="{B4C080CB-4DA6-462A-A010-109C062AADB2}" type="pres">
      <dgm:prSet presAssocID="{E0B40A3E-2486-412B-A38E-3DF9A5C3E37D}" presName="bgRect" presStyleLbl="bgShp" presStyleIdx="3" presStyleCnt="5"/>
      <dgm:spPr/>
    </dgm:pt>
    <dgm:pt modelId="{65819BE0-0BBC-4EEF-A6F9-1C6EC1B105BF}" type="pres">
      <dgm:prSet presAssocID="{E0B40A3E-2486-412B-A38E-3DF9A5C3E37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593223A4-CF97-4864-BBEC-BEF4B061EC40}" type="pres">
      <dgm:prSet presAssocID="{E0B40A3E-2486-412B-A38E-3DF9A5C3E37D}" presName="spaceRect" presStyleCnt="0"/>
      <dgm:spPr/>
    </dgm:pt>
    <dgm:pt modelId="{BB03298D-D36C-4AFF-B72E-03F1B59A4FBD}" type="pres">
      <dgm:prSet presAssocID="{E0B40A3E-2486-412B-A38E-3DF9A5C3E37D}" presName="parTx" presStyleLbl="revTx" presStyleIdx="3" presStyleCnt="5">
        <dgm:presLayoutVars>
          <dgm:chMax val="0"/>
          <dgm:chPref val="0"/>
        </dgm:presLayoutVars>
      </dgm:prSet>
      <dgm:spPr/>
    </dgm:pt>
    <dgm:pt modelId="{3026C4A0-04EB-45B8-935D-E1C861E1E4EC}" type="pres">
      <dgm:prSet presAssocID="{44FCB03F-CED4-4D37-9AF9-5189E2AADDE8}" presName="sibTrans" presStyleCnt="0"/>
      <dgm:spPr/>
    </dgm:pt>
    <dgm:pt modelId="{AD9E31DA-A1B7-4F3F-8751-01ADC7F77367}" type="pres">
      <dgm:prSet presAssocID="{5BFAE6C9-07D3-4412-9983-F8F9530FF9FB}" presName="compNode" presStyleCnt="0"/>
      <dgm:spPr/>
    </dgm:pt>
    <dgm:pt modelId="{5986D1CD-0F8E-4882-B300-6002DF7078A7}" type="pres">
      <dgm:prSet presAssocID="{5BFAE6C9-07D3-4412-9983-F8F9530FF9FB}" presName="bgRect" presStyleLbl="bgShp" presStyleIdx="4" presStyleCnt="5"/>
      <dgm:spPr/>
    </dgm:pt>
    <dgm:pt modelId="{C21BCBCD-51DD-41D3-8335-14A8F0EB7796}" type="pres">
      <dgm:prSet presAssocID="{5BFAE6C9-07D3-4412-9983-F8F9530FF9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are With Person"/>
        </a:ext>
      </dgm:extLst>
    </dgm:pt>
    <dgm:pt modelId="{F552B25A-CEC1-495E-B4D0-4A09FC0F578E}" type="pres">
      <dgm:prSet presAssocID="{5BFAE6C9-07D3-4412-9983-F8F9530FF9FB}" presName="spaceRect" presStyleCnt="0"/>
      <dgm:spPr/>
    </dgm:pt>
    <dgm:pt modelId="{D07A9450-9A88-4107-A418-6F6E181A5D10}" type="pres">
      <dgm:prSet presAssocID="{5BFAE6C9-07D3-4412-9983-F8F9530FF9FB}" presName="parTx" presStyleLbl="revTx" presStyleIdx="4" presStyleCnt="5">
        <dgm:presLayoutVars>
          <dgm:chMax val="0"/>
          <dgm:chPref val="0"/>
        </dgm:presLayoutVars>
      </dgm:prSet>
      <dgm:spPr/>
    </dgm:pt>
  </dgm:ptLst>
  <dgm:cxnLst>
    <dgm:cxn modelId="{97F3E113-D7B6-40B6-8429-9858F42C5286}" type="presOf" srcId="{F4001195-9FAE-4B6A-9BBE-679D280418F6}" destId="{523D42DC-0106-42EA-8BBB-6A20052B6B48}" srcOrd="0" destOrd="0" presId="urn:microsoft.com/office/officeart/2018/2/layout/IconVerticalSolidList"/>
    <dgm:cxn modelId="{F6A46327-FA17-48F3-A620-A543BC9ECE1E}" srcId="{F4001195-9FAE-4B6A-9BBE-679D280418F6}" destId="{E0B40A3E-2486-412B-A38E-3DF9A5C3E37D}" srcOrd="3" destOrd="0" parTransId="{EFCCAEB4-9394-45AF-9707-2DC02BE9D3E3}" sibTransId="{44FCB03F-CED4-4D37-9AF9-5189E2AADDE8}"/>
    <dgm:cxn modelId="{FD96263D-6E6E-4A5E-8646-40A106B325B3}" type="presOf" srcId="{96A586B8-4950-4186-9DBF-EC056E403948}" destId="{45CF5292-5EDF-41D8-A8E2-38651649164B}" srcOrd="0" destOrd="0" presId="urn:microsoft.com/office/officeart/2018/2/layout/IconVerticalSolidList"/>
    <dgm:cxn modelId="{BA4BC73D-5A0B-4DA5-AA0F-9FDAC57154EA}" type="presOf" srcId="{E0B40A3E-2486-412B-A38E-3DF9A5C3E37D}" destId="{BB03298D-D36C-4AFF-B72E-03F1B59A4FBD}" srcOrd="0" destOrd="0" presId="urn:microsoft.com/office/officeart/2018/2/layout/IconVerticalSolidList"/>
    <dgm:cxn modelId="{CC03866D-8C43-4DED-A157-B2CF38F4B4CE}" srcId="{F4001195-9FAE-4B6A-9BBE-679D280418F6}" destId="{0C09C64C-432D-446D-8D69-66B149A15905}" srcOrd="0" destOrd="0" parTransId="{24EA34BE-05EE-433F-9321-A5F17FD810AB}" sibTransId="{16B815F4-A1ED-4E23-ADAA-0C486567E058}"/>
    <dgm:cxn modelId="{F7117454-9A34-4D8B-8B5A-3669CD121C28}" type="presOf" srcId="{7919AD97-7D51-407A-9176-B9302CAD2F1B}" destId="{34A4666D-D209-4AE4-B8DC-C2501B00090F}" srcOrd="0" destOrd="0" presId="urn:microsoft.com/office/officeart/2018/2/layout/IconVerticalSolidList"/>
    <dgm:cxn modelId="{BF2AD577-80D8-4200-908C-BB8519DE4A1A}" srcId="{F4001195-9FAE-4B6A-9BBE-679D280418F6}" destId="{7919AD97-7D51-407A-9176-B9302CAD2F1B}" srcOrd="2" destOrd="0" parTransId="{98C51F67-2D3C-47EC-986E-55F03461C1CC}" sibTransId="{37FCD797-E9B4-4132-A2D4-C43AB6C8E453}"/>
    <dgm:cxn modelId="{65544687-0557-4A83-B306-F2F9F117DCEA}" type="presOf" srcId="{0C09C64C-432D-446D-8D69-66B149A15905}" destId="{B317896B-0889-48F5-8EF1-139E541C08D6}" srcOrd="0" destOrd="0" presId="urn:microsoft.com/office/officeart/2018/2/layout/IconVerticalSolidList"/>
    <dgm:cxn modelId="{2643CB87-C795-4CAA-87F5-ACCCDAE12F77}" srcId="{F4001195-9FAE-4B6A-9BBE-679D280418F6}" destId="{96A586B8-4950-4186-9DBF-EC056E403948}" srcOrd="1" destOrd="0" parTransId="{E405BC90-71A1-485C-9DE5-4692DC161A00}" sibTransId="{DB195B62-907C-4FA7-8A6C-A8AD40801D06}"/>
    <dgm:cxn modelId="{FDDF1CB4-FEFB-46E5-B107-083CF78AE385}" type="presOf" srcId="{5BFAE6C9-07D3-4412-9983-F8F9530FF9FB}" destId="{D07A9450-9A88-4107-A418-6F6E181A5D10}" srcOrd="0" destOrd="0" presId="urn:microsoft.com/office/officeart/2018/2/layout/IconVerticalSolidList"/>
    <dgm:cxn modelId="{DDCEF7BF-B0BD-44E0-BE87-F5BF98F0538C}" srcId="{F4001195-9FAE-4B6A-9BBE-679D280418F6}" destId="{5BFAE6C9-07D3-4412-9983-F8F9530FF9FB}" srcOrd="4" destOrd="0" parTransId="{3FC0793E-232D-421B-9FD8-A87676EDFED3}" sibTransId="{B3D4CB02-9176-46E1-ADD7-51E0C58C7F62}"/>
    <dgm:cxn modelId="{8A72A22C-C5EC-4CA5-80EF-B1FA0E5DDF33}" type="presParOf" srcId="{523D42DC-0106-42EA-8BBB-6A20052B6B48}" destId="{F46ED210-5387-4E50-9308-31DDB16E85A3}" srcOrd="0" destOrd="0" presId="urn:microsoft.com/office/officeart/2018/2/layout/IconVerticalSolidList"/>
    <dgm:cxn modelId="{36416926-AEC8-4B6A-B75C-68E331AB6E84}" type="presParOf" srcId="{F46ED210-5387-4E50-9308-31DDB16E85A3}" destId="{7378F98D-3DFA-423B-AD4D-E3739929A4A4}" srcOrd="0" destOrd="0" presId="urn:microsoft.com/office/officeart/2018/2/layout/IconVerticalSolidList"/>
    <dgm:cxn modelId="{B9C719E0-42F8-47DC-849C-26E96C7B0444}" type="presParOf" srcId="{F46ED210-5387-4E50-9308-31DDB16E85A3}" destId="{3D245478-2B0A-4039-B093-1C18034F3E3F}" srcOrd="1" destOrd="0" presId="urn:microsoft.com/office/officeart/2018/2/layout/IconVerticalSolidList"/>
    <dgm:cxn modelId="{BEC89F2A-EC55-4836-98D9-3B25D2382DA7}" type="presParOf" srcId="{F46ED210-5387-4E50-9308-31DDB16E85A3}" destId="{A462321D-19EA-464C-BF45-F2876589858A}" srcOrd="2" destOrd="0" presId="urn:microsoft.com/office/officeart/2018/2/layout/IconVerticalSolidList"/>
    <dgm:cxn modelId="{BCB6D84F-B1A6-490A-BBA0-AFDCD3AE2EFD}" type="presParOf" srcId="{F46ED210-5387-4E50-9308-31DDB16E85A3}" destId="{B317896B-0889-48F5-8EF1-139E541C08D6}" srcOrd="3" destOrd="0" presId="urn:microsoft.com/office/officeart/2018/2/layout/IconVerticalSolidList"/>
    <dgm:cxn modelId="{20888DF6-5FA6-4157-BFDD-93EB87D2A5BF}" type="presParOf" srcId="{523D42DC-0106-42EA-8BBB-6A20052B6B48}" destId="{A15B255E-D300-481B-B707-FDE43C705AA9}" srcOrd="1" destOrd="0" presId="urn:microsoft.com/office/officeart/2018/2/layout/IconVerticalSolidList"/>
    <dgm:cxn modelId="{8A173071-FBE4-4A17-881D-0BF34C21E55C}" type="presParOf" srcId="{523D42DC-0106-42EA-8BBB-6A20052B6B48}" destId="{BBFE8C98-1BBB-4BC7-A85F-6A80BAADD7D9}" srcOrd="2" destOrd="0" presId="urn:microsoft.com/office/officeart/2018/2/layout/IconVerticalSolidList"/>
    <dgm:cxn modelId="{5A9EC62D-7AB9-4F06-836B-F4CE9FCA242C}" type="presParOf" srcId="{BBFE8C98-1BBB-4BC7-A85F-6A80BAADD7D9}" destId="{2BA39AC6-CAA7-4811-9D51-F401B795606C}" srcOrd="0" destOrd="0" presId="urn:microsoft.com/office/officeart/2018/2/layout/IconVerticalSolidList"/>
    <dgm:cxn modelId="{5A3CF5ED-A395-4307-AE16-80500FD6DE52}" type="presParOf" srcId="{BBFE8C98-1BBB-4BC7-A85F-6A80BAADD7D9}" destId="{EBE33464-BD96-48D1-B2B7-5936F506E3FE}" srcOrd="1" destOrd="0" presId="urn:microsoft.com/office/officeart/2018/2/layout/IconVerticalSolidList"/>
    <dgm:cxn modelId="{C7B0AC3D-25DE-4205-8A0A-F837EF029D19}" type="presParOf" srcId="{BBFE8C98-1BBB-4BC7-A85F-6A80BAADD7D9}" destId="{EA87FD50-A54C-423A-AA8D-F6AE447B73C3}" srcOrd="2" destOrd="0" presId="urn:microsoft.com/office/officeart/2018/2/layout/IconVerticalSolidList"/>
    <dgm:cxn modelId="{464697E0-A1C8-4CF0-80A0-46C5441E0812}" type="presParOf" srcId="{BBFE8C98-1BBB-4BC7-A85F-6A80BAADD7D9}" destId="{45CF5292-5EDF-41D8-A8E2-38651649164B}" srcOrd="3" destOrd="0" presId="urn:microsoft.com/office/officeart/2018/2/layout/IconVerticalSolidList"/>
    <dgm:cxn modelId="{1F0793D3-7722-4B54-AF7F-FE2D80019734}" type="presParOf" srcId="{523D42DC-0106-42EA-8BBB-6A20052B6B48}" destId="{BC8BAC68-B2D7-4C2C-9CB7-4419AE26CD4A}" srcOrd="3" destOrd="0" presId="urn:microsoft.com/office/officeart/2018/2/layout/IconVerticalSolidList"/>
    <dgm:cxn modelId="{4242EED2-59CF-4B2C-B233-EA27DC9F7AC2}" type="presParOf" srcId="{523D42DC-0106-42EA-8BBB-6A20052B6B48}" destId="{7D59285B-F26B-4384-8362-CC0661CDFC97}" srcOrd="4" destOrd="0" presId="urn:microsoft.com/office/officeart/2018/2/layout/IconVerticalSolidList"/>
    <dgm:cxn modelId="{1A160AEE-3B0F-402D-A80E-2DD1D0414B2D}" type="presParOf" srcId="{7D59285B-F26B-4384-8362-CC0661CDFC97}" destId="{E6B1E227-6EF4-4A21-ACD3-E24C0959D37B}" srcOrd="0" destOrd="0" presId="urn:microsoft.com/office/officeart/2018/2/layout/IconVerticalSolidList"/>
    <dgm:cxn modelId="{C52DB456-8469-461E-A453-B3C44E48E5AA}" type="presParOf" srcId="{7D59285B-F26B-4384-8362-CC0661CDFC97}" destId="{78EAD35A-9FD7-4DBD-8527-8C843E9A8149}" srcOrd="1" destOrd="0" presId="urn:microsoft.com/office/officeart/2018/2/layout/IconVerticalSolidList"/>
    <dgm:cxn modelId="{B9C45022-D3C4-4216-A0F0-6A4BC28EB05A}" type="presParOf" srcId="{7D59285B-F26B-4384-8362-CC0661CDFC97}" destId="{294CAC23-5B24-4EEA-8312-487A4A703768}" srcOrd="2" destOrd="0" presId="urn:microsoft.com/office/officeart/2018/2/layout/IconVerticalSolidList"/>
    <dgm:cxn modelId="{78FD0337-9714-40C4-86BF-F535E612FA5A}" type="presParOf" srcId="{7D59285B-F26B-4384-8362-CC0661CDFC97}" destId="{34A4666D-D209-4AE4-B8DC-C2501B00090F}" srcOrd="3" destOrd="0" presId="urn:microsoft.com/office/officeart/2018/2/layout/IconVerticalSolidList"/>
    <dgm:cxn modelId="{B2E6AB59-5BCD-4599-941F-0223E796AD9F}" type="presParOf" srcId="{523D42DC-0106-42EA-8BBB-6A20052B6B48}" destId="{8B76E938-99AD-4A10-BB06-5001B5D03B88}" srcOrd="5" destOrd="0" presId="urn:microsoft.com/office/officeart/2018/2/layout/IconVerticalSolidList"/>
    <dgm:cxn modelId="{BBE15AF1-2803-40D8-9F96-7FE97A51CDE6}" type="presParOf" srcId="{523D42DC-0106-42EA-8BBB-6A20052B6B48}" destId="{CB71B404-CA2D-4E9A-A66E-0512BA814B81}" srcOrd="6" destOrd="0" presId="urn:microsoft.com/office/officeart/2018/2/layout/IconVerticalSolidList"/>
    <dgm:cxn modelId="{0D63AD88-BCB1-4E31-95C8-FE431E8CD9FF}" type="presParOf" srcId="{CB71B404-CA2D-4E9A-A66E-0512BA814B81}" destId="{B4C080CB-4DA6-462A-A010-109C062AADB2}" srcOrd="0" destOrd="0" presId="urn:microsoft.com/office/officeart/2018/2/layout/IconVerticalSolidList"/>
    <dgm:cxn modelId="{F6214FAA-4BCE-4F60-84E0-029EA4794190}" type="presParOf" srcId="{CB71B404-CA2D-4E9A-A66E-0512BA814B81}" destId="{65819BE0-0BBC-4EEF-A6F9-1C6EC1B105BF}" srcOrd="1" destOrd="0" presId="urn:microsoft.com/office/officeart/2018/2/layout/IconVerticalSolidList"/>
    <dgm:cxn modelId="{869F3A5C-38F0-4C68-95E2-AAAB53AFAE1E}" type="presParOf" srcId="{CB71B404-CA2D-4E9A-A66E-0512BA814B81}" destId="{593223A4-CF97-4864-BBEC-BEF4B061EC40}" srcOrd="2" destOrd="0" presId="urn:microsoft.com/office/officeart/2018/2/layout/IconVerticalSolidList"/>
    <dgm:cxn modelId="{24969530-822B-46EA-8EF4-E0E51C013199}" type="presParOf" srcId="{CB71B404-CA2D-4E9A-A66E-0512BA814B81}" destId="{BB03298D-D36C-4AFF-B72E-03F1B59A4FBD}" srcOrd="3" destOrd="0" presId="urn:microsoft.com/office/officeart/2018/2/layout/IconVerticalSolidList"/>
    <dgm:cxn modelId="{8EF2A4AB-DF7B-41EC-A203-A7D51C8375C3}" type="presParOf" srcId="{523D42DC-0106-42EA-8BBB-6A20052B6B48}" destId="{3026C4A0-04EB-45B8-935D-E1C861E1E4EC}" srcOrd="7" destOrd="0" presId="urn:microsoft.com/office/officeart/2018/2/layout/IconVerticalSolidList"/>
    <dgm:cxn modelId="{916E9DBE-9EC2-4EA9-91FD-8B3CA95B4A3E}" type="presParOf" srcId="{523D42DC-0106-42EA-8BBB-6A20052B6B48}" destId="{AD9E31DA-A1B7-4F3F-8751-01ADC7F77367}" srcOrd="8" destOrd="0" presId="urn:microsoft.com/office/officeart/2018/2/layout/IconVerticalSolidList"/>
    <dgm:cxn modelId="{7660CBD7-D408-420F-9DD3-6066343D528F}" type="presParOf" srcId="{AD9E31DA-A1B7-4F3F-8751-01ADC7F77367}" destId="{5986D1CD-0F8E-4882-B300-6002DF7078A7}" srcOrd="0" destOrd="0" presId="urn:microsoft.com/office/officeart/2018/2/layout/IconVerticalSolidList"/>
    <dgm:cxn modelId="{051C6C12-0DC7-4A52-B4D6-7708FA154C2F}" type="presParOf" srcId="{AD9E31DA-A1B7-4F3F-8751-01ADC7F77367}" destId="{C21BCBCD-51DD-41D3-8335-14A8F0EB7796}" srcOrd="1" destOrd="0" presId="urn:microsoft.com/office/officeart/2018/2/layout/IconVerticalSolidList"/>
    <dgm:cxn modelId="{66205C42-A91E-4F25-B21C-24F78EF97396}" type="presParOf" srcId="{AD9E31DA-A1B7-4F3F-8751-01ADC7F77367}" destId="{F552B25A-CEC1-495E-B4D0-4A09FC0F578E}" srcOrd="2" destOrd="0" presId="urn:microsoft.com/office/officeart/2018/2/layout/IconVerticalSolidList"/>
    <dgm:cxn modelId="{E6E951CF-8759-4477-A34B-D603BD5D25BA}" type="presParOf" srcId="{AD9E31DA-A1B7-4F3F-8751-01ADC7F77367}" destId="{D07A9450-9A88-4107-A418-6F6E181A5D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DFAC54-3904-4465-8B1A-C666A55978C2}">
      <dsp:nvSpPr>
        <dsp:cNvPr id="0" name=""/>
        <dsp:cNvSpPr/>
      </dsp:nvSpPr>
      <dsp:spPr>
        <a:xfrm>
          <a:off x="303223" y="2282"/>
          <a:ext cx="1190794" cy="119079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5FF55-CA6A-4042-8773-8A5B22A6D113}">
      <dsp:nvSpPr>
        <dsp:cNvPr id="0" name=""/>
        <dsp:cNvSpPr/>
      </dsp:nvSpPr>
      <dsp:spPr>
        <a:xfrm>
          <a:off x="553290" y="252348"/>
          <a:ext cx="690660" cy="69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6046B9-3B2D-4A48-B86A-C7BAC429E111}">
      <dsp:nvSpPr>
        <dsp:cNvPr id="0" name=""/>
        <dsp:cNvSpPr/>
      </dsp:nvSpPr>
      <dsp:spPr>
        <a:xfrm>
          <a:off x="1749188" y="2282"/>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 Study on Project Allocation System using Data Mining" by J. Kausalya and P. Sumathi: The authors proposed a project allocation system using data mining techniques such as association rule mining, decision tree, and k-means clustering to match the skills and preferences of students with the requirements of the projects. The system was found to be efficient and effective in allocating projects.</a:t>
          </a:r>
          <a:endParaRPr lang="en-US" sz="1100" kern="1200"/>
        </a:p>
      </dsp:txBody>
      <dsp:txXfrm>
        <a:off x="1749188" y="2282"/>
        <a:ext cx="2806872" cy="1190794"/>
      </dsp:txXfrm>
    </dsp:sp>
    <dsp:sp modelId="{E7F9EF43-9654-4473-82D3-161E36B2C2B2}">
      <dsp:nvSpPr>
        <dsp:cNvPr id="0" name=""/>
        <dsp:cNvSpPr/>
      </dsp:nvSpPr>
      <dsp:spPr>
        <a:xfrm>
          <a:off x="5045136" y="2282"/>
          <a:ext cx="1190794" cy="119079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D2CF8-425A-451B-8DDC-C2DA10087C11}">
      <dsp:nvSpPr>
        <dsp:cNvPr id="0" name=""/>
        <dsp:cNvSpPr/>
      </dsp:nvSpPr>
      <dsp:spPr>
        <a:xfrm>
          <a:off x="5295203" y="252348"/>
          <a:ext cx="690660" cy="69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D36FBC7-A407-4158-A2DC-84BC0E65AB96}">
      <dsp:nvSpPr>
        <dsp:cNvPr id="0" name=""/>
        <dsp:cNvSpPr/>
      </dsp:nvSpPr>
      <dsp:spPr>
        <a:xfrm>
          <a:off x="6491101" y="2282"/>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An Intelligent Project Allocation System Using Fuzzy Logic and Genetic Algorithm" by R. Jafarzadeh and A. R. Shahriar: The authors proposed an intelligent project allocation system that uses fuzzy logic and genetic algorithm to allocate projects to students based on their skills and preferences. The system was found to be accurate and efficient in allocating projects.</a:t>
          </a:r>
          <a:endParaRPr lang="en-US" sz="1100" kern="1200"/>
        </a:p>
      </dsp:txBody>
      <dsp:txXfrm>
        <a:off x="6491101" y="2282"/>
        <a:ext cx="2806872" cy="1190794"/>
      </dsp:txXfrm>
    </dsp:sp>
    <dsp:sp modelId="{D0E6EEB9-E75C-41FA-BDC1-ECC4ED78BC9F}">
      <dsp:nvSpPr>
        <dsp:cNvPr id="0" name=""/>
        <dsp:cNvSpPr/>
      </dsp:nvSpPr>
      <dsp:spPr>
        <a:xfrm>
          <a:off x="303223" y="1681806"/>
          <a:ext cx="1190794" cy="119079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BE9B1-FC08-41DB-A2EC-4D66E74FFC04}">
      <dsp:nvSpPr>
        <dsp:cNvPr id="0" name=""/>
        <dsp:cNvSpPr/>
      </dsp:nvSpPr>
      <dsp:spPr>
        <a:xfrm>
          <a:off x="553290" y="1931873"/>
          <a:ext cx="690660" cy="690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846DDFE-EEFB-4DFC-8811-D1EE2379853A}">
      <dsp:nvSpPr>
        <dsp:cNvPr id="0" name=""/>
        <dsp:cNvSpPr/>
      </dsp:nvSpPr>
      <dsp:spPr>
        <a:xfrm>
          <a:off x="1749188" y="1681806"/>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Optimization of Project Allocation Process using Multi-Criteria Decision-Making Techniques" by S. K. Pandey and S. Goyal: The authors proposed an optimization technique using multi-criteria decision making (MCDM) techniques such as TOPSIS and AHP to allocate projects to students based on their skills and preferences. The technique was found to be efficient and effective in allocating projects.</a:t>
          </a:r>
          <a:endParaRPr lang="en-US" sz="1100" kern="1200"/>
        </a:p>
      </dsp:txBody>
      <dsp:txXfrm>
        <a:off x="1749188" y="1681806"/>
        <a:ext cx="2806872" cy="1190794"/>
      </dsp:txXfrm>
    </dsp:sp>
    <dsp:sp modelId="{7D820C76-C1D7-4C81-B29E-0D7D571C4D6A}">
      <dsp:nvSpPr>
        <dsp:cNvPr id="0" name=""/>
        <dsp:cNvSpPr/>
      </dsp:nvSpPr>
      <dsp:spPr>
        <a:xfrm>
          <a:off x="5045136" y="1681806"/>
          <a:ext cx="1190794" cy="119079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3A4940-F5C6-4AC7-AC69-5C8DC4548B49}">
      <dsp:nvSpPr>
        <dsp:cNvPr id="0" name=""/>
        <dsp:cNvSpPr/>
      </dsp:nvSpPr>
      <dsp:spPr>
        <a:xfrm>
          <a:off x="5295203" y="1931873"/>
          <a:ext cx="690660" cy="690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902614-E8CD-4790-878C-F950DDE2986D}">
      <dsp:nvSpPr>
        <dsp:cNvPr id="0" name=""/>
        <dsp:cNvSpPr/>
      </dsp:nvSpPr>
      <dsp:spPr>
        <a:xfrm>
          <a:off x="6491101" y="1681806"/>
          <a:ext cx="2806872" cy="11907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IN" sz="1100" kern="1200"/>
            <a:t>A Hybrid Intelligent System for Project Allocation" by J. Parthiban and S. Sridharan: The authors proposed a hybrid intelligent system that uses neural network and genetic algorithm to allocate projects to students based on their skills and preferences. The system was found to be efficient and accurate in allocating projects.</a:t>
          </a:r>
          <a:endParaRPr lang="en-US" sz="1100" kern="1200"/>
        </a:p>
      </dsp:txBody>
      <dsp:txXfrm>
        <a:off x="6491101" y="1681806"/>
        <a:ext cx="2806872" cy="11907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78F98D-3DFA-423B-AD4D-E3739929A4A4}">
      <dsp:nvSpPr>
        <dsp:cNvPr id="0" name=""/>
        <dsp:cNvSpPr/>
      </dsp:nvSpPr>
      <dsp:spPr>
        <a:xfrm>
          <a:off x="0" y="6906"/>
          <a:ext cx="5914209" cy="87756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245478-2B0A-4039-B093-1C18034F3E3F}">
      <dsp:nvSpPr>
        <dsp:cNvPr id="0" name=""/>
        <dsp:cNvSpPr/>
      </dsp:nvSpPr>
      <dsp:spPr>
        <a:xfrm>
          <a:off x="265462" y="204358"/>
          <a:ext cx="483131" cy="482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17896B-0889-48F5-8EF1-139E541C08D6}">
      <dsp:nvSpPr>
        <dsp:cNvPr id="0" name=""/>
        <dsp:cNvSpPr/>
      </dsp:nvSpPr>
      <dsp:spPr>
        <a:xfrm>
          <a:off x="1014056" y="6906"/>
          <a:ext cx="4884535" cy="90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78" tIns="95778" rIns="95778" bIns="95778" numCol="1" spcCol="1270" anchor="ctr" anchorCtr="0">
          <a:noAutofit/>
        </a:bodyPr>
        <a:lstStyle/>
        <a:p>
          <a:pPr marL="0" lvl="0" indent="0" algn="l" defTabSz="622300">
            <a:lnSpc>
              <a:spcPct val="90000"/>
            </a:lnSpc>
            <a:spcBef>
              <a:spcPct val="0"/>
            </a:spcBef>
            <a:spcAft>
              <a:spcPct val="35000"/>
            </a:spcAft>
            <a:buNone/>
          </a:pPr>
          <a:r>
            <a:rPr lang="en-IN" sz="1400" kern="1200"/>
            <a:t>Automation of the project allocation process: The system eliminates the manual effort required for project allocation, making the process more efficient and effective. This can save time and resources and improve the quality of project allocation.</a:t>
          </a:r>
          <a:endParaRPr lang="en-US" sz="1400" kern="1200"/>
        </a:p>
      </dsp:txBody>
      <dsp:txXfrm>
        <a:off x="1014056" y="6906"/>
        <a:ext cx="4884535" cy="904986"/>
      </dsp:txXfrm>
    </dsp:sp>
    <dsp:sp modelId="{2BA39AC6-CAA7-4811-9D51-F401B795606C}">
      <dsp:nvSpPr>
        <dsp:cNvPr id="0" name=""/>
        <dsp:cNvSpPr/>
      </dsp:nvSpPr>
      <dsp:spPr>
        <a:xfrm>
          <a:off x="0" y="1138139"/>
          <a:ext cx="5914209" cy="87756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E33464-BD96-48D1-B2B7-5936F506E3FE}">
      <dsp:nvSpPr>
        <dsp:cNvPr id="0" name=""/>
        <dsp:cNvSpPr/>
      </dsp:nvSpPr>
      <dsp:spPr>
        <a:xfrm>
          <a:off x="265462" y="1335590"/>
          <a:ext cx="483131" cy="482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CF5292-5EDF-41D8-A8E2-38651649164B}">
      <dsp:nvSpPr>
        <dsp:cNvPr id="0" name=""/>
        <dsp:cNvSpPr/>
      </dsp:nvSpPr>
      <dsp:spPr>
        <a:xfrm>
          <a:off x="1014056" y="1138139"/>
          <a:ext cx="4884535" cy="90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78" tIns="95778" rIns="95778" bIns="95778" numCol="1" spcCol="1270" anchor="ctr" anchorCtr="0">
          <a:noAutofit/>
        </a:bodyPr>
        <a:lstStyle/>
        <a:p>
          <a:pPr marL="0" lvl="0" indent="0" algn="l" defTabSz="622300">
            <a:lnSpc>
              <a:spcPct val="90000"/>
            </a:lnSpc>
            <a:spcBef>
              <a:spcPct val="0"/>
            </a:spcBef>
            <a:spcAft>
              <a:spcPct val="35000"/>
            </a:spcAft>
            <a:buNone/>
          </a:pPr>
          <a:r>
            <a:rPr lang="en-IN" sz="1400" kern="1200"/>
            <a:t>Matching users with the right projects: The system uses data mining and other techniques to match users with projects that best suit their skills and interests. This can lead to better project outcomes and higher user satisfaction.</a:t>
          </a:r>
          <a:endParaRPr lang="en-US" sz="1400" kern="1200"/>
        </a:p>
      </dsp:txBody>
      <dsp:txXfrm>
        <a:off x="1014056" y="1138139"/>
        <a:ext cx="4884535" cy="904986"/>
      </dsp:txXfrm>
    </dsp:sp>
    <dsp:sp modelId="{E6B1E227-6EF4-4A21-ACD3-E24C0959D37B}">
      <dsp:nvSpPr>
        <dsp:cNvPr id="0" name=""/>
        <dsp:cNvSpPr/>
      </dsp:nvSpPr>
      <dsp:spPr>
        <a:xfrm>
          <a:off x="0" y="2269371"/>
          <a:ext cx="5914209" cy="87756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AD35A-9FD7-4DBD-8527-8C843E9A8149}">
      <dsp:nvSpPr>
        <dsp:cNvPr id="0" name=""/>
        <dsp:cNvSpPr/>
      </dsp:nvSpPr>
      <dsp:spPr>
        <a:xfrm>
          <a:off x="265462" y="2466823"/>
          <a:ext cx="483131" cy="482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A4666D-D209-4AE4-B8DC-C2501B00090F}">
      <dsp:nvSpPr>
        <dsp:cNvPr id="0" name=""/>
        <dsp:cNvSpPr/>
      </dsp:nvSpPr>
      <dsp:spPr>
        <a:xfrm>
          <a:off x="1014056" y="2269371"/>
          <a:ext cx="4884535" cy="90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78" tIns="95778" rIns="95778" bIns="95778" numCol="1" spcCol="1270" anchor="ctr" anchorCtr="0">
          <a:noAutofit/>
        </a:bodyPr>
        <a:lstStyle/>
        <a:p>
          <a:pPr marL="0" lvl="0" indent="0" algn="l" defTabSz="622300">
            <a:lnSpc>
              <a:spcPct val="90000"/>
            </a:lnSpc>
            <a:spcBef>
              <a:spcPct val="0"/>
            </a:spcBef>
            <a:spcAft>
              <a:spcPct val="35000"/>
            </a:spcAft>
            <a:buNone/>
          </a:pPr>
          <a:r>
            <a:rPr lang="en-IN" sz="1400" kern="1200"/>
            <a:t>Fair and transparent allocation process: The system ensures a fair and transparent allocation process by eliminating biases and providing equal opportunities for all users.</a:t>
          </a:r>
          <a:endParaRPr lang="en-US" sz="1400" kern="1200"/>
        </a:p>
      </dsp:txBody>
      <dsp:txXfrm>
        <a:off x="1014056" y="2269371"/>
        <a:ext cx="4884535" cy="904986"/>
      </dsp:txXfrm>
    </dsp:sp>
    <dsp:sp modelId="{B4C080CB-4DA6-462A-A010-109C062AADB2}">
      <dsp:nvSpPr>
        <dsp:cNvPr id="0" name=""/>
        <dsp:cNvSpPr/>
      </dsp:nvSpPr>
      <dsp:spPr>
        <a:xfrm>
          <a:off x="0" y="3400604"/>
          <a:ext cx="5914209" cy="87756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819BE0-0BBC-4EEF-A6F9-1C6EC1B105BF}">
      <dsp:nvSpPr>
        <dsp:cNvPr id="0" name=""/>
        <dsp:cNvSpPr/>
      </dsp:nvSpPr>
      <dsp:spPr>
        <a:xfrm>
          <a:off x="265462" y="3598056"/>
          <a:ext cx="483131" cy="482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03298D-D36C-4AFF-B72E-03F1B59A4FBD}">
      <dsp:nvSpPr>
        <dsp:cNvPr id="0" name=""/>
        <dsp:cNvSpPr/>
      </dsp:nvSpPr>
      <dsp:spPr>
        <a:xfrm>
          <a:off x="1014056" y="3400604"/>
          <a:ext cx="4884535" cy="90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78" tIns="95778" rIns="95778" bIns="95778" numCol="1" spcCol="1270" anchor="ctr" anchorCtr="0">
          <a:noAutofit/>
        </a:bodyPr>
        <a:lstStyle/>
        <a:p>
          <a:pPr marL="0" lvl="0" indent="0" algn="l" defTabSz="622300">
            <a:lnSpc>
              <a:spcPct val="90000"/>
            </a:lnSpc>
            <a:spcBef>
              <a:spcPct val="0"/>
            </a:spcBef>
            <a:spcAft>
              <a:spcPct val="35000"/>
            </a:spcAft>
            <a:buNone/>
          </a:pPr>
          <a:r>
            <a:rPr lang="en-IN" sz="1400" kern="1200"/>
            <a:t>Valuable insights into project allocation patterns: The system provides valuable insights into project allocation patterns, which can help project supervisors make data-driven decisions and optimize the allocation process for better efficiency and effectiveness.</a:t>
          </a:r>
          <a:endParaRPr lang="en-US" sz="1400" kern="1200"/>
        </a:p>
      </dsp:txBody>
      <dsp:txXfrm>
        <a:off x="1014056" y="3400604"/>
        <a:ext cx="4884535" cy="904986"/>
      </dsp:txXfrm>
    </dsp:sp>
    <dsp:sp modelId="{5986D1CD-0F8E-4882-B300-6002DF7078A7}">
      <dsp:nvSpPr>
        <dsp:cNvPr id="0" name=""/>
        <dsp:cNvSpPr/>
      </dsp:nvSpPr>
      <dsp:spPr>
        <a:xfrm>
          <a:off x="0" y="4531837"/>
          <a:ext cx="5914209" cy="87756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1BCBCD-51DD-41D3-8335-14A8F0EB7796}">
      <dsp:nvSpPr>
        <dsp:cNvPr id="0" name=""/>
        <dsp:cNvSpPr/>
      </dsp:nvSpPr>
      <dsp:spPr>
        <a:xfrm>
          <a:off x="265462" y="4729288"/>
          <a:ext cx="483131" cy="4826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7A9450-9A88-4107-A418-6F6E181A5D10}">
      <dsp:nvSpPr>
        <dsp:cNvPr id="0" name=""/>
        <dsp:cNvSpPr/>
      </dsp:nvSpPr>
      <dsp:spPr>
        <a:xfrm>
          <a:off x="1014056" y="4531837"/>
          <a:ext cx="4884535" cy="9049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78" tIns="95778" rIns="95778" bIns="95778" numCol="1" spcCol="1270" anchor="ctr" anchorCtr="0">
          <a:noAutofit/>
        </a:bodyPr>
        <a:lstStyle/>
        <a:p>
          <a:pPr marL="0" lvl="0" indent="0" algn="l" defTabSz="622300">
            <a:lnSpc>
              <a:spcPct val="90000"/>
            </a:lnSpc>
            <a:spcBef>
              <a:spcPct val="0"/>
            </a:spcBef>
            <a:spcAft>
              <a:spcPct val="35000"/>
            </a:spcAft>
            <a:buNone/>
          </a:pPr>
          <a:r>
            <a:rPr lang="en-IN" sz="1400" kern="1200" dirty="0"/>
            <a:t>Improved user engagement and retention: By matching users with projects that best suit their skills and interests, the system can improve user engagement and retention. Users are more likely to be satisfied with the projects they work on and are more likely to continue to contribute to the organization</a:t>
          </a:r>
          <a:endParaRPr lang="en-US" sz="1400" kern="1200" dirty="0"/>
        </a:p>
      </dsp:txBody>
      <dsp:txXfrm>
        <a:off x="1014056" y="4531837"/>
        <a:ext cx="4884535" cy="90498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2EA7947-E287-4738-8C82-07CE4F01EF03}" type="datetime2">
              <a:rPr lang="en-US" smtClean="0"/>
              <a:t>Thursday, June 1, 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Sample Footer</a:t>
            </a:r>
          </a:p>
        </p:txBody>
      </p:sp>
      <p:sp>
        <p:nvSpPr>
          <p:cNvPr id="6" name="Slide Number Placeholder 5"/>
          <p:cNvSpPr>
            <a:spLocks noGrp="1"/>
          </p:cNvSpPr>
          <p:nvPr>
            <p:ph type="sldNum" sz="quarter" idx="12"/>
          </p:nvPr>
        </p:nvSpPr>
        <p:spPr>
          <a:xfrm>
            <a:off x="8956900" y="5037663"/>
            <a:ext cx="551167" cy="279400"/>
          </a:xfrm>
        </p:spPr>
        <p:txBody>
          <a:bodyPr/>
          <a:lstStyle/>
          <a:p>
            <a:fld id="{DBA1B0FB-D917-4C8C-928F-313BD683BF3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848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6" name="Footer Placeholder 5"/>
          <p:cNvSpPr>
            <a:spLocks noGrp="1"/>
          </p:cNvSpPr>
          <p:nvPr>
            <p:ph type="ftr" sz="quarter" idx="11"/>
          </p:nvPr>
        </p:nvSpPr>
        <p:spPr/>
        <p:txBody>
          <a:bodyPr/>
          <a:lstStyle/>
          <a:p>
            <a:r>
              <a:rPr lang="en-US"/>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33492967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38685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059618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56931302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06841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11"/>
          </p:nvPr>
        </p:nvSpPr>
        <p:spPr/>
        <p:txBody>
          <a:bodyPr/>
          <a:lstStyle/>
          <a:p>
            <a:r>
              <a:rPr lang="en-US"/>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359225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Thursday, June 1,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87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Thursday, June 1,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117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Thursday, June 1,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23895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Thursday, June 1, 2023</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7999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Thursday, June 1,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92792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Thursday, June 1, 2023</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129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Thursday, June 1, 2023</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2013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Thursday, June 1, 2023</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48908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Thursday, June 1,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672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Thursday, June 1, 2023</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270029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CB39B-5F4C-4A7E-9BE3-AAFD45576D16}" type="datetime2">
              <a:rPr lang="en-US" smtClean="0"/>
              <a:t>Thursday, June 1, 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Sample Footer</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88289686"/>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75" name="TextBox 74">
            <a:extLst>
              <a:ext uri="{FF2B5EF4-FFF2-40B4-BE49-F238E27FC236}">
                <a16:creationId xmlns:a16="http://schemas.microsoft.com/office/drawing/2014/main" id="{A0241C8A-D98D-3850-519F-51919236B236}"/>
              </a:ext>
            </a:extLst>
          </p:cNvPr>
          <p:cNvSpPr txBox="1"/>
          <p:nvPr/>
        </p:nvSpPr>
        <p:spPr>
          <a:xfrm>
            <a:off x="826852" y="872061"/>
            <a:ext cx="3073940" cy="3436688"/>
          </a:xfrm>
          <a:prstGeom prst="rect">
            <a:avLst/>
          </a:prstGeom>
        </p:spPr>
        <p:txBody>
          <a:bodyPr vert="horz" lIns="91440" tIns="45720" rIns="91440" bIns="45720" rtlCol="0" anchor="b">
            <a:normAutofit/>
          </a:bodyPr>
          <a:lstStyle/>
          <a:p>
            <a:pPr algn="ctr">
              <a:spcBef>
                <a:spcPct val="0"/>
              </a:spcBef>
              <a:spcAft>
                <a:spcPts val="600"/>
              </a:spcAft>
            </a:pPr>
            <a:r>
              <a:rPr lang="en-US" sz="4400">
                <a:ln w="3175" cmpd="sng">
                  <a:noFill/>
                </a:ln>
                <a:solidFill>
                  <a:srgbClr val="262626"/>
                </a:solidFill>
                <a:latin typeface="+mj-lt"/>
                <a:ea typeface="+mj-ea"/>
                <a:cs typeface="+mj-cs"/>
              </a:rPr>
              <a:t>Project Allotment System</a:t>
            </a:r>
          </a:p>
        </p:txBody>
      </p:sp>
      <p:sp useBgFill="1">
        <p:nvSpPr>
          <p:cNvPr id="90" name="Rectangle 89">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1" descr="School desk with books and pencils with chalkboard in background">
            <a:extLst>
              <a:ext uri="{FF2B5EF4-FFF2-40B4-BE49-F238E27FC236}">
                <a16:creationId xmlns:a16="http://schemas.microsoft.com/office/drawing/2014/main" id="{010A3A4B-49E3-0669-4995-CAD705762B8B}"/>
              </a:ext>
            </a:extLst>
          </p:cNvPr>
          <p:cNvPicPr>
            <a:picLocks noChangeAspect="1"/>
          </p:cNvPicPr>
          <p:nvPr/>
        </p:nvPicPr>
        <p:blipFill rotWithShape="1">
          <a:blip r:embed="rId3"/>
          <a:srcRect l="9091" t="23391"/>
          <a:stretch/>
        </p:blipFill>
        <p:spPr>
          <a:xfrm>
            <a:off x="5435910" y="1688396"/>
            <a:ext cx="6098041" cy="3430161"/>
          </a:xfrm>
          <a:prstGeom prst="rect">
            <a:avLst/>
          </a:prstGeom>
        </p:spPr>
      </p:pic>
    </p:spTree>
    <p:extLst>
      <p:ext uri="{BB962C8B-B14F-4D97-AF65-F5344CB8AC3E}">
        <p14:creationId xmlns:p14="http://schemas.microsoft.com/office/powerpoint/2010/main" val="123702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5A4B13B5-3FC9-E61E-3CD2-F1E508BF7023}"/>
              </a:ext>
            </a:extLst>
          </p:cNvPr>
          <p:cNvSpPr>
            <a:spLocks noGrp="1"/>
          </p:cNvSpPr>
          <p:nvPr>
            <p:ph type="title"/>
          </p:nvPr>
        </p:nvSpPr>
        <p:spPr>
          <a:xfrm>
            <a:off x="952108" y="954756"/>
            <a:ext cx="2730414" cy="4946003"/>
          </a:xfrm>
        </p:spPr>
        <p:txBody>
          <a:bodyPr>
            <a:normAutofit/>
          </a:bodyPr>
          <a:lstStyle/>
          <a:p>
            <a:r>
              <a:rPr lang="en-IN" sz="4000" dirty="0">
                <a:solidFill>
                  <a:srgbClr val="FFFFFF"/>
                </a:solidFill>
              </a:rPr>
              <a:t>Introduction</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8CD0C1-79A7-8963-C61D-143158FCEFD8}"/>
              </a:ext>
            </a:extLst>
          </p:cNvPr>
          <p:cNvSpPr>
            <a:spLocks noGrp="1"/>
          </p:cNvSpPr>
          <p:nvPr>
            <p:ph idx="1"/>
          </p:nvPr>
        </p:nvSpPr>
        <p:spPr>
          <a:xfrm>
            <a:off x="5140934" y="469900"/>
            <a:ext cx="5953630" cy="5405968"/>
          </a:xfrm>
        </p:spPr>
        <p:txBody>
          <a:bodyPr anchor="ctr">
            <a:normAutofit fontScale="62500" lnSpcReduction="20000"/>
          </a:bodyPr>
          <a:lstStyle/>
          <a:p>
            <a:pPr algn="just" fontAlgn="t">
              <a:lnSpc>
                <a:spcPct val="150000"/>
              </a:lnSpc>
              <a:spcAft>
                <a:spcPts val="1000"/>
              </a:spcAft>
              <a:tabLst>
                <a:tab pos="285750" algn="l"/>
              </a:tabLs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project allotment system is a software application designed to automate and streamline the process of project allocation. In organizations, educational institutions, and research </a:t>
            </a:r>
            <a:r>
              <a:rPr lang="en-IN"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centers</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it is often necessary to allocate projects to students or employees based on their skills, interests, and availability. This can be a time-consuming and challenging task for project supervisors, especially when dealing with many users and projects.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t">
              <a:lnSpc>
                <a:spcPct val="150000"/>
              </a:lnSpc>
              <a:spcAft>
                <a:spcPts val="1000"/>
              </a:spcAft>
              <a:tabLst>
                <a:tab pos="285750" algn="l"/>
              </a:tabLs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project allotment system aims to simplify this process by providing an automated solution that matches the requirements of a project with the skills and interests of potential users. It eliminates the need for manual effort, reduces the chances of errors and biases, and ensures a fair and transparent allocation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t">
              <a:lnSpc>
                <a:spcPct val="150000"/>
              </a:lnSpc>
              <a:spcAft>
                <a:spcPts val="1000"/>
              </a:spcAft>
              <a:tabLst>
                <a:tab pos="285750" algn="l"/>
              </a:tabLs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system consists of three primary modules, including the user module, the project module, and the allocation module. The user module maintains the records of all the users, while the project module maintains the records of all the available projects. The allocation module matches the requirements of a project with the user's skills and interests to suggest the most suitable users for the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fontAlgn="t">
              <a:lnSpc>
                <a:spcPct val="150000"/>
              </a:lnSpc>
              <a:spcAft>
                <a:spcPts val="1000"/>
              </a:spcAft>
              <a:tabLst>
                <a:tab pos="285750" algn="l"/>
              </a:tabLst>
            </a:pP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The project allotment system offers numerous benefits, including increased efficiency, reduced manual effort, improved transparency, and valuable insights into project allocation patterns. It is an excellent tool for organizations, educational institutions, and research canters looking to optimize their project allocation process and ensure fair and equal opportunities for all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2571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7DC26-A578-D86D-2FAC-45D3401D5837}"/>
              </a:ext>
            </a:extLst>
          </p:cNvPr>
          <p:cNvSpPr>
            <a:spLocks noGrp="1"/>
          </p:cNvSpPr>
          <p:nvPr>
            <p:ph type="title"/>
          </p:nvPr>
        </p:nvSpPr>
        <p:spPr>
          <a:xfrm>
            <a:off x="1295402" y="982132"/>
            <a:ext cx="9601196" cy="1303867"/>
          </a:xfrm>
        </p:spPr>
        <p:txBody>
          <a:bodyPr>
            <a:normAutofit/>
          </a:bodyPr>
          <a:lstStyle/>
          <a:p>
            <a:r>
              <a:rPr lang="en-IN"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Literature Review</a:t>
            </a:r>
            <a:endParaRPr lang="en-IN">
              <a:solidFill>
                <a:srgbClr val="262626"/>
              </a:solidFill>
            </a:endParaRPr>
          </a:p>
        </p:txBody>
      </p:sp>
      <p:graphicFrame>
        <p:nvGraphicFramePr>
          <p:cNvPr id="5" name="Content Placeholder 2">
            <a:extLst>
              <a:ext uri="{FF2B5EF4-FFF2-40B4-BE49-F238E27FC236}">
                <a16:creationId xmlns:a16="http://schemas.microsoft.com/office/drawing/2014/main" id="{30400102-EF13-F1B2-86AB-2657F7628D3B}"/>
              </a:ext>
            </a:extLst>
          </p:cNvPr>
          <p:cNvGraphicFramePr>
            <a:graphicFrameLocks noGrp="1"/>
          </p:cNvGraphicFramePr>
          <p:nvPr>
            <p:ph idx="1"/>
            <p:extLst>
              <p:ext uri="{D42A27DB-BD31-4B8C-83A1-F6EECF244321}">
                <p14:modId xmlns:p14="http://schemas.microsoft.com/office/powerpoint/2010/main" val="2309092973"/>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435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4001-C410-CB21-BCC8-6171E9CAD937}"/>
              </a:ext>
            </a:extLst>
          </p:cNvPr>
          <p:cNvSpPr>
            <a:spLocks noGrp="1"/>
          </p:cNvSpPr>
          <p:nvPr>
            <p:ph type="title"/>
          </p:nvPr>
        </p:nvSpPr>
        <p:spPr>
          <a:xfrm>
            <a:off x="640080" y="635508"/>
            <a:ext cx="3354470" cy="5586984"/>
          </a:xfrm>
        </p:spPr>
        <p:txBody>
          <a:bodyPr>
            <a:normAutofit/>
          </a:bodyPr>
          <a:lstStyle/>
          <a:p>
            <a:r>
              <a:rPr lang="en-IN" sz="4800" b="1">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rPr>
              <a:t>Project / Research Objective</a:t>
            </a:r>
            <a:endParaRPr lang="en-IN" sz="4800" dirty="0">
              <a:solidFill>
                <a:schemeClr val="tx2"/>
              </a:solidFill>
            </a:endParaRPr>
          </a:p>
        </p:txBody>
      </p:sp>
      <p:sp>
        <p:nvSpPr>
          <p:cNvPr id="23" name="Rectangle 22">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DFB1F6-7C25-09A7-71A7-970827C829A1}"/>
              </a:ext>
            </a:extLst>
          </p:cNvPr>
          <p:cNvSpPr>
            <a:spLocks noGrp="1"/>
          </p:cNvSpPr>
          <p:nvPr>
            <p:ph idx="1"/>
          </p:nvPr>
        </p:nvSpPr>
        <p:spPr>
          <a:xfrm>
            <a:off x="5617804" y="954756"/>
            <a:ext cx="5613283" cy="4853888"/>
          </a:xfrm>
        </p:spPr>
        <p:txBody>
          <a:bodyPr anchor="ctr">
            <a:normAutofit/>
          </a:bodyPr>
          <a:lstStyle/>
          <a:p>
            <a:pPr fontAlgn="t">
              <a:lnSpc>
                <a:spcPct val="90000"/>
              </a:lnSpc>
              <a:spcAft>
                <a:spcPts val="1000"/>
              </a:spcAft>
              <a:tabLst>
                <a:tab pos="285750" algn="l"/>
              </a:tabLst>
            </a:pPr>
            <a:r>
              <a:rPr lang="en-IN"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objective of the project allotment system is to streamline and optimize the process of project allocation. In many organizations, educational institutions, and research centers, project allocation is a complex task that requires a significant amount of manual effort, time, and resources. The process of allocating projects is often prone to errors and biases, and there is a risk of projects being assigned to individuals who may not have the necessary skills or interests to complete them successfully.</a:t>
            </a:r>
            <a:endParaRPr lang="en-IN"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90000"/>
              </a:lnSpc>
              <a:spcAft>
                <a:spcPts val="1000"/>
              </a:spcAft>
              <a:tabLst>
                <a:tab pos="285750" algn="l"/>
              </a:tabLst>
            </a:pPr>
            <a:r>
              <a:rPr lang="en-IN"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project allotment system aims to address these challenges by automating the process of project allocation and matching the skills and interests of potential users with the requirements of the available projects. The system uses various techniques such as data mining, fuzzy logic, genetic algorithms, and multi-criteria decision making to suggest the most suitable users for a particular project.</a:t>
            </a:r>
            <a:endParaRPr lang="en-IN"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90000"/>
              </a:lnSpc>
              <a:spcAft>
                <a:spcPts val="1000"/>
              </a:spcAft>
              <a:tabLst>
                <a:tab pos="285750" algn="l"/>
              </a:tabLst>
            </a:pPr>
            <a:r>
              <a:rPr lang="en-IN"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The system's primary objective is to eliminate the manual effort required for project allocation, reduce the chances of errors and biases, and ensure a fair and transparent allocation process. By automating the project allocation process, organizations can save time and resources and allocate projects more efficiently and effectively. The system also provides valuable insights into project allocation patterns, which can help project supervisors make data-driven decisions and optimize the allocation process for better efficiency and effectiveness.</a:t>
            </a:r>
            <a:endParaRPr lang="en-IN"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fontAlgn="t">
              <a:lnSpc>
                <a:spcPct val="90000"/>
              </a:lnSpc>
              <a:spcAft>
                <a:spcPts val="1000"/>
              </a:spcAft>
              <a:tabLst>
                <a:tab pos="285750" algn="l"/>
              </a:tabLst>
            </a:pPr>
            <a:r>
              <a:rPr lang="en-IN" sz="120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Overall, the objective of the project allotment system is to provide a reliable and efficient solution to the complex task of project allocation, enabling project supervisors to allocate projects quickly and fairly, while ensuring that users are matched with projects that best suit their skills and interests.</a:t>
            </a:r>
            <a:endParaRPr lang="en-IN" sz="120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83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38" name="Rectangle 29">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1">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3">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1127DE-7B9D-C03C-18D4-F53BA75C7679}"/>
              </a:ext>
            </a:extLst>
          </p:cNvPr>
          <p:cNvSpPr>
            <a:spLocks noGrp="1"/>
          </p:cNvSpPr>
          <p:nvPr>
            <p:ph type="title"/>
          </p:nvPr>
        </p:nvSpPr>
        <p:spPr>
          <a:xfrm>
            <a:off x="952108" y="954756"/>
            <a:ext cx="2730414" cy="4946003"/>
          </a:xfrm>
        </p:spPr>
        <p:txBody>
          <a:bodyPr>
            <a:normAutofit/>
          </a:bodyPr>
          <a:lstStyle/>
          <a:p>
            <a:pPr fontAlgn="t">
              <a:spcAft>
                <a:spcPts val="1000"/>
              </a:spcAft>
              <a:tabLst>
                <a:tab pos="285750" algn="l"/>
              </a:tabLst>
            </a:pPr>
            <a:r>
              <a:rPr lang="en-IN" sz="34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Research Methodology</a:t>
            </a:r>
            <a:endParaRPr lang="en-IN" sz="3400">
              <a:solidFill>
                <a:srgbClr val="FFFFFF"/>
              </a:solidFill>
            </a:endParaRPr>
          </a:p>
        </p:txBody>
      </p:sp>
      <p:sp>
        <p:nvSpPr>
          <p:cNvPr id="41" name="Rectangle 35">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E9DDEB-C374-88B9-A1C6-17A187EEF72C}"/>
              </a:ext>
            </a:extLst>
          </p:cNvPr>
          <p:cNvSpPr>
            <a:spLocks noGrp="1"/>
          </p:cNvSpPr>
          <p:nvPr>
            <p:ph idx="1"/>
          </p:nvPr>
        </p:nvSpPr>
        <p:spPr>
          <a:xfrm>
            <a:off x="5360003" y="724773"/>
            <a:ext cx="5953630" cy="5405968"/>
          </a:xfrm>
        </p:spPr>
        <p:txBody>
          <a:bodyPr anchor="ctr">
            <a:normAutofit/>
          </a:bodyPr>
          <a:lstStyle/>
          <a:p>
            <a:pPr marL="0" indent="0" fontAlgn="t">
              <a:lnSpc>
                <a:spcPct val="90000"/>
              </a:lnSpc>
              <a:spcAft>
                <a:spcPts val="1000"/>
              </a:spcAft>
              <a:buNone/>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The research methodology for the project allotment system can involve the following steps: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Requirement gathering: The first step in developing a project allotment system is to gather requirements from the users and stakeholders. The requirements should cover the features and functionalities that the system should have to support the project allocation process. </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collection: The system needs data on the users' skills, preferences, and project requirements. Data can be collected from various sources, such as user profiles, project descriptions, and historical project data.</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pre-processing: The data collected needs to be cleaned, transformed, and pre-processed to remove inconsistencies and prepare it for analysis.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Data analysis: Data mining techniques such as association rule mining, decision tree, and k-means clustering, fuzzy logic, genetic algorithm, and multi-criteria decision making can be used to analyse the data and match users with projects.</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design and implementation: The system needs to be designed and implemented based on the requirements and data analysis. The system should include a user interface for users to interact with the system and provide input.</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Testing and validation: The system needs to be tested and validated to ensure that it meets the requirements and performs as expected. Testing can be done using various techniques, such as unit testing, integration testing, and user acceptance testing.</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System deployment and maintenance: Once the system is tested and validated, it can be deployed for use. Maintenance activities such as bug fixes, updates, and enhancements need to be performed to ensure that the system continues to perform optimally.</a:t>
            </a:r>
          </a:p>
          <a:p>
            <a:pPr marL="0" indent="0" fontAlgn="t">
              <a:lnSpc>
                <a:spcPct val="90000"/>
              </a:lnSpc>
              <a:spcAft>
                <a:spcPts val="1000"/>
              </a:spcAft>
              <a:buNone/>
              <a:tabLst>
                <a:tab pos="285750" algn="l"/>
              </a:tabLst>
            </a:pPr>
            <a:r>
              <a:rPr lang="en-IN" sz="11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Overall, the research methodology for the project allotment system involves gathering requirements, collecting, and pre-processing data, analysing data using data mining and other techniques, designing, and implementing the system, testing and validating it, and deploying and maintaining it for use.</a:t>
            </a:r>
            <a:endParaRPr lang="en-IN"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83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8A89F64-223D-3D3B-2D54-48D64C3E2CD9}"/>
              </a:ext>
            </a:extLst>
          </p:cNvPr>
          <p:cNvSpPr>
            <a:spLocks noGrp="1"/>
          </p:cNvSpPr>
          <p:nvPr>
            <p:ph type="title"/>
          </p:nvPr>
        </p:nvSpPr>
        <p:spPr>
          <a:xfrm>
            <a:off x="1055599" y="1055077"/>
            <a:ext cx="2532909" cy="4794578"/>
          </a:xfrm>
        </p:spPr>
        <p:txBody>
          <a:bodyPr>
            <a:normAutofit/>
          </a:bodyPr>
          <a:lstStyle/>
          <a:p>
            <a:r>
              <a:rPr lang="en-IN" b="1">
                <a:solidFill>
                  <a:srgbClr val="262626"/>
                </a:solidFill>
                <a:effectLst/>
                <a:latin typeface="Times New Roman" panose="02020603050405020304" pitchFamily="18" charset="0"/>
                <a:ea typeface="Times New Roman" panose="02020603050405020304" pitchFamily="18" charset="0"/>
                <a:cs typeface="Times New Roman" panose="02020603050405020304" pitchFamily="18" charset="0"/>
              </a:rPr>
              <a:t>Project / Research Outcome</a:t>
            </a:r>
            <a:endParaRPr lang="en-IN">
              <a:solidFill>
                <a:srgbClr val="262626"/>
              </a:solidFill>
            </a:endParaRPr>
          </a:p>
        </p:txBody>
      </p:sp>
      <p:sp useBgFill="1">
        <p:nvSpPr>
          <p:cNvPr id="20"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E0591232-B7F2-D67C-F0AD-00EB623B6CD3}"/>
              </a:ext>
            </a:extLst>
          </p:cNvPr>
          <p:cNvGraphicFramePr>
            <a:graphicFrameLocks noGrp="1"/>
          </p:cNvGraphicFramePr>
          <p:nvPr>
            <p:ph idx="1"/>
            <p:extLst>
              <p:ext uri="{D42A27DB-BD31-4B8C-83A1-F6EECF244321}">
                <p14:modId xmlns:p14="http://schemas.microsoft.com/office/powerpoint/2010/main" val="2000896787"/>
              </p:ext>
            </p:extLst>
          </p:nvPr>
        </p:nvGraphicFramePr>
        <p:xfrm>
          <a:off x="5470072" y="804670"/>
          <a:ext cx="5914209" cy="54437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8626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42" name="Picture 41">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3" name="Rectangle 42">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44" name="Picture 43">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45" name="Picture 44">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47" name="Straight Connector 4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1CD07172-CD61-45EB-BEE3-F644503E5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1EADA5DB-ED12-413A-AAB5-6A8D1152E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4"/>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BA45E5C-ACB9-49E8-B4DB-5255C237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2711A96-22D8-C3A8-8DE1-07AC76C82DFF}"/>
              </a:ext>
            </a:extLst>
          </p:cNvPr>
          <p:cNvSpPr>
            <a:spLocks noGrp="1"/>
          </p:cNvSpPr>
          <p:nvPr>
            <p:ph type="title"/>
          </p:nvPr>
        </p:nvSpPr>
        <p:spPr>
          <a:xfrm>
            <a:off x="826852" y="872061"/>
            <a:ext cx="3073940" cy="3835401"/>
          </a:xfrm>
        </p:spPr>
        <p:txBody>
          <a:bodyPr vert="horz" lIns="91440" tIns="45720" rIns="91440" bIns="45720" rtlCol="0" anchor="b">
            <a:normAutofit/>
          </a:bodyPr>
          <a:lstStyle/>
          <a:p>
            <a:r>
              <a:rPr lang="en-US" b="1" dirty="0">
                <a:solidFill>
                  <a:srgbClr val="262626"/>
                </a:solidFill>
              </a:rPr>
              <a:t>Proposed Time Duration</a:t>
            </a:r>
            <a:endParaRPr lang="en-US" dirty="0">
              <a:solidFill>
                <a:srgbClr val="262626"/>
              </a:solidFill>
            </a:endParaRPr>
          </a:p>
        </p:txBody>
      </p:sp>
      <p:sp useBgFill="1">
        <p:nvSpPr>
          <p:cNvPr id="55" name="Rectangle 54">
            <a:extLst>
              <a:ext uri="{FF2B5EF4-FFF2-40B4-BE49-F238E27FC236}">
                <a16:creationId xmlns:a16="http://schemas.microsoft.com/office/drawing/2014/main" id="{857E618C-1D7B-4A51-90C1-6106CD8A1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70391C9-F131-F234-372B-E9100A2021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5435910" y="1116711"/>
            <a:ext cx="6098041" cy="4573530"/>
          </a:xfrm>
          <a:prstGeom prst="rect">
            <a:avLst/>
          </a:prstGeom>
          <a:noFill/>
        </p:spPr>
      </p:pic>
    </p:spTree>
    <p:extLst>
      <p:ext uri="{BB962C8B-B14F-4D97-AF65-F5344CB8AC3E}">
        <p14:creationId xmlns:p14="http://schemas.microsoft.com/office/powerpoint/2010/main" val="204649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2CD9B7C2-B026-9A2F-BA51-4860851CDE3B}"/>
              </a:ext>
            </a:extLst>
          </p:cNvPr>
          <p:cNvPicPr>
            <a:picLocks noChangeAspect="1"/>
          </p:cNvPicPr>
          <p:nvPr/>
        </p:nvPicPr>
        <p:blipFill rotWithShape="1">
          <a:blip r:embed="rId2">
            <a:alphaModFix amt="35000"/>
          </a:blip>
          <a:srcRect/>
          <a:stretch/>
        </p:blipFill>
        <p:spPr>
          <a:xfrm>
            <a:off x="20" y="-38090"/>
            <a:ext cx="12191980" cy="6857990"/>
          </a:xfrm>
          <a:prstGeom prst="rect">
            <a:avLst/>
          </a:prstGeom>
        </p:spPr>
      </p:pic>
      <p:sp>
        <p:nvSpPr>
          <p:cNvPr id="2" name="Title 1">
            <a:extLst>
              <a:ext uri="{FF2B5EF4-FFF2-40B4-BE49-F238E27FC236}">
                <a16:creationId xmlns:a16="http://schemas.microsoft.com/office/drawing/2014/main" id="{AB40E963-3006-E046-C0F9-6668A1BC496A}"/>
              </a:ext>
            </a:extLst>
          </p:cNvPr>
          <p:cNvSpPr>
            <a:spLocks noGrp="1"/>
          </p:cNvSpPr>
          <p:nvPr>
            <p:ph type="title"/>
          </p:nvPr>
        </p:nvSpPr>
        <p:spPr>
          <a:xfrm>
            <a:off x="1295402" y="982132"/>
            <a:ext cx="9601196" cy="1303867"/>
          </a:xfrm>
        </p:spPr>
        <p:txBody>
          <a:bodyPr>
            <a:normAutofit/>
          </a:bodyPr>
          <a:lstStyle/>
          <a:p>
            <a:pPr fontAlgn="t">
              <a:spcAft>
                <a:spcPts val="1000"/>
              </a:spcAft>
              <a:tabLst>
                <a:tab pos="285750" algn="l"/>
              </a:tabLst>
            </a:pPr>
            <a:r>
              <a:rPr lang="en-IN"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IN" dirty="0">
              <a:solidFill>
                <a:srgbClr val="FFFFFF"/>
              </a:solidFill>
            </a:endParaRPr>
          </a:p>
        </p:txBody>
      </p:sp>
      <p:cxnSp>
        <p:nvCxnSpPr>
          <p:cNvPr id="11" name="Straight Connector 10">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76885E65-3DF9-8A4B-12AE-62C38CB37371}"/>
              </a:ext>
            </a:extLst>
          </p:cNvPr>
          <p:cNvSpPr>
            <a:spLocks noGrp="1"/>
          </p:cNvSpPr>
          <p:nvPr>
            <p:ph idx="1"/>
          </p:nvPr>
        </p:nvSpPr>
        <p:spPr>
          <a:xfrm>
            <a:off x="1295401" y="2556932"/>
            <a:ext cx="9601196" cy="3318936"/>
          </a:xfrm>
        </p:spPr>
        <p:txBody>
          <a:bodyPr>
            <a:normAutofit/>
          </a:bodyPr>
          <a:lstStyle/>
          <a:p>
            <a:pPr marL="342900" lvl="0" indent="-342900" fontAlgn="t">
              <a:lnSpc>
                <a:spcPct val="90000"/>
              </a:lnSpc>
              <a:spcAft>
                <a:spcPts val="1000"/>
              </a:spcAft>
              <a:buFont typeface="+mj-lt"/>
              <a:buAutoNum type="arabicPeriod"/>
              <a:tabLst>
                <a:tab pos="285750" algn="l"/>
              </a:tabLst>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Kausalya, J., &amp; Sumathi, P. (2015). A Study on Project Allocation System using Data Mining. International Journal of Computer Applications, 118(13), 1-5.</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Jafarzadeh, R., &amp; Shahriar, A. R. (2017). An Intelligent Project Allocation System Using Fuzzy Logic and Genetic Algorithm. International Journal of Computer Applications, 160(9), 1-5.</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Pandey, S. K., &amp; Goyal, S. (2017). Optimization of Project Allocation Process using Multi-Criteria Decision-Making Techniques. International Journal of Computer Applications, 175(11), 1-6.</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t">
              <a:lnSpc>
                <a:spcPct val="90000"/>
              </a:lnSpc>
              <a:spcAft>
                <a:spcPts val="1000"/>
              </a:spcAft>
              <a:buFont typeface="+mj-lt"/>
              <a:buAutoNum type="arabicPeriod"/>
              <a:tabLst>
                <a:tab pos="285750" algn="l"/>
              </a:tabLst>
            </a:pPr>
            <a:r>
              <a:rPr lang="en-IN" sz="190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Parthiban, J., &amp; Sridharan, S. (2016). A Hybrid Intelligent System for Project Allocation. International Journal of Computer Applications, 134(11), 1-5.</a:t>
            </a:r>
            <a:endParaRPr lang="en-IN" sz="190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471461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F8837B-BAE2-489A-8F93-69216307D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FC79BCDA-B892-F35A-F565-6BA7A1D3372D}"/>
              </a:ext>
            </a:extLst>
          </p:cNvPr>
          <p:cNvPicPr>
            <a:picLocks noChangeAspect="1"/>
          </p:cNvPicPr>
          <p:nvPr/>
        </p:nvPicPr>
        <p:blipFill rotWithShape="1">
          <a:blip r:embed="rId2">
            <a:alphaModFix amt="50000"/>
          </a:blip>
          <a:srcRect t="11833" b="13167"/>
          <a:stretch/>
        </p:blipFill>
        <p:spPr>
          <a:xfrm>
            <a:off x="20" y="10"/>
            <a:ext cx="12191980" cy="6857990"/>
          </a:xfrm>
          <a:prstGeom prst="rect">
            <a:avLst/>
          </a:prstGeom>
        </p:spPr>
      </p:pic>
      <p:sp>
        <p:nvSpPr>
          <p:cNvPr id="2" name="Title 1">
            <a:extLst>
              <a:ext uri="{FF2B5EF4-FFF2-40B4-BE49-F238E27FC236}">
                <a16:creationId xmlns:a16="http://schemas.microsoft.com/office/drawing/2014/main" id="{1F889877-794A-335F-EBF6-DD0EEA1BC431}"/>
              </a:ext>
            </a:extLst>
          </p:cNvPr>
          <p:cNvSpPr>
            <a:spLocks noGrp="1"/>
          </p:cNvSpPr>
          <p:nvPr>
            <p:ph type="ctrTitle"/>
          </p:nvPr>
        </p:nvSpPr>
        <p:spPr>
          <a:xfrm>
            <a:off x="2692398" y="1871131"/>
            <a:ext cx="6815669" cy="1515533"/>
          </a:xfrm>
        </p:spPr>
        <p:txBody>
          <a:bodyPr>
            <a:normAutofit/>
          </a:bodyPr>
          <a:lstStyle/>
          <a:p>
            <a:r>
              <a:rPr lang="en-US">
                <a:solidFill>
                  <a:srgbClr val="FFFFFF"/>
                </a:solidFill>
              </a:rPr>
              <a:t>Thank You</a:t>
            </a:r>
            <a:endParaRPr lang="en-IN">
              <a:solidFill>
                <a:srgbClr val="FFFFFF"/>
              </a:solidFill>
            </a:endParaRPr>
          </a:p>
        </p:txBody>
      </p:sp>
      <p:cxnSp>
        <p:nvCxnSpPr>
          <p:cNvPr id="10" name="Straight Connector 9">
            <a:extLst>
              <a:ext uri="{FF2B5EF4-FFF2-40B4-BE49-F238E27FC236}">
                <a16:creationId xmlns:a16="http://schemas.microsoft.com/office/drawing/2014/main" id="{B48BEE9B-A2F4-4BF3-9EAD-16E1A7FC2DC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99932" y="3510608"/>
            <a:ext cx="5120640" cy="0"/>
          </a:xfrm>
          <a:prstGeom prst="line">
            <a:avLst/>
          </a:prstGeom>
          <a:ln>
            <a:solidFill>
              <a:srgbClr val="FFFFFF"/>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6510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47</TotalTime>
  <Words>1492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Garamond</vt:lpstr>
      <vt:lpstr>Times New Roman</vt:lpstr>
      <vt:lpstr>Organic</vt:lpstr>
      <vt:lpstr>PowerPoint Presentation</vt:lpstr>
      <vt:lpstr>Introduction</vt:lpstr>
      <vt:lpstr>Literature Review</vt:lpstr>
      <vt:lpstr>Project / Research Objective</vt:lpstr>
      <vt:lpstr>Research Methodology</vt:lpstr>
      <vt:lpstr>Project / Research Outcome</vt:lpstr>
      <vt:lpstr>Proposed Time Duration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DHAIRYA KATHURIA</dc:creator>
  <cp:lastModifiedBy>DHAIRYA KATHURIA</cp:lastModifiedBy>
  <cp:revision>1</cp:revision>
  <dcterms:created xsi:type="dcterms:W3CDTF">2023-06-01T17:45:52Z</dcterms:created>
  <dcterms:modified xsi:type="dcterms:W3CDTF">2023-06-01T18:33:32Z</dcterms:modified>
</cp:coreProperties>
</file>