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81" r:id="rId4"/>
    <p:sldId id="258" r:id="rId5"/>
    <p:sldId id="259" r:id="rId6"/>
    <p:sldId id="262" r:id="rId7"/>
    <p:sldId id="282" r:id="rId8"/>
    <p:sldId id="283" r:id="rId9"/>
    <p:sldId id="284" r:id="rId10"/>
    <p:sldId id="261" r:id="rId11"/>
    <p:sldId id="280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to Sans" panose="020B0502040504020204" pitchFamily="34" charset="0"/>
      <p:regular r:id="rId17"/>
      <p:bold r:id="rId18"/>
      <p:italic r:id="rId19"/>
      <p:boldItalic r:id="rId20"/>
    </p:embeddedFont>
    <p:embeddedFont>
      <p:font typeface="Open Sans Bold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45" d="100"/>
          <a:sy n="45" d="100"/>
        </p:scale>
        <p:origin x="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838200" y="2933700"/>
            <a:ext cx="7600032" cy="477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267"/>
              </a:lnSpc>
              <a:spcBef>
                <a:spcPct val="0"/>
              </a:spcBef>
            </a:pPr>
            <a:r>
              <a:rPr lang="en-US" sz="7988" dirty="0">
                <a:solidFill>
                  <a:srgbClr val="12222B"/>
                </a:solidFill>
                <a:latin typeface="Open Sans Bold"/>
              </a:rPr>
              <a:t>FACE RECOGNITION ATTENDANCE SYSTEM</a:t>
            </a:r>
            <a:endParaRPr lang="en-US" sz="7988" u="none" dirty="0">
              <a:solidFill>
                <a:srgbClr val="12222B"/>
              </a:solidFill>
              <a:latin typeface="Open Sans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68" y="1257300"/>
            <a:ext cx="10305132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562" y="3204134"/>
            <a:ext cx="14912838" cy="4870253"/>
            <a:chOff x="0" y="0"/>
            <a:chExt cx="1176543" cy="9650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543" cy="965032"/>
            </a:xfrm>
            <a:custGeom>
              <a:avLst/>
              <a:gdLst/>
              <a:ahLst/>
              <a:cxnLst/>
              <a:rect l="l" t="t" r="r" b="b"/>
              <a:pathLst>
                <a:path w="1176543" h="965032">
                  <a:moveTo>
                    <a:pt x="0" y="0"/>
                  </a:moveTo>
                  <a:lnTo>
                    <a:pt x="1176543" y="0"/>
                  </a:lnTo>
                  <a:lnTo>
                    <a:pt x="1176543" y="965032"/>
                  </a:lnTo>
                  <a:lnTo>
                    <a:pt x="0" y="965032"/>
                  </a:lnTo>
                  <a:close/>
                </a:path>
              </a:pathLst>
            </a:custGeom>
            <a:solidFill>
              <a:srgbClr val="36C5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 lang="en-US" sz="2200" dirty="0">
                <a:solidFill>
                  <a:srgbClr val="FFFFFF"/>
                </a:solidFill>
                <a:latin typeface="Noto Sa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32603" y="3204134"/>
            <a:ext cx="991397" cy="4870248"/>
            <a:chOff x="0" y="0"/>
            <a:chExt cx="751315" cy="965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51315" cy="965032"/>
            </a:xfrm>
            <a:custGeom>
              <a:avLst/>
              <a:gdLst/>
              <a:ahLst/>
              <a:cxnLst/>
              <a:rect l="l" t="t" r="r" b="b"/>
              <a:pathLst>
                <a:path w="751315" h="965032">
                  <a:moveTo>
                    <a:pt x="0" y="0"/>
                  </a:moveTo>
                  <a:lnTo>
                    <a:pt x="751315" y="0"/>
                  </a:lnTo>
                  <a:lnTo>
                    <a:pt x="751315" y="965032"/>
                  </a:lnTo>
                  <a:lnTo>
                    <a:pt x="0" y="965032"/>
                  </a:lnTo>
                  <a:close/>
                </a:path>
              </a:pathLst>
            </a:custGeom>
            <a:solidFill>
              <a:srgbClr val="EDF0F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810139" y="5234560"/>
            <a:ext cx="1086320" cy="950530"/>
            <a:chOff x="0" y="0"/>
            <a:chExt cx="812800" cy="711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6C5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6835177" y="5226073"/>
            <a:ext cx="746845" cy="51769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20"/>
              </a:lnSpc>
            </a:pPr>
            <a:endParaRPr dirty="0"/>
          </a:p>
        </p:txBody>
      </p:sp>
      <p:sp>
        <p:nvSpPr>
          <p:cNvPr id="29" name="AutoShape 29"/>
          <p:cNvSpPr/>
          <p:nvPr/>
        </p:nvSpPr>
        <p:spPr>
          <a:xfrm>
            <a:off x="532603" y="9182100"/>
            <a:ext cx="17219156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6019083" y="8923941"/>
            <a:ext cx="516317" cy="516317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6C5FF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3169615" y="1320915"/>
            <a:ext cx="1194877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>
                <a:solidFill>
                  <a:srgbClr val="12222B"/>
                </a:solidFill>
                <a:latin typeface="Open Sans Bold"/>
              </a:rPr>
              <a:t>CONCLUSION:</a:t>
            </a:r>
          </a:p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endParaRPr lang="en-US" sz="5000" dirty="0">
              <a:solidFill>
                <a:srgbClr val="12222B"/>
              </a:solidFill>
              <a:latin typeface="Open Sans Bold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22562" y="4015268"/>
            <a:ext cx="144449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Before the development of this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There are many loopholes in the previous method while taking attendance using old method which caused many troubles to most of the institutions.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Therefore, the facial recognition feature method is secure enough, reliable and available for use.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It saves time and lot of effort, especially if it is a lecture with huge number of students 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rcRect l="2782" t="2397" b="2397"/>
          <a:stretch/>
        </p:blipFill>
        <p:spPr>
          <a:xfrm>
            <a:off x="0" y="0"/>
            <a:ext cx="7825908" cy="10287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0" y="1028700"/>
            <a:ext cx="2162488" cy="596049"/>
            <a:chOff x="0" y="0"/>
            <a:chExt cx="1536012" cy="1569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8452851"/>
            <a:ext cx="2162488" cy="596049"/>
            <a:chOff x="0" y="0"/>
            <a:chExt cx="1536012" cy="1569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553450" y="6819900"/>
            <a:ext cx="9753600" cy="576205"/>
            <a:chOff x="0" y="0"/>
            <a:chExt cx="2517855" cy="1354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17855" cy="135474"/>
            </a:xfrm>
            <a:custGeom>
              <a:avLst/>
              <a:gdLst/>
              <a:ahLst/>
              <a:cxnLst/>
              <a:rect l="l" t="t" r="r" b="b"/>
              <a:pathLst>
                <a:path w="2517855" h="135474">
                  <a:moveTo>
                    <a:pt x="0" y="0"/>
                  </a:moveTo>
                  <a:lnTo>
                    <a:pt x="2517855" y="0"/>
                  </a:lnTo>
                  <a:lnTo>
                    <a:pt x="2517855" y="135474"/>
                  </a:lnTo>
                  <a:lnTo>
                    <a:pt x="0" y="135474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986813" y="4095752"/>
            <a:ext cx="8848774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7200" u="none" dirty="0">
                <a:solidFill>
                  <a:srgbClr val="12222B"/>
                </a:solidFill>
                <a:latin typeface="Open Sans Bold"/>
              </a:rPr>
              <a:t>THANKS FOR</a:t>
            </a:r>
          </a:p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7200" u="none" dirty="0">
                <a:solidFill>
                  <a:srgbClr val="12222B"/>
                </a:solidFill>
                <a:latin typeface="Open Sans Bold"/>
              </a:rPr>
              <a:t>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286000" y="7470898"/>
            <a:ext cx="301436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u="none" dirty="0">
                <a:solidFill>
                  <a:srgbClr val="000000"/>
                </a:solidFill>
                <a:latin typeface="Noto Sans"/>
              </a:rPr>
              <a:t>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4350" y="1521189"/>
            <a:ext cx="5868702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TEAM SUPERVISOR: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19" name="TextBox 5"/>
          <p:cNvSpPr txBox="1"/>
          <p:nvPr/>
        </p:nvSpPr>
        <p:spPr>
          <a:xfrm>
            <a:off x="6550596" y="3086100"/>
            <a:ext cx="5868702" cy="7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TEAM LEADER: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12419298" y="4477275"/>
            <a:ext cx="5868702" cy="7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TEAM MEMBERS:</a:t>
            </a:r>
          </a:p>
        </p:txBody>
      </p:sp>
      <p:sp>
        <p:nvSpPr>
          <p:cNvPr id="21" name="TextBox 5"/>
          <p:cNvSpPr txBox="1"/>
          <p:nvPr/>
        </p:nvSpPr>
        <p:spPr>
          <a:xfrm>
            <a:off x="514350" y="4075071"/>
            <a:ext cx="5868702" cy="66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ctr">
              <a:lnSpc>
                <a:spcPts val="58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</a:rPr>
              <a:t>Dr.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</a:rPr>
              <a:t>Vidushi</a:t>
            </a:r>
            <a:endParaRPr lang="en-US" sz="3200" u="none" dirty="0">
              <a:solidFill>
                <a:schemeClr val="tx2">
                  <a:lumMod val="60000"/>
                  <a:lumOff val="40000"/>
                </a:schemeClr>
              </a:solidFill>
              <a:latin typeface="Open Sans 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5200" y="4477275"/>
            <a:ext cx="3048044" cy="149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lnSpc>
                <a:spcPts val="58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</a:rPr>
              <a:t>Muskan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</a:rPr>
              <a:t>Choudhary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Open Sans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59490" y="5207525"/>
            <a:ext cx="2988318" cy="2323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5800"/>
              </a:lnSpc>
              <a:spcBef>
                <a:spcPct val="0"/>
              </a:spcBef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Open Sans Bold"/>
            </a:endParaRPr>
          </a:p>
          <a:p>
            <a:pPr marL="457200" lvl="0" indent="-457200" algn="ctr">
              <a:lnSpc>
                <a:spcPts val="58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</a:rPr>
              <a:t>AVNI TYAGI</a:t>
            </a:r>
          </a:p>
          <a:p>
            <a:pPr lvl="0" algn="ctr">
              <a:lnSpc>
                <a:spcPts val="5800"/>
              </a:lnSpc>
              <a:spcBef>
                <a:spcPct val="0"/>
              </a:spcBef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1050" y="1028700"/>
            <a:ext cx="7772400" cy="1470025"/>
          </a:xfrm>
        </p:spPr>
        <p:txBody>
          <a:bodyPr>
            <a:normAutofit/>
          </a:bodyPr>
          <a:lstStyle/>
          <a:p>
            <a:r>
              <a:rPr lang="en-IN" sz="7200" b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467100"/>
            <a:ext cx="15468600" cy="5562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tx1"/>
                </a:solidFill>
              </a:rPr>
              <a:t>Every College require an attendance system to maintain record of present student.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tx1"/>
                </a:solidFill>
              </a:rPr>
              <a:t> Face Recognition Attendance System is developed for the Faculty to maintain attendance record.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tx1"/>
                </a:solidFill>
              </a:rPr>
              <a:t> It uses facial recognition technology to identify the person’s facial features and automatically mark attendance which is very fast enough than previous method.</a:t>
            </a:r>
            <a:endParaRPr lang="en-IN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512" y="2869108"/>
            <a:ext cx="3469097" cy="3438151"/>
            <a:chOff x="0" y="0"/>
            <a:chExt cx="3015257" cy="302210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015257" cy="2627490"/>
              <a:chOff x="0" y="0"/>
              <a:chExt cx="812800" cy="70827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70827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827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708273"/>
                    </a:lnTo>
                    <a:lnTo>
                      <a:pt x="0" y="708273"/>
                    </a:lnTo>
                    <a:close/>
                  </a:path>
                </a:pathLst>
              </a:custGeom>
              <a:solidFill>
                <a:srgbClr val="36C5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83415" y="1754729"/>
              <a:ext cx="1448426" cy="1267373"/>
              <a:chOff x="0" y="0"/>
              <a:chExt cx="812800" cy="7112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36C5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127000" y="-6350"/>
                <a:ext cx="558800" cy="387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</p:grpSp>
      <p:grpSp>
        <p:nvGrpSpPr>
          <p:cNvPr id="10" name="Group 10"/>
          <p:cNvGrpSpPr/>
          <p:nvPr/>
        </p:nvGrpSpPr>
        <p:grpSpPr>
          <a:xfrm>
            <a:off x="5335032" y="2902163"/>
            <a:ext cx="3381140" cy="2989213"/>
            <a:chOff x="0" y="0"/>
            <a:chExt cx="812800" cy="708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08273"/>
            </a:xfrm>
            <a:custGeom>
              <a:avLst/>
              <a:gdLst/>
              <a:ahLst/>
              <a:cxnLst/>
              <a:rect l="l" t="t" r="r" b="b"/>
              <a:pathLst>
                <a:path w="812800" h="708273">
                  <a:moveTo>
                    <a:pt x="0" y="0"/>
                  </a:moveTo>
                  <a:lnTo>
                    <a:pt x="812800" y="0"/>
                  </a:lnTo>
                  <a:lnTo>
                    <a:pt x="812800" y="708273"/>
                  </a:lnTo>
                  <a:lnTo>
                    <a:pt x="0" y="708273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514630" y="5356729"/>
            <a:ext cx="1086320" cy="950530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86167" y="2987029"/>
            <a:ext cx="3348817" cy="3430361"/>
            <a:chOff x="0" y="0"/>
            <a:chExt cx="3015257" cy="3022102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3015257" cy="2627490"/>
              <a:chOff x="0" y="0"/>
              <a:chExt cx="812800" cy="7082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70827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827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708273"/>
                    </a:lnTo>
                    <a:lnTo>
                      <a:pt x="0" y="708273"/>
                    </a:lnTo>
                    <a:close/>
                  </a:path>
                </a:pathLst>
              </a:custGeom>
              <a:solidFill>
                <a:srgbClr val="1885F1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783415" y="1754729"/>
              <a:ext cx="1448426" cy="1267373"/>
              <a:chOff x="0" y="0"/>
              <a:chExt cx="812800" cy="7112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rgbClr val="1885F1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27000" y="-6350"/>
                <a:ext cx="558800" cy="387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671510" y="6430385"/>
            <a:ext cx="4367269" cy="2535564"/>
            <a:chOff x="-337427" y="-179288"/>
            <a:chExt cx="1150227" cy="992088"/>
          </a:xfrm>
        </p:grpSpPr>
        <p:sp>
          <p:nvSpPr>
            <p:cNvPr id="26" name="Freeform 26"/>
            <p:cNvSpPr/>
            <p:nvPr/>
          </p:nvSpPr>
          <p:spPr>
            <a:xfrm>
              <a:off x="-337427" y="-179288"/>
              <a:ext cx="913672" cy="586523"/>
            </a:xfrm>
            <a:custGeom>
              <a:avLst/>
              <a:gdLst/>
              <a:ahLst/>
              <a:cxn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36C5FF"/>
            </a:solidFill>
          </p:spPr>
          <p:txBody>
            <a:bodyPr/>
            <a:lstStyle/>
            <a:p>
              <a:r>
                <a:rPr lang="en-IN" sz="4800" dirty="0"/>
                <a:t>IMAGE PROCESSING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 lang="en-US" sz="2400" u="none" dirty="0">
                <a:solidFill>
                  <a:srgbClr val="FFFFFF"/>
                </a:solidFill>
                <a:latin typeface="Noto Sans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102682" y="6032107"/>
            <a:ext cx="5584368" cy="8944322"/>
            <a:chOff x="-657980" y="-38100"/>
            <a:chExt cx="1470780" cy="850900"/>
          </a:xfrm>
        </p:grpSpPr>
        <p:sp>
          <p:nvSpPr>
            <p:cNvPr id="29" name="Freeform 29"/>
            <p:cNvSpPr/>
            <p:nvPr/>
          </p:nvSpPr>
          <p:spPr>
            <a:xfrm>
              <a:off x="-657980" y="1464"/>
              <a:ext cx="890506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C282"/>
            </a:solidFill>
          </p:spPr>
          <p:txBody>
            <a:bodyPr/>
            <a:lstStyle/>
            <a:p>
              <a:r>
                <a:rPr lang="en-IN" sz="4400" dirty="0"/>
                <a:t>FEATURE EXTRACTION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to Sans"/>
                </a:rPr>
                <a:t>POWERPOINT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296400" y="5958938"/>
            <a:ext cx="7962900" cy="9283274"/>
            <a:chOff x="-794075" y="-38100"/>
            <a:chExt cx="1606875" cy="850900"/>
          </a:xfrm>
        </p:grpSpPr>
        <p:sp>
          <p:nvSpPr>
            <p:cNvPr id="32" name="Freeform 32"/>
            <p:cNvSpPr/>
            <p:nvPr/>
          </p:nvSpPr>
          <p:spPr>
            <a:xfrm>
              <a:off x="-794075" y="2100"/>
              <a:ext cx="784765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1885F1"/>
            </a:solidFill>
          </p:spPr>
          <p:txBody>
            <a:bodyPr/>
            <a:lstStyle/>
            <a:p>
              <a:r>
                <a:rPr lang="en-IN" sz="4400" dirty="0"/>
                <a:t>Matching With Database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Noto Sans"/>
                </a:rPr>
                <a:t>CANVA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169615" y="1320915"/>
            <a:ext cx="11948770" cy="7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>
                <a:solidFill>
                  <a:srgbClr val="12222B"/>
                </a:solidFill>
                <a:latin typeface="Open Sans Bold"/>
              </a:rPr>
              <a:t>FOUR</a:t>
            </a: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 MAIN COMPONENTS: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3" y="3119733"/>
            <a:ext cx="2994072" cy="247926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4"/>
          <a:stretch/>
        </p:blipFill>
        <p:spPr>
          <a:xfrm>
            <a:off x="5678427" y="3211018"/>
            <a:ext cx="2803900" cy="2420448"/>
          </a:xfrm>
          <a:prstGeom prst="rect">
            <a:avLst/>
          </a:prstGeom>
        </p:spPr>
      </p:pic>
      <p:grpSp>
        <p:nvGrpSpPr>
          <p:cNvPr id="52" name="Group 17"/>
          <p:cNvGrpSpPr/>
          <p:nvPr/>
        </p:nvGrpSpPr>
        <p:grpSpPr>
          <a:xfrm>
            <a:off x="14055313" y="3019074"/>
            <a:ext cx="3348817" cy="3430361"/>
            <a:chOff x="0" y="0"/>
            <a:chExt cx="3015257" cy="3022102"/>
          </a:xfrm>
        </p:grpSpPr>
        <p:grpSp>
          <p:nvGrpSpPr>
            <p:cNvPr id="54" name="Group 18"/>
            <p:cNvGrpSpPr/>
            <p:nvPr/>
          </p:nvGrpSpPr>
          <p:grpSpPr>
            <a:xfrm>
              <a:off x="0" y="0"/>
              <a:ext cx="3015257" cy="2627490"/>
              <a:chOff x="0" y="0"/>
              <a:chExt cx="812800" cy="708273"/>
            </a:xfrm>
          </p:grpSpPr>
          <p:sp>
            <p:nvSpPr>
              <p:cNvPr id="58" name="Freeform 19"/>
              <p:cNvSpPr/>
              <p:nvPr/>
            </p:nvSpPr>
            <p:spPr>
              <a:xfrm>
                <a:off x="0" y="0"/>
                <a:ext cx="812800" cy="70827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827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708273"/>
                    </a:lnTo>
                    <a:lnTo>
                      <a:pt x="0" y="70827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</p:sp>
          <p:sp>
            <p:nvSpPr>
              <p:cNvPr id="59" name="TextBox 20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783415" y="1754729"/>
              <a:ext cx="1448426" cy="1267373"/>
              <a:chOff x="0" y="0"/>
              <a:chExt cx="812800" cy="711200"/>
            </a:xfrm>
          </p:grpSpPr>
          <p:sp>
            <p:nvSpPr>
              <p:cNvPr id="56" name="Freeform 2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711200"/>
                    </a:moveTo>
                    <a:lnTo>
                      <a:pt x="812800" y="0"/>
                    </a:lnTo>
                    <a:lnTo>
                      <a:pt x="0" y="0"/>
                    </a:lnTo>
                    <a:lnTo>
                      <a:pt x="406400" y="71120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</p:sp>
          <p:sp>
            <p:nvSpPr>
              <p:cNvPr id="57" name="TextBox 23"/>
              <p:cNvSpPr txBox="1"/>
              <p:nvPr/>
            </p:nvSpPr>
            <p:spPr>
              <a:xfrm>
                <a:off x="127000" y="-6350"/>
                <a:ext cx="558800" cy="387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</p:grpSp>
      <p:sp>
        <p:nvSpPr>
          <p:cNvPr id="60" name="Freeform 29"/>
          <p:cNvSpPr/>
          <p:nvPr/>
        </p:nvSpPr>
        <p:spPr>
          <a:xfrm>
            <a:off x="14120745" y="6462991"/>
            <a:ext cx="3381140" cy="1530300"/>
          </a:xfrm>
          <a:custGeom>
            <a:avLst/>
            <a:gdLst/>
            <a:ahLst/>
            <a:cxnLst/>
            <a:rect l="l" t="t" r="r" b="b"/>
            <a:pathLst>
              <a:path w="812800" h="145582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sz="4400" dirty="0"/>
              <a:t>Attendance marked</a:t>
            </a:r>
          </a:p>
        </p:txBody>
      </p:sp>
      <p:pic>
        <p:nvPicPr>
          <p:cNvPr id="1026" name="Picture 2" descr="https://tse4.mm.bing.net/th?id=OIP.Qd6GZDW3c58udupw4ZuuUAAAAA&amp;pid=Api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01" y="3211018"/>
            <a:ext cx="2861585" cy="24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se3.mm.bing.net/th?id=OIP.RRuwbVJKfnmhycwaXks_TAHaCx&amp;pid=Api&amp;P=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36"/>
          <a:stretch/>
        </p:blipFill>
        <p:spPr bwMode="auto">
          <a:xfrm>
            <a:off x="14283508" y="3390900"/>
            <a:ext cx="2892426" cy="22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3169615" y="954202"/>
            <a:ext cx="11948770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>
                <a:solidFill>
                  <a:srgbClr val="12222B"/>
                </a:solidFill>
                <a:latin typeface="Open Sans Bold"/>
              </a:rPr>
              <a:t>PROCESS: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12973"/>
              </p:ext>
            </p:extLst>
          </p:nvPr>
        </p:nvGraphicFramePr>
        <p:xfrm>
          <a:off x="1295400" y="2781300"/>
          <a:ext cx="1569720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0">
                  <a:extLst>
                    <a:ext uri="{9D8B030D-6E8A-4147-A177-3AD203B41FA5}">
                      <a16:colId xmlns:a16="http://schemas.microsoft.com/office/drawing/2014/main" val="3780135182"/>
                    </a:ext>
                  </a:extLst>
                </a:gridCol>
              </a:tblGrid>
              <a:tr h="6477000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IN" sz="4000" b="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IN" sz="4000" b="0" baseline="0" dirty="0">
                          <a:solidFill>
                            <a:schemeClr val="tx1"/>
                          </a:solidFill>
                        </a:rPr>
                        <a:t> First step a webcam window will pop up and will capture the person through Webcam and show the Active status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IN" sz="4000" b="0" baseline="0" dirty="0">
                          <a:solidFill>
                            <a:schemeClr val="tx1"/>
                          </a:solidFill>
                        </a:rPr>
                        <a:t>In the Second step the data from database will show up that will tell the total attendance till date, Id of the student, Major, Name, Standing, Starting year, Last Attendance time.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IN" sz="4000" b="0" baseline="0" dirty="0">
                          <a:solidFill>
                            <a:schemeClr val="tx1"/>
                          </a:solidFill>
                        </a:rPr>
                        <a:t>In third step attendance will be marked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IN" sz="4000" b="0" baseline="0" dirty="0">
                          <a:solidFill>
                            <a:schemeClr val="tx1"/>
                          </a:solidFill>
                        </a:rPr>
                        <a:t>Fourth step is if the student try to get market again within 24 hours then it will show that the student is Already Marked.</a:t>
                      </a:r>
                      <a:endParaRPr lang="en-IN" sz="4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2480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545188" y="1038225"/>
            <a:ext cx="14152012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>
                <a:solidFill>
                  <a:srgbClr val="12222B"/>
                </a:solidFill>
                <a:latin typeface="Open Sans Bold"/>
              </a:rPr>
              <a:t>SOFTWARE REQUIREMENTS</a:t>
            </a:r>
            <a:endParaRPr lang="en-US" sz="5000" u="none" dirty="0">
              <a:solidFill>
                <a:srgbClr val="12222B"/>
              </a:solidFill>
              <a:latin typeface="Open Sans Bold"/>
            </a:endParaRP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743200" y="2976984"/>
            <a:ext cx="12105206" cy="4525963"/>
          </a:xfrm>
        </p:spPr>
        <p:txBody>
          <a:bodyPr>
            <a:noAutofit/>
          </a:bodyPr>
          <a:lstStyle/>
          <a:p>
            <a:r>
              <a:rPr lang="en-GB" sz="5400" dirty="0"/>
              <a:t>Python 3 or above </a:t>
            </a:r>
          </a:p>
          <a:p>
            <a:r>
              <a:rPr lang="en-GB" sz="5400" dirty="0"/>
              <a:t>Library - open cv, </a:t>
            </a:r>
            <a:r>
              <a:rPr lang="en-GB" sz="5400" dirty="0" err="1"/>
              <a:t>Dlib</a:t>
            </a:r>
            <a:r>
              <a:rPr lang="en-GB" sz="5400" dirty="0"/>
              <a:t>, </a:t>
            </a:r>
            <a:r>
              <a:rPr lang="en-GB" sz="5400" dirty="0" err="1"/>
              <a:t>Face_Recognition</a:t>
            </a:r>
            <a:r>
              <a:rPr lang="en-GB" sz="5400" dirty="0"/>
              <a:t>, </a:t>
            </a:r>
            <a:r>
              <a:rPr lang="en-GB" sz="5400" dirty="0" err="1"/>
              <a:t>cvzone</a:t>
            </a:r>
            <a:r>
              <a:rPr lang="en-GB" sz="5400" dirty="0"/>
              <a:t>,  </a:t>
            </a:r>
            <a:r>
              <a:rPr lang="en-GB" sz="5400" dirty="0" err="1"/>
              <a:t>cmake</a:t>
            </a:r>
            <a:endParaRPr lang="en-GB" sz="5400" dirty="0"/>
          </a:p>
          <a:p>
            <a:r>
              <a:rPr lang="en-GB" sz="5400" dirty="0"/>
              <a:t>Development and compatible tools used - </a:t>
            </a:r>
            <a:r>
              <a:rPr lang="en-GB" sz="5400" dirty="0" err="1"/>
              <a:t>Pycharm</a:t>
            </a:r>
            <a:r>
              <a:rPr lang="en-GB" sz="5400" dirty="0"/>
              <a:t>, Anaconda</a:t>
            </a:r>
            <a:endParaRPr lang="en-IN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543052" y="1638300"/>
            <a:ext cx="14152012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>
                <a:solidFill>
                  <a:srgbClr val="12222B"/>
                </a:solidFill>
                <a:latin typeface="Open Sans Bold"/>
              </a:rPr>
              <a:t>HARDWARE REQUIREMENTS</a:t>
            </a:r>
            <a:endParaRPr lang="en-US" sz="5000" u="none" dirty="0">
              <a:solidFill>
                <a:srgbClr val="12222B"/>
              </a:solidFill>
              <a:latin typeface="Open Sans Bold"/>
            </a:endParaRP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438400" y="2964904"/>
            <a:ext cx="14173200" cy="6873685"/>
          </a:xfrm>
        </p:spPr>
        <p:txBody>
          <a:bodyPr>
            <a:noAutofit/>
          </a:bodyPr>
          <a:lstStyle/>
          <a:p>
            <a:r>
              <a:rPr lang="en-IN" sz="4000" dirty="0"/>
              <a:t>Central Processing Unit (CPU) - Intel Core i5 6th gen or AMD processor equivalent.</a:t>
            </a:r>
          </a:p>
          <a:p>
            <a:r>
              <a:rPr lang="en-IN" sz="4000" dirty="0"/>
              <a:t> RAM - 8 GB minimum, 16 GB or higher is recommended.</a:t>
            </a:r>
          </a:p>
          <a:p>
            <a:r>
              <a:rPr lang="en-IN" sz="4000" dirty="0"/>
              <a:t> Graphics Processing Unit (GPU) - NVIDIA GeForce GTX960 or higher</a:t>
            </a:r>
          </a:p>
          <a:p>
            <a:r>
              <a:rPr lang="en-IN" sz="4000" dirty="0"/>
              <a:t> Inbuilt Camera or Webcam Support</a:t>
            </a:r>
          </a:p>
          <a:p>
            <a:r>
              <a:rPr lang="en-IN" sz="4000" dirty="0"/>
              <a:t> Operating System (OS) - Ubuntu or Microsoft Windows 10</a:t>
            </a:r>
          </a:p>
          <a:p>
            <a:r>
              <a:rPr lang="en-IN" sz="4000" dirty="0"/>
              <a:t> Storage - 20 GB</a:t>
            </a:r>
          </a:p>
        </p:txBody>
      </p:sp>
    </p:spTree>
    <p:extLst>
      <p:ext uri="{BB962C8B-B14F-4D97-AF65-F5344CB8AC3E}">
        <p14:creationId xmlns:p14="http://schemas.microsoft.com/office/powerpoint/2010/main" val="367547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944177" cy="10287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62300"/>
            <a:ext cx="7505699" cy="2700789"/>
          </a:xfrm>
        </p:spPr>
        <p:txBody>
          <a:bodyPr>
            <a:normAutofit/>
          </a:bodyPr>
          <a:lstStyle/>
          <a:p>
            <a:r>
              <a:rPr lang="en-IN" dirty="0"/>
              <a:t>FLOW CHART</a:t>
            </a:r>
          </a:p>
        </p:txBody>
      </p:sp>
      <p:pic>
        <p:nvPicPr>
          <p:cNvPr id="7" name="Content Placeholder 6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8A5E5E87-CBEE-70E8-742D-B0B853188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9" y="419100"/>
            <a:ext cx="8944177" cy="96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00150" y="2237015"/>
            <a:ext cx="5000624" cy="524865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8C53-3C34-4CEF-D2A2-64C1BA3C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2950899"/>
            <a:ext cx="3943350" cy="382088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88C459-1B9F-B5C8-1E34-C99D1C18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35"/>
          <a:stretch/>
        </p:blipFill>
        <p:spPr bwMode="auto">
          <a:xfrm>
            <a:off x="7162800" y="495300"/>
            <a:ext cx="9752018" cy="90677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62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358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Open Sans Bold</vt:lpstr>
      <vt:lpstr>Noto Sans</vt:lpstr>
      <vt:lpstr>Arial</vt:lpstr>
      <vt:lpstr>Calibri</vt:lpstr>
      <vt:lpstr>Office Theme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FLOW CHART</vt:lpstr>
      <vt:lpstr>USE CASE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Business infographic</dc:title>
  <dc:creator>Korisnik</dc:creator>
  <cp:lastModifiedBy>muskan chaudhary</cp:lastModifiedBy>
  <cp:revision>30</cp:revision>
  <dcterms:created xsi:type="dcterms:W3CDTF">2006-08-16T00:00:00Z</dcterms:created>
  <dcterms:modified xsi:type="dcterms:W3CDTF">2023-06-02T04:29:09Z</dcterms:modified>
  <dc:identifier>DAFHJBCCLSI</dc:identifier>
</cp:coreProperties>
</file>