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65E9D2A-B693-4C3D-9B8D-10440B9A5211}" type="datetimeFigureOut">
              <a:rPr lang="fa-IR" smtClean="0"/>
              <a:t>04/12/1445</a:t>
            </a:fld>
            <a:endParaRPr lang="fa-IR"/>
          </a:p>
        </p:txBody>
      </p:sp>
      <p:sp>
        <p:nvSpPr>
          <p:cNvPr id="5" name="Footer Placeholder 4"/>
          <p:cNvSpPr>
            <a:spLocks noGrp="1"/>
          </p:cNvSpPr>
          <p:nvPr>
            <p:ph type="ftr" sz="quarter" idx="11"/>
          </p:nvPr>
        </p:nvSpPr>
        <p:spPr>
          <a:xfrm>
            <a:off x="1371600" y="4323845"/>
            <a:ext cx="6400800" cy="365125"/>
          </a:xfrm>
        </p:spPr>
        <p:txBody>
          <a:bodyPr/>
          <a:lstStyle/>
          <a:p>
            <a:endParaRPr lang="fa-IR"/>
          </a:p>
        </p:txBody>
      </p:sp>
      <p:sp>
        <p:nvSpPr>
          <p:cNvPr id="6" name="Slide Number Placeholder 5"/>
          <p:cNvSpPr>
            <a:spLocks noGrp="1"/>
          </p:cNvSpPr>
          <p:nvPr>
            <p:ph type="sldNum" sz="quarter" idx="12"/>
          </p:nvPr>
        </p:nvSpPr>
        <p:spPr>
          <a:xfrm>
            <a:off x="8077200" y="1430866"/>
            <a:ext cx="2743200" cy="365125"/>
          </a:xfrm>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27807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108559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a:xfrm>
            <a:off x="685800" y="379941"/>
            <a:ext cx="6991492" cy="365125"/>
          </a:xfrm>
        </p:spPr>
        <p:txBody>
          <a:bodyPr/>
          <a:lstStyle/>
          <a:p>
            <a:endParaRPr lang="fa-IR"/>
          </a:p>
        </p:txBody>
      </p:sp>
      <p:sp>
        <p:nvSpPr>
          <p:cNvPr id="7" name="Slide Number Placeholder 6"/>
          <p:cNvSpPr>
            <a:spLocks noGrp="1"/>
          </p:cNvSpPr>
          <p:nvPr>
            <p:ph type="sldNum" sz="quarter" idx="12"/>
          </p:nvPr>
        </p:nvSpPr>
        <p:spPr>
          <a:xfrm>
            <a:off x="10862452" y="381000"/>
            <a:ext cx="643748" cy="365125"/>
          </a:xfrm>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1063341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a:xfrm>
            <a:off x="685800" y="379941"/>
            <a:ext cx="6991492" cy="365125"/>
          </a:xfrm>
        </p:spPr>
        <p:txBody>
          <a:bodyPr/>
          <a:lstStyle/>
          <a:p>
            <a:endParaRPr lang="fa-IR"/>
          </a:p>
        </p:txBody>
      </p:sp>
      <p:sp>
        <p:nvSpPr>
          <p:cNvPr id="7" name="Slide Number Placeholder 6"/>
          <p:cNvSpPr>
            <a:spLocks noGrp="1"/>
          </p:cNvSpPr>
          <p:nvPr>
            <p:ph type="sldNum" sz="quarter" idx="12"/>
          </p:nvPr>
        </p:nvSpPr>
        <p:spPr>
          <a:xfrm>
            <a:off x="10862452" y="381000"/>
            <a:ext cx="643748" cy="365125"/>
          </a:xfrm>
        </p:spPr>
        <p:txBody>
          <a:bodyPr/>
          <a:lstStyle/>
          <a:p>
            <a:fld id="{E41666DC-79EC-4F1E-A2E3-A61E0820F643}" type="slidenum">
              <a:rPr lang="fa-IR" smtClean="0"/>
              <a:t>‹#›</a:t>
            </a:fld>
            <a:endParaRPr lang="fa-I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885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a:xfrm>
            <a:off x="685800" y="378883"/>
            <a:ext cx="6991492" cy="365125"/>
          </a:xfrm>
        </p:spPr>
        <p:txBody>
          <a:bodyPr/>
          <a:lstStyle/>
          <a:p>
            <a:endParaRPr lang="fa-IR"/>
          </a:p>
        </p:txBody>
      </p:sp>
      <p:sp>
        <p:nvSpPr>
          <p:cNvPr id="7" name="Slide Number Placeholder 6"/>
          <p:cNvSpPr>
            <a:spLocks noGrp="1"/>
          </p:cNvSpPr>
          <p:nvPr>
            <p:ph type="sldNum" sz="quarter" idx="12"/>
          </p:nvPr>
        </p:nvSpPr>
        <p:spPr>
          <a:xfrm>
            <a:off x="10862452" y="381000"/>
            <a:ext cx="643748" cy="365125"/>
          </a:xfrm>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377554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5E9D2A-B693-4C3D-9B8D-10440B9A5211}" type="datetimeFigureOut">
              <a:rPr lang="fa-IR" smtClean="0"/>
              <a:t>04/12/1445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49900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5E9D2A-B693-4C3D-9B8D-10440B9A5211}" type="datetimeFigureOut">
              <a:rPr lang="fa-IR" smtClean="0"/>
              <a:t>04/12/1445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131279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E9D2A-B693-4C3D-9B8D-10440B9A5211}" type="datetimeFigureOut">
              <a:rPr lang="fa-IR" smtClean="0"/>
              <a:t>04/12/1445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238282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65E9D2A-B693-4C3D-9B8D-10440B9A5211}" type="datetimeFigureOut">
              <a:rPr lang="fa-IR" smtClean="0"/>
              <a:t>04/12/1445</a:t>
            </a:fld>
            <a:endParaRPr lang="fa-IR"/>
          </a:p>
        </p:txBody>
      </p:sp>
      <p:sp>
        <p:nvSpPr>
          <p:cNvPr id="5" name="Footer Placeholder 4"/>
          <p:cNvSpPr>
            <a:spLocks noGrp="1"/>
          </p:cNvSpPr>
          <p:nvPr>
            <p:ph type="ftr" sz="quarter" idx="11"/>
          </p:nvPr>
        </p:nvSpPr>
        <p:spPr>
          <a:xfrm>
            <a:off x="685800" y="381000"/>
            <a:ext cx="6991492" cy="365125"/>
          </a:xfrm>
        </p:spPr>
        <p:txBody>
          <a:bodyPr/>
          <a:lstStyle/>
          <a:p>
            <a:endParaRPr lang="fa-IR"/>
          </a:p>
        </p:txBody>
      </p:sp>
      <p:sp>
        <p:nvSpPr>
          <p:cNvPr id="6" name="Slide Number Placeholder 5"/>
          <p:cNvSpPr>
            <a:spLocks noGrp="1"/>
          </p:cNvSpPr>
          <p:nvPr>
            <p:ph type="sldNum" sz="quarter" idx="12"/>
          </p:nvPr>
        </p:nvSpPr>
        <p:spPr>
          <a:xfrm>
            <a:off x="10862452" y="381000"/>
            <a:ext cx="643748" cy="365125"/>
          </a:xfrm>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14329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E9D2A-B693-4C3D-9B8D-10440B9A5211}" type="datetimeFigureOut">
              <a:rPr lang="fa-IR" smtClean="0"/>
              <a:t>04/12/1445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66916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65E9D2A-B693-4C3D-9B8D-10440B9A5211}" type="datetimeFigureOut">
              <a:rPr lang="fa-IR" smtClean="0"/>
              <a:t>04/12/1445</a:t>
            </a:fld>
            <a:endParaRPr lang="fa-IR"/>
          </a:p>
        </p:txBody>
      </p:sp>
      <p:sp>
        <p:nvSpPr>
          <p:cNvPr id="5" name="Footer Placeholder 4"/>
          <p:cNvSpPr>
            <a:spLocks noGrp="1"/>
          </p:cNvSpPr>
          <p:nvPr>
            <p:ph type="ftr" sz="quarter" idx="11"/>
          </p:nvPr>
        </p:nvSpPr>
        <p:spPr>
          <a:xfrm>
            <a:off x="685800" y="381001"/>
            <a:ext cx="6991492" cy="364065"/>
          </a:xfrm>
        </p:spPr>
        <p:txBody>
          <a:bodyPr/>
          <a:lstStyle/>
          <a:p>
            <a:endParaRPr lang="fa-IR"/>
          </a:p>
        </p:txBody>
      </p:sp>
      <p:sp>
        <p:nvSpPr>
          <p:cNvPr id="6" name="Slide Number Placeholder 5"/>
          <p:cNvSpPr>
            <a:spLocks noGrp="1"/>
          </p:cNvSpPr>
          <p:nvPr>
            <p:ph type="sldNum" sz="quarter" idx="12"/>
          </p:nvPr>
        </p:nvSpPr>
        <p:spPr>
          <a:xfrm>
            <a:off x="10862452" y="381000"/>
            <a:ext cx="643748" cy="365125"/>
          </a:xfrm>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78713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202843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E9D2A-B693-4C3D-9B8D-10440B9A5211}" type="datetimeFigureOut">
              <a:rPr lang="fa-IR" smtClean="0"/>
              <a:t>04/12/1445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279952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E9D2A-B693-4C3D-9B8D-10440B9A5211}" type="datetimeFigureOut">
              <a:rPr lang="fa-IR" smtClean="0"/>
              <a:t>04/12/1445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188439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9D2A-B693-4C3D-9B8D-10440B9A5211}" type="datetimeFigureOut">
              <a:rPr lang="fa-IR" smtClean="0"/>
              <a:t>04/12/1445</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330316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67869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5E9D2A-B693-4C3D-9B8D-10440B9A5211}" type="datetimeFigureOut">
              <a:rPr lang="fa-IR" smtClean="0"/>
              <a:t>04/12/1445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41666DC-79EC-4F1E-A2E3-A61E0820F643}" type="slidenum">
              <a:rPr lang="fa-IR" smtClean="0"/>
              <a:t>‹#›</a:t>
            </a:fld>
            <a:endParaRPr lang="fa-IR"/>
          </a:p>
        </p:txBody>
      </p:sp>
    </p:spTree>
    <p:extLst>
      <p:ext uri="{BB962C8B-B14F-4D97-AF65-F5344CB8AC3E}">
        <p14:creationId xmlns:p14="http://schemas.microsoft.com/office/powerpoint/2010/main" val="230301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5E9D2A-B693-4C3D-9B8D-10440B9A5211}" type="datetimeFigureOut">
              <a:rPr lang="fa-IR" smtClean="0"/>
              <a:t>04/12/1445</a:t>
            </a:fld>
            <a:endParaRPr lang="fa-I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1666DC-79EC-4F1E-A2E3-A61E0820F643}" type="slidenum">
              <a:rPr lang="fa-IR" smtClean="0"/>
              <a:t>‹#›</a:t>
            </a:fld>
            <a:endParaRPr lang="fa-IR"/>
          </a:p>
        </p:txBody>
      </p:sp>
    </p:spTree>
    <p:extLst>
      <p:ext uri="{BB962C8B-B14F-4D97-AF65-F5344CB8AC3E}">
        <p14:creationId xmlns:p14="http://schemas.microsoft.com/office/powerpoint/2010/main" val="17149844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1"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5673" y="1415478"/>
            <a:ext cx="9448800" cy="1825096"/>
          </a:xfrm>
        </p:spPr>
        <p:txBody>
          <a:bodyPr>
            <a:normAutofit/>
          </a:bodyPr>
          <a:lstStyle/>
          <a:p>
            <a:pPr algn="r"/>
            <a:r>
              <a:rPr lang="en-US" dirty="0" smtClean="0">
                <a:solidFill>
                  <a:srgbClr val="FFFF00"/>
                </a:solidFill>
              </a:rPr>
              <a:t>Neural</a:t>
            </a:r>
            <a:r>
              <a:rPr lang="en-US" dirty="0" smtClean="0"/>
              <a:t> </a:t>
            </a:r>
            <a:r>
              <a:rPr lang="en-US" dirty="0" smtClean="0">
                <a:solidFill>
                  <a:srgbClr val="00B0F0"/>
                </a:solidFill>
              </a:rPr>
              <a:t>network</a:t>
            </a:r>
            <a:endParaRPr lang="fa-IR" dirty="0">
              <a:solidFill>
                <a:srgbClr val="00B0F0"/>
              </a:solidFill>
            </a:endParaRPr>
          </a:p>
        </p:txBody>
      </p:sp>
      <p:sp>
        <p:nvSpPr>
          <p:cNvPr id="3" name="Subtitle 2"/>
          <p:cNvSpPr>
            <a:spLocks noGrp="1"/>
          </p:cNvSpPr>
          <p:nvPr>
            <p:ph type="subTitle" idx="1"/>
          </p:nvPr>
        </p:nvSpPr>
        <p:spPr>
          <a:xfrm>
            <a:off x="1011381" y="3507511"/>
            <a:ext cx="7038109" cy="685800"/>
          </a:xfrm>
        </p:spPr>
        <p:txBody>
          <a:bodyPr>
            <a:noAutofit/>
          </a:bodyPr>
          <a:lstStyle/>
          <a:p>
            <a:pPr algn="r"/>
            <a:r>
              <a:rPr lang="fa-IR" sz="2800" dirty="0"/>
              <a:t>پروژه ی درس مبانی کامپیوتر</a:t>
            </a:r>
            <a:br>
              <a:rPr lang="fa-IR" sz="2800" dirty="0"/>
            </a:br>
            <a:r>
              <a:rPr lang="fa-IR" sz="2800" dirty="0"/>
              <a:t>استاد اقای حنیف حیدری</a:t>
            </a:r>
            <a:br>
              <a:rPr lang="fa-IR" sz="2800" dirty="0"/>
            </a:br>
            <a:r>
              <a:rPr lang="fa-IR" sz="2800" dirty="0"/>
              <a:t>ارائه و تولید: محدثه خسروی</a:t>
            </a:r>
            <a:br>
              <a:rPr lang="fa-IR" sz="2800" dirty="0"/>
            </a:br>
            <a:r>
              <a:rPr lang="fa-IR" sz="2800" dirty="0"/>
              <a:t>آمار الزهرا</a:t>
            </a:r>
          </a:p>
        </p:txBody>
      </p:sp>
    </p:spTree>
    <p:extLst>
      <p:ext uri="{BB962C8B-B14F-4D97-AF65-F5344CB8AC3E}">
        <p14:creationId xmlns:p14="http://schemas.microsoft.com/office/powerpoint/2010/main" val="291022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fa-IR" dirty="0"/>
          </a:p>
        </p:txBody>
      </p:sp>
      <p:sp>
        <p:nvSpPr>
          <p:cNvPr id="3" name="Content Placeholder 2"/>
          <p:cNvSpPr>
            <a:spLocks noGrp="1"/>
          </p:cNvSpPr>
          <p:nvPr>
            <p:ph idx="1"/>
          </p:nvPr>
        </p:nvSpPr>
        <p:spPr>
          <a:xfrm>
            <a:off x="685800" y="2057401"/>
            <a:ext cx="10820400" cy="4246417"/>
          </a:xfrm>
        </p:spPr>
        <p:txBody>
          <a:bodyPr>
            <a:normAutofit lnSpcReduction="10000"/>
          </a:bodyPr>
          <a:lstStyle/>
          <a:p>
            <a:pPr marL="0" indent="0">
              <a:buNone/>
            </a:pPr>
            <a:r>
              <a:rPr lang="fa-IR" sz="2800" dirty="0">
                <a:solidFill>
                  <a:srgbClr val="FFFF00"/>
                </a:solidFill>
              </a:rPr>
              <a:t>الگوریتم پس انتشار خطا </a:t>
            </a:r>
            <a:r>
              <a:rPr lang="fa-IR" sz="2800" dirty="0">
                <a:solidFill>
                  <a:srgbClr val="00B0F0"/>
                </a:solidFill>
              </a:rPr>
              <a:t>یا الگوریتم </a:t>
            </a:r>
            <a:r>
              <a:rPr lang="en-US" sz="2800" dirty="0">
                <a:solidFill>
                  <a:srgbClr val="FFFF00"/>
                </a:solidFill>
              </a:rPr>
              <a:t>Backpropagation</a:t>
            </a:r>
            <a:r>
              <a:rPr lang="en-US" sz="2800" dirty="0">
                <a:solidFill>
                  <a:srgbClr val="00B0F0"/>
                </a:solidFill>
              </a:rPr>
              <a:t> </a:t>
            </a:r>
            <a:r>
              <a:rPr lang="fa-IR" sz="2800" dirty="0">
                <a:solidFill>
                  <a:srgbClr val="00B0F0"/>
                </a:solidFill>
              </a:rPr>
              <a:t>یک ابزار یا الگوریتم ضروری برای بهبود مواردی است که با نتایج ضعیف از </a:t>
            </a:r>
            <a:r>
              <a:rPr lang="fa-IR" sz="2800" dirty="0" smtClean="0">
                <a:solidFill>
                  <a:srgbClr val="FFFF00"/>
                </a:solidFill>
              </a:rPr>
              <a:t>یادگیری ماشین</a:t>
            </a:r>
            <a:r>
              <a:rPr lang="fa-IR" sz="2800" dirty="0">
                <a:solidFill>
                  <a:srgbClr val="00B0F0"/>
                </a:solidFill>
              </a:rPr>
              <a:t> و</a:t>
            </a:r>
            <a:r>
              <a:rPr lang="fa-IR" sz="2800" dirty="0">
                <a:solidFill>
                  <a:srgbClr val="FFFF00"/>
                </a:solidFill>
              </a:rPr>
              <a:t> </a:t>
            </a:r>
            <a:r>
              <a:rPr lang="fa-IR" sz="2800" dirty="0" smtClean="0">
                <a:solidFill>
                  <a:srgbClr val="FFFF00"/>
                </a:solidFill>
              </a:rPr>
              <a:t>داده کاوی</a:t>
            </a:r>
            <a:r>
              <a:rPr lang="fa-IR" sz="2800" dirty="0">
                <a:solidFill>
                  <a:srgbClr val="00B0F0"/>
                </a:solidFill>
              </a:rPr>
              <a:t> مواجه می شوید. هنگامی که </a:t>
            </a:r>
            <a:r>
              <a:rPr lang="fa-IR" sz="2800" dirty="0">
                <a:solidFill>
                  <a:srgbClr val="FFFF00"/>
                </a:solidFill>
              </a:rPr>
              <a:t>داده های زیادی </a:t>
            </a:r>
            <a:r>
              <a:rPr lang="fa-IR" sz="2800" dirty="0">
                <a:solidFill>
                  <a:srgbClr val="00B0F0"/>
                </a:solidFill>
              </a:rPr>
              <a:t>را به سیستم ارائه می دهید و راه حل های صحیح را با مدلی مانند شبکه های عصبی مصنوعی ایجاد می کنید، سیستم داده ها، را </a:t>
            </a:r>
            <a:r>
              <a:rPr lang="fa-IR" sz="2800" dirty="0">
                <a:solidFill>
                  <a:srgbClr val="FFFF00"/>
                </a:solidFill>
              </a:rPr>
              <a:t>تعمیم داده </a:t>
            </a:r>
            <a:r>
              <a:rPr lang="fa-IR" sz="2800" dirty="0">
                <a:solidFill>
                  <a:srgbClr val="00B0F0"/>
                </a:solidFill>
              </a:rPr>
              <a:t>و جستجوی داده ها را آغاز می کند. به عنوان مثال، در تصویربرداری، سیستمی می سازید که از اشتباهات خود درس می گیرد و پس از انجام ندادن عملکردها، عملکردش را بهبود می بخشد. سیستم راه حل را ارائه می دهد </a:t>
            </a:r>
            <a:r>
              <a:rPr lang="fa-IR" sz="2800" dirty="0">
                <a:solidFill>
                  <a:srgbClr val="FFFF00"/>
                </a:solidFill>
              </a:rPr>
              <a:t>و در صورت شکست، راه حل دیگری </a:t>
            </a:r>
            <a:r>
              <a:rPr lang="fa-IR" sz="2800" dirty="0">
                <a:solidFill>
                  <a:srgbClr val="00B0F0"/>
                </a:solidFill>
              </a:rPr>
              <a:t>را برای مشکل به تنهایی حدس می زند. با این حال، آموزش چنین سیستم هایی زمان زیادی را می طلبد زیرا الگوریتم پس انتشار خطا، خروجی شبکه را بر </a:t>
            </a:r>
            <a:r>
              <a:rPr lang="fa-IR" sz="2800" dirty="0">
                <a:solidFill>
                  <a:srgbClr val="FFFF00"/>
                </a:solidFill>
              </a:rPr>
              <a:t>روی درخت عرضی </a:t>
            </a:r>
            <a:r>
              <a:rPr lang="fa-IR" sz="2800" dirty="0">
                <a:solidFill>
                  <a:srgbClr val="00B0F0"/>
                </a:solidFill>
              </a:rPr>
              <a:t>ایجاد می کند و داده ها را ساختار می بخشد. رایج ترین استفاده از </a:t>
            </a:r>
            <a:r>
              <a:rPr lang="en-US" sz="2800" dirty="0">
                <a:solidFill>
                  <a:srgbClr val="FFFF00"/>
                </a:solidFill>
              </a:rPr>
              <a:t>Backpropagation </a:t>
            </a:r>
            <a:r>
              <a:rPr lang="fa-IR" sz="2800" dirty="0">
                <a:solidFill>
                  <a:srgbClr val="00B0F0"/>
                </a:solidFill>
              </a:rPr>
              <a:t>در یادگیری ماشین برای آموزش</a:t>
            </a:r>
            <a:r>
              <a:rPr lang="fa-IR" sz="2800" dirty="0">
                <a:solidFill>
                  <a:srgbClr val="FFFF00"/>
                </a:solidFill>
              </a:rPr>
              <a:t> </a:t>
            </a:r>
            <a:r>
              <a:rPr lang="fa-IR" sz="2800" dirty="0" smtClean="0">
                <a:solidFill>
                  <a:srgbClr val="FFFF00"/>
                </a:solidFill>
              </a:rPr>
              <a:t>شبکه های عصبی مصنوعی</a:t>
            </a:r>
            <a:r>
              <a:rPr lang="fa-IR" sz="2800" dirty="0">
                <a:solidFill>
                  <a:srgbClr val="00B0F0"/>
                </a:solidFill>
              </a:rPr>
              <a:t> است. این الگوریتم با </a:t>
            </a:r>
            <a:r>
              <a:rPr lang="fa-IR" sz="2800" dirty="0">
                <a:solidFill>
                  <a:srgbClr val="FFFF00"/>
                </a:solidFill>
              </a:rPr>
              <a:t>تغییر وزن </a:t>
            </a:r>
            <a:r>
              <a:rPr lang="fa-IR" sz="2800" dirty="0">
                <a:solidFill>
                  <a:srgbClr val="00B0F0"/>
                </a:solidFill>
              </a:rPr>
              <a:t>در هر </a:t>
            </a:r>
            <a:r>
              <a:rPr lang="fa-IR" sz="2800" dirty="0">
                <a:solidFill>
                  <a:srgbClr val="FFFF00"/>
                </a:solidFill>
              </a:rPr>
              <a:t>خطا</a:t>
            </a:r>
            <a:r>
              <a:rPr lang="fa-IR" sz="2800" dirty="0">
                <a:solidFill>
                  <a:srgbClr val="00B0F0"/>
                </a:solidFill>
              </a:rPr>
              <a:t> از </a:t>
            </a:r>
            <a:r>
              <a:rPr lang="fa-IR" sz="2800" dirty="0">
                <a:solidFill>
                  <a:srgbClr val="FFFF00"/>
                </a:solidFill>
              </a:rPr>
              <a:t>گرادیان کاهشی </a:t>
            </a:r>
            <a:r>
              <a:rPr lang="fa-IR" sz="2800" dirty="0">
                <a:solidFill>
                  <a:srgbClr val="00B0F0"/>
                </a:solidFill>
              </a:rPr>
              <a:t>برای فرآیند یادگیری استفاده می کند</a:t>
            </a:r>
            <a:r>
              <a:rPr lang="fa-IR" sz="2800" dirty="0" smtClean="0">
                <a:solidFill>
                  <a:srgbClr val="00B0F0"/>
                </a:solidFill>
              </a:rPr>
              <a:t>.</a:t>
            </a:r>
            <a:endParaRPr lang="en-US" sz="2800" dirty="0" smtClean="0">
              <a:solidFill>
                <a:srgbClr val="00B0F0"/>
              </a:solidFill>
            </a:endParaRPr>
          </a:p>
          <a:p>
            <a:pPr marL="0" indent="0">
              <a:buNone/>
            </a:pPr>
            <a:endParaRPr lang="fa-IR" dirty="0"/>
          </a:p>
        </p:txBody>
      </p:sp>
    </p:spTree>
    <p:extLst>
      <p:ext uri="{BB962C8B-B14F-4D97-AF65-F5344CB8AC3E}">
        <p14:creationId xmlns:p14="http://schemas.microsoft.com/office/powerpoint/2010/main" val="277996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accent5">
                    <a:lumMod val="40000"/>
                    <a:lumOff val="60000"/>
                  </a:schemeClr>
                </a:solidFill>
              </a:rPr>
              <a:t>مزایا</a:t>
            </a:r>
            <a:r>
              <a:rPr lang="fa-IR" dirty="0" smtClean="0"/>
              <a:t> و </a:t>
            </a:r>
            <a:r>
              <a:rPr lang="fa-IR" dirty="0" smtClean="0">
                <a:solidFill>
                  <a:srgbClr val="FF0000"/>
                </a:solidFill>
              </a:rPr>
              <a:t>معایب</a:t>
            </a:r>
            <a:r>
              <a:rPr lang="fa-IR" dirty="0" smtClean="0"/>
              <a:t> آن:</a:t>
            </a:r>
            <a:endParaRPr lang="fa-IR" dirty="0"/>
          </a:p>
        </p:txBody>
      </p:sp>
      <p:sp>
        <p:nvSpPr>
          <p:cNvPr id="3" name="Content Placeholder 2"/>
          <p:cNvSpPr>
            <a:spLocks noGrp="1"/>
          </p:cNvSpPr>
          <p:nvPr>
            <p:ph idx="1"/>
          </p:nvPr>
        </p:nvSpPr>
        <p:spPr>
          <a:xfrm>
            <a:off x="685800" y="1773382"/>
            <a:ext cx="10820400" cy="4862945"/>
          </a:xfrm>
        </p:spPr>
        <p:txBody>
          <a:bodyPr>
            <a:normAutofit lnSpcReduction="10000"/>
          </a:bodyPr>
          <a:lstStyle/>
          <a:p>
            <a:pPr marL="0" indent="0">
              <a:buNone/>
            </a:pPr>
            <a:r>
              <a:rPr lang="fa-IR" sz="2800" dirty="0" smtClean="0">
                <a:solidFill>
                  <a:schemeClr val="accent5">
                    <a:lumMod val="40000"/>
                    <a:lumOff val="60000"/>
                  </a:schemeClr>
                </a:solidFill>
              </a:rPr>
              <a:t>مزایا:</a:t>
            </a:r>
          </a:p>
          <a:p>
            <a:r>
              <a:rPr lang="fa-IR" sz="2800" dirty="0"/>
              <a:t>با حذف پیوندهای وزنی، ساختار شبکه را ساده می کند.</a:t>
            </a:r>
          </a:p>
          <a:p>
            <a:r>
              <a:rPr lang="fa-IR" sz="2800" dirty="0"/>
              <a:t>برنامه ریزی سریع و آسان.</a:t>
            </a:r>
          </a:p>
          <a:p>
            <a:r>
              <a:rPr lang="fa-IR" sz="2800" dirty="0"/>
              <a:t>نیازی به دانش قبلی در مورد شبکه ها ندارد.</a:t>
            </a:r>
          </a:p>
          <a:p>
            <a:r>
              <a:rPr lang="fa-IR" sz="2800" dirty="0"/>
              <a:t>نیازی به مشخص کردن ویژگی های تابع برای یادگیری نیست.</a:t>
            </a:r>
          </a:p>
          <a:p>
            <a:r>
              <a:rPr lang="fa-IR" sz="2800" dirty="0"/>
              <a:t>امکان محاسبه کارآمد گرادیان در هر لایه.</a:t>
            </a:r>
          </a:p>
          <a:p>
            <a:pPr marL="0" indent="0">
              <a:buNone/>
            </a:pPr>
            <a:r>
              <a:rPr lang="fa-IR" sz="2800" dirty="0" smtClean="0">
                <a:solidFill>
                  <a:srgbClr val="FF0000"/>
                </a:solidFill>
              </a:rPr>
              <a:t>معایب:</a:t>
            </a:r>
          </a:p>
          <a:p>
            <a:r>
              <a:rPr lang="fa-IR" sz="2800" dirty="0"/>
              <a:t>برای انجام یک مشکل خاص، به ورودی متکی است.</a:t>
            </a:r>
          </a:p>
          <a:p>
            <a:r>
              <a:rPr lang="fa-IR" sz="2800" dirty="0"/>
              <a:t>حساس به داده های پیچیده/پر نویز است.</a:t>
            </a:r>
          </a:p>
          <a:p>
            <a:r>
              <a:rPr lang="fa-IR" sz="2800" dirty="0"/>
              <a:t>برای طراحی شبکه به مشتقات توابع فعال سازی نیاز دارد.</a:t>
            </a:r>
          </a:p>
          <a:p>
            <a:pPr marL="0" indent="0">
              <a:buNone/>
            </a:pPr>
            <a:endParaRPr lang="fa-IR" dirty="0"/>
          </a:p>
        </p:txBody>
      </p:sp>
    </p:spTree>
    <p:extLst>
      <p:ext uri="{BB962C8B-B14F-4D97-AF65-F5344CB8AC3E}">
        <p14:creationId xmlns:p14="http://schemas.microsoft.com/office/powerpoint/2010/main" val="221552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5" y="327955"/>
            <a:ext cx="8610600" cy="1293028"/>
          </a:xfrm>
        </p:spPr>
        <p:txBody>
          <a:bodyPr/>
          <a:lstStyle/>
          <a:p>
            <a:r>
              <a:rPr lang="fa-IR" dirty="0" smtClean="0"/>
              <a:t>سایر توضیحات:</a:t>
            </a:r>
            <a:endParaRPr lang="fa-IR" dirty="0"/>
          </a:p>
        </p:txBody>
      </p:sp>
      <p:sp>
        <p:nvSpPr>
          <p:cNvPr id="3" name="Content Placeholder 2"/>
          <p:cNvSpPr>
            <a:spLocks noGrp="1"/>
          </p:cNvSpPr>
          <p:nvPr>
            <p:ph idx="1"/>
          </p:nvPr>
        </p:nvSpPr>
        <p:spPr>
          <a:xfrm>
            <a:off x="824345" y="1620983"/>
            <a:ext cx="10820400" cy="4946072"/>
          </a:xfrm>
        </p:spPr>
        <p:txBody>
          <a:bodyPr>
            <a:normAutofit lnSpcReduction="10000"/>
          </a:bodyPr>
          <a:lstStyle/>
          <a:p>
            <a:r>
              <a:rPr lang="fa-IR" dirty="0">
                <a:solidFill>
                  <a:srgbClr val="00B0F0"/>
                </a:solidFill>
              </a:rPr>
              <a:t>ا به تابع </a:t>
            </a:r>
            <a:r>
              <a:rPr lang="en-US" dirty="0" err="1">
                <a:solidFill>
                  <a:srgbClr val="FFFF00"/>
                </a:solidFill>
              </a:rPr>
              <a:t>np.argmax</a:t>
            </a:r>
            <a:r>
              <a:rPr lang="en-US" dirty="0">
                <a:solidFill>
                  <a:srgbClr val="FFFF00"/>
                </a:solidFill>
              </a:rPr>
              <a:t>()</a:t>
            </a:r>
          </a:p>
          <a:p>
            <a:r>
              <a:rPr lang="fa-IR" dirty="0">
                <a:solidFill>
                  <a:srgbClr val="00B0F0"/>
                </a:solidFill>
              </a:rPr>
              <a:t>ماتریس </a:t>
            </a:r>
            <a:r>
              <a:rPr lang="en-US" dirty="0">
                <a:solidFill>
                  <a:srgbClr val="FFFF00"/>
                </a:solidFill>
              </a:rPr>
              <a:t>output</a:t>
            </a:r>
            <a:r>
              <a:rPr lang="en-US" dirty="0">
                <a:solidFill>
                  <a:srgbClr val="00B0F0"/>
                </a:solidFill>
              </a:rPr>
              <a:t> </a:t>
            </a:r>
            <a:r>
              <a:rPr lang="fa-IR" dirty="0">
                <a:solidFill>
                  <a:srgbClr val="00B0F0"/>
                </a:solidFill>
              </a:rPr>
              <a:t>و </a:t>
            </a:r>
            <a:r>
              <a:rPr lang="en-US" dirty="0">
                <a:solidFill>
                  <a:srgbClr val="FFFF00"/>
                </a:solidFill>
              </a:rPr>
              <a:t>l </a:t>
            </a:r>
            <a:r>
              <a:rPr lang="fa-IR" dirty="0" smtClean="0">
                <a:solidFill>
                  <a:srgbClr val="00B0F0"/>
                </a:solidFill>
              </a:rPr>
              <a:t> را </a:t>
            </a:r>
            <a:r>
              <a:rPr lang="fa-IR" dirty="0">
                <a:solidFill>
                  <a:srgbClr val="00B0F0"/>
                </a:solidFill>
              </a:rPr>
              <a:t>به عنوان ورودی می‌دهیم. این دو ماتریس حاوی ده ردیف و یک ستون هستند. کاری که این تابع می‌کند این هست که شماره ردیفی را که از همه ردیف‌ها مقدار بیشتری دارد را به </a:t>
            </a:r>
            <a:r>
              <a:rPr lang="fa-IR" dirty="0">
                <a:solidFill>
                  <a:srgbClr val="FFFF00"/>
                </a:solidFill>
              </a:rPr>
              <a:t>عنوان خروجی </a:t>
            </a:r>
            <a:r>
              <a:rPr lang="fa-IR" dirty="0">
                <a:solidFill>
                  <a:srgbClr val="00B0F0"/>
                </a:solidFill>
              </a:rPr>
              <a:t>به ما می‌دهد.</a:t>
            </a:r>
          </a:p>
          <a:p>
            <a:r>
              <a:rPr lang="fa-IR" dirty="0">
                <a:solidFill>
                  <a:srgbClr val="00B0F0"/>
                </a:solidFill>
              </a:rPr>
              <a:t>در عبارت</a:t>
            </a:r>
          </a:p>
          <a:p>
            <a:r>
              <a:rPr lang="en-US" dirty="0" err="1">
                <a:solidFill>
                  <a:srgbClr val="FFFF00"/>
                </a:solidFill>
              </a:rPr>
              <a:t>np.argmax</a:t>
            </a:r>
            <a:r>
              <a:rPr lang="en-US" dirty="0">
                <a:solidFill>
                  <a:srgbClr val="FFFF00"/>
                </a:solidFill>
              </a:rPr>
              <a:t>(output) == </a:t>
            </a:r>
            <a:r>
              <a:rPr lang="en-US" dirty="0" err="1">
                <a:solidFill>
                  <a:srgbClr val="FFFF00"/>
                </a:solidFill>
              </a:rPr>
              <a:t>np.argmax</a:t>
            </a:r>
            <a:r>
              <a:rPr lang="en-US" dirty="0">
                <a:solidFill>
                  <a:srgbClr val="FFFF00"/>
                </a:solidFill>
              </a:rPr>
              <a:t>(l)</a:t>
            </a:r>
          </a:p>
          <a:p>
            <a:r>
              <a:rPr lang="fa-IR" dirty="0">
                <a:solidFill>
                  <a:srgbClr val="00B0F0"/>
                </a:solidFill>
              </a:rPr>
              <a:t>ما مقداری که این تابع برای این دو ماتریس برمی‌گرداند را با یکدیگر مقایسه می‌کنیم. در صورتی که مقدار این دو برابر باشند </a:t>
            </a:r>
            <a:r>
              <a:rPr lang="en-US" dirty="0">
                <a:solidFill>
                  <a:srgbClr val="FFFF00"/>
                </a:solidFill>
              </a:rPr>
              <a:t>true</a:t>
            </a:r>
            <a:r>
              <a:rPr lang="en-US" dirty="0">
                <a:solidFill>
                  <a:srgbClr val="00B0F0"/>
                </a:solidFill>
              </a:rPr>
              <a:t> </a:t>
            </a:r>
            <a:r>
              <a:rPr lang="fa-IR" dirty="0">
                <a:solidFill>
                  <a:srgbClr val="00B0F0"/>
                </a:solidFill>
              </a:rPr>
              <a:t>و در غیر این‌ صورت </a:t>
            </a:r>
            <a:r>
              <a:rPr lang="en-US" dirty="0">
                <a:solidFill>
                  <a:srgbClr val="FFFF00"/>
                </a:solidFill>
              </a:rPr>
              <a:t>false</a:t>
            </a:r>
            <a:r>
              <a:rPr lang="en-US" dirty="0">
                <a:solidFill>
                  <a:srgbClr val="00B0F0"/>
                </a:solidFill>
              </a:rPr>
              <a:t> </a:t>
            </a:r>
            <a:r>
              <a:rPr lang="fa-IR" dirty="0">
                <a:solidFill>
                  <a:srgbClr val="00B0F0"/>
                </a:solidFill>
              </a:rPr>
              <a:t>را خواهیم داشت.</a:t>
            </a:r>
          </a:p>
          <a:p>
            <a:r>
              <a:rPr lang="fa-IR" dirty="0">
                <a:solidFill>
                  <a:srgbClr val="00B0F0"/>
                </a:solidFill>
              </a:rPr>
              <a:t>با دادن این دو مقدار به تابع</a:t>
            </a:r>
          </a:p>
          <a:p>
            <a:r>
              <a:rPr lang="en-US" dirty="0" err="1">
                <a:solidFill>
                  <a:srgbClr val="FFFF00"/>
                </a:solidFill>
              </a:rPr>
              <a:t>int</a:t>
            </a:r>
            <a:r>
              <a:rPr lang="en-US" dirty="0">
                <a:solidFill>
                  <a:srgbClr val="FFFF00"/>
                </a:solidFill>
              </a:rPr>
              <a:t>()</a:t>
            </a:r>
          </a:p>
          <a:p>
            <a:r>
              <a:rPr lang="fa-IR" dirty="0">
                <a:solidFill>
                  <a:srgbClr val="00B0F0"/>
                </a:solidFill>
              </a:rPr>
              <a:t>اگر مقدار </a:t>
            </a:r>
            <a:r>
              <a:rPr lang="en-US" dirty="0">
                <a:solidFill>
                  <a:srgbClr val="FFFF00"/>
                </a:solidFill>
              </a:rPr>
              <a:t>true </a:t>
            </a:r>
            <a:r>
              <a:rPr lang="fa-IR" dirty="0">
                <a:solidFill>
                  <a:srgbClr val="00B0F0"/>
                </a:solidFill>
              </a:rPr>
              <a:t>باشد ما عدد </a:t>
            </a:r>
            <a:r>
              <a:rPr lang="fa-IR" dirty="0">
                <a:solidFill>
                  <a:srgbClr val="FFFF00"/>
                </a:solidFill>
              </a:rPr>
              <a:t>1</a:t>
            </a:r>
            <a:r>
              <a:rPr lang="fa-IR" dirty="0">
                <a:solidFill>
                  <a:srgbClr val="00B0F0"/>
                </a:solidFill>
              </a:rPr>
              <a:t> را خواهیم داشت و در غیر این صورت عدد </a:t>
            </a:r>
            <a:r>
              <a:rPr lang="fa-IR" dirty="0">
                <a:solidFill>
                  <a:srgbClr val="FFFF00"/>
                </a:solidFill>
              </a:rPr>
              <a:t>0</a:t>
            </a:r>
            <a:r>
              <a:rPr lang="fa-IR" dirty="0">
                <a:solidFill>
                  <a:srgbClr val="00B0F0"/>
                </a:solidFill>
              </a:rPr>
              <a:t>.</a:t>
            </a:r>
          </a:p>
          <a:p>
            <a:r>
              <a:rPr lang="fa-IR" dirty="0">
                <a:solidFill>
                  <a:srgbClr val="00B0F0"/>
                </a:solidFill>
              </a:rPr>
              <a:t> در آخر مقدار داده شده را با مقدار قبلی‌ای که در </a:t>
            </a:r>
            <a:r>
              <a:rPr lang="en-US" dirty="0" err="1">
                <a:solidFill>
                  <a:srgbClr val="FFFF00"/>
                </a:solidFill>
              </a:rPr>
              <a:t>nr_correct</a:t>
            </a:r>
            <a:r>
              <a:rPr lang="en-US" dirty="0">
                <a:solidFill>
                  <a:srgbClr val="00B0F0"/>
                </a:solidFill>
              </a:rPr>
              <a:t> </a:t>
            </a:r>
            <a:r>
              <a:rPr lang="fa-IR" dirty="0">
                <a:solidFill>
                  <a:srgbClr val="00B0F0"/>
                </a:solidFill>
              </a:rPr>
              <a:t>بود جمع کرده تا در آخر تعداد نمونه‌هایی که به درستی تشخیص داده‌ایم را داشته باشیم.</a:t>
            </a:r>
          </a:p>
          <a:p>
            <a:pPr marL="0" indent="0">
              <a:buNone/>
            </a:pPr>
            <a:endParaRPr lang="fa-IR" dirty="0"/>
          </a:p>
        </p:txBody>
      </p:sp>
    </p:spTree>
    <p:extLst>
      <p:ext uri="{BB962C8B-B14F-4D97-AF65-F5344CB8AC3E}">
        <p14:creationId xmlns:p14="http://schemas.microsoft.com/office/powerpoint/2010/main" val="71223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 در پایان</a:t>
            </a:r>
            <a:endParaRPr lang="fa-IR" dirty="0"/>
          </a:p>
        </p:txBody>
      </p:sp>
      <p:sp>
        <p:nvSpPr>
          <p:cNvPr id="3" name="Content Placeholder 2"/>
          <p:cNvSpPr>
            <a:spLocks noGrp="1"/>
          </p:cNvSpPr>
          <p:nvPr>
            <p:ph idx="1"/>
          </p:nvPr>
        </p:nvSpPr>
        <p:spPr/>
        <p:txBody>
          <a:bodyPr/>
          <a:lstStyle/>
          <a:p>
            <a:pPr marL="0" indent="0">
              <a:buNone/>
            </a:pPr>
            <a:r>
              <a:rPr lang="fa-IR" dirty="0" smtClean="0"/>
              <a:t>در نهایت امیدواریم که از مطالب راضی بوده باشید</a:t>
            </a:r>
          </a:p>
          <a:p>
            <a:pPr marL="0" indent="0">
              <a:buNone/>
            </a:pPr>
            <a:r>
              <a:rPr lang="fa-IR" dirty="0" smtClean="0"/>
              <a:t>برخی از توضیحات در کد هستند و در کلاس هم ارائه ی حضوری داشتند</a:t>
            </a:r>
          </a:p>
          <a:p>
            <a:pPr marL="0" indent="0">
              <a:buNone/>
            </a:pPr>
            <a:endParaRPr lang="fa-IR" dirty="0"/>
          </a:p>
          <a:p>
            <a:pPr marL="0" indent="0">
              <a:buNone/>
            </a:pPr>
            <a:endParaRPr lang="fa-IR" dirty="0" smtClean="0"/>
          </a:p>
          <a:p>
            <a:pPr marL="0" indent="0">
              <a:buNone/>
            </a:pPr>
            <a:r>
              <a:rPr lang="fa-IR" dirty="0" smtClean="0"/>
              <a:t>با تشکر از حسن توجه شما</a:t>
            </a:r>
          </a:p>
          <a:p>
            <a:pPr marL="0" indent="0">
              <a:buNone/>
            </a:pPr>
            <a:endParaRPr lang="fa-IR" dirty="0"/>
          </a:p>
          <a:p>
            <a:pPr marL="0" indent="0">
              <a:buNone/>
            </a:pPr>
            <a:r>
              <a:rPr lang="fa-IR" dirty="0" smtClean="0"/>
              <a:t>درصورت سوال های بیشتر، پاسخگوی شما خواهم بود</a:t>
            </a:r>
          </a:p>
          <a:p>
            <a:pPr marL="0" indent="0">
              <a:buNone/>
            </a:pPr>
            <a:endParaRPr lang="fa-IR" dirty="0"/>
          </a:p>
          <a:p>
            <a:pPr marL="0" indent="0">
              <a:buNone/>
            </a:pPr>
            <a:r>
              <a:rPr lang="en-US" dirty="0" smtClean="0"/>
              <a:t>m.khosravi.stat@gmail.com</a:t>
            </a:r>
            <a:endParaRPr lang="fa-IR" dirty="0" smtClean="0"/>
          </a:p>
        </p:txBody>
      </p:sp>
    </p:spTree>
    <p:extLst>
      <p:ext uri="{BB962C8B-B14F-4D97-AF65-F5344CB8AC3E}">
        <p14:creationId xmlns:p14="http://schemas.microsoft.com/office/powerpoint/2010/main" val="211391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شبکه ی عصبی چیست؟</a:t>
            </a:r>
            <a:endParaRPr lang="fa-IR" dirty="0"/>
          </a:p>
        </p:txBody>
      </p:sp>
      <p:sp>
        <p:nvSpPr>
          <p:cNvPr id="3" name="Content Placeholder 2"/>
          <p:cNvSpPr>
            <a:spLocks noGrp="1"/>
          </p:cNvSpPr>
          <p:nvPr>
            <p:ph idx="1"/>
          </p:nvPr>
        </p:nvSpPr>
        <p:spPr/>
        <p:txBody>
          <a:bodyPr/>
          <a:lstStyle/>
          <a:p>
            <a:pPr marL="0" indent="0">
              <a:buNone/>
            </a:pPr>
            <a:r>
              <a:rPr lang="fa-IR" sz="4000" dirty="0" smtClean="0">
                <a:solidFill>
                  <a:srgbClr val="FF0000"/>
                </a:solidFill>
              </a:rPr>
              <a:t>یک </a:t>
            </a:r>
            <a:r>
              <a:rPr lang="fa-IR" sz="4000" dirty="0">
                <a:solidFill>
                  <a:srgbClr val="FF0000"/>
                </a:solidFill>
              </a:rPr>
              <a:t>شبکهٔ عصبی مجموعه‌ای از نورون‌هاست که با قرار گرفتن در لایه‌های مختلف، معماری خاصی را بر مبنای ارتباطات بین نورون‌ها در لایه‌های مختلف تشکیل می‌دهند. نورون می‌تواند یک تابع ریاضی غیرخطی باشد، در نتیجه یک شبکهٔ عصبی که از اجتماع این نورون‌ها تشکیل می‌شود، </a:t>
            </a:r>
            <a:r>
              <a:rPr lang="fa-IR" sz="4000" dirty="0" smtClean="0">
                <a:solidFill>
                  <a:srgbClr val="FF0000"/>
                </a:solidFill>
              </a:rPr>
              <a:t>نیز</a:t>
            </a:r>
            <a:r>
              <a:rPr lang="fa-IR" sz="4000" dirty="0">
                <a:solidFill>
                  <a:srgbClr val="FF0000"/>
                </a:solidFill>
              </a:rPr>
              <a:t> می‌تواند یک سامانهٔ کاملاً پیچیده و غیرخطی </a:t>
            </a:r>
            <a:r>
              <a:rPr lang="fa-IR" sz="4000" dirty="0" smtClean="0">
                <a:solidFill>
                  <a:srgbClr val="FF0000"/>
                </a:solidFill>
              </a:rPr>
              <a:t>باشد.</a:t>
            </a:r>
          </a:p>
          <a:p>
            <a:pPr marL="0" indent="0">
              <a:buNone/>
            </a:pPr>
            <a:endParaRPr lang="fa-IR" dirty="0"/>
          </a:p>
          <a:p>
            <a:pPr marL="0" indent="0">
              <a:buNone/>
            </a:pPr>
            <a:endParaRPr lang="fa-IR" dirty="0"/>
          </a:p>
        </p:txBody>
      </p:sp>
    </p:spTree>
    <p:extLst>
      <p:ext uri="{BB962C8B-B14F-4D97-AF65-F5344CB8AC3E}">
        <p14:creationId xmlns:p14="http://schemas.microsoft.com/office/powerpoint/2010/main" val="100158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نشان دادن نورون ها در زبان پایتون:</a:t>
            </a:r>
            <a:endParaRPr lang="fa-IR" dirty="0"/>
          </a:p>
        </p:txBody>
      </p:sp>
      <p:sp>
        <p:nvSpPr>
          <p:cNvPr id="3" name="Content Placeholder 2"/>
          <p:cNvSpPr>
            <a:spLocks noGrp="1"/>
          </p:cNvSpPr>
          <p:nvPr>
            <p:ph idx="1"/>
          </p:nvPr>
        </p:nvSpPr>
        <p:spPr/>
        <p:txBody>
          <a:bodyPr>
            <a:normAutofit/>
          </a:bodyPr>
          <a:lstStyle/>
          <a:p>
            <a:pPr marL="0" indent="0">
              <a:buNone/>
            </a:pPr>
            <a:r>
              <a:rPr lang="fa-IR" sz="2800" dirty="0" smtClean="0">
                <a:solidFill>
                  <a:srgbClr val="FFFF00"/>
                </a:solidFill>
              </a:rPr>
              <a:t>نورون ها را اگر به زبان پایتون بخواهیم نامگذاری کنیم انهارا میتوان به سه لایه تقسیم بندی </a:t>
            </a:r>
            <a:r>
              <a:rPr lang="fa-IR" sz="2800" dirty="0" smtClean="0">
                <a:solidFill>
                  <a:srgbClr val="FFFF00"/>
                </a:solidFill>
              </a:rPr>
              <a:t>کرد:</a:t>
            </a:r>
            <a:endParaRPr lang="fa-IR" sz="2800" dirty="0" smtClean="0">
              <a:solidFill>
                <a:srgbClr val="FFFF00"/>
              </a:solidFill>
            </a:endParaRPr>
          </a:p>
          <a:p>
            <a:pPr marL="0" indent="0">
              <a:buNone/>
            </a:pPr>
            <a:endParaRPr lang="fa-IR" sz="2800" dirty="0" smtClean="0">
              <a:solidFill>
                <a:srgbClr val="FFFF00"/>
              </a:solidFill>
            </a:endParaRPr>
          </a:p>
          <a:p>
            <a:pPr marL="0" indent="0">
              <a:buNone/>
            </a:pPr>
            <a:r>
              <a:rPr lang="fa-IR" sz="2800" dirty="0" smtClean="0">
                <a:solidFill>
                  <a:srgbClr val="00B0F0"/>
                </a:solidFill>
              </a:rPr>
              <a:t>دسته ی اول ورودی ها هستند که انهارا </a:t>
            </a:r>
            <a:r>
              <a:rPr lang="en-US" sz="2800" dirty="0" smtClean="0">
                <a:solidFill>
                  <a:srgbClr val="FFFF00"/>
                </a:solidFill>
              </a:rPr>
              <a:t>input layer</a:t>
            </a:r>
            <a:r>
              <a:rPr lang="fa-IR" sz="2800" dirty="0" smtClean="0">
                <a:solidFill>
                  <a:srgbClr val="FFFF00"/>
                </a:solidFill>
              </a:rPr>
              <a:t> </a:t>
            </a:r>
            <a:r>
              <a:rPr lang="fa-IR" sz="2800" dirty="0" smtClean="0">
                <a:solidFill>
                  <a:srgbClr val="00B0F0"/>
                </a:solidFill>
              </a:rPr>
              <a:t>مینامیم</a:t>
            </a:r>
          </a:p>
          <a:p>
            <a:pPr marL="0" indent="0">
              <a:buNone/>
            </a:pPr>
            <a:endParaRPr lang="fa-IR" sz="2800" dirty="0">
              <a:solidFill>
                <a:srgbClr val="00B0F0"/>
              </a:solidFill>
            </a:endParaRPr>
          </a:p>
          <a:p>
            <a:pPr marL="0" indent="0">
              <a:buNone/>
            </a:pPr>
            <a:r>
              <a:rPr lang="fa-IR" sz="2800" dirty="0" smtClean="0">
                <a:solidFill>
                  <a:srgbClr val="00B0F0"/>
                </a:solidFill>
              </a:rPr>
              <a:t>دسته ی دوم از نورون ها، لایه و دسته ی میانی هستند که </a:t>
            </a:r>
            <a:r>
              <a:rPr lang="en-US" sz="2800" dirty="0" smtClean="0">
                <a:solidFill>
                  <a:srgbClr val="FFFF00"/>
                </a:solidFill>
              </a:rPr>
              <a:t>hidden layer</a:t>
            </a:r>
            <a:r>
              <a:rPr lang="fa-IR" sz="2800" dirty="0" smtClean="0">
                <a:solidFill>
                  <a:srgbClr val="FFFF00"/>
                </a:solidFill>
              </a:rPr>
              <a:t> </a:t>
            </a:r>
            <a:r>
              <a:rPr lang="fa-IR" sz="2800" dirty="0" smtClean="0">
                <a:solidFill>
                  <a:srgbClr val="00B0F0"/>
                </a:solidFill>
              </a:rPr>
              <a:t>نام دارند</a:t>
            </a:r>
          </a:p>
          <a:p>
            <a:pPr marL="0" indent="0">
              <a:buNone/>
            </a:pPr>
            <a:endParaRPr lang="fa-IR" sz="2800" dirty="0">
              <a:solidFill>
                <a:srgbClr val="00B0F0"/>
              </a:solidFill>
            </a:endParaRPr>
          </a:p>
          <a:p>
            <a:pPr marL="0" indent="0">
              <a:buNone/>
            </a:pPr>
            <a:r>
              <a:rPr lang="fa-IR" sz="2800" dirty="0" smtClean="0">
                <a:solidFill>
                  <a:srgbClr val="00B0F0"/>
                </a:solidFill>
              </a:rPr>
              <a:t>دسته ی سوم که لایه ی خروجی هستند را به عنوان </a:t>
            </a:r>
            <a:r>
              <a:rPr lang="en-US" sz="2800" dirty="0" smtClean="0">
                <a:solidFill>
                  <a:srgbClr val="FFFF00"/>
                </a:solidFill>
              </a:rPr>
              <a:t>output layer</a:t>
            </a:r>
            <a:r>
              <a:rPr lang="fa-IR" sz="2800" dirty="0" smtClean="0">
                <a:solidFill>
                  <a:srgbClr val="00B0F0"/>
                </a:solidFill>
              </a:rPr>
              <a:t> نامگذاری میکنیم.</a:t>
            </a:r>
            <a:endParaRPr lang="fa-IR" sz="2800" dirty="0">
              <a:solidFill>
                <a:srgbClr val="00B0F0"/>
              </a:solidFill>
            </a:endParaRPr>
          </a:p>
        </p:txBody>
      </p:sp>
    </p:spTree>
    <p:extLst>
      <p:ext uri="{BB962C8B-B14F-4D97-AF65-F5344CB8AC3E}">
        <p14:creationId xmlns:p14="http://schemas.microsoft.com/office/powerpoint/2010/main" val="170290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rgbClr val="FF0000"/>
                </a:solidFill>
              </a:rPr>
              <a:t>نورون ها </a:t>
            </a:r>
            <a:r>
              <a:rPr lang="fa-IR" dirty="0" smtClean="0"/>
              <a:t>چگونه کار میکنند؟</a:t>
            </a:r>
            <a:endParaRPr lang="fa-IR" dirty="0"/>
          </a:p>
        </p:txBody>
      </p:sp>
      <p:sp>
        <p:nvSpPr>
          <p:cNvPr id="3" name="Content Placeholder 2"/>
          <p:cNvSpPr>
            <a:spLocks noGrp="1"/>
          </p:cNvSpPr>
          <p:nvPr>
            <p:ph idx="1"/>
          </p:nvPr>
        </p:nvSpPr>
        <p:spPr/>
        <p:txBody>
          <a:bodyPr>
            <a:normAutofit lnSpcReduction="10000"/>
          </a:bodyPr>
          <a:lstStyle/>
          <a:p>
            <a:pPr marL="0" indent="0">
              <a:buNone/>
            </a:pPr>
            <a:r>
              <a:rPr lang="fa-IR" sz="2800" dirty="0" smtClean="0"/>
              <a:t>به طور کلی نورون ها به گونه ای طراحی شده اند که اطلاعات در لایه ی اول </a:t>
            </a:r>
            <a:r>
              <a:rPr lang="en-US" sz="2800" dirty="0" smtClean="0">
                <a:solidFill>
                  <a:srgbClr val="FF0000"/>
                </a:solidFill>
              </a:rPr>
              <a:t>input layer</a:t>
            </a:r>
            <a:r>
              <a:rPr lang="fa-IR" sz="2800" dirty="0" smtClean="0"/>
              <a:t> وارد میشوند</a:t>
            </a:r>
          </a:p>
          <a:p>
            <a:pPr marL="0" indent="0">
              <a:buNone/>
            </a:pPr>
            <a:r>
              <a:rPr lang="fa-IR" sz="2800" dirty="0" smtClean="0"/>
              <a:t>در لایه ی میانی </a:t>
            </a:r>
            <a:r>
              <a:rPr lang="en-US" sz="2800" dirty="0" smtClean="0">
                <a:solidFill>
                  <a:srgbClr val="FF0000"/>
                </a:solidFill>
              </a:rPr>
              <a:t>hidden layer</a:t>
            </a:r>
            <a:r>
              <a:rPr lang="fa-IR" sz="2800" dirty="0" smtClean="0">
                <a:solidFill>
                  <a:srgbClr val="FF0000"/>
                </a:solidFill>
              </a:rPr>
              <a:t> </a:t>
            </a:r>
            <a:r>
              <a:rPr lang="fa-IR" sz="2800" dirty="0" smtClean="0"/>
              <a:t>پردازش میشوند</a:t>
            </a:r>
          </a:p>
          <a:p>
            <a:pPr marL="0" indent="0">
              <a:buNone/>
            </a:pPr>
            <a:r>
              <a:rPr lang="fa-IR" sz="2800" dirty="0" smtClean="0"/>
              <a:t>و در لایه ی نهایی </a:t>
            </a:r>
            <a:r>
              <a:rPr lang="en-US" sz="2800" dirty="0" smtClean="0">
                <a:solidFill>
                  <a:srgbClr val="FF0000"/>
                </a:solidFill>
              </a:rPr>
              <a:t>output layer</a:t>
            </a:r>
            <a:r>
              <a:rPr lang="fa-IR" sz="2800" dirty="0" smtClean="0">
                <a:solidFill>
                  <a:srgbClr val="FF0000"/>
                </a:solidFill>
              </a:rPr>
              <a:t> </a:t>
            </a:r>
            <a:r>
              <a:rPr lang="fa-IR" sz="2800" dirty="0" smtClean="0"/>
              <a:t>خروجی یا تصمیم گیری ها به ما نمایش داده میشوند</a:t>
            </a:r>
          </a:p>
          <a:p>
            <a:pPr marL="0" indent="0">
              <a:buNone/>
            </a:pPr>
            <a:endParaRPr lang="fa-IR" sz="2800" dirty="0"/>
          </a:p>
          <a:p>
            <a:pPr marL="0" indent="0">
              <a:buNone/>
            </a:pPr>
            <a:r>
              <a:rPr lang="fa-IR" sz="2800" dirty="0" smtClean="0"/>
              <a:t>اگر در هر یک از این لایه ها، نورونی وجود داشته باشد که به تمام نورون های لایه ی بعدی متصل باشد به آن</a:t>
            </a:r>
            <a:r>
              <a:rPr lang="en-US" sz="2800" dirty="0" smtClean="0">
                <a:solidFill>
                  <a:srgbClr val="FF0000"/>
                </a:solidFill>
              </a:rPr>
              <a:t>fully connected </a:t>
            </a:r>
            <a:r>
              <a:rPr lang="fa-IR" sz="2800" dirty="0" smtClean="0"/>
              <a:t>میگویند</a:t>
            </a:r>
          </a:p>
          <a:p>
            <a:pPr marL="0" indent="0">
              <a:buNone/>
            </a:pPr>
            <a:endParaRPr lang="fa-IR" sz="2800" dirty="0"/>
          </a:p>
          <a:p>
            <a:pPr marL="0" indent="0">
              <a:buNone/>
            </a:pPr>
            <a:r>
              <a:rPr lang="fa-IR" sz="2800" dirty="0" smtClean="0">
                <a:solidFill>
                  <a:srgbClr val="FF0000"/>
                </a:solidFill>
              </a:rPr>
              <a:t>تعداد نورون ها </a:t>
            </a:r>
            <a:r>
              <a:rPr lang="fa-IR" sz="2800" dirty="0" smtClean="0"/>
              <a:t>در لایه ی برابر است با </a:t>
            </a:r>
            <a:r>
              <a:rPr lang="fa-IR" sz="2800" dirty="0" smtClean="0">
                <a:solidFill>
                  <a:srgbClr val="FF0000"/>
                </a:solidFill>
              </a:rPr>
              <a:t>تعداد ورودی هایی </a:t>
            </a:r>
            <a:r>
              <a:rPr lang="fa-IR" sz="2800" dirty="0" smtClean="0"/>
              <a:t>که ما به دیتابیس وارد میکنیم.</a:t>
            </a:r>
            <a:endParaRPr lang="fa-IR" sz="2800" dirty="0"/>
          </a:p>
        </p:txBody>
      </p:sp>
    </p:spTree>
    <p:extLst>
      <p:ext uri="{BB962C8B-B14F-4D97-AF65-F5344CB8AC3E}">
        <p14:creationId xmlns:p14="http://schemas.microsoft.com/office/powerpoint/2010/main" val="250767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پروژه ای تعریف میکنیم:</a:t>
            </a:r>
            <a:endParaRPr lang="fa-IR" dirty="0"/>
          </a:p>
        </p:txBody>
      </p:sp>
      <p:sp>
        <p:nvSpPr>
          <p:cNvPr id="3" name="Content Placeholder 2"/>
          <p:cNvSpPr>
            <a:spLocks noGrp="1"/>
          </p:cNvSpPr>
          <p:nvPr>
            <p:ph idx="1"/>
          </p:nvPr>
        </p:nvSpPr>
        <p:spPr/>
        <p:txBody>
          <a:bodyPr>
            <a:normAutofit/>
          </a:bodyPr>
          <a:lstStyle/>
          <a:p>
            <a:pPr marL="0" indent="0">
              <a:buNone/>
            </a:pPr>
            <a:r>
              <a:rPr lang="fa-IR" sz="2800" dirty="0" smtClean="0">
                <a:solidFill>
                  <a:srgbClr val="00B0F0"/>
                </a:solidFill>
              </a:rPr>
              <a:t>دیتاستی داریم که در آن میخواهیم یک عکس سیاه سفید </a:t>
            </a:r>
            <a:r>
              <a:rPr lang="fa-IR" sz="2800" dirty="0" smtClean="0">
                <a:solidFill>
                  <a:srgbClr val="FFFF00"/>
                </a:solidFill>
              </a:rPr>
              <a:t>28*28</a:t>
            </a:r>
            <a:r>
              <a:rPr lang="fa-IR" sz="2800" dirty="0" smtClean="0">
                <a:solidFill>
                  <a:srgbClr val="00B0F0"/>
                </a:solidFill>
              </a:rPr>
              <a:t> را وارد کرده یعنی </a:t>
            </a:r>
            <a:r>
              <a:rPr lang="fa-IR" sz="2800" dirty="0" smtClean="0">
                <a:solidFill>
                  <a:srgbClr val="FFFF00"/>
                </a:solidFill>
              </a:rPr>
              <a:t>784</a:t>
            </a:r>
            <a:r>
              <a:rPr lang="fa-IR" sz="2800" dirty="0" smtClean="0">
                <a:solidFill>
                  <a:srgbClr val="00B0F0"/>
                </a:solidFill>
              </a:rPr>
              <a:t> پیکسل ورودی داریم</a:t>
            </a:r>
          </a:p>
          <a:p>
            <a:pPr marL="0" indent="0">
              <a:buNone/>
            </a:pPr>
            <a:endParaRPr lang="fa-IR" sz="2800" dirty="0" smtClean="0">
              <a:solidFill>
                <a:srgbClr val="00B0F0"/>
              </a:solidFill>
            </a:endParaRPr>
          </a:p>
          <a:p>
            <a:pPr marL="0" indent="0">
              <a:buNone/>
            </a:pPr>
            <a:r>
              <a:rPr lang="fa-IR" sz="2800" dirty="0" smtClean="0">
                <a:solidFill>
                  <a:srgbClr val="00B0F0"/>
                </a:solidFill>
              </a:rPr>
              <a:t>و تعداد عکس ها </a:t>
            </a:r>
            <a:r>
              <a:rPr lang="fa-IR" sz="2800" dirty="0" smtClean="0">
                <a:solidFill>
                  <a:srgbClr val="FFFF00"/>
                </a:solidFill>
              </a:rPr>
              <a:t>60000</a:t>
            </a:r>
            <a:r>
              <a:rPr lang="fa-IR" sz="2800" dirty="0" smtClean="0">
                <a:solidFill>
                  <a:srgbClr val="00B0F0"/>
                </a:solidFill>
              </a:rPr>
              <a:t> تاست یعنی ما </a:t>
            </a:r>
            <a:r>
              <a:rPr lang="fa-IR" sz="2800" dirty="0" smtClean="0">
                <a:solidFill>
                  <a:srgbClr val="FFFF00"/>
                </a:solidFill>
              </a:rPr>
              <a:t>60000*784</a:t>
            </a:r>
            <a:r>
              <a:rPr lang="fa-IR" sz="2800" dirty="0" smtClean="0">
                <a:solidFill>
                  <a:srgbClr val="00B0F0"/>
                </a:solidFill>
              </a:rPr>
              <a:t> تایی در دیتاست خود داریم</a:t>
            </a:r>
          </a:p>
          <a:p>
            <a:pPr marL="0" indent="0">
              <a:buNone/>
            </a:pPr>
            <a:endParaRPr lang="fa-IR" sz="2800" dirty="0">
              <a:solidFill>
                <a:srgbClr val="00B0F0"/>
              </a:solidFill>
            </a:endParaRPr>
          </a:p>
          <a:p>
            <a:pPr marL="0" indent="0">
              <a:buNone/>
            </a:pPr>
            <a:r>
              <a:rPr lang="fa-IR" sz="2800" dirty="0" smtClean="0">
                <a:solidFill>
                  <a:srgbClr val="00B0F0"/>
                </a:solidFill>
              </a:rPr>
              <a:t>هر یک از این عکس ها یک</a:t>
            </a:r>
            <a:r>
              <a:rPr lang="fa-IR" sz="2800" dirty="0" smtClean="0">
                <a:solidFill>
                  <a:srgbClr val="FFFF00"/>
                </a:solidFill>
              </a:rPr>
              <a:t> لیبیلی </a:t>
            </a:r>
            <a:r>
              <a:rPr lang="fa-IR" sz="2800" dirty="0" smtClean="0">
                <a:solidFill>
                  <a:srgbClr val="00B0F0"/>
                </a:solidFill>
              </a:rPr>
              <a:t>دارند</a:t>
            </a:r>
          </a:p>
          <a:p>
            <a:pPr marL="0" indent="0">
              <a:buNone/>
            </a:pPr>
            <a:r>
              <a:rPr lang="fa-IR" sz="2800" dirty="0" smtClean="0">
                <a:solidFill>
                  <a:srgbClr val="00B0F0"/>
                </a:solidFill>
              </a:rPr>
              <a:t>عکس هایی که ما داریم شامل عدد های از </a:t>
            </a:r>
            <a:r>
              <a:rPr lang="fa-IR" sz="2800" dirty="0" smtClean="0">
                <a:solidFill>
                  <a:srgbClr val="FFFF00"/>
                </a:solidFill>
              </a:rPr>
              <a:t>0 تا 10 </a:t>
            </a:r>
            <a:r>
              <a:rPr lang="fa-IR" sz="2800" dirty="0" smtClean="0">
                <a:solidFill>
                  <a:srgbClr val="00B0F0"/>
                </a:solidFill>
              </a:rPr>
              <a:t>هستند پس لیبل های ما </a:t>
            </a:r>
            <a:r>
              <a:rPr lang="fa-IR" sz="2800" dirty="0" smtClean="0">
                <a:solidFill>
                  <a:srgbClr val="FFFF00"/>
                </a:solidFill>
              </a:rPr>
              <a:t>10 رقم </a:t>
            </a:r>
            <a:r>
              <a:rPr lang="fa-IR" sz="2800" dirty="0" smtClean="0">
                <a:solidFill>
                  <a:srgbClr val="00B0F0"/>
                </a:solidFill>
              </a:rPr>
              <a:t>هستند</a:t>
            </a:r>
          </a:p>
          <a:p>
            <a:pPr marL="0" indent="0">
              <a:buNone/>
            </a:pPr>
            <a:r>
              <a:rPr lang="fa-IR" sz="2800" dirty="0">
                <a:solidFill>
                  <a:srgbClr val="00B0F0"/>
                </a:solidFill>
              </a:rPr>
              <a:t> </a:t>
            </a:r>
            <a:r>
              <a:rPr lang="fa-IR" sz="2800" dirty="0" smtClean="0">
                <a:solidFill>
                  <a:srgbClr val="00B0F0"/>
                </a:solidFill>
              </a:rPr>
              <a:t>در واقع </a:t>
            </a:r>
            <a:r>
              <a:rPr lang="fa-IR" sz="2800" dirty="0" smtClean="0">
                <a:solidFill>
                  <a:srgbClr val="FFFF00"/>
                </a:solidFill>
              </a:rPr>
              <a:t>ماتریسی</a:t>
            </a:r>
            <a:r>
              <a:rPr lang="fa-IR" sz="2800" dirty="0" smtClean="0">
                <a:solidFill>
                  <a:srgbClr val="00B0F0"/>
                </a:solidFill>
              </a:rPr>
              <a:t> از لیبل خود داریم که حاوی </a:t>
            </a:r>
            <a:r>
              <a:rPr lang="fa-IR" sz="2800" dirty="0" smtClean="0">
                <a:solidFill>
                  <a:srgbClr val="FFFF00"/>
                </a:solidFill>
              </a:rPr>
              <a:t>ده تا عدد </a:t>
            </a:r>
            <a:r>
              <a:rPr lang="fa-IR" sz="2800" dirty="0" smtClean="0">
                <a:solidFill>
                  <a:srgbClr val="00B0F0"/>
                </a:solidFill>
              </a:rPr>
              <a:t>هست</a:t>
            </a:r>
          </a:p>
        </p:txBody>
      </p:sp>
    </p:spTree>
    <p:extLst>
      <p:ext uri="{BB962C8B-B14F-4D97-AF65-F5344CB8AC3E}">
        <p14:creationId xmlns:p14="http://schemas.microsoft.com/office/powerpoint/2010/main" val="74511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نمونه هایی از عکس های سیاه و سفید که به عنوان ورودی دادیم:</a:t>
            </a:r>
            <a:endParaRPr lang="fa-IR"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72" y="1901642"/>
            <a:ext cx="4192528" cy="435339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054" y="1901642"/>
            <a:ext cx="4192528" cy="4353392"/>
          </a:xfrm>
          <a:prstGeom prst="rect">
            <a:avLst/>
          </a:prstGeom>
        </p:spPr>
      </p:pic>
    </p:spTree>
    <p:extLst>
      <p:ext uri="{BB962C8B-B14F-4D97-AF65-F5344CB8AC3E}">
        <p14:creationId xmlns:p14="http://schemas.microsoft.com/office/powerpoint/2010/main" val="116627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ادامه ی </a:t>
            </a:r>
            <a:r>
              <a:rPr lang="fa-IR" dirty="0" smtClean="0">
                <a:solidFill>
                  <a:srgbClr val="FF0000"/>
                </a:solidFill>
              </a:rPr>
              <a:t>پروژه</a:t>
            </a:r>
            <a:r>
              <a:rPr lang="fa-IR" dirty="0" smtClean="0"/>
              <a:t>:</a:t>
            </a:r>
            <a:endParaRPr lang="fa-IR" dirty="0"/>
          </a:p>
        </p:txBody>
      </p:sp>
      <p:sp>
        <p:nvSpPr>
          <p:cNvPr id="3" name="Content Placeholder 2"/>
          <p:cNvSpPr>
            <a:spLocks noGrp="1"/>
          </p:cNvSpPr>
          <p:nvPr>
            <p:ph idx="1"/>
          </p:nvPr>
        </p:nvSpPr>
        <p:spPr/>
        <p:txBody>
          <a:bodyPr>
            <a:noAutofit/>
          </a:bodyPr>
          <a:lstStyle/>
          <a:p>
            <a:pPr marL="0" indent="0">
              <a:buNone/>
            </a:pPr>
            <a:r>
              <a:rPr lang="fa-IR" sz="2400" dirty="0" smtClean="0"/>
              <a:t>میخواهیم به مفاهیمی به نام </a:t>
            </a:r>
            <a:r>
              <a:rPr lang="en-US" sz="2400" dirty="0" smtClean="0">
                <a:solidFill>
                  <a:srgbClr val="FF0000"/>
                </a:solidFill>
              </a:rPr>
              <a:t>weight</a:t>
            </a:r>
            <a:r>
              <a:rPr lang="fa-IR" sz="2400" dirty="0" smtClean="0"/>
              <a:t> و </a:t>
            </a:r>
            <a:r>
              <a:rPr lang="fa-IR" sz="2400" dirty="0" smtClean="0">
                <a:solidFill>
                  <a:srgbClr val="FF0000"/>
                </a:solidFill>
              </a:rPr>
              <a:t>بایاس</a:t>
            </a:r>
            <a:r>
              <a:rPr lang="fa-IR" sz="2400" dirty="0" smtClean="0"/>
              <a:t> بپردازیم:</a:t>
            </a:r>
          </a:p>
          <a:p>
            <a:pPr marL="0" indent="0">
              <a:buNone/>
            </a:pPr>
            <a:endParaRPr lang="fa-IR" sz="2400" dirty="0"/>
          </a:p>
          <a:p>
            <a:pPr marL="0" indent="0">
              <a:buNone/>
            </a:pPr>
            <a:r>
              <a:rPr lang="fa-IR" sz="2400" dirty="0" smtClean="0">
                <a:solidFill>
                  <a:srgbClr val="FF0000"/>
                </a:solidFill>
              </a:rPr>
              <a:t>وزن یا همان </a:t>
            </a:r>
            <a:r>
              <a:rPr lang="en-US" sz="2400" dirty="0" smtClean="0">
                <a:solidFill>
                  <a:srgbClr val="FF0000"/>
                </a:solidFill>
              </a:rPr>
              <a:t>weight</a:t>
            </a:r>
            <a:r>
              <a:rPr lang="fa-IR" sz="2400" dirty="0" smtClean="0"/>
              <a:t> </a:t>
            </a:r>
            <a:r>
              <a:rPr lang="fa-IR" sz="2400" dirty="0"/>
              <a:t>پارامتری در یک شبکه عصبی است که </a:t>
            </a:r>
            <a:r>
              <a:rPr lang="fa-IR" sz="2400" dirty="0">
                <a:solidFill>
                  <a:srgbClr val="FF0000"/>
                </a:solidFill>
              </a:rPr>
              <a:t>داده های ورودی </a:t>
            </a:r>
            <a:r>
              <a:rPr lang="fa-IR" sz="2400" dirty="0"/>
              <a:t>را در لایه های پنهان شبکه تغییر می دهد. شبکه عصبی مجموعه ای از گره ها یا نورون ها است. درون هر گره مجموعه ای از ورودی ها ، وزن و مقدار بایاس وجود دارد. اغلب اوقات یک شبکه عصبی در لایه های </a:t>
            </a:r>
            <a:r>
              <a:rPr lang="fa-IR" sz="2400" dirty="0">
                <a:solidFill>
                  <a:srgbClr val="FF0000"/>
                </a:solidFill>
              </a:rPr>
              <a:t>پنهان شبکه</a:t>
            </a:r>
            <a:r>
              <a:rPr lang="fa-IR" sz="2400" dirty="0"/>
              <a:t> قرار </a:t>
            </a:r>
            <a:r>
              <a:rPr lang="fa-IR" sz="2400" dirty="0" smtClean="0"/>
              <a:t>دارد</a:t>
            </a:r>
          </a:p>
          <a:p>
            <a:pPr marL="0" indent="0">
              <a:buNone/>
            </a:pPr>
            <a:endParaRPr lang="fa-IR" sz="2400" dirty="0"/>
          </a:p>
          <a:p>
            <a:pPr marL="0" indent="0">
              <a:buNone/>
            </a:pPr>
            <a:r>
              <a:rPr lang="fa-IR" sz="2400" dirty="0" smtClean="0"/>
              <a:t>بایاس</a:t>
            </a:r>
            <a:r>
              <a:rPr lang="fa-IR" sz="2400" dirty="0"/>
              <a:t> گره: نقش </a:t>
            </a:r>
            <a:r>
              <a:rPr lang="fa-IR" sz="2400" dirty="0">
                <a:solidFill>
                  <a:srgbClr val="FF0000"/>
                </a:solidFill>
              </a:rPr>
              <a:t>بایاس</a:t>
            </a:r>
            <a:r>
              <a:rPr lang="fa-IR" sz="2400" dirty="0"/>
              <a:t> در شبکه عصبی این است که </a:t>
            </a:r>
            <a:r>
              <a:rPr lang="fa-IR" sz="2400" dirty="0">
                <a:solidFill>
                  <a:srgbClr val="FF0000"/>
                </a:solidFill>
              </a:rPr>
              <a:t>خروجی نهایی </a:t>
            </a:r>
            <a:r>
              <a:rPr lang="fa-IR" sz="2400" dirty="0"/>
              <a:t>تابع فعالسازی را تغییر دهد. نقش بایاس مشابه </a:t>
            </a:r>
            <a:r>
              <a:rPr lang="fa-IR" sz="2400" dirty="0">
                <a:solidFill>
                  <a:srgbClr val="FF0000"/>
                </a:solidFill>
              </a:rPr>
              <a:t>نقش مقدار ثابت در تابع خطی </a:t>
            </a:r>
            <a:r>
              <a:rPr lang="fa-IR" sz="2400" dirty="0"/>
              <a:t>است </a:t>
            </a:r>
            <a:r>
              <a:rPr lang="fa-IR" sz="2400" dirty="0">
                <a:solidFill>
                  <a:srgbClr val="FF0000"/>
                </a:solidFill>
              </a:rPr>
              <a:t>و مقدار نهایی </a:t>
            </a:r>
            <a:r>
              <a:rPr lang="fa-IR" sz="2400" dirty="0"/>
              <a:t>تابع فعالسازی را در فضای برداری به چپ و راست منتقل می‌کند تا تابع نهایی بر روی داده‌ها بهتر منطبق شود و مدل در نهایت پیش‌بینی دقیق‌تری داشته باشد</a:t>
            </a:r>
          </a:p>
        </p:txBody>
      </p:sp>
    </p:spTree>
    <p:extLst>
      <p:ext uri="{BB962C8B-B14F-4D97-AF65-F5344CB8AC3E}">
        <p14:creationId xmlns:p14="http://schemas.microsoft.com/office/powerpoint/2010/main" val="191318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61205"/>
            <a:ext cx="8610600" cy="1293028"/>
          </a:xfrm>
        </p:spPr>
        <p:txBody>
          <a:bodyPr/>
          <a:lstStyle/>
          <a:p>
            <a:r>
              <a:rPr lang="fa-IR" dirty="0" smtClean="0">
                <a:solidFill>
                  <a:srgbClr val="FFFF00"/>
                </a:solidFill>
              </a:rPr>
              <a:t>جزئیات</a:t>
            </a:r>
            <a:r>
              <a:rPr lang="fa-IR" dirty="0" smtClean="0"/>
              <a:t> درون </a:t>
            </a:r>
            <a:r>
              <a:rPr lang="fa-IR" dirty="0" smtClean="0">
                <a:solidFill>
                  <a:srgbClr val="FFFF00"/>
                </a:solidFill>
              </a:rPr>
              <a:t>کد</a:t>
            </a:r>
            <a:r>
              <a:rPr lang="fa-IR" dirty="0" smtClean="0"/>
              <a:t>های پروژه:</a:t>
            </a:r>
            <a:endParaRPr lang="fa-IR" dirty="0"/>
          </a:p>
        </p:txBody>
      </p:sp>
      <p:sp>
        <p:nvSpPr>
          <p:cNvPr id="3" name="Content Placeholder 2"/>
          <p:cNvSpPr>
            <a:spLocks noGrp="1"/>
          </p:cNvSpPr>
          <p:nvPr>
            <p:ph idx="1"/>
          </p:nvPr>
        </p:nvSpPr>
        <p:spPr>
          <a:xfrm>
            <a:off x="685800" y="1418706"/>
            <a:ext cx="10820400" cy="5203767"/>
          </a:xfrm>
        </p:spPr>
        <p:txBody>
          <a:bodyPr>
            <a:noAutofit/>
          </a:bodyPr>
          <a:lstStyle/>
          <a:p>
            <a:pPr marL="0" indent="0">
              <a:buNone/>
            </a:pPr>
            <a:r>
              <a:rPr lang="fa-IR" sz="2800" dirty="0" smtClean="0">
                <a:solidFill>
                  <a:srgbClr val="00B0F0"/>
                </a:solidFill>
              </a:rPr>
              <a:t>در فایل</a:t>
            </a:r>
            <a:r>
              <a:rPr lang="fa-IR" sz="2800" dirty="0" smtClean="0">
                <a:solidFill>
                  <a:srgbClr val="FFFF00"/>
                </a:solidFill>
              </a:rPr>
              <a:t> کد </a:t>
            </a:r>
            <a:r>
              <a:rPr lang="fa-IR" sz="2800" dirty="0" smtClean="0">
                <a:solidFill>
                  <a:srgbClr val="00B0F0"/>
                </a:solidFill>
              </a:rPr>
              <a:t>ساخته شده که در </a:t>
            </a:r>
            <a:r>
              <a:rPr lang="en-US" sz="2800" dirty="0" smtClean="0">
                <a:solidFill>
                  <a:srgbClr val="FFFF00"/>
                </a:solidFill>
              </a:rPr>
              <a:t>vs code </a:t>
            </a:r>
            <a:r>
              <a:rPr lang="fa-IR" sz="2800" dirty="0" smtClean="0">
                <a:solidFill>
                  <a:srgbClr val="00B0F0"/>
                </a:solidFill>
              </a:rPr>
              <a:t>برای شما نمایش داده میشود</a:t>
            </a:r>
          </a:p>
          <a:p>
            <a:pPr marL="0" indent="0">
              <a:buNone/>
            </a:pPr>
            <a:r>
              <a:rPr lang="fa-IR" sz="2800" dirty="0" smtClean="0">
                <a:solidFill>
                  <a:srgbClr val="00B0F0"/>
                </a:solidFill>
              </a:rPr>
              <a:t>در خطی که دارای </a:t>
            </a:r>
            <a:r>
              <a:rPr lang="en-US" sz="2800" dirty="0" smtClean="0">
                <a:solidFill>
                  <a:srgbClr val="FFFF00"/>
                </a:solidFill>
              </a:rPr>
              <a:t>weight </a:t>
            </a:r>
            <a:r>
              <a:rPr lang="en-US" sz="2800" dirty="0" smtClean="0">
                <a:solidFill>
                  <a:srgbClr val="FFFF00"/>
                </a:solidFill>
              </a:rPr>
              <a:t>input </a:t>
            </a:r>
            <a:r>
              <a:rPr lang="en-US" sz="2800" dirty="0" smtClean="0">
                <a:solidFill>
                  <a:srgbClr val="FFFF00"/>
                </a:solidFill>
              </a:rPr>
              <a:t>hidden</a:t>
            </a:r>
            <a:r>
              <a:rPr lang="fa-IR" sz="2800" dirty="0" smtClean="0">
                <a:solidFill>
                  <a:srgbClr val="FFFF00"/>
                </a:solidFill>
              </a:rPr>
              <a:t> </a:t>
            </a:r>
            <a:r>
              <a:rPr lang="fa-IR" sz="2800" dirty="0" smtClean="0">
                <a:solidFill>
                  <a:srgbClr val="00B0F0"/>
                </a:solidFill>
              </a:rPr>
              <a:t>است از اعداد </a:t>
            </a:r>
            <a:r>
              <a:rPr lang="fa-IR" sz="2800" dirty="0" smtClean="0">
                <a:solidFill>
                  <a:srgbClr val="FFFF00"/>
                </a:solidFill>
              </a:rPr>
              <a:t>-0/5</a:t>
            </a:r>
            <a:r>
              <a:rPr lang="fa-IR" sz="2800" dirty="0" smtClean="0">
                <a:solidFill>
                  <a:srgbClr val="00B0F0"/>
                </a:solidFill>
              </a:rPr>
              <a:t> تا </a:t>
            </a:r>
            <a:r>
              <a:rPr lang="fa-IR" sz="2800" dirty="0" smtClean="0">
                <a:solidFill>
                  <a:srgbClr val="FFFF00"/>
                </a:solidFill>
              </a:rPr>
              <a:t>+0/5</a:t>
            </a:r>
            <a:r>
              <a:rPr lang="fa-IR" sz="2800" dirty="0" smtClean="0">
                <a:solidFill>
                  <a:srgbClr val="00B0F0"/>
                </a:solidFill>
              </a:rPr>
              <a:t> استفاده شده است زیرا میخواهیم مدیان آن نزدیک به </a:t>
            </a:r>
            <a:r>
              <a:rPr lang="fa-IR" sz="2800" dirty="0" smtClean="0">
                <a:solidFill>
                  <a:srgbClr val="FFFF00"/>
                </a:solidFill>
              </a:rPr>
              <a:t>صفر</a:t>
            </a:r>
            <a:r>
              <a:rPr lang="fa-IR" sz="2800" dirty="0" smtClean="0">
                <a:solidFill>
                  <a:srgbClr val="00B0F0"/>
                </a:solidFill>
              </a:rPr>
              <a:t> باشد.</a:t>
            </a:r>
          </a:p>
          <a:p>
            <a:pPr marL="0" indent="0">
              <a:buNone/>
            </a:pPr>
            <a:endParaRPr lang="fa-IR" sz="2800" dirty="0" smtClean="0">
              <a:solidFill>
                <a:srgbClr val="00B0F0"/>
              </a:solidFill>
            </a:endParaRPr>
          </a:p>
          <a:p>
            <a:pPr marL="0" indent="0">
              <a:buNone/>
            </a:pPr>
            <a:r>
              <a:rPr lang="fa-IR" sz="2800" dirty="0" smtClean="0">
                <a:solidFill>
                  <a:srgbClr val="00B0F0"/>
                </a:solidFill>
              </a:rPr>
              <a:t>در</a:t>
            </a:r>
            <a:r>
              <a:rPr lang="fa-IR" sz="2800" dirty="0" smtClean="0">
                <a:solidFill>
                  <a:srgbClr val="FFFF00"/>
                </a:solidFill>
              </a:rPr>
              <a:t> ماتریس </a:t>
            </a:r>
            <a:r>
              <a:rPr lang="fa-IR" sz="2800" dirty="0" smtClean="0">
                <a:solidFill>
                  <a:srgbClr val="00B0F0"/>
                </a:solidFill>
              </a:rPr>
              <a:t>شبکه های عصبی، </a:t>
            </a:r>
            <a:r>
              <a:rPr lang="fa-IR" sz="2800" dirty="0" smtClean="0">
                <a:solidFill>
                  <a:srgbClr val="FFFF00"/>
                </a:solidFill>
              </a:rPr>
              <a:t>ورودی های </a:t>
            </a:r>
            <a:r>
              <a:rPr lang="fa-IR" sz="2800" dirty="0" smtClean="0">
                <a:solidFill>
                  <a:srgbClr val="00B0F0"/>
                </a:solidFill>
              </a:rPr>
              <a:t>ما همان </a:t>
            </a:r>
            <a:r>
              <a:rPr lang="fa-IR" sz="2800" dirty="0" smtClean="0">
                <a:solidFill>
                  <a:srgbClr val="FFFF00"/>
                </a:solidFill>
              </a:rPr>
              <a:t>تعداد پیکسل </a:t>
            </a:r>
            <a:r>
              <a:rPr lang="fa-IR" sz="2800" dirty="0" smtClean="0">
                <a:solidFill>
                  <a:srgbClr val="00B0F0"/>
                </a:solidFill>
              </a:rPr>
              <a:t>هاست یعنی 784 تا پیکسل.</a:t>
            </a:r>
          </a:p>
          <a:p>
            <a:pPr marL="0" indent="0">
              <a:buNone/>
            </a:pPr>
            <a:r>
              <a:rPr lang="fa-IR" sz="2800" dirty="0">
                <a:solidFill>
                  <a:srgbClr val="00B0F0"/>
                </a:solidFill>
              </a:rPr>
              <a:t> </a:t>
            </a:r>
            <a:r>
              <a:rPr lang="fa-IR" sz="2800" dirty="0" smtClean="0">
                <a:solidFill>
                  <a:srgbClr val="00B0F0"/>
                </a:solidFill>
              </a:rPr>
              <a:t>و برای </a:t>
            </a:r>
            <a:r>
              <a:rPr lang="fa-IR" sz="2800" dirty="0" smtClean="0">
                <a:solidFill>
                  <a:srgbClr val="FFFF00"/>
                </a:solidFill>
              </a:rPr>
              <a:t>لایه ی مخفی یا میانی </a:t>
            </a:r>
            <a:r>
              <a:rPr lang="fa-IR" sz="2800" dirty="0" smtClean="0">
                <a:solidFill>
                  <a:srgbClr val="00B0F0"/>
                </a:solidFill>
              </a:rPr>
              <a:t>تعداد نورون هارا</a:t>
            </a:r>
            <a:r>
              <a:rPr lang="fa-IR" sz="2800" dirty="0" smtClean="0">
                <a:solidFill>
                  <a:srgbClr val="FFFF00"/>
                </a:solidFill>
              </a:rPr>
              <a:t>20</a:t>
            </a:r>
            <a:r>
              <a:rPr lang="fa-IR" sz="2800" dirty="0" smtClean="0">
                <a:solidFill>
                  <a:srgbClr val="00B0F0"/>
                </a:solidFill>
              </a:rPr>
              <a:t> تا در نظر میگیریم.</a:t>
            </a:r>
          </a:p>
          <a:p>
            <a:pPr marL="0" indent="0">
              <a:buNone/>
            </a:pPr>
            <a:r>
              <a:rPr lang="fa-IR" sz="2800" dirty="0">
                <a:solidFill>
                  <a:srgbClr val="00B0F0"/>
                </a:solidFill>
              </a:rPr>
              <a:t> </a:t>
            </a:r>
            <a:r>
              <a:rPr lang="fa-IR" sz="2800" dirty="0" smtClean="0">
                <a:solidFill>
                  <a:srgbClr val="00B0F0"/>
                </a:solidFill>
              </a:rPr>
              <a:t>بنابر این در ماتریس خود باید 20 تا</a:t>
            </a:r>
            <a:r>
              <a:rPr lang="fa-IR" sz="2800" dirty="0" smtClean="0">
                <a:solidFill>
                  <a:srgbClr val="FFFF00"/>
                </a:solidFill>
              </a:rPr>
              <a:t> ردیف </a:t>
            </a:r>
            <a:r>
              <a:rPr lang="fa-IR" sz="2800" dirty="0" smtClean="0">
                <a:solidFill>
                  <a:srgbClr val="00B0F0"/>
                </a:solidFill>
              </a:rPr>
              <a:t>داشته باشیم و 784 تا</a:t>
            </a:r>
            <a:r>
              <a:rPr lang="fa-IR" sz="2800" dirty="0" smtClean="0">
                <a:solidFill>
                  <a:srgbClr val="FFFF00"/>
                </a:solidFill>
              </a:rPr>
              <a:t> ستون </a:t>
            </a:r>
            <a:r>
              <a:rPr lang="fa-IR" sz="2800" dirty="0" smtClean="0">
                <a:solidFill>
                  <a:srgbClr val="00B0F0"/>
                </a:solidFill>
              </a:rPr>
              <a:t>داشته باشیم</a:t>
            </a:r>
          </a:p>
          <a:p>
            <a:pPr marL="0" indent="0">
              <a:buNone/>
            </a:pPr>
            <a:endParaRPr lang="fa-IR" sz="2800" dirty="0">
              <a:solidFill>
                <a:srgbClr val="00B0F0"/>
              </a:solidFill>
            </a:endParaRPr>
          </a:p>
          <a:p>
            <a:pPr marL="0" indent="0">
              <a:buNone/>
            </a:pPr>
            <a:r>
              <a:rPr lang="fa-IR" sz="2800" dirty="0" smtClean="0">
                <a:solidFill>
                  <a:srgbClr val="00B0F0"/>
                </a:solidFill>
              </a:rPr>
              <a:t>پس باید بدانید که در این ماتریس</a:t>
            </a:r>
            <a:r>
              <a:rPr lang="fa-IR" sz="2800" dirty="0" smtClean="0">
                <a:solidFill>
                  <a:srgbClr val="FFFF00"/>
                </a:solidFill>
              </a:rPr>
              <a:t>، تعداد ستون ها برابر است با تعداد ورودی ها </a:t>
            </a:r>
            <a:r>
              <a:rPr lang="fa-IR" sz="2800" dirty="0" smtClean="0">
                <a:solidFill>
                  <a:srgbClr val="00B0F0"/>
                </a:solidFill>
              </a:rPr>
              <a:t>و </a:t>
            </a:r>
            <a:r>
              <a:rPr lang="fa-IR" sz="2800" dirty="0" smtClean="0">
                <a:solidFill>
                  <a:srgbClr val="FFFF00"/>
                </a:solidFill>
              </a:rPr>
              <a:t>تعداد ردیف ها برابر است با تعداد نورون های لایه ی میانی یا همان مخفی</a:t>
            </a:r>
            <a:r>
              <a:rPr lang="fa-IR" sz="2800" dirty="0" smtClean="0">
                <a:solidFill>
                  <a:srgbClr val="00B0F0"/>
                </a:solidFill>
              </a:rPr>
              <a:t>.</a:t>
            </a:r>
            <a:endParaRPr lang="fa-IR" sz="2800" dirty="0">
              <a:solidFill>
                <a:srgbClr val="00B0F0"/>
              </a:solidFill>
            </a:endParaRPr>
          </a:p>
          <a:p>
            <a:pPr marL="0" indent="0">
              <a:buNone/>
            </a:pPr>
            <a:endParaRPr lang="fa-IR" sz="2800" dirty="0">
              <a:solidFill>
                <a:srgbClr val="00B0F0"/>
              </a:solidFill>
            </a:endParaRPr>
          </a:p>
        </p:txBody>
      </p:sp>
    </p:spTree>
    <p:extLst>
      <p:ext uri="{BB962C8B-B14F-4D97-AF65-F5344CB8AC3E}">
        <p14:creationId xmlns:p14="http://schemas.microsoft.com/office/powerpoint/2010/main" val="53567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10586"/>
            <a:ext cx="8610600" cy="1293028"/>
          </a:xfrm>
        </p:spPr>
        <p:txBody>
          <a:bodyPr/>
          <a:lstStyle/>
          <a:p>
            <a:r>
              <a:rPr lang="en-US" dirty="0" smtClean="0"/>
              <a:t>Forward propagation:</a:t>
            </a:r>
            <a:endParaRPr lang="fa-IR" dirty="0"/>
          </a:p>
        </p:txBody>
      </p:sp>
      <p:sp>
        <p:nvSpPr>
          <p:cNvPr id="3" name="Content Placeholder 2"/>
          <p:cNvSpPr>
            <a:spLocks noGrp="1"/>
          </p:cNvSpPr>
          <p:nvPr>
            <p:ph idx="1"/>
          </p:nvPr>
        </p:nvSpPr>
        <p:spPr>
          <a:xfrm>
            <a:off x="685800" y="1681942"/>
            <a:ext cx="10820400" cy="4024125"/>
          </a:xfrm>
        </p:spPr>
        <p:txBody>
          <a:bodyPr>
            <a:noAutofit/>
          </a:bodyPr>
          <a:lstStyle/>
          <a:p>
            <a:pPr marL="0" indent="0">
              <a:buNone/>
            </a:pPr>
            <a:r>
              <a:rPr lang="fa-IR" sz="2800" dirty="0" smtClean="0"/>
              <a:t>لازم به ذکر است که برخی از توضیحات به صورت کامنت در خود بخش کد ها برای شما عزیزان نمایش داده شده است.</a:t>
            </a:r>
          </a:p>
          <a:p>
            <a:pPr marL="0" indent="0">
              <a:buNone/>
            </a:pPr>
            <a:endParaRPr lang="fa-IR" sz="2800" dirty="0" smtClean="0"/>
          </a:p>
          <a:p>
            <a:pPr marL="0" indent="0">
              <a:buNone/>
            </a:pPr>
            <a:r>
              <a:rPr lang="fa-IR" sz="2800" dirty="0" smtClean="0">
                <a:solidFill>
                  <a:srgbClr val="FF2F2F"/>
                </a:solidFill>
              </a:rPr>
              <a:t>نورون ها چگونه </a:t>
            </a:r>
            <a:r>
              <a:rPr lang="fa-IR" sz="2800" dirty="0" smtClean="0"/>
              <a:t>یادمیگیرند</a:t>
            </a:r>
            <a:r>
              <a:rPr lang="fa-IR" sz="2800" dirty="0" smtClean="0">
                <a:solidFill>
                  <a:srgbClr val="FF2F2F"/>
                </a:solidFill>
              </a:rPr>
              <a:t>؟</a:t>
            </a:r>
          </a:p>
          <a:p>
            <a:pPr marL="0" indent="0">
              <a:buNone/>
            </a:pPr>
            <a:r>
              <a:rPr lang="fa-IR" sz="2800" dirty="0" smtClean="0"/>
              <a:t>داده ها و ساختار شبکه های عصبی </a:t>
            </a:r>
            <a:r>
              <a:rPr lang="fa-IR" sz="2800" dirty="0" smtClean="0">
                <a:solidFill>
                  <a:srgbClr val="FF2F2F"/>
                </a:solidFill>
              </a:rPr>
              <a:t>یا یادگیری ماشین در کنار ساختار مدل</a:t>
            </a:r>
            <a:r>
              <a:rPr lang="fa-IR" sz="2800" dirty="0" smtClean="0"/>
              <a:t>، دو معیار تعیین کننده</a:t>
            </a:r>
            <a:r>
              <a:rPr lang="fa-IR" sz="2800" dirty="0" smtClean="0">
                <a:solidFill>
                  <a:srgbClr val="FF2F2F"/>
                </a:solidFill>
              </a:rPr>
              <a:t> در روند مدل سازی و تربیت مدل ها هستند. این داده های در فرایندی به نام </a:t>
            </a:r>
            <a:r>
              <a:rPr lang="en-US" sz="2800" dirty="0" smtClean="0"/>
              <a:t>forward propagation </a:t>
            </a:r>
            <a:r>
              <a:rPr lang="fa-IR" sz="2800" dirty="0" smtClean="0">
                <a:solidFill>
                  <a:srgbClr val="FF2F2F"/>
                </a:solidFill>
              </a:rPr>
              <a:t>به داخل مدل انتشار ( </a:t>
            </a:r>
            <a:r>
              <a:rPr lang="en-US" sz="2800" i="1" dirty="0" smtClean="0">
                <a:solidFill>
                  <a:srgbClr val="FF2F2F"/>
                </a:solidFill>
              </a:rPr>
              <a:t>feeding </a:t>
            </a:r>
            <a:r>
              <a:rPr lang="en-US" sz="2800" dirty="0" smtClean="0">
                <a:solidFill>
                  <a:srgbClr val="FF2F2F"/>
                </a:solidFill>
              </a:rPr>
              <a:t>) </a:t>
            </a:r>
            <a:r>
              <a:rPr lang="fa-IR" sz="2800" dirty="0" smtClean="0">
                <a:solidFill>
                  <a:srgbClr val="FF2F2F"/>
                </a:solidFill>
              </a:rPr>
              <a:t>داده می شوند.</a:t>
            </a:r>
          </a:p>
          <a:p>
            <a:pPr marL="0" indent="0">
              <a:buNone/>
            </a:pPr>
            <a:r>
              <a:rPr lang="fa-IR" sz="2800" dirty="0" smtClean="0">
                <a:solidFill>
                  <a:srgbClr val="FF2F2F"/>
                </a:solidFill>
              </a:rPr>
              <a:t>در کلام خلاصه، داده های </a:t>
            </a:r>
            <a:r>
              <a:rPr lang="fa-IR" sz="2800" dirty="0" smtClean="0"/>
              <a:t>خام</a:t>
            </a:r>
            <a:r>
              <a:rPr lang="fa-IR" sz="2800" dirty="0" smtClean="0">
                <a:solidFill>
                  <a:srgbClr val="FF2F2F"/>
                </a:solidFill>
              </a:rPr>
              <a:t> وارد نورون های </a:t>
            </a:r>
            <a:r>
              <a:rPr lang="fa-IR" sz="2800" dirty="0" smtClean="0"/>
              <a:t>لایه اول </a:t>
            </a:r>
            <a:r>
              <a:rPr lang="fa-IR" sz="2800" dirty="0" smtClean="0">
                <a:solidFill>
                  <a:srgbClr val="FF2F2F"/>
                </a:solidFill>
              </a:rPr>
              <a:t>شبکه عصبی می شوند و </a:t>
            </a:r>
            <a:r>
              <a:rPr lang="fa-IR" sz="2800" dirty="0" smtClean="0"/>
              <a:t>خروجی</a:t>
            </a:r>
            <a:r>
              <a:rPr lang="fa-IR" sz="2800" dirty="0" smtClean="0">
                <a:solidFill>
                  <a:srgbClr val="FF2F2F"/>
                </a:solidFill>
              </a:rPr>
              <a:t> نورون های هر لایه، به عنوان ورودی وارد نورون های </a:t>
            </a:r>
            <a:r>
              <a:rPr lang="fa-IR" sz="2800" dirty="0" smtClean="0"/>
              <a:t>لایه های میانی </a:t>
            </a:r>
            <a:r>
              <a:rPr lang="fa-IR" sz="2800" dirty="0" smtClean="0">
                <a:solidFill>
                  <a:srgbClr val="FF2F2F"/>
                </a:solidFill>
              </a:rPr>
              <a:t>می شوند تا در نهایت، </a:t>
            </a:r>
            <a:r>
              <a:rPr lang="fa-IR" sz="2800" dirty="0" smtClean="0"/>
              <a:t>لایه انتهایی </a:t>
            </a:r>
            <a:r>
              <a:rPr lang="fa-IR" sz="2800" dirty="0" smtClean="0">
                <a:solidFill>
                  <a:srgbClr val="FF2F2F"/>
                </a:solidFill>
              </a:rPr>
              <a:t>خروجی نهایی </a:t>
            </a:r>
            <a:r>
              <a:rPr lang="fa-IR" sz="2800" dirty="0" smtClean="0"/>
              <a:t>شبکه </a:t>
            </a:r>
            <a:r>
              <a:rPr lang="en-US" sz="2800" i="1" dirty="0" smtClean="0"/>
              <a:t>out put </a:t>
            </a:r>
            <a:r>
              <a:rPr lang="fa-IR" sz="2800" dirty="0" smtClean="0">
                <a:solidFill>
                  <a:srgbClr val="FF2F2F"/>
                </a:solidFill>
              </a:rPr>
              <a:t>را شکل دهد.</a:t>
            </a:r>
          </a:p>
          <a:p>
            <a:pPr marL="0" indent="0">
              <a:buNone/>
            </a:pPr>
            <a:r>
              <a:rPr lang="fa-IR" sz="2800" dirty="0" smtClean="0"/>
              <a:t>پس همین را برای این دو لایه ی مد نظر اجرا میکنیم که به صورت کد مد نظر وجود دارد.</a:t>
            </a:r>
          </a:p>
          <a:p>
            <a:pPr marL="0" indent="0">
              <a:buNone/>
            </a:pPr>
            <a:endParaRPr lang="fa-IR" sz="2800" dirty="0"/>
          </a:p>
        </p:txBody>
      </p:sp>
    </p:spTree>
    <p:extLst>
      <p:ext uri="{BB962C8B-B14F-4D97-AF65-F5344CB8AC3E}">
        <p14:creationId xmlns:p14="http://schemas.microsoft.com/office/powerpoint/2010/main" val="16158196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173</TotalTime>
  <Words>1288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Times New Roman</vt:lpstr>
      <vt:lpstr>Vapor Trail</vt:lpstr>
      <vt:lpstr>Neural network</vt:lpstr>
      <vt:lpstr>شبکه ی عصبی چیست؟</vt:lpstr>
      <vt:lpstr>نشان دادن نورون ها در زبان پایتون:</vt:lpstr>
      <vt:lpstr>نورون ها چگونه کار میکنند؟</vt:lpstr>
      <vt:lpstr>پروژه ای تعریف میکنیم:</vt:lpstr>
      <vt:lpstr>نمونه هایی از عکس های سیاه و سفید که به عنوان ورودی دادیم:</vt:lpstr>
      <vt:lpstr>ادامه ی پروژه:</vt:lpstr>
      <vt:lpstr>جزئیات درون کدهای پروژه:</vt:lpstr>
      <vt:lpstr>Forward propagation:</vt:lpstr>
      <vt:lpstr>Back propagation</vt:lpstr>
      <vt:lpstr>مزایا و معایب آن:</vt:lpstr>
      <vt:lpstr>سایر توضیحات:</vt:lpstr>
      <vt:lpstr>و در 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2024-06-09T04:52:57Z</dcterms:created>
  <dcterms:modified xsi:type="dcterms:W3CDTF">2024-06-10T18:46:23Z</dcterms:modified>
</cp:coreProperties>
</file>