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5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FB99-F1A8-47F1-A936-6449C0D32E58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9AAA-C728-4286-BA4B-94BC97D1B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49AAA-C728-4286-BA4B-94BC97D1B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49AAA-C728-4286-BA4B-94BC97D1B5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Top Music Genre </a:t>
            </a:r>
            <a:r>
              <a:rPr lang="en-US" sz="4400" dirty="0" smtClean="0">
                <a:solidFill>
                  <a:schemeClr val="bg1"/>
                </a:solidFill>
              </a:rPr>
              <a:t>Distribution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" y="1447800"/>
            <a:ext cx="5181600" cy="4648200"/>
            <a:chOff x="381000" y="1447800"/>
            <a:chExt cx="5181600" cy="4648200"/>
          </a:xfrm>
        </p:grpSpPr>
        <p:sp>
          <p:nvSpPr>
            <p:cNvPr id="5" name="Rectangle 4"/>
            <p:cNvSpPr/>
            <p:nvPr/>
          </p:nvSpPr>
          <p:spPr>
            <a:xfrm>
              <a:off x="381000" y="1447800"/>
              <a:ext cx="5181600" cy="464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447801"/>
              <a:ext cx="5181600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Visualization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38800" y="1434496"/>
            <a:ext cx="3124200" cy="4661504"/>
            <a:chOff x="5715000" y="1434496"/>
            <a:chExt cx="3124200" cy="4661504"/>
          </a:xfrm>
        </p:grpSpPr>
        <p:sp>
          <p:nvSpPr>
            <p:cNvPr id="6" name="Rectangle 5"/>
            <p:cNvSpPr/>
            <p:nvPr/>
          </p:nvSpPr>
          <p:spPr>
            <a:xfrm>
              <a:off x="5715000" y="1447800"/>
              <a:ext cx="3124200" cy="464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000" y="1434496"/>
              <a:ext cx="3124200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Description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38800" y="1848683"/>
            <a:ext cx="31242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Since  the rock genre is </a:t>
            </a:r>
          </a:p>
          <a:p>
            <a:pPr algn="justLow"/>
            <a:r>
              <a:rPr lang="en-US" dirty="0" smtClean="0"/>
              <a:t>dominating sales in every</a:t>
            </a:r>
          </a:p>
          <a:p>
            <a:pPr algn="justLow"/>
            <a:r>
              <a:rPr lang="en-US" dirty="0" smtClean="0"/>
              <a:t>country; it's a good idea to</a:t>
            </a:r>
          </a:p>
          <a:p>
            <a:pPr algn="justLow"/>
            <a:r>
              <a:rPr lang="en-US" dirty="0" smtClean="0"/>
              <a:t>explore a less competitive genre to expand our sales</a:t>
            </a:r>
          </a:p>
          <a:p>
            <a:pPr algn="justLow"/>
            <a:r>
              <a:rPr lang="en-US" b="1" dirty="0" smtClean="0"/>
              <a:t>Question:</a:t>
            </a:r>
            <a:endParaRPr lang="en-US" b="1" dirty="0"/>
          </a:p>
          <a:p>
            <a:pPr algn="justLow"/>
            <a:r>
              <a:rPr lang="en-US" dirty="0" smtClean="0"/>
              <a:t>What genres  are making above average sales , which are no rock?</a:t>
            </a:r>
          </a:p>
          <a:p>
            <a:pPr algn="justLow"/>
            <a:r>
              <a:rPr lang="en-US" b="1" dirty="0" smtClean="0"/>
              <a:t>Bonus:</a:t>
            </a:r>
            <a:endParaRPr lang="en-US" b="1" dirty="0"/>
          </a:p>
          <a:p>
            <a:pPr algn="justLow"/>
            <a:r>
              <a:rPr lang="en-US" dirty="0" smtClean="0"/>
              <a:t>Bin all below average genres</a:t>
            </a:r>
          </a:p>
          <a:p>
            <a:pPr algn="justLow"/>
            <a:r>
              <a:rPr lang="en-US" b="1" dirty="0" smtClean="0"/>
              <a:t>Conclusion:</a:t>
            </a:r>
            <a:endParaRPr lang="en-US" b="1" dirty="0"/>
          </a:p>
          <a:p>
            <a:pPr algn="justLow"/>
            <a:r>
              <a:rPr lang="en-US" dirty="0" smtClean="0"/>
              <a:t>Latin, metal and punk are  prime candidates to focus marketing on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7" y="1922224"/>
            <a:ext cx="3976686" cy="410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2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Best </a:t>
            </a:r>
            <a:r>
              <a:rPr lang="en-US" sz="4400" dirty="0">
                <a:solidFill>
                  <a:schemeClr val="bg1"/>
                </a:solidFill>
              </a:rPr>
              <a:t>G</a:t>
            </a:r>
            <a:r>
              <a:rPr lang="en-US" sz="4400" dirty="0" smtClean="0">
                <a:solidFill>
                  <a:schemeClr val="bg1"/>
                </a:solidFill>
              </a:rPr>
              <a:t>enre </a:t>
            </a:r>
            <a:r>
              <a:rPr lang="en-US" sz="4400" dirty="0">
                <a:solidFill>
                  <a:schemeClr val="bg1"/>
                </a:solidFill>
              </a:rPr>
              <a:t>I</a:t>
            </a:r>
            <a:r>
              <a:rPr lang="en-US" sz="4400" dirty="0" smtClean="0">
                <a:solidFill>
                  <a:schemeClr val="bg1"/>
                </a:solidFill>
              </a:rPr>
              <a:t>n </a:t>
            </a:r>
            <a:r>
              <a:rPr lang="en-US" sz="4400" dirty="0">
                <a:solidFill>
                  <a:schemeClr val="bg1"/>
                </a:solidFill>
              </a:rPr>
              <a:t>E</a:t>
            </a:r>
            <a:r>
              <a:rPr lang="en-US" sz="4400" dirty="0" smtClean="0">
                <a:solidFill>
                  <a:schemeClr val="bg1"/>
                </a:solidFill>
              </a:rPr>
              <a:t>ach Country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210" y="838200"/>
            <a:ext cx="5055990" cy="5791200"/>
            <a:chOff x="381000" y="1447800"/>
            <a:chExt cx="5181600" cy="4648200"/>
          </a:xfrm>
        </p:grpSpPr>
        <p:sp>
          <p:nvSpPr>
            <p:cNvPr id="5" name="Rectangle 4"/>
            <p:cNvSpPr/>
            <p:nvPr/>
          </p:nvSpPr>
          <p:spPr>
            <a:xfrm>
              <a:off x="381000" y="1447800"/>
              <a:ext cx="5181600" cy="464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447801"/>
              <a:ext cx="5181600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Visualization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38800" y="838201"/>
            <a:ext cx="3352800" cy="3913395"/>
            <a:chOff x="5715000" y="1434496"/>
            <a:chExt cx="3124200" cy="4661504"/>
          </a:xfrm>
        </p:grpSpPr>
        <p:sp>
          <p:nvSpPr>
            <p:cNvPr id="6" name="Rectangle 5"/>
            <p:cNvSpPr/>
            <p:nvPr/>
          </p:nvSpPr>
          <p:spPr>
            <a:xfrm>
              <a:off x="5715000" y="1447800"/>
              <a:ext cx="3124200" cy="464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000" y="1434496"/>
              <a:ext cx="3124200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Description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45727" y="1335276"/>
            <a:ext cx="3124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Lets explore the top genre for every country in the dataset</a:t>
            </a:r>
          </a:p>
          <a:p>
            <a:pPr algn="justLow"/>
            <a:r>
              <a:rPr lang="en-US" b="1" dirty="0" smtClean="0"/>
              <a:t>Question:</a:t>
            </a:r>
            <a:endParaRPr lang="en-US" b="1" dirty="0"/>
          </a:p>
          <a:p>
            <a:pPr algn="justLow"/>
            <a:r>
              <a:rPr lang="en-US" dirty="0" smtClean="0"/>
              <a:t>What is the top genre for every country in the data set excluding Rock?</a:t>
            </a:r>
          </a:p>
          <a:p>
            <a:pPr algn="justLow"/>
            <a:r>
              <a:rPr lang="en-US" b="1" dirty="0" smtClean="0"/>
              <a:t>Conclusion:</a:t>
            </a:r>
            <a:endParaRPr lang="en-US" b="1" dirty="0"/>
          </a:p>
          <a:p>
            <a:pPr algn="justLow"/>
            <a:r>
              <a:rPr lang="en-US" dirty="0" smtClean="0"/>
              <a:t>Again Latin and Punk are very popular and are top performers in more than 5 countries each; however, metal isn’t as widely popular.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7" y="1336698"/>
            <a:ext cx="5059303" cy="529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Top Music Genre M</a:t>
            </a:r>
            <a:r>
              <a:rPr lang="en-US" sz="4400" dirty="0" smtClean="0">
                <a:solidFill>
                  <a:schemeClr val="bg1"/>
                </a:solidFill>
              </a:rPr>
              <a:t>onthly Performance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667" y="1013134"/>
            <a:ext cx="8944661" cy="3558866"/>
            <a:chOff x="381000" y="1447800"/>
            <a:chExt cx="5181600" cy="4648200"/>
          </a:xfrm>
        </p:grpSpPr>
        <p:sp>
          <p:nvSpPr>
            <p:cNvPr id="5" name="Rectangle 4"/>
            <p:cNvSpPr/>
            <p:nvPr/>
          </p:nvSpPr>
          <p:spPr>
            <a:xfrm>
              <a:off x="381000" y="1447800"/>
              <a:ext cx="5181600" cy="464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447801"/>
              <a:ext cx="5181600" cy="681437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Visualization </a:t>
              </a:r>
            </a:p>
            <a:p>
              <a:pPr algn="ctr"/>
              <a:endParaRPr 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500" y="4648200"/>
            <a:ext cx="8830361" cy="2135326"/>
            <a:chOff x="5620641" y="1434496"/>
            <a:chExt cx="3124200" cy="2025355"/>
          </a:xfrm>
        </p:grpSpPr>
        <p:sp>
          <p:nvSpPr>
            <p:cNvPr id="6" name="Rectangle 5"/>
            <p:cNvSpPr/>
            <p:nvPr/>
          </p:nvSpPr>
          <p:spPr>
            <a:xfrm>
              <a:off x="5620641" y="1634551"/>
              <a:ext cx="3124200" cy="182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20641" y="1434496"/>
              <a:ext cx="3124200" cy="400109"/>
            </a:xfrm>
            <a:prstGeom prst="rect">
              <a:avLst/>
            </a:prstGeom>
            <a:solidFill>
              <a:srgbClr val="002060"/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Description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644" y="5070034"/>
            <a:ext cx="4370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Exploring the monthly performance of top earning genres </a:t>
            </a:r>
          </a:p>
          <a:p>
            <a:pPr algn="justLow"/>
            <a:r>
              <a:rPr lang="en-US" b="1" dirty="0" smtClean="0"/>
              <a:t>Question:</a:t>
            </a:r>
          </a:p>
          <a:p>
            <a:pPr algn="justLow"/>
            <a:r>
              <a:rPr lang="en-US" dirty="0" smtClean="0"/>
              <a:t>What is the monthly revenue over the duration of the dataset for the above average earning genres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00" y="5070034"/>
            <a:ext cx="437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b="1" dirty="0" smtClean="0"/>
              <a:t>Conclusion: </a:t>
            </a:r>
          </a:p>
          <a:p>
            <a:pPr algn="justLow"/>
            <a:r>
              <a:rPr lang="en-US" dirty="0" smtClean="0"/>
              <a:t>Rock, Metal, and Latin earn more than punk; However, Punk is a more reliable and consistent revenue stream with sales in all months but one.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7" y="1534872"/>
            <a:ext cx="8919147" cy="311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3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Top Artist In </a:t>
            </a:r>
            <a:r>
              <a:rPr lang="en-US" sz="4400" dirty="0">
                <a:solidFill>
                  <a:schemeClr val="bg1"/>
                </a:solidFill>
              </a:rPr>
              <a:t>E</a:t>
            </a:r>
            <a:r>
              <a:rPr lang="en-US" sz="4400" dirty="0" smtClean="0">
                <a:solidFill>
                  <a:schemeClr val="bg1"/>
                </a:solidFill>
              </a:rPr>
              <a:t>ach </a:t>
            </a:r>
            <a:r>
              <a:rPr lang="en-US" sz="4400" dirty="0">
                <a:solidFill>
                  <a:schemeClr val="bg1"/>
                </a:solidFill>
              </a:rPr>
              <a:t>C</a:t>
            </a:r>
            <a:r>
              <a:rPr lang="en-US" sz="4400" dirty="0" smtClean="0">
                <a:solidFill>
                  <a:schemeClr val="bg1"/>
                </a:solidFill>
              </a:rPr>
              <a:t>ountry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210" y="838200"/>
            <a:ext cx="5055990" cy="5791200"/>
            <a:chOff x="381000" y="1447800"/>
            <a:chExt cx="5181600" cy="4648200"/>
          </a:xfrm>
        </p:grpSpPr>
        <p:sp>
          <p:nvSpPr>
            <p:cNvPr id="5" name="Rectangle 4"/>
            <p:cNvSpPr/>
            <p:nvPr/>
          </p:nvSpPr>
          <p:spPr>
            <a:xfrm>
              <a:off x="381000" y="1447800"/>
              <a:ext cx="5181600" cy="464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447801"/>
              <a:ext cx="5181600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Visualization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38800" y="838202"/>
            <a:ext cx="3352800" cy="3636396"/>
            <a:chOff x="5715000" y="1434496"/>
            <a:chExt cx="3124200" cy="4661504"/>
          </a:xfrm>
        </p:grpSpPr>
        <p:sp>
          <p:nvSpPr>
            <p:cNvPr id="6" name="Rectangle 5"/>
            <p:cNvSpPr/>
            <p:nvPr/>
          </p:nvSpPr>
          <p:spPr>
            <a:xfrm>
              <a:off x="5715000" y="1447800"/>
              <a:ext cx="3124200" cy="464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000" y="1434496"/>
              <a:ext cx="3124200" cy="40011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Description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45727" y="1335276"/>
            <a:ext cx="3124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Lets explore the top artist for every country in the dataset</a:t>
            </a:r>
          </a:p>
          <a:p>
            <a:pPr algn="justLow"/>
            <a:r>
              <a:rPr lang="en-US" b="1" dirty="0" smtClean="0"/>
              <a:t>Question:</a:t>
            </a:r>
            <a:endParaRPr lang="en-US" b="1" dirty="0"/>
          </a:p>
          <a:p>
            <a:pPr algn="justLow"/>
            <a:r>
              <a:rPr lang="en-US" dirty="0" smtClean="0"/>
              <a:t>Who is the top artist for every country in the data set?</a:t>
            </a:r>
          </a:p>
          <a:p>
            <a:pPr algn="justLow"/>
            <a:r>
              <a:rPr lang="en-US" b="1" dirty="0" smtClean="0"/>
              <a:t>Conclusion:</a:t>
            </a:r>
            <a:endParaRPr lang="en-US" b="1" dirty="0"/>
          </a:p>
          <a:p>
            <a:pPr algn="justLow"/>
            <a:r>
              <a:rPr lang="en-US" dirty="0" smtClean="0"/>
              <a:t>Iron maiden is very popular in 5 countries  while U2 is popular in 3. the office is very popular in the USA. Most artists are popular in 1 or 2 countries only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0" y="1343626"/>
            <a:ext cx="5055990" cy="531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6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268</Words>
  <Application>Microsoft Office PowerPoint</Application>
  <PresentationFormat>On-screen Show (4:3)</PresentationFormat>
  <Paragraphs>39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Mohimen</dc:creator>
  <cp:lastModifiedBy>Windows User</cp:lastModifiedBy>
  <cp:revision>17</cp:revision>
  <dcterms:created xsi:type="dcterms:W3CDTF">2006-08-16T00:00:00Z</dcterms:created>
  <dcterms:modified xsi:type="dcterms:W3CDTF">2022-12-11T18:50:10Z</dcterms:modified>
</cp:coreProperties>
</file>