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4"/>
  </p:notesMasterIdLst>
  <p:sldIdLst>
    <p:sldId id="295" r:id="rId5"/>
    <p:sldId id="279" r:id="rId6"/>
    <p:sldId id="294" r:id="rId7"/>
    <p:sldId id="280" r:id="rId8"/>
    <p:sldId id="281" r:id="rId9"/>
    <p:sldId id="282" r:id="rId10"/>
    <p:sldId id="301" r:id="rId11"/>
    <p:sldId id="296" r:id="rId12"/>
    <p:sldId id="297" r:id="rId13"/>
    <p:sldId id="298" r:id="rId14"/>
    <p:sldId id="299" r:id="rId15"/>
    <p:sldId id="284" r:id="rId16"/>
    <p:sldId id="300" r:id="rId17"/>
    <p:sldId id="302" r:id="rId18"/>
    <p:sldId id="303" r:id="rId19"/>
    <p:sldId id="304" r:id="rId20"/>
    <p:sldId id="290" r:id="rId21"/>
    <p:sldId id="292" r:id="rId22"/>
    <p:sldId id="293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8A02-3DC8-686A-8B95-04552867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090672"/>
            <a:ext cx="11237976" cy="2606040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4400" spc="-2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400" spc="-2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lang="en-US" sz="4400" spc="-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4400" spc="-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400" spc="-1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4400" spc="-2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4400" spc="-1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4400" spc="-38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4400" spc="-1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ANALYSIS</a:t>
            </a:r>
            <a:r>
              <a:rPr lang="en-US" sz="4400" spc="-1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spc="-15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b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2050" name="Picture 2" descr="SR Logo">
            <a:extLst>
              <a:ext uri="{FF2B5EF4-FFF2-40B4-BE49-F238E27FC236}">
                <a16:creationId xmlns:a16="http://schemas.microsoft.com/office/drawing/2014/main" id="{54644E5C-E022-7A69-D7E7-D4D66E7C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05" y="0"/>
            <a:ext cx="1942651" cy="19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5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2.jpeg">
            <a:extLst>
              <a:ext uri="{FF2B5EF4-FFF2-40B4-BE49-F238E27FC236}">
                <a16:creationId xmlns:a16="http://schemas.microsoft.com/office/drawing/2014/main" id="{0B07E972-C1B2-DFC7-C307-47DDE31B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7634" y="-28448"/>
            <a:ext cx="5006501" cy="312261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B2276-99D2-FA50-4D80-955B8D35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3736" y="-28448"/>
            <a:ext cx="6775704" cy="6729984"/>
          </a:xfrm>
        </p:spPr>
        <p:txBody>
          <a:bodyPr/>
          <a:lstStyle/>
          <a:p>
            <a:pPr marL="787400" algn="just">
              <a:spcBef>
                <a:spcPts val="970"/>
              </a:spcBef>
            </a:pP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tractive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 acting on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represented as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below: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25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Ftrac</a:t>
            </a:r>
            <a:r>
              <a:rPr lang="en-US" sz="1600" b="1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Faero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Fgrad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Facc</a:t>
            </a:r>
            <a:r>
              <a:rPr lang="en-US" sz="1600" b="1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Froll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15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25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Faero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aerodynamic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 force</a:t>
            </a:r>
            <a:r>
              <a:rPr lang="en-US" sz="1600" b="1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1600" b="1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ρ *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V^2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1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where,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2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ρ = Air density, that is normally 1.25 kg/m^3.</a:t>
            </a:r>
            <a:r>
              <a:rPr lang="en-US" sz="1600" spc="-29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Frontal area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m^2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59765" algn="just">
              <a:spcBef>
                <a:spcPts val="395"/>
              </a:spcBef>
              <a:spcAft>
                <a:spcPts val="0"/>
              </a:spcAft>
            </a:pP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</a:t>
            </a:r>
            <a:r>
              <a:rPr lang="en-US" sz="1600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co-efficient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(It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frontal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area,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shape,</a:t>
            </a:r>
            <a:r>
              <a:rPr lang="en-US" sz="1600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protrusions,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ducts,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</a:t>
            </a:r>
            <a:r>
              <a:rPr lang="en-US" sz="1600" spc="-28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passage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etc.)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25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 of the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in m/s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1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Fgrad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force</a:t>
            </a:r>
            <a:r>
              <a:rPr lang="en-US" sz="1600" b="1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=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600" b="1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*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 φ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where,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25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(vehicle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payload)</a:t>
            </a:r>
            <a:r>
              <a:rPr lang="en-US" sz="16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kg</a:t>
            </a:r>
            <a:r>
              <a:rPr lang="en-US" sz="1600" spc="-28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Gravitational constant that is 9.8 m/s^2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98500" algn="just">
              <a:spcBef>
                <a:spcPts val="15"/>
              </a:spcBef>
              <a:spcAft>
                <a:spcPts val="0"/>
              </a:spcAft>
            </a:pP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angle or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inclination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angle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radian</a:t>
            </a:r>
            <a:r>
              <a:rPr lang="en-US" sz="1600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 gradient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angle(φ)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600" spc="-28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no inclination.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2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/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Froll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force</a:t>
            </a:r>
            <a:r>
              <a:rPr lang="en-US" sz="1600" b="1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rolling resistance</a:t>
            </a:r>
            <a:r>
              <a:rPr lang="en-US" sz="1600" b="1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C r </a:t>
            </a:r>
            <a:r>
              <a:rPr lang="en-US" sz="16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600" b="1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600" b="1" spc="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* g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15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42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FA3C-A54B-68C4-2EBA-291A607FA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040" y="283464"/>
            <a:ext cx="11119104" cy="5788152"/>
          </a:xfrm>
        </p:spPr>
        <p:txBody>
          <a:bodyPr/>
          <a:lstStyle/>
          <a:p>
            <a:pPr marL="787400" algn="just"/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r r=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Rolling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resistance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co-efficient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(It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the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tire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material,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tire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structure,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tire</a:t>
            </a:r>
            <a:r>
              <a:rPr lang="en-US" sz="1800" spc="-28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temperature,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road</a:t>
            </a:r>
            <a:r>
              <a:rPr lang="en-US" sz="1800" spc="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roughness, road material etc.)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m=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vehicle(Vehicle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mass+</a:t>
            </a:r>
            <a:r>
              <a:rPr lang="en-US" sz="1800" spc="-2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payload)</a:t>
            </a:r>
            <a:r>
              <a:rPr lang="en-US" sz="1800" spc="-28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gravitational constant, that is 9.8 m/s^2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10"/>
              </a:spcBef>
              <a:buNone/>
            </a:pPr>
            <a:r>
              <a:rPr lang="en-US" sz="18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Facc</a:t>
            </a:r>
            <a:r>
              <a:rPr lang="en-US" sz="1800" b="1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acceleration</a:t>
            </a:r>
            <a:r>
              <a:rPr lang="en-US" sz="18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</a:t>
            </a:r>
            <a:r>
              <a:rPr lang="en-US" sz="18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b="1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b="1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39928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1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734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(vehicle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payload)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kg</a:t>
            </a:r>
          </a:p>
          <a:p>
            <a:pPr marL="439928" indent="0" algn="just">
              <a:spcBef>
                <a:spcPts val="10"/>
              </a:spcBef>
              <a:spcAft>
                <a:spcPts val="0"/>
              </a:spcAft>
              <a:buNone/>
            </a:pPr>
            <a:r>
              <a:rPr lang="en-US" spc="-285" dirty="0">
                <a:solidFill>
                  <a:srgbClr val="37343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r>
              <a:rPr lang="en-US" sz="1800" spc="-28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acceleration in m/s^2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marR="5123180" indent="0" algn="just">
              <a:lnSpc>
                <a:spcPct val="201000"/>
              </a:lnSpc>
              <a:buNone/>
            </a:pPr>
            <a:r>
              <a:rPr lang="en-US" sz="1800" b="1" spc="-30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</a:t>
            </a:r>
            <a:r>
              <a:rPr lang="en-US" sz="1800" b="1" spc="-80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b="1" spc="-80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</a:t>
            </a:r>
            <a:r>
              <a:rPr lang="en-US" sz="1800" b="1" spc="-80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</a:t>
            </a:r>
            <a:r>
              <a:rPr lang="en-US" sz="1800" b="1" spc="-285" dirty="0">
                <a:solidFill>
                  <a:srgbClr val="2024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Torque,</a:t>
            </a:r>
          </a:p>
          <a:p>
            <a:pPr marL="439928" marR="5123180" indent="0" algn="just">
              <a:lnSpc>
                <a:spcPct val="201000"/>
              </a:lnSpc>
              <a:buNone/>
            </a:pP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 = </a:t>
            </a:r>
            <a:r>
              <a:rPr lang="en-US" sz="1800" b="1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Ftrac</a:t>
            </a:r>
            <a:r>
              <a:rPr lang="en-US" sz="1800" b="1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r</a:t>
            </a:r>
            <a:r>
              <a:rPr lang="en-US" sz="1800" b="1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39928" marR="5123180" indent="0" algn="just">
              <a:lnSpc>
                <a:spcPct val="201000"/>
              </a:lnSpc>
              <a:buNone/>
            </a:pPr>
            <a:r>
              <a:rPr lang="en-US" sz="1800" b="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Where,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lnSpc>
                <a:spcPts val="1360"/>
              </a:lnSpc>
              <a:buNone/>
            </a:pPr>
            <a:r>
              <a:rPr lang="en-US" sz="1800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Ftrac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tractive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</a:t>
            </a:r>
            <a:r>
              <a:rPr lang="en-US" sz="1800" spc="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39928" indent="0" algn="just">
              <a:lnSpc>
                <a:spcPts val="1360"/>
              </a:lnSpc>
              <a:buNone/>
            </a:pP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spc="-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tyre</a:t>
            </a:r>
            <a:r>
              <a:rPr lang="en-US" sz="1800" spc="-15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7343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radius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92032-C9A6-D78F-EC0F-68CFD6CE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448056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Case study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2EC3A5-6DF8-333F-5ACA-CC483B7E5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36133"/>
              </p:ext>
            </p:extLst>
          </p:nvPr>
        </p:nvGraphicFramePr>
        <p:xfrm>
          <a:off x="1401066" y="1234440"/>
          <a:ext cx="10531854" cy="5184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5214">
                  <a:extLst>
                    <a:ext uri="{9D8B030D-6E8A-4147-A177-3AD203B41FA5}">
                      <a16:colId xmlns:a16="http://schemas.microsoft.com/office/drawing/2014/main" val="2067092859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99263228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36221463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343787891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4179534609"/>
                    </a:ext>
                  </a:extLst>
                </a:gridCol>
              </a:tblGrid>
              <a:tr h="63093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OBJECTIVES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CASE-1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W=2000 ,N=50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CASE-1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W=1500 ,N=50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CASE-1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W=1000 ,N=50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CASE-1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W=500 ,N=50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38885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dirty="0"/>
                        <a:t>TYRE RADIUS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84739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dirty="0"/>
                        <a:t>TOTAL FORCE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44337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dirty="0"/>
                        <a:t>EFFECTIVE FORCE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70545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89652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dirty="0"/>
                        <a:t>ACCELERATION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19429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dirty="0"/>
                        <a:t>VELOCITY(KMHP)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21758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dirty="0"/>
                        <a:t>DISTANCE TRAVELLED (KM)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0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A433F-73FC-84A3-441A-5EB8B02A17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6112" y="142557"/>
            <a:ext cx="3932238" cy="5889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D6C1-71C1-931F-F5D8-511DD1FB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image21.png">
            <a:extLst>
              <a:ext uri="{FF2B5EF4-FFF2-40B4-BE49-F238E27FC236}">
                <a16:creationId xmlns:a16="http://schemas.microsoft.com/office/drawing/2014/main" id="{749AA873-C07E-C756-E052-9703018FBC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1882" y="133413"/>
            <a:ext cx="4443540" cy="63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50F1-0BC1-DA8E-9CD9-B14758F4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27432"/>
            <a:ext cx="8567928" cy="768096"/>
          </a:xfrm>
        </p:spPr>
        <p:txBody>
          <a:bodyPr/>
          <a:lstStyle/>
          <a:p>
            <a:r>
              <a:rPr lang="en-US" dirty="0"/>
              <a:t>SIMULINK MODEL</a:t>
            </a:r>
            <a:br>
              <a:rPr lang="en-US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EC731-9992-7CCB-6A0C-814C8667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B2CFA2-9C3A-5225-C2CA-28081D97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71" y="740664"/>
            <a:ext cx="10745133" cy="60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1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A624-C581-059E-7A7D-739C9557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73152"/>
            <a:ext cx="10671048" cy="768096"/>
          </a:xfrm>
        </p:spPr>
        <p:txBody>
          <a:bodyPr/>
          <a:lstStyle/>
          <a:p>
            <a:r>
              <a:rPr lang="en-US" dirty="0"/>
              <a:t>Output graph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B7AF36-9D22-0F5E-B4B4-26A03E0A51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6110" y="923798"/>
            <a:ext cx="9549258" cy="53117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2E86B-6B2E-D976-1E7E-14AF57E9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0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EFA-065D-008E-7B56-A2C221864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464" y="146304"/>
            <a:ext cx="10680192" cy="6117336"/>
          </a:xfrm>
        </p:spPr>
        <p:txBody>
          <a:bodyPr/>
          <a:lstStyle/>
          <a:p>
            <a:pPr marL="439928" indent="0" algn="just">
              <a:spcBef>
                <a:spcPts val="395"/>
              </a:spcBef>
              <a:buNone/>
            </a:pPr>
            <a:r>
              <a:rPr lang="en-US" sz="18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VELOCITY(SPEED)</a:t>
            </a:r>
            <a:r>
              <a:rPr lang="en-US" sz="1800" b="1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DISTANCE: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80085" indent="0" algn="just">
              <a:lnSpc>
                <a:spcPct val="107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an hybrid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(HEVs) is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crucial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 aspects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operation,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 determining balance between electric and internal combustion engine power,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fuel efficiency,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achieving desired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characteristics.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marR="858520" indent="0" algn="just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(HEVs),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 refers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rate of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vehicle,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just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any other vehicle. 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HEV: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8128" indent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Velocity(v):</a:t>
            </a:r>
            <a:r>
              <a:rPr lang="en-US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position(x)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time(t)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895350" indent="0" algn="just">
              <a:lnSpc>
                <a:spcPct val="107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HEVs,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 refers 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another.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calculate distance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in</a:t>
            </a:r>
            <a:r>
              <a:rPr lang="en-US" sz="18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classical mechanics: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30528" indent="0" algn="just"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Distance(d)=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Velocity(v)×Time(t)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910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Where: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910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units like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kilo meters (km)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miles (mi).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marR="793750" indent="0" algn="just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(v)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HEV 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units like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kilo meters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 hour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(km/h) or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miles per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(mph).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928" indent="0" algn="just">
              <a:spcBef>
                <a:spcPts val="775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(t)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duration of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 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hours.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C9482-7E36-CFB1-B7C9-D775681C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0248" y="2136648"/>
            <a:ext cx="5522976" cy="368458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Dynamics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Real-World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 and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Idealized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Characteristics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Availability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Generalization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Expansion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10312"/>
            <a:ext cx="676656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" y="1548384"/>
            <a:ext cx="11201400" cy="5017008"/>
          </a:xfrm>
        </p:spPr>
        <p:txBody>
          <a:bodyPr/>
          <a:lstStyle/>
          <a:p>
            <a:pPr marL="1244600" algn="just">
              <a:spcBef>
                <a:spcPts val="92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Findings: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Summarize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section.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1160145" algn="just">
              <a:lnSpc>
                <a:spcPct val="107000"/>
              </a:lnSpc>
              <a:spcBef>
                <a:spcPts val="12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Highlight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acceleration,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travelled.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97865" algn="just">
              <a:lnSpc>
                <a:spcPct val="107000"/>
              </a:lnSpc>
              <a:spcBef>
                <a:spcPts val="78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Contributions to the Field: Discuss the contributions of your study to the field of electric vehicle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analysis.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Emphasize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findings can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 future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electric vehicle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95325" indent="381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Implications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 Vehicle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Design:</a:t>
            </a:r>
            <a:r>
              <a:rPr lang="en-US" sz="18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study's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implications for the design and optimization of electric vehicles, especially in terms of motor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 performance.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726440" indent="381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Closing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Remarks: Conclude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remarks,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summarizing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significance of the study's outcomes and their potential impact on the broader context of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152" y="2249424"/>
            <a:ext cx="5961888" cy="1453896"/>
          </a:xfrm>
        </p:spPr>
        <p:txBody>
          <a:bodyPr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41248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GROUP-1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3352"/>
            <a:ext cx="8439912" cy="434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G.BHOOMIKA      2005A21023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L.UDAY KIRAN     2005A21034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G.MOHINI             2005A21035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P.SIDDHARTH       2005A21072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GUIDENCE OF</a:t>
            </a:r>
          </a:p>
          <a:p>
            <a:pPr algn="ctr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 . D. RAJA BABU</a:t>
            </a:r>
          </a:p>
          <a:p>
            <a:pPr algn="ctr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 of Dept. EEE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8" name="Picture 4" descr="SR Logo">
            <a:extLst>
              <a:ext uri="{FF2B5EF4-FFF2-40B4-BE49-F238E27FC236}">
                <a16:creationId xmlns:a16="http://schemas.microsoft.com/office/drawing/2014/main" id="{CAE632F6-5D90-E32C-A14E-2DB81E88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23" y="2306170"/>
            <a:ext cx="2245659" cy="224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5588-C49C-E122-4BE4-9A46C2156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274320"/>
            <a:ext cx="4169664" cy="667512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AFDB-3BB9-AD9E-3243-B37288FF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8600" y="1511808"/>
            <a:ext cx="11658600" cy="4578096"/>
          </a:xfrm>
        </p:spPr>
        <p:txBody>
          <a:bodyPr/>
          <a:lstStyle/>
          <a:p>
            <a:pPr marL="787400" marR="654685" indent="456565" algn="just">
              <a:lnSpc>
                <a:spcPct val="107000"/>
              </a:lnSpc>
              <a:spcBef>
                <a:spcPts val="119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 vehicles (EVs)have emerged as a promising solution to mitigate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concerns and reduce dependence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conventional fossil fuels. . Understanding the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between motor torque, vehicle velocity, and distance travelled is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crucial for optimizing the performance and efficiency of EVs. This project focuses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developing a Simulink model to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correlation and provide valuable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 into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 dynamics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torque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53415" algn="just">
              <a:lnSpc>
                <a:spcPct val="107000"/>
              </a:lnSpc>
              <a:spcBef>
                <a:spcPts val="795"/>
              </a:spcBef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methodology involves the construction of a comprehensive Simulink model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integrates the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system’s characteristics</a:t>
            </a:r>
            <a:r>
              <a:rPr lang="en-US" sz="18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dynamics.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includes and electric motor model representing the motor’s torque-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curve,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efficiency,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relevant</a:t>
            </a:r>
            <a:r>
              <a:rPr lang="en-US" sz="18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parameters.</a:t>
            </a:r>
            <a:r>
              <a:rPr lang="en-US" sz="18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Additionally,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incorporates</a:t>
            </a:r>
            <a:r>
              <a:rPr lang="en-US" sz="18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dynamics components, considering parameters such as initial velocity,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mass,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rolling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resistance,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aerodynamic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road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gradient.</a:t>
            </a:r>
          </a:p>
          <a:p>
            <a:pPr marL="787400" marR="653415" algn="just">
              <a:lnSpc>
                <a:spcPct val="107000"/>
              </a:lnSpc>
              <a:spcBef>
                <a:spcPts val="795"/>
              </a:spcBef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results and analysis section presents the outcomes of the simulations,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unveiling</a:t>
            </a:r>
            <a:r>
              <a:rPr lang="en-US" sz="18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intricate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</a:t>
            </a:r>
            <a:r>
              <a:rPr lang="en-US" sz="18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torque,</a:t>
            </a:r>
            <a:r>
              <a:rPr lang="en-US" sz="18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velocity,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distance.</a:t>
            </a:r>
            <a:r>
              <a:rPr lang="en-US" sz="18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findings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valuable</a:t>
            </a:r>
            <a:r>
              <a:rPr lang="en-US" sz="18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</a:t>
            </a:r>
            <a:r>
              <a:rPr lang="en-US" sz="18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 performance,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efficiency,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smooth operation.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53415" algn="just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</a:pP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94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288" y="175768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288" y="1014984"/>
            <a:ext cx="8284464" cy="5568696"/>
          </a:xfrm>
        </p:spPr>
        <p:txBody>
          <a:bodyPr/>
          <a:lstStyle/>
          <a:p>
            <a:pPr marL="787400" marR="654685" indent="456565" algn="just">
              <a:lnSpc>
                <a:spcPct val="107000"/>
              </a:lnSpc>
              <a:spcBef>
                <a:spcPts val="119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 vehicles (EVs)have emerged as a promising solution to mitigate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concerns and reduce dependence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conventional fossil fuels. It also</a:t>
            </a:r>
            <a:r>
              <a:rPr lang="en-US" sz="18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represents a transformative shift in the automotive industry, aiming to address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concerns and reduce dependence on traditional internal combustion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 (ICE) vehicles. Unlike conventional vehicles that rely on gasoline or diesel,</a:t>
            </a:r>
            <a:r>
              <a:rPr lang="en-US" sz="1800" spc="-3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 vehicles are powered by electricity stored in batteries. Understanding the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between motor torque, vehicle velocity, and distance travelled is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crucial for optimizing the performance and efficiency of EVs. This project focuses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developing a Simulink model to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correlation and provide valuable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 into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 dynamics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torque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conditions.</a:t>
            </a:r>
          </a:p>
          <a:p>
            <a:pPr marL="787400" marR="654685" indent="456565" algn="just">
              <a:lnSpc>
                <a:spcPct val="107000"/>
              </a:lnSpc>
              <a:spcBef>
                <a:spcPts val="1190"/>
              </a:spcBef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focuses on developing a Simulink model to investigate the relationship between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travelled 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vehicle.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Simulink,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powerful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 tool from MATLAB, allows us to create a dynamic and realistic model of an EV's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and its interaction with 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vehicle's</a:t>
            </a:r>
            <a:r>
              <a:rPr lang="en-US" sz="18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54685" indent="456565" algn="just">
              <a:lnSpc>
                <a:spcPct val="107000"/>
              </a:lnSpc>
              <a:spcBef>
                <a:spcPts val="1190"/>
              </a:spcBef>
              <a:spcAft>
                <a:spcPts val="0"/>
              </a:spcAft>
            </a:pP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173736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OBJECTIVES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08" y="1188720"/>
            <a:ext cx="9747504" cy="53766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Sabon Next LT" panose="02000500000000000000" pitchFamily="2" charset="0"/>
              </a:rPr>
              <a:t>2.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Accurate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3.Integration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 Torque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Vehicle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4.Exploration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Transient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Steady-State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Behaviour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5.Identification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Against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Real-World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7.Contribution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</a:p>
          <a:p>
            <a:pPr algn="just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EV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Modelling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Complexity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Interactions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2.Uncertainties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3.Dynamic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4.Temperature</a:t>
            </a:r>
            <a:r>
              <a:rPr lang="en-US" sz="18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Effects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Battery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Integration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Strategies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Complexity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Integration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Renewable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Cybersecurity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Data-Driven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Approaches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5256" y="252063"/>
            <a:ext cx="3932238" cy="5889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81E6F0-D400-25B1-FCC4-136AE506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88" y="1261872"/>
            <a:ext cx="8823959" cy="53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B122-EDCF-2137-0D97-6279F3A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8448" y="265176"/>
            <a:ext cx="10671048" cy="768096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MODELLING</a:t>
            </a:r>
            <a:r>
              <a:rPr lang="en-US" sz="2000" b="1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ELECTRICAL</a:t>
            </a:r>
            <a:r>
              <a:rPr lang="en-US" sz="20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48F8-1627-8CB9-003B-AB91ADBFC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56616" y="868680"/>
            <a:ext cx="12472416" cy="5806440"/>
          </a:xfrm>
        </p:spPr>
        <p:txBody>
          <a:bodyPr/>
          <a:lstStyle/>
          <a:p>
            <a:pPr marL="1143000" marR="659130" lvl="2" indent="-228600" algn="just">
              <a:lnSpc>
                <a:spcPct val="106000"/>
              </a:lnSpc>
              <a:spcBef>
                <a:spcPts val="94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282700" algn="l"/>
                <a:tab pos="12833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primary objective of this study is to design and implement a comprehensive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Simulink model that encapsulates the intricate dynamics of an electric vehicle. This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model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aims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versatile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tool,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researchers,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engineers, 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practitioners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 platform to gain a nuanced understanding of the interactions between motor torque,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vehicle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dynamics, and overall performance.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647700" lvl="2" indent="-228600" algn="just">
              <a:lnSpc>
                <a:spcPct val="107000"/>
              </a:lnSpc>
              <a:spcBef>
                <a:spcPts val="4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282700" algn="l"/>
                <a:tab pos="12833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Accurate Prediction of Velocity and Distance. A specific focus of this study is to develop</a:t>
            </a:r>
            <a:r>
              <a:rPr lang="en-US" sz="1800" spc="-29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 Simulink model capable of accurately predicting the velocity and distance travelled by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 electric vehicle based on varying motor torque inputs. By achieving this objective, the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model will enable researchers to explore how changes in motor torque influence the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vehicle's acceleration, deceleration, and overall motion, providing valuable insights into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dynamic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behaviour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of electric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vehicles.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678815" lvl="2" indent="-2286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282700" algn="l"/>
                <a:tab pos="12833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Integration of Motor Torque and Vehicle Dynamics. An essential objective is the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seamless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integration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motor 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vehicle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dynamics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within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Simulink environment. This integration ensures a holistic representation of the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electric vehicle system, where motor torque not only drives acceleration but also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influences the broader dynamics of the vehicle. This interconnected approach is crucial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capturing the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real-world interactions within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electric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vehicle.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757555" lvl="2" indent="-2286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320800" algn="l"/>
                <a:tab pos="13214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Exploration of Transient and Steady-State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Behaviour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The Simulink model is designed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explore both transient and steady-state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behaviour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of an electric vehicle. Transient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behaviour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which encompasses rapid changes in motor torque, is essential for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understanding scenarios such as acceleration during sudden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manoeuvres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Steady-state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analysis,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focusing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on constant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gradually varying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torque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inputs, provides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insights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into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sustainable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performance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efficiency of 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vehicle.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DDA2-3E7E-319B-A196-6FE17DF1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2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1EE6-E5F0-397B-6FEC-81407B5F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97104"/>
            <a:ext cx="5693664" cy="768096"/>
          </a:xfrm>
        </p:spPr>
        <p:txBody>
          <a:bodyPr/>
          <a:lstStyle/>
          <a:p>
            <a:r>
              <a:rPr lang="en-US" sz="2000" kern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0602-39E3-2978-5D0B-5D285CB66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2" y="581152"/>
            <a:ext cx="11265408" cy="4526280"/>
          </a:xfrm>
        </p:spPr>
        <p:txBody>
          <a:bodyPr/>
          <a:lstStyle/>
          <a:p>
            <a:pPr marL="342900" marR="810260" lvl="0" indent="-342900" algn="just">
              <a:lnSpc>
                <a:spcPct val="107000"/>
              </a:lnSpc>
              <a:spcBef>
                <a:spcPts val="925"/>
              </a:spcBef>
              <a:spcAft>
                <a:spcPts val="0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90297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Simulink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Development: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Simulink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principles of vehicle dynamics and the electric motor system. It consists of the following key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components: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81661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Model: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represents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behaviour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 and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torque characteristics. This includes parameters like rated torque, torque-speed curve, and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78486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Model: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inputs from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vehicle's acceleration,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velocity, and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travelled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 time.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647700" algn="just">
              <a:lnSpc>
                <a:spcPct val="108000"/>
              </a:lnSpc>
              <a:spcBef>
                <a:spcPts val="785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Control: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electronics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circuitry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regulate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motor torque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user inputs.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95960" lvl="0" indent="-342900" algn="just">
              <a:lnSpc>
                <a:spcPct val="107000"/>
              </a:lnSpc>
              <a:spcBef>
                <a:spcPts val="77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 startAt="2"/>
              <a:tabLst>
                <a:tab pos="9023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Parameters: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Simulink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 setpoints, initial velocity, vehicle mass, rolling resistance, aerodynamic drag, and road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64565" lvl="0" indent="-342900" algn="just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 startAt="2"/>
              <a:tabLst>
                <a:tab pos="9023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 Scenarios: Multiple simulation scenarios are executed to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impact of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torque values on the EV's velocity and distance travelled. The simulations consider</a:t>
            </a:r>
            <a:r>
              <a:rPr lang="en-US" sz="1800" spc="-29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varying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terrain conditions, road gradients,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motor torque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profiles.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38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D473-CE81-6D37-47B3-0E634504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137160"/>
            <a:ext cx="6400800" cy="76809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calculations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5CE2A-8F9D-4916-E397-DBF60E39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905256"/>
            <a:ext cx="10186416" cy="5678424"/>
          </a:xfrm>
        </p:spPr>
        <p:txBody>
          <a:bodyPr/>
          <a:lstStyle/>
          <a:p>
            <a:pPr marL="787400" algn="just">
              <a:spcBef>
                <a:spcPts val="935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16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required: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spcBef>
                <a:spcPts val="91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706245" algn="l"/>
                <a:tab pos="170688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 =</a:t>
            </a:r>
            <a:r>
              <a:rPr lang="en-US" sz="1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 V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706245" algn="l"/>
                <a:tab pos="170688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F=</a:t>
            </a:r>
            <a:r>
              <a:rPr lang="en-US" sz="1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Total Force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spcBef>
                <a:spcPts val="14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706245" algn="l"/>
                <a:tab pos="170688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V=</a:t>
            </a:r>
            <a:r>
              <a:rPr lang="en-US" sz="16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Velocity</a:t>
            </a:r>
            <a:r>
              <a:rPr lang="en-US" sz="16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vehicle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87400" algn="just">
              <a:spcBef>
                <a:spcPts val="900"/>
              </a:spcBef>
            </a:pP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∑Ft</a:t>
            </a:r>
            <a:r>
              <a:rPr lang="en-US" sz="1600" i="1" spc="-9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tractive</a:t>
            </a:r>
            <a:r>
              <a:rPr lang="en-US" sz="16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vehicle,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910"/>
              </a:spcBef>
            </a:pP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ΣFr</a:t>
            </a:r>
            <a:r>
              <a:rPr lang="en-US" sz="1600" i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=Total</a:t>
            </a:r>
            <a:r>
              <a:rPr lang="en-US" sz="16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resistance,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900"/>
              </a:spcBef>
              <a:spcAft>
                <a:spcPts val="0"/>
              </a:spcAft>
            </a:pPr>
            <a:r>
              <a:rPr lang="en-US" sz="1600" i="1" baseline="30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Trr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Rolling resistance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moment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front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rear</a:t>
            </a:r>
            <a:r>
              <a:rPr lang="en-US" sz="16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tires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3414395" algn="just">
              <a:lnSpc>
                <a:spcPct val="157000"/>
              </a:lnSpc>
              <a:spcBef>
                <a:spcPts val="815"/>
              </a:spcBef>
              <a:spcAft>
                <a:spcPts val="0"/>
              </a:spcAft>
            </a:pPr>
            <a:r>
              <a:rPr lang="en-US" sz="1600" i="1" baseline="30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Frr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Rolling resistance of front and rear tires,</a:t>
            </a:r>
            <a:r>
              <a:rPr lang="en-US" sz="1600" i="1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baseline="30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tf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Ftr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Tractive effort of the front and rear tires,</a:t>
            </a:r>
            <a:r>
              <a:rPr lang="en-US" sz="1600" i="1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Fw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Aerodynamic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drag,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110"/>
              </a:spcBef>
              <a:spcAft>
                <a:spcPts val="0"/>
              </a:spcAft>
            </a:pPr>
            <a:r>
              <a:rPr lang="en-US" sz="16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Fg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=Mg</a:t>
            </a:r>
            <a:r>
              <a:rPr lang="en-US" sz="1600" i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</a:t>
            </a:r>
            <a:r>
              <a:rPr lang="en-US" sz="1600" i="1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α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Hill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climbing</a:t>
            </a:r>
            <a:r>
              <a:rPr lang="en-US" sz="1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resistance,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algn="just">
              <a:spcBef>
                <a:spcPts val="900"/>
              </a:spcBef>
            </a:pP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600" i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mass of the vehicle,</a:t>
            </a:r>
          </a:p>
          <a:p>
            <a:pPr marL="787400" algn="just">
              <a:spcBef>
                <a:spcPts val="395"/>
              </a:spcBef>
            </a:pP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i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Acceleration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constant,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1003300" algn="just">
              <a:lnSpc>
                <a:spcPct val="107000"/>
              </a:lnSpc>
              <a:spcBef>
                <a:spcPts val="915"/>
              </a:spcBef>
              <a:spcAft>
                <a:spcPts val="0"/>
              </a:spcAft>
            </a:pP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equivalently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rotational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inertias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rotating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translational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masss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7400" marR="1003300" algn="just">
              <a:lnSpc>
                <a:spcPct val="107000"/>
              </a:lnSpc>
              <a:spcBef>
                <a:spcPts val="915"/>
              </a:spcBef>
              <a:spcAft>
                <a:spcPts val="0"/>
              </a:spcAft>
            </a:pP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Road angle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{6A29D042-A1FC-4C5F-B8E4-ED9726C7A2F0}tf78438558_win32</Template>
  <TotalTime>113</TotalTime>
  <Words>1937</Words>
  <Application>Microsoft Office PowerPoint</Application>
  <PresentationFormat>Widescreen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Sabon Next LT</vt:lpstr>
      <vt:lpstr>Symbol</vt:lpstr>
      <vt:lpstr>Times New Roman</vt:lpstr>
      <vt:lpstr>Wingdings</vt:lpstr>
      <vt:lpstr>Office Theme</vt:lpstr>
      <vt:lpstr>MODELLING OF ELECTRICAL VEHICLE AND ITS SPEED &amp; DISTANCE EVALUATION ANALYSIS USING MATLAB </vt:lpstr>
      <vt:lpstr>GROUP-1</vt:lpstr>
      <vt:lpstr>ABSTRACT</vt:lpstr>
      <vt:lpstr>Introduction</vt:lpstr>
      <vt:lpstr>OBJECTIVES</vt:lpstr>
      <vt:lpstr>PowerPoint Presentation</vt:lpstr>
      <vt:lpstr>MODELLING OF ELECTRICAL VEHICLE </vt:lpstr>
      <vt:lpstr>METHODOLOGY </vt:lpstr>
      <vt:lpstr>Model calculations</vt:lpstr>
      <vt:lpstr>PowerPoint Presentation</vt:lpstr>
      <vt:lpstr>PowerPoint Presentation</vt:lpstr>
      <vt:lpstr>Case study</vt:lpstr>
      <vt:lpstr>PowerPoint Presentation</vt:lpstr>
      <vt:lpstr>SIMULINK MODEL </vt:lpstr>
      <vt:lpstr>Output graph</vt:lpstr>
      <vt:lpstr>PowerPoint Presentation</vt:lpstr>
      <vt:lpstr>AREAS OF FOCUS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ELECTRICAL VEHICLE AND ITS SPEED &amp; DISTANCE EVALUATION ANALYSIS USING MATLAB</dc:title>
  <dc:subject/>
  <dc:creator>gurijala bhoomika</dc:creator>
  <cp:lastModifiedBy>ANCHURI SHIVANAGARAJU</cp:lastModifiedBy>
  <cp:revision>2</cp:revision>
  <dcterms:created xsi:type="dcterms:W3CDTF">2023-11-13T08:12:30Z</dcterms:created>
  <dcterms:modified xsi:type="dcterms:W3CDTF">2023-11-14T02:11:39Z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