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b0205779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b0205779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b0205779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b020577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b0205779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b0205779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b0205779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b0205779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86050" y="0"/>
            <a:ext cx="8520600" cy="903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2700">
                <a:latin typeface="Times New Roman"/>
                <a:ea typeface="Times New Roman"/>
                <a:cs typeface="Times New Roman"/>
                <a:sym typeface="Times New Roman"/>
              </a:rPr>
              <a:t>PAPERLESS SCHOOL MANAGEMENT SYSTEM</a:t>
            </a:r>
            <a:endParaRPr sz="7300"/>
          </a:p>
        </p:txBody>
      </p:sp>
      <p:sp>
        <p:nvSpPr>
          <p:cNvPr id="55" name="Google Shape;55;p13"/>
          <p:cNvSpPr txBox="1"/>
          <p:nvPr>
            <p:ph idx="1" type="subTitle"/>
          </p:nvPr>
        </p:nvSpPr>
        <p:spPr>
          <a:xfrm>
            <a:off x="311700" y="1983025"/>
            <a:ext cx="8520600" cy="2602800"/>
          </a:xfrm>
          <a:prstGeom prst="rect">
            <a:avLst/>
          </a:prstGeom>
        </p:spPr>
        <p:txBody>
          <a:bodyPr anchorCtr="0" anchor="t" bIns="91425" lIns="91425" spcFirstLastPara="1" rIns="91425" wrap="square" tIns="91425">
            <a:normAutofit fontScale="25000" lnSpcReduction="20000"/>
          </a:bodyPr>
          <a:lstStyle/>
          <a:p>
            <a:pPr indent="0" lvl="0" marL="0" rtl="0" algn="ctr">
              <a:lnSpc>
                <a:spcPct val="115000"/>
              </a:lnSpc>
              <a:spcBef>
                <a:spcPts val="1200"/>
              </a:spcBef>
              <a:spcAft>
                <a:spcPts val="0"/>
              </a:spcAft>
              <a:buNone/>
            </a:pPr>
            <a:r>
              <a:rPr b="1" lang="en" sz="7600">
                <a:solidFill>
                  <a:schemeClr val="dk1"/>
                </a:solidFill>
              </a:rPr>
              <a:t>Guided By: Bakul Joshi</a:t>
            </a:r>
            <a:endParaRPr b="1" sz="7600">
              <a:solidFill>
                <a:schemeClr val="dk1"/>
              </a:solidFill>
            </a:endParaRPr>
          </a:p>
          <a:p>
            <a:pPr indent="0" lvl="0" marL="1828800" rtl="0" algn="l">
              <a:lnSpc>
                <a:spcPct val="115000"/>
              </a:lnSpc>
              <a:spcBef>
                <a:spcPts val="1200"/>
              </a:spcBef>
              <a:spcAft>
                <a:spcPts val="0"/>
              </a:spcAft>
              <a:buNone/>
            </a:pPr>
            <a:r>
              <a:rPr lang="en" sz="6100">
                <a:solidFill>
                  <a:schemeClr val="dk1"/>
                </a:solidFill>
              </a:rPr>
              <a:t>·</a:t>
            </a:r>
            <a:r>
              <a:rPr lang="en" sz="5500">
                <a:solidFill>
                  <a:schemeClr val="dk1"/>
                </a:solidFill>
                <a:latin typeface="Times New Roman"/>
                <a:ea typeface="Times New Roman"/>
                <a:cs typeface="Times New Roman"/>
                <a:sym typeface="Times New Roman"/>
              </a:rPr>
              <a:t>        </a:t>
            </a:r>
            <a:r>
              <a:rPr b="1" lang="en" sz="6100">
                <a:solidFill>
                  <a:schemeClr val="dk1"/>
                </a:solidFill>
              </a:rPr>
              <a:t>Gayatri Wankhade                200943081029</a:t>
            </a:r>
            <a:endParaRPr b="1" sz="6100">
              <a:solidFill>
                <a:schemeClr val="dk1"/>
              </a:solidFill>
            </a:endParaRPr>
          </a:p>
          <a:p>
            <a:pPr indent="0" lvl="0" marL="1828800" rtl="0" algn="l">
              <a:lnSpc>
                <a:spcPct val="115000"/>
              </a:lnSpc>
              <a:spcBef>
                <a:spcPts val="1200"/>
              </a:spcBef>
              <a:spcAft>
                <a:spcPts val="0"/>
              </a:spcAft>
              <a:buNone/>
            </a:pPr>
            <a:r>
              <a:rPr lang="en" sz="6100">
                <a:solidFill>
                  <a:schemeClr val="dk1"/>
                </a:solidFill>
              </a:rPr>
              <a:t>·</a:t>
            </a:r>
            <a:r>
              <a:rPr lang="en" sz="5500">
                <a:solidFill>
                  <a:schemeClr val="dk1"/>
                </a:solidFill>
                <a:latin typeface="Times New Roman"/>
                <a:ea typeface="Times New Roman"/>
                <a:cs typeface="Times New Roman"/>
                <a:sym typeface="Times New Roman"/>
              </a:rPr>
              <a:t>        </a:t>
            </a:r>
            <a:r>
              <a:rPr b="1" lang="en" sz="6100">
                <a:solidFill>
                  <a:schemeClr val="dk1"/>
                </a:solidFill>
              </a:rPr>
              <a:t>Kimaya Khilare 	        	    200943081038</a:t>
            </a:r>
            <a:endParaRPr b="1" sz="6100">
              <a:solidFill>
                <a:schemeClr val="dk1"/>
              </a:solidFill>
            </a:endParaRPr>
          </a:p>
          <a:p>
            <a:pPr indent="0" lvl="0" marL="1828800" rtl="0" algn="l">
              <a:lnSpc>
                <a:spcPct val="115000"/>
              </a:lnSpc>
              <a:spcBef>
                <a:spcPts val="1200"/>
              </a:spcBef>
              <a:spcAft>
                <a:spcPts val="0"/>
              </a:spcAft>
              <a:buNone/>
            </a:pPr>
            <a:r>
              <a:rPr lang="en" sz="6100">
                <a:solidFill>
                  <a:schemeClr val="dk1"/>
                </a:solidFill>
              </a:rPr>
              <a:t>·</a:t>
            </a:r>
            <a:r>
              <a:rPr lang="en" sz="5500">
                <a:solidFill>
                  <a:schemeClr val="dk1"/>
                </a:solidFill>
                <a:latin typeface="Times New Roman"/>
                <a:ea typeface="Times New Roman"/>
                <a:cs typeface="Times New Roman"/>
                <a:sym typeface="Times New Roman"/>
              </a:rPr>
              <a:t>        </a:t>
            </a:r>
            <a:r>
              <a:rPr b="1" lang="en" sz="6100">
                <a:solidFill>
                  <a:schemeClr val="dk1"/>
                </a:solidFill>
              </a:rPr>
              <a:t>Mohini Ugave  	            	    200943081043</a:t>
            </a:r>
            <a:endParaRPr b="1" sz="6100">
              <a:solidFill>
                <a:schemeClr val="dk1"/>
              </a:solidFill>
            </a:endParaRPr>
          </a:p>
          <a:p>
            <a:pPr indent="0" lvl="0" marL="1828800" rtl="0" algn="l">
              <a:lnSpc>
                <a:spcPct val="115000"/>
              </a:lnSpc>
              <a:spcBef>
                <a:spcPts val="1200"/>
              </a:spcBef>
              <a:spcAft>
                <a:spcPts val="0"/>
              </a:spcAft>
              <a:buNone/>
            </a:pPr>
            <a:r>
              <a:rPr lang="en" sz="6100">
                <a:solidFill>
                  <a:schemeClr val="dk1"/>
                </a:solidFill>
              </a:rPr>
              <a:t>·</a:t>
            </a:r>
            <a:r>
              <a:rPr lang="en" sz="5500">
                <a:solidFill>
                  <a:schemeClr val="dk1"/>
                </a:solidFill>
                <a:latin typeface="Times New Roman"/>
                <a:ea typeface="Times New Roman"/>
                <a:cs typeface="Times New Roman"/>
                <a:sym typeface="Times New Roman"/>
              </a:rPr>
              <a:t>        </a:t>
            </a:r>
            <a:r>
              <a:rPr b="1" lang="en" sz="6100">
                <a:solidFill>
                  <a:schemeClr val="dk1"/>
                </a:solidFill>
              </a:rPr>
              <a:t>Shilpa Narute                   	    200943081046</a:t>
            </a:r>
            <a:endParaRPr b="1" sz="6100">
              <a:solidFill>
                <a:schemeClr val="dk1"/>
              </a:solidFill>
            </a:endParaRPr>
          </a:p>
          <a:p>
            <a:pPr indent="0" lvl="0" marL="1828800" rtl="0" algn="l">
              <a:lnSpc>
                <a:spcPct val="115000"/>
              </a:lnSpc>
              <a:spcBef>
                <a:spcPts val="1200"/>
              </a:spcBef>
              <a:spcAft>
                <a:spcPts val="0"/>
              </a:spcAft>
              <a:buNone/>
            </a:pPr>
            <a:r>
              <a:rPr lang="en" sz="6100">
                <a:solidFill>
                  <a:schemeClr val="dk1"/>
                </a:solidFill>
              </a:rPr>
              <a:t>·</a:t>
            </a:r>
            <a:r>
              <a:rPr lang="en" sz="5500">
                <a:solidFill>
                  <a:schemeClr val="dk1"/>
                </a:solidFill>
                <a:latin typeface="Times New Roman"/>
                <a:ea typeface="Times New Roman"/>
                <a:cs typeface="Times New Roman"/>
                <a:sym typeface="Times New Roman"/>
              </a:rPr>
              <a:t>        </a:t>
            </a:r>
            <a:r>
              <a:rPr b="1" lang="en" sz="6100">
                <a:solidFill>
                  <a:schemeClr val="dk1"/>
                </a:solidFill>
              </a:rPr>
              <a:t>Nupur Muley        	        	    200943081047</a:t>
            </a:r>
            <a:endParaRPr b="1" sz="6100">
              <a:solidFill>
                <a:schemeClr val="dk1"/>
              </a:solidFill>
            </a:endParaRPr>
          </a:p>
          <a:p>
            <a:pPr indent="0" lvl="0" marL="0" rtl="0" algn="ctr">
              <a:lnSpc>
                <a:spcPct val="115000"/>
              </a:lnSpc>
              <a:spcBef>
                <a:spcPts val="1200"/>
              </a:spcBef>
              <a:spcAft>
                <a:spcPts val="0"/>
              </a:spcAft>
              <a:buClr>
                <a:schemeClr val="dk1"/>
              </a:buClr>
              <a:buSzPct val="68750"/>
              <a:buFont typeface="Arial"/>
              <a:buNone/>
            </a:pPr>
            <a:r>
              <a:t/>
            </a:r>
            <a:endParaRPr b="1" sz="1600">
              <a:solidFill>
                <a:schemeClr val="dk1"/>
              </a:solidFill>
            </a:endParaRPr>
          </a:p>
          <a:p>
            <a:pPr indent="0" lvl="0" marL="0" rtl="0" algn="l">
              <a:spcBef>
                <a:spcPts val="1200"/>
              </a:spcBef>
              <a:spcAft>
                <a:spcPts val="0"/>
              </a:spcAft>
              <a:buNone/>
            </a:pPr>
            <a:r>
              <a:t/>
            </a:r>
            <a:endParaRPr/>
          </a:p>
        </p:txBody>
      </p:sp>
      <p:sp>
        <p:nvSpPr>
          <p:cNvPr id="56" name="Google Shape;56;p13"/>
          <p:cNvSpPr txBox="1"/>
          <p:nvPr/>
        </p:nvSpPr>
        <p:spPr>
          <a:xfrm>
            <a:off x="3346375" y="1053500"/>
            <a:ext cx="2491200" cy="908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Clr>
                <a:schemeClr val="dk1"/>
              </a:buClr>
              <a:buSzPts val="1100"/>
              <a:buFont typeface="Arial"/>
              <a:buNone/>
            </a:pPr>
            <a:r>
              <a:rPr b="1" lang="en" sz="2000">
                <a:solidFill>
                  <a:schemeClr val="dk1"/>
                </a:solidFill>
              </a:rPr>
              <a:t>Group No: 03</a:t>
            </a:r>
            <a:endParaRPr b="1" sz="2000">
              <a:solidFill>
                <a:schemeClr val="dk1"/>
              </a:solidFill>
            </a:endParaRPr>
          </a:p>
          <a:p>
            <a:pPr indent="0" lvl="0" marL="0" rtl="0" algn="l">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latin typeface="Times New Roman"/>
                <a:ea typeface="Times New Roman"/>
                <a:cs typeface="Times New Roman"/>
                <a:sym typeface="Times New Roman"/>
              </a:rPr>
              <a:t>Introduction</a:t>
            </a:r>
            <a:endParaRPr sz="4100"/>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In this pandemic, one of the main things the whole world has understood is power of internet and ability to study or work from home.</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1900">
                <a:solidFill>
                  <a:schemeClr val="dk1"/>
                </a:solidFill>
                <a:latin typeface="Times New Roman"/>
                <a:ea typeface="Times New Roman"/>
                <a:cs typeface="Times New Roman"/>
                <a:sym typeface="Times New Roman"/>
              </a:rPr>
              <a:t>Paperless School Management is a Web application for various different schools.</a:t>
            </a:r>
            <a:endParaRPr sz="19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main objective of this system is building a website which improves user accessibility and time flexibility to earn education no matter where they are located.</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Paperless School Management is maintained by Administrator.</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Paperless School Management provides such functionalities which connect teachers and the students with each other efficiently and it will reduce gap between teacher and students.</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623400" y="321100"/>
            <a:ext cx="8520600" cy="572700"/>
          </a:xfrm>
          <a:prstGeom prst="rect">
            <a:avLst/>
          </a:prstGeom>
        </p:spPr>
        <p:txBody>
          <a:bodyPr anchorCtr="0" anchor="t" bIns="91425" lIns="91425" spcFirstLastPara="1" rIns="91425" wrap="square" tIns="91425">
            <a:noAutofit/>
          </a:bodyPr>
          <a:lstStyle/>
          <a:p>
            <a:pPr indent="-381635" lvl="0" marL="457200" rtl="0" algn="l">
              <a:lnSpc>
                <a:spcPct val="115000"/>
              </a:lnSpc>
              <a:spcBef>
                <a:spcPts val="0"/>
              </a:spcBef>
              <a:spcAft>
                <a:spcPts val="0"/>
              </a:spcAft>
              <a:buClr>
                <a:schemeClr val="dk1"/>
              </a:buClr>
              <a:buSzPts val="2410"/>
              <a:buFont typeface="Times New Roman"/>
              <a:buChar char="●"/>
            </a:pPr>
            <a:r>
              <a:rPr lang="en" sz="2410">
                <a:latin typeface="Times New Roman"/>
                <a:ea typeface="Times New Roman"/>
                <a:cs typeface="Times New Roman"/>
                <a:sym typeface="Times New Roman"/>
              </a:rPr>
              <a:t>This system consist of mainly three modules.</a:t>
            </a:r>
            <a:endParaRPr sz="2410">
              <a:latin typeface="Times New Roman"/>
              <a:ea typeface="Times New Roman"/>
              <a:cs typeface="Times New Roman"/>
              <a:sym typeface="Times New Roman"/>
            </a:endParaRPr>
          </a:p>
          <a:p>
            <a:pPr indent="0" lvl="0" marL="0" rtl="0" algn="l">
              <a:spcBef>
                <a:spcPts val="1200"/>
              </a:spcBef>
              <a:spcAft>
                <a:spcPts val="0"/>
              </a:spcAft>
              <a:buSzPts val="990"/>
              <a:buNone/>
            </a:pPr>
            <a:r>
              <a:t/>
            </a:r>
            <a:endParaRPr sz="1710">
              <a:latin typeface="Times New Roman"/>
              <a:ea typeface="Times New Roman"/>
              <a:cs typeface="Times New Roman"/>
              <a:sym typeface="Times New Roman"/>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93700" lvl="0" marL="914400" rtl="0" algn="l">
              <a:spcBef>
                <a:spcPts val="0"/>
              </a:spcBef>
              <a:spcAft>
                <a:spcPts val="0"/>
              </a:spcAft>
              <a:buClr>
                <a:schemeClr val="dk1"/>
              </a:buClr>
              <a:buSzPts val="2600"/>
              <a:buFont typeface="Times New Roman"/>
              <a:buAutoNum type="arabicPeriod"/>
            </a:pPr>
            <a:r>
              <a:rPr lang="en" sz="2600">
                <a:solidFill>
                  <a:schemeClr val="dk1"/>
                </a:solidFill>
                <a:latin typeface="Times New Roman"/>
                <a:ea typeface="Times New Roman"/>
                <a:cs typeface="Times New Roman"/>
                <a:sym typeface="Times New Roman"/>
              </a:rPr>
              <a:t>Admin Module</a:t>
            </a:r>
            <a:endParaRPr sz="2600">
              <a:solidFill>
                <a:schemeClr val="dk1"/>
              </a:solidFill>
              <a:latin typeface="Times New Roman"/>
              <a:ea typeface="Times New Roman"/>
              <a:cs typeface="Times New Roman"/>
              <a:sym typeface="Times New Roman"/>
            </a:endParaRPr>
          </a:p>
          <a:p>
            <a:pPr indent="-393700" lvl="0" marL="914400" rtl="0" algn="l">
              <a:spcBef>
                <a:spcPts val="0"/>
              </a:spcBef>
              <a:spcAft>
                <a:spcPts val="0"/>
              </a:spcAft>
              <a:buClr>
                <a:schemeClr val="dk1"/>
              </a:buClr>
              <a:buSzPts val="2600"/>
              <a:buFont typeface="Times New Roman"/>
              <a:buAutoNum type="arabicPeriod"/>
            </a:pPr>
            <a:r>
              <a:rPr lang="en" sz="2600">
                <a:solidFill>
                  <a:schemeClr val="dk1"/>
                </a:solidFill>
                <a:latin typeface="Times New Roman"/>
                <a:ea typeface="Times New Roman"/>
                <a:cs typeface="Times New Roman"/>
                <a:sym typeface="Times New Roman"/>
              </a:rPr>
              <a:t>Teacher Module</a:t>
            </a:r>
            <a:endParaRPr sz="2600">
              <a:solidFill>
                <a:schemeClr val="dk1"/>
              </a:solidFill>
              <a:latin typeface="Times New Roman"/>
              <a:ea typeface="Times New Roman"/>
              <a:cs typeface="Times New Roman"/>
              <a:sym typeface="Times New Roman"/>
            </a:endParaRPr>
          </a:p>
          <a:p>
            <a:pPr indent="-393700" lvl="0" marL="914400" rtl="0" algn="l">
              <a:spcBef>
                <a:spcPts val="0"/>
              </a:spcBef>
              <a:spcAft>
                <a:spcPts val="0"/>
              </a:spcAft>
              <a:buClr>
                <a:schemeClr val="dk1"/>
              </a:buClr>
              <a:buSzPts val="2600"/>
              <a:buFont typeface="Times New Roman"/>
              <a:buAutoNum type="arabicPeriod"/>
            </a:pPr>
            <a:r>
              <a:rPr lang="en" sz="2600">
                <a:solidFill>
                  <a:schemeClr val="dk1"/>
                </a:solidFill>
                <a:latin typeface="Times New Roman"/>
                <a:ea typeface="Times New Roman"/>
                <a:cs typeface="Times New Roman"/>
                <a:sym typeface="Times New Roman"/>
              </a:rPr>
              <a:t>Student Module</a:t>
            </a:r>
            <a:endParaRPr sz="26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184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74" name="Google Shape;74;p16"/>
          <p:cNvSpPr txBox="1"/>
          <p:nvPr>
            <p:ph idx="1" type="body"/>
          </p:nvPr>
        </p:nvSpPr>
        <p:spPr>
          <a:xfrm>
            <a:off x="311700" y="757450"/>
            <a:ext cx="8520600" cy="1933500"/>
          </a:xfrm>
          <a:prstGeom prst="rect">
            <a:avLst/>
          </a:prstGeom>
        </p:spPr>
        <p:txBody>
          <a:bodyPr anchorCtr="0" anchor="t" bIns="91425" lIns="91425" spcFirstLastPara="1" rIns="91425" wrap="square" tIns="91425">
            <a:normAutofit lnSpcReduction="20000"/>
          </a:bodyPr>
          <a:lstStyle/>
          <a:p>
            <a:pPr indent="-336550" lvl="0" marL="457200" marR="76200" rtl="0" algn="just">
              <a:lnSpc>
                <a:spcPct val="115000"/>
              </a:lnSpc>
              <a:spcBef>
                <a:spcPts val="80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Paperless School Management System provides better education and platform to get connected  with Teachers and Students efficiently.</a:t>
            </a:r>
            <a:r>
              <a:rPr lang="en"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336550" lvl="0" marL="457200" marR="76200" rtl="0" algn="just">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Our System provides a very user-friendly platform where Student can easily read the study  materials, check the attendance, raise the queries and view progress report, also Teacher will upload study materials, maintain attendance, answer queries and generate progress report.</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75" name="Google Shape;75;p16"/>
          <p:cNvSpPr txBox="1"/>
          <p:nvPr/>
        </p:nvSpPr>
        <p:spPr>
          <a:xfrm>
            <a:off x="756025" y="3172850"/>
            <a:ext cx="6246600" cy="11499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Generating time table </a:t>
            </a:r>
            <a:endParaRPr sz="1900">
              <a:solidFill>
                <a:schemeClr val="dk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Managing fees payment</a:t>
            </a:r>
            <a:endParaRPr sz="1900">
              <a:solidFill>
                <a:schemeClr val="dk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Examination management</a:t>
            </a:r>
            <a:endParaRPr sz="1200"/>
          </a:p>
        </p:txBody>
      </p:sp>
      <p:sp>
        <p:nvSpPr>
          <p:cNvPr id="76" name="Google Shape;76;p16"/>
          <p:cNvSpPr txBox="1"/>
          <p:nvPr/>
        </p:nvSpPr>
        <p:spPr>
          <a:xfrm>
            <a:off x="161125" y="2577950"/>
            <a:ext cx="38175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Times New Roman"/>
                <a:ea typeface="Times New Roman"/>
                <a:cs typeface="Times New Roman"/>
                <a:sym typeface="Times New Roman"/>
              </a:rPr>
              <a:t>    </a:t>
            </a:r>
            <a:r>
              <a:rPr b="1" lang="en" sz="2300">
                <a:solidFill>
                  <a:schemeClr val="dk1"/>
                </a:solidFill>
                <a:latin typeface="Times New Roman"/>
                <a:ea typeface="Times New Roman"/>
                <a:cs typeface="Times New Roman"/>
                <a:sym typeface="Times New Roman"/>
              </a:rPr>
              <a:t>Future Scope</a:t>
            </a:r>
            <a:endParaRPr b="1" sz="4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0" y="2016450"/>
            <a:ext cx="8520600" cy="1110600"/>
          </a:xfrm>
          <a:prstGeom prst="rect">
            <a:avLst/>
          </a:prstGeom>
        </p:spPr>
        <p:txBody>
          <a:bodyPr anchorCtr="0" anchor="t" bIns="91425" lIns="91425" spcFirstLastPara="1" rIns="91425" wrap="square" tIns="91425">
            <a:normAutofit/>
          </a:bodyPr>
          <a:lstStyle/>
          <a:p>
            <a:pPr indent="457200" lvl="0" marL="1828800" rtl="0" algn="l">
              <a:spcBef>
                <a:spcPts val="0"/>
              </a:spcBef>
              <a:spcAft>
                <a:spcPts val="0"/>
              </a:spcAft>
              <a:buNone/>
            </a:pPr>
            <a:r>
              <a:rPr b="1" lang="en" sz="5600">
                <a:highlight>
                  <a:srgbClr val="C9DAF8"/>
                </a:highlight>
              </a:rPr>
              <a:t>Thank You</a:t>
            </a:r>
            <a:endParaRPr b="1" sz="5600">
              <a:highlight>
                <a:srgbClr val="C9DAF8"/>
              </a:highlight>
            </a:endParaRPr>
          </a:p>
        </p:txBody>
      </p:sp>
      <p:sp>
        <p:nvSpPr>
          <p:cNvPr id="82" name="Google Shape;82;p17"/>
          <p:cNvSpPr txBox="1"/>
          <p:nvPr/>
        </p:nvSpPr>
        <p:spPr>
          <a:xfrm>
            <a:off x="1512075" y="2776250"/>
            <a:ext cx="612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