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rusher" charset="1" panose="00000500000000000000"/>
      <p:regular r:id="rId15"/>
    </p:embeddedFont>
    <p:embeddedFont>
      <p:font typeface="Signika" charset="1" panose="02010003020600000004"/>
      <p:regular r:id="rId16"/>
    </p:embeddedFont>
    <p:embeddedFont>
      <p:font typeface="Signika Bold" charset="1" panose="02010003020600000004"/>
      <p:regular r:id="rId17"/>
    </p:embeddedFont>
    <p:embeddedFont>
      <p:font typeface="Open Sans Extra Bold" charset="1" panose="020B09060308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C4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45601">
            <a:off x="-1901151" y="2455082"/>
            <a:ext cx="8348113" cy="7836791"/>
          </a:xfrm>
          <a:custGeom>
            <a:avLst/>
            <a:gdLst/>
            <a:ahLst/>
            <a:cxnLst/>
            <a:rect r="r" b="b" t="t" l="l"/>
            <a:pathLst>
              <a:path h="7836791" w="8348113">
                <a:moveTo>
                  <a:pt x="0" y="0"/>
                </a:moveTo>
                <a:lnTo>
                  <a:pt x="8348112" y="0"/>
                </a:lnTo>
                <a:lnTo>
                  <a:pt x="8348112" y="7836791"/>
                </a:lnTo>
                <a:lnTo>
                  <a:pt x="0" y="7836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04350" y="8221249"/>
            <a:ext cx="3723561" cy="3700289"/>
          </a:xfrm>
          <a:custGeom>
            <a:avLst/>
            <a:gdLst/>
            <a:ahLst/>
            <a:cxnLst/>
            <a:rect r="r" b="b" t="t" l="l"/>
            <a:pathLst>
              <a:path h="3700289" w="3723561">
                <a:moveTo>
                  <a:pt x="0" y="0"/>
                </a:moveTo>
                <a:lnTo>
                  <a:pt x="3723561" y="0"/>
                </a:lnTo>
                <a:lnTo>
                  <a:pt x="3723561" y="3700289"/>
                </a:lnTo>
                <a:lnTo>
                  <a:pt x="0" y="3700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2547079" y="670881"/>
            <a:ext cx="3350276" cy="5702597"/>
          </a:xfrm>
          <a:custGeom>
            <a:avLst/>
            <a:gdLst/>
            <a:ahLst/>
            <a:cxnLst/>
            <a:rect r="r" b="b" t="t" l="l"/>
            <a:pathLst>
              <a:path h="5702597" w="3350276">
                <a:moveTo>
                  <a:pt x="3350276" y="0"/>
                </a:moveTo>
                <a:lnTo>
                  <a:pt x="0" y="0"/>
                </a:lnTo>
                <a:lnTo>
                  <a:pt x="0" y="5702597"/>
                </a:lnTo>
                <a:lnTo>
                  <a:pt x="3350276" y="5702597"/>
                </a:lnTo>
                <a:lnTo>
                  <a:pt x="335027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26280" y="5720750"/>
            <a:ext cx="6644787" cy="150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4"/>
              </a:lnSpc>
              <a:spcBef>
                <a:spcPct val="0"/>
              </a:spcBef>
            </a:pPr>
            <a:r>
              <a:rPr lang="en-US" sz="8831">
                <a:solidFill>
                  <a:srgbClr val="FFFFFF"/>
                </a:solidFill>
                <a:latin typeface="Brusher"/>
              </a:rPr>
              <a:t>IS ALL WELL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88965" y="7091072"/>
            <a:ext cx="5385316" cy="2980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0"/>
              </a:lnSpc>
            </a:pPr>
            <a:r>
              <a:rPr lang="en-US" sz="3414">
                <a:solidFill>
                  <a:srgbClr val="FFFFFF"/>
                </a:solidFill>
                <a:latin typeface="Signika"/>
              </a:rPr>
              <a:t>TEAM  STRAW HAT PIRATES :</a:t>
            </a:r>
          </a:p>
          <a:p>
            <a:pPr algn="ctr">
              <a:lnSpc>
                <a:spcPts val="4780"/>
              </a:lnSpc>
            </a:pPr>
            <a:r>
              <a:rPr lang="en-US" sz="3414">
                <a:solidFill>
                  <a:srgbClr val="FFFFFF"/>
                </a:solidFill>
                <a:latin typeface="Signika"/>
              </a:rPr>
              <a:t>Deepanshu</a:t>
            </a:r>
          </a:p>
          <a:p>
            <a:pPr algn="ctr">
              <a:lnSpc>
                <a:spcPts val="4780"/>
              </a:lnSpc>
            </a:pPr>
            <a:r>
              <a:rPr lang="en-US" sz="3414">
                <a:solidFill>
                  <a:srgbClr val="FFFFFF"/>
                </a:solidFill>
                <a:latin typeface="Signika"/>
              </a:rPr>
              <a:t>Shivam</a:t>
            </a:r>
          </a:p>
          <a:p>
            <a:pPr algn="ctr">
              <a:lnSpc>
                <a:spcPts val="4780"/>
              </a:lnSpc>
            </a:pPr>
            <a:r>
              <a:rPr lang="en-US" sz="3414">
                <a:solidFill>
                  <a:srgbClr val="FFFFFF"/>
                </a:solidFill>
                <a:latin typeface="Signika"/>
              </a:rPr>
              <a:t>Mohini</a:t>
            </a:r>
          </a:p>
          <a:p>
            <a:pPr algn="ctr">
              <a:lnSpc>
                <a:spcPts val="4780"/>
              </a:lnSpc>
              <a:spcBef>
                <a:spcPct val="0"/>
              </a:spcBef>
            </a:pPr>
            <a:r>
              <a:rPr lang="en-US" sz="3414">
                <a:solidFill>
                  <a:srgbClr val="FFFFFF"/>
                </a:solidFill>
                <a:latin typeface="Signika"/>
              </a:rPr>
              <a:t>Viva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57634" y="3436454"/>
            <a:ext cx="8635603" cy="142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0"/>
              </a:lnSpc>
              <a:spcBef>
                <a:spcPct val="0"/>
              </a:spcBef>
            </a:pPr>
            <a:r>
              <a:rPr lang="en-US" sz="4914">
                <a:solidFill>
                  <a:srgbClr val="C83496"/>
                </a:solidFill>
                <a:latin typeface="Signika Bold"/>
              </a:rPr>
              <a:t>CARE BEGINS WITH CLARITY:</a:t>
            </a:r>
          </a:p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3214">
                <a:solidFill>
                  <a:srgbClr val="FFFFFF"/>
                </a:solidFill>
                <a:latin typeface="Signika Bold"/>
              </a:rPr>
              <a:t>MATERNAL AND FOETAL HEALTH DIAGNOSTICS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C4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53910" y="7782086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0" y="0"/>
                </a:moveTo>
                <a:lnTo>
                  <a:pt x="4140679" y="0"/>
                </a:lnTo>
                <a:lnTo>
                  <a:pt x="41406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27641" y="3863691"/>
            <a:ext cx="8348113" cy="7836791"/>
          </a:xfrm>
          <a:custGeom>
            <a:avLst/>
            <a:gdLst/>
            <a:ahLst/>
            <a:cxnLst/>
            <a:rect r="r" b="b" t="t" l="l"/>
            <a:pathLst>
              <a:path h="7836791" w="8348113">
                <a:moveTo>
                  <a:pt x="0" y="0"/>
                </a:moveTo>
                <a:lnTo>
                  <a:pt x="8348113" y="0"/>
                </a:lnTo>
                <a:lnTo>
                  <a:pt x="8348113" y="7836791"/>
                </a:lnTo>
                <a:lnTo>
                  <a:pt x="0" y="78367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58457" y="2479352"/>
            <a:ext cx="4353260" cy="5493073"/>
          </a:xfrm>
          <a:custGeom>
            <a:avLst/>
            <a:gdLst/>
            <a:ahLst/>
            <a:cxnLst/>
            <a:rect r="r" b="b" t="t" l="l"/>
            <a:pathLst>
              <a:path h="5493073" w="4353260">
                <a:moveTo>
                  <a:pt x="0" y="0"/>
                </a:moveTo>
                <a:lnTo>
                  <a:pt x="4353260" y="0"/>
                </a:lnTo>
                <a:lnTo>
                  <a:pt x="4353260" y="5493073"/>
                </a:lnTo>
                <a:lnTo>
                  <a:pt x="0" y="5493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07546" y="625024"/>
            <a:ext cx="4653439" cy="72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0"/>
              </a:lnSpc>
              <a:spcBef>
                <a:spcPct val="0"/>
              </a:spcBef>
            </a:pPr>
            <a:r>
              <a:rPr lang="en-US" sz="4214">
                <a:solidFill>
                  <a:srgbClr val="000000"/>
                </a:solidFill>
                <a:latin typeface="Signika Bold"/>
              </a:rPr>
              <a:t>Problem Statement</a:t>
            </a:r>
            <a:r>
              <a:rPr lang="en-US" sz="4214">
                <a:solidFill>
                  <a:srgbClr val="000000"/>
                </a:solidFill>
                <a:latin typeface="Signika"/>
              </a:rPr>
              <a:t>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09401" y="1589654"/>
            <a:ext cx="11861483" cy="580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0"/>
              </a:lnSpc>
              <a:spcBef>
                <a:spcPct val="0"/>
              </a:spcBef>
            </a:pPr>
            <a:r>
              <a:rPr lang="en-US" sz="3414">
                <a:solidFill>
                  <a:srgbClr val="000000"/>
                </a:solidFill>
                <a:latin typeface="Signika"/>
              </a:rPr>
              <a:t>Enhancing Prenatal Care through Advanced Ultrasound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77006" y="2693335"/>
            <a:ext cx="3535918" cy="580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7198" indent="-368599" lvl="1">
              <a:lnSpc>
                <a:spcPts val="4780"/>
              </a:lnSpc>
              <a:buFont typeface="Arial"/>
              <a:buChar char="•"/>
            </a:pPr>
            <a:r>
              <a:rPr lang="en-US" sz="3414">
                <a:solidFill>
                  <a:srgbClr val="000000"/>
                </a:solidFill>
                <a:latin typeface="Signika Bold"/>
              </a:rPr>
              <a:t>BACKGROUND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74168" y="3363329"/>
            <a:ext cx="11150082" cy="1780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80"/>
              </a:lnSpc>
              <a:spcBef>
                <a:spcPct val="0"/>
              </a:spcBef>
            </a:pPr>
            <a:r>
              <a:rPr lang="en-US" sz="3414">
                <a:solidFill>
                  <a:srgbClr val="000000"/>
                </a:solidFill>
                <a:latin typeface="Signika"/>
              </a:rPr>
              <a:t>Traditional ultrasound analysis is often manual and subject to human error, requiring significant expertise which may not always be available.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07546" y="6020966"/>
            <a:ext cx="2795465" cy="580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7198" indent="-368599" lvl="1">
              <a:lnSpc>
                <a:spcPts val="4780"/>
              </a:lnSpc>
              <a:buFont typeface="Arial"/>
              <a:buChar char="•"/>
            </a:pPr>
            <a:r>
              <a:rPr lang="en-US" sz="3414">
                <a:solidFill>
                  <a:srgbClr val="000000"/>
                </a:solidFill>
                <a:latin typeface="Signika Bold"/>
              </a:rPr>
              <a:t>PROBLEM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74168" y="6686712"/>
            <a:ext cx="11150082" cy="1780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80"/>
              </a:lnSpc>
              <a:spcBef>
                <a:spcPct val="0"/>
              </a:spcBef>
            </a:pPr>
            <a:r>
              <a:rPr lang="en-US" sz="3414">
                <a:solidFill>
                  <a:srgbClr val="000000"/>
                </a:solidFill>
                <a:latin typeface="Signika"/>
              </a:rPr>
              <a:t>There is a need for an efficient, accurate, and accessible method to analyze ultrasound images to improve maternal and fetal health outcomes.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C4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53910" y="7782086"/>
            <a:ext cx="4140679" cy="4114800"/>
          </a:xfrm>
          <a:custGeom>
            <a:avLst/>
            <a:gdLst/>
            <a:ahLst/>
            <a:cxnLst/>
            <a:rect r="r" b="b" t="t" l="l"/>
            <a:pathLst>
              <a:path h="4114800" w="4140679">
                <a:moveTo>
                  <a:pt x="0" y="0"/>
                </a:moveTo>
                <a:lnTo>
                  <a:pt x="4140679" y="0"/>
                </a:lnTo>
                <a:lnTo>
                  <a:pt x="41406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27641" y="3863691"/>
            <a:ext cx="8348113" cy="7836791"/>
          </a:xfrm>
          <a:custGeom>
            <a:avLst/>
            <a:gdLst/>
            <a:ahLst/>
            <a:cxnLst/>
            <a:rect r="r" b="b" t="t" l="l"/>
            <a:pathLst>
              <a:path h="7836791" w="8348113">
                <a:moveTo>
                  <a:pt x="0" y="0"/>
                </a:moveTo>
                <a:lnTo>
                  <a:pt x="8348113" y="0"/>
                </a:lnTo>
                <a:lnTo>
                  <a:pt x="8348113" y="7836791"/>
                </a:lnTo>
                <a:lnTo>
                  <a:pt x="0" y="78367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1764" y="3487328"/>
            <a:ext cx="4937388" cy="4931217"/>
          </a:xfrm>
          <a:custGeom>
            <a:avLst/>
            <a:gdLst/>
            <a:ahLst/>
            <a:cxnLst/>
            <a:rect r="r" b="b" t="t" l="l"/>
            <a:pathLst>
              <a:path h="4931217" w="4937388">
                <a:moveTo>
                  <a:pt x="0" y="0"/>
                </a:moveTo>
                <a:lnTo>
                  <a:pt x="4937389" y="0"/>
                </a:lnTo>
                <a:lnTo>
                  <a:pt x="4937389" y="4931217"/>
                </a:lnTo>
                <a:lnTo>
                  <a:pt x="0" y="49312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81876" y="705352"/>
            <a:ext cx="2879527" cy="580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7198" indent="-368599" lvl="1">
              <a:lnSpc>
                <a:spcPts val="4780"/>
              </a:lnSpc>
              <a:buFont typeface="Arial"/>
              <a:buChar char="•"/>
            </a:pPr>
            <a:r>
              <a:rPr lang="en-US" sz="3414">
                <a:solidFill>
                  <a:srgbClr val="000000"/>
                </a:solidFill>
                <a:latin typeface="Signika Bold"/>
              </a:rPr>
              <a:t>OBJECTIVE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74168" y="1450554"/>
            <a:ext cx="11150082" cy="2980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80"/>
              </a:lnSpc>
            </a:pPr>
            <a:r>
              <a:rPr lang="en-US" sz="3414">
                <a:solidFill>
                  <a:srgbClr val="000000"/>
                </a:solidFill>
                <a:latin typeface="Signika"/>
              </a:rPr>
              <a:t>To develop a platform using advanced machine learning algorithms for automated ultrasound image analysis, providing detailed insights into plane classification, maternal health, and fetal health.</a:t>
            </a:r>
          </a:p>
          <a:p>
            <a:pPr algn="just">
              <a:lnSpc>
                <a:spcPts val="4780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534952" y="5025563"/>
            <a:ext cx="5001479" cy="4813923"/>
          </a:xfrm>
          <a:custGeom>
            <a:avLst/>
            <a:gdLst/>
            <a:ahLst/>
            <a:cxnLst/>
            <a:rect r="r" b="b" t="t" l="l"/>
            <a:pathLst>
              <a:path h="4813923" w="5001479">
                <a:moveTo>
                  <a:pt x="0" y="0"/>
                </a:moveTo>
                <a:lnTo>
                  <a:pt x="5001478" y="0"/>
                </a:lnTo>
                <a:lnTo>
                  <a:pt x="5001478" y="4813923"/>
                </a:lnTo>
                <a:lnTo>
                  <a:pt x="0" y="48139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5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C4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080533" y="-1713725"/>
            <a:ext cx="3449006" cy="3427449"/>
          </a:xfrm>
          <a:custGeom>
            <a:avLst/>
            <a:gdLst/>
            <a:ahLst/>
            <a:cxnLst/>
            <a:rect r="r" b="b" t="t" l="l"/>
            <a:pathLst>
              <a:path h="3427449" w="3449006">
                <a:moveTo>
                  <a:pt x="3449005" y="0"/>
                </a:moveTo>
                <a:lnTo>
                  <a:pt x="0" y="0"/>
                </a:lnTo>
                <a:lnTo>
                  <a:pt x="0" y="3427450"/>
                </a:lnTo>
                <a:lnTo>
                  <a:pt x="3449005" y="3427450"/>
                </a:lnTo>
                <a:lnTo>
                  <a:pt x="34490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72415" y="2654085"/>
            <a:ext cx="8348113" cy="7836791"/>
          </a:xfrm>
          <a:custGeom>
            <a:avLst/>
            <a:gdLst/>
            <a:ahLst/>
            <a:cxnLst/>
            <a:rect r="r" b="b" t="t" l="l"/>
            <a:pathLst>
              <a:path h="7836791" w="8348113">
                <a:moveTo>
                  <a:pt x="0" y="0"/>
                </a:moveTo>
                <a:lnTo>
                  <a:pt x="8348113" y="0"/>
                </a:lnTo>
                <a:lnTo>
                  <a:pt x="8348113" y="7836791"/>
                </a:lnTo>
                <a:lnTo>
                  <a:pt x="0" y="78367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156567" y="5775209"/>
            <a:ext cx="3789905" cy="4511791"/>
          </a:xfrm>
          <a:custGeom>
            <a:avLst/>
            <a:gdLst/>
            <a:ahLst/>
            <a:cxnLst/>
            <a:rect r="r" b="b" t="t" l="l"/>
            <a:pathLst>
              <a:path h="4511791" w="3789905">
                <a:moveTo>
                  <a:pt x="3789904" y="0"/>
                </a:moveTo>
                <a:lnTo>
                  <a:pt x="0" y="0"/>
                </a:lnTo>
                <a:lnTo>
                  <a:pt x="0" y="4511791"/>
                </a:lnTo>
                <a:lnTo>
                  <a:pt x="3789904" y="4511791"/>
                </a:lnTo>
                <a:lnTo>
                  <a:pt x="3789904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79317"/>
            <a:ext cx="4402888" cy="622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0"/>
              </a:lnSpc>
              <a:spcBef>
                <a:spcPct val="0"/>
              </a:spcBef>
            </a:pPr>
            <a:r>
              <a:rPr lang="en-US" sz="3614">
                <a:solidFill>
                  <a:srgbClr val="000000"/>
                </a:solidFill>
                <a:latin typeface="Signika Bold"/>
              </a:rPr>
              <a:t>TECHNOLOGY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8118" y="1647050"/>
            <a:ext cx="13772415" cy="1180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7198" indent="-368599" lvl="1">
              <a:lnSpc>
                <a:spcPts val="4780"/>
              </a:lnSpc>
              <a:buFont typeface="Arial"/>
              <a:buChar char="•"/>
            </a:pPr>
            <a:r>
              <a:rPr lang="en-US" sz="3414">
                <a:solidFill>
                  <a:srgbClr val="000000"/>
                </a:solidFill>
                <a:latin typeface="Signika"/>
              </a:rPr>
              <a:t>At its core lies the creation of a comprehensive dataset and a suite of deep learning models.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6886" y="3077717"/>
            <a:ext cx="13783647" cy="2380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7198" indent="-368599" lvl="1">
              <a:lnSpc>
                <a:spcPts val="4780"/>
              </a:lnSpc>
              <a:buFont typeface="Arial"/>
              <a:buChar char="•"/>
            </a:pPr>
            <a:r>
              <a:rPr lang="en-US" sz="3414">
                <a:solidFill>
                  <a:srgbClr val="000000"/>
                </a:solidFill>
                <a:latin typeface="Signika"/>
              </a:rPr>
              <a:t>Comprising over 15,000 high-quality ultrasound images of a fetus at 23 weeks of gestation, this dataset is annotated with diagnostic planes, fetal biometric values, anatomical features, and bounding boxes for various fetal structures.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8118" y="5650859"/>
            <a:ext cx="13783647" cy="2380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7198" indent="-368599" lvl="1">
              <a:lnSpc>
                <a:spcPts val="4780"/>
              </a:lnSpc>
              <a:buFont typeface="Arial"/>
              <a:buChar char="•"/>
            </a:pPr>
            <a:r>
              <a:rPr lang="en-US" sz="3414">
                <a:solidFill>
                  <a:srgbClr val="000000"/>
                </a:solidFill>
                <a:latin typeface="Signika"/>
              </a:rPr>
              <a:t>Python</a:t>
            </a:r>
          </a:p>
          <a:p>
            <a:pPr algn="l" marL="737198" indent="-368599" lvl="1">
              <a:lnSpc>
                <a:spcPts val="4780"/>
              </a:lnSpc>
              <a:buFont typeface="Arial"/>
              <a:buChar char="•"/>
            </a:pPr>
            <a:r>
              <a:rPr lang="en-US" sz="3414">
                <a:solidFill>
                  <a:srgbClr val="000000"/>
                </a:solidFill>
                <a:latin typeface="Signika"/>
              </a:rPr>
              <a:t>Machine Learning</a:t>
            </a:r>
          </a:p>
          <a:p>
            <a:pPr algn="l" marL="737198" indent="-368599" lvl="1">
              <a:lnSpc>
                <a:spcPts val="4780"/>
              </a:lnSpc>
              <a:buFont typeface="Arial"/>
              <a:buChar char="•"/>
            </a:pPr>
            <a:r>
              <a:rPr lang="en-US" sz="3414">
                <a:solidFill>
                  <a:srgbClr val="000000"/>
                </a:solidFill>
                <a:latin typeface="Signika"/>
              </a:rPr>
              <a:t>Flask</a:t>
            </a:r>
          </a:p>
          <a:p>
            <a:pPr algn="l">
              <a:lnSpc>
                <a:spcPts val="47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C4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732118" y="8242518"/>
            <a:ext cx="4114681" cy="4088964"/>
          </a:xfrm>
          <a:custGeom>
            <a:avLst/>
            <a:gdLst/>
            <a:ahLst/>
            <a:cxnLst/>
            <a:rect r="r" b="b" t="t" l="l"/>
            <a:pathLst>
              <a:path h="4088964" w="4114681">
                <a:moveTo>
                  <a:pt x="0" y="4088964"/>
                </a:moveTo>
                <a:lnTo>
                  <a:pt x="4114681" y="4088964"/>
                </a:lnTo>
                <a:lnTo>
                  <a:pt x="4114681" y="0"/>
                </a:lnTo>
                <a:lnTo>
                  <a:pt x="0" y="0"/>
                </a:lnTo>
                <a:lnTo>
                  <a:pt x="0" y="408896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68425" y="6601079"/>
            <a:ext cx="8348113" cy="7836791"/>
          </a:xfrm>
          <a:custGeom>
            <a:avLst/>
            <a:gdLst/>
            <a:ahLst/>
            <a:cxnLst/>
            <a:rect r="r" b="b" t="t" l="l"/>
            <a:pathLst>
              <a:path h="7836791" w="8348113">
                <a:moveTo>
                  <a:pt x="0" y="0"/>
                </a:moveTo>
                <a:lnTo>
                  <a:pt x="8348113" y="0"/>
                </a:lnTo>
                <a:lnTo>
                  <a:pt x="8348113" y="7836791"/>
                </a:lnTo>
                <a:lnTo>
                  <a:pt x="0" y="78367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374810" y="4217643"/>
            <a:ext cx="3398840" cy="6069357"/>
          </a:xfrm>
          <a:custGeom>
            <a:avLst/>
            <a:gdLst/>
            <a:ahLst/>
            <a:cxnLst/>
            <a:rect r="r" b="b" t="t" l="l"/>
            <a:pathLst>
              <a:path h="6069357" w="3398840">
                <a:moveTo>
                  <a:pt x="3398840" y="0"/>
                </a:moveTo>
                <a:lnTo>
                  <a:pt x="0" y="0"/>
                </a:lnTo>
                <a:lnTo>
                  <a:pt x="0" y="6069357"/>
                </a:lnTo>
                <a:lnTo>
                  <a:pt x="3398840" y="6069357"/>
                </a:lnTo>
                <a:lnTo>
                  <a:pt x="339884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074230" y="-1910064"/>
            <a:ext cx="3844154" cy="3820128"/>
          </a:xfrm>
          <a:custGeom>
            <a:avLst/>
            <a:gdLst/>
            <a:ahLst/>
            <a:cxnLst/>
            <a:rect r="r" b="b" t="t" l="l"/>
            <a:pathLst>
              <a:path h="3820128" w="3844154">
                <a:moveTo>
                  <a:pt x="3844154" y="0"/>
                </a:moveTo>
                <a:lnTo>
                  <a:pt x="0" y="0"/>
                </a:lnTo>
                <a:lnTo>
                  <a:pt x="0" y="3820128"/>
                </a:lnTo>
                <a:lnTo>
                  <a:pt x="3844154" y="3820128"/>
                </a:lnTo>
                <a:lnTo>
                  <a:pt x="384415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76869" y="618511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8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42738" y="673700"/>
            <a:ext cx="8048931" cy="64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9"/>
              </a:lnSpc>
              <a:spcBef>
                <a:spcPct val="0"/>
              </a:spcBef>
            </a:pPr>
            <a:r>
              <a:rPr lang="en-US" sz="3835">
                <a:solidFill>
                  <a:srgbClr val="000000"/>
                </a:solidFill>
                <a:latin typeface="Signika Bold"/>
              </a:rPr>
              <a:t>WHAT DOES OUR MODEL OFFER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1987145"/>
            <a:ext cx="14374810" cy="2980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7198" indent="-368599" lvl="1">
              <a:lnSpc>
                <a:spcPts val="4780"/>
              </a:lnSpc>
              <a:spcBef>
                <a:spcPct val="0"/>
              </a:spcBef>
              <a:buFont typeface="Arial"/>
              <a:buChar char="•"/>
            </a:pPr>
            <a:r>
              <a:rPr lang="en-US" sz="3414">
                <a:solidFill>
                  <a:srgbClr val="000000"/>
                </a:solidFill>
                <a:latin typeface="Signika"/>
              </a:rPr>
              <a:t>Fetal orientation Model That can detect the structure of the foetus.  --- Fetal  thorax ,Maternal cervix , fetal brain, fetal femur.  </a:t>
            </a:r>
          </a:p>
          <a:p>
            <a:pPr algn="l">
              <a:lnSpc>
                <a:spcPts val="4780"/>
              </a:lnSpc>
              <a:spcBef>
                <a:spcPct val="0"/>
              </a:spcBef>
            </a:pPr>
          </a:p>
          <a:p>
            <a:pPr algn="l" marL="737198" indent="-368599" lvl="1">
              <a:lnSpc>
                <a:spcPts val="4780"/>
              </a:lnSpc>
              <a:spcBef>
                <a:spcPct val="0"/>
              </a:spcBef>
              <a:buFont typeface="Arial"/>
              <a:buChar char="•"/>
            </a:pPr>
            <a:r>
              <a:rPr lang="en-US" sz="3414">
                <a:solidFill>
                  <a:srgbClr val="000000"/>
                </a:solidFill>
                <a:latin typeface="Signika"/>
              </a:rPr>
              <a:t> Maternal Health ---- it can detect mother health – safe , Risk , Severe on the </a:t>
            </a:r>
            <a:r>
              <a:rPr lang="en-US" sz="3414">
                <a:solidFill>
                  <a:srgbClr val="000000"/>
                </a:solidFill>
                <a:latin typeface="Signika"/>
              </a:rPr>
              <a:t>basis of Calories, trimester , Sleep time and Heart Rate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C4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6247" y="2029348"/>
            <a:ext cx="7063156" cy="6197920"/>
          </a:xfrm>
          <a:custGeom>
            <a:avLst/>
            <a:gdLst/>
            <a:ahLst/>
            <a:cxnLst/>
            <a:rect r="r" b="b" t="t" l="l"/>
            <a:pathLst>
              <a:path h="6197920" w="7063156">
                <a:moveTo>
                  <a:pt x="0" y="0"/>
                </a:moveTo>
                <a:lnTo>
                  <a:pt x="7063156" y="0"/>
                </a:lnTo>
                <a:lnTo>
                  <a:pt x="7063156" y="6197919"/>
                </a:lnTo>
                <a:lnTo>
                  <a:pt x="0" y="61979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68425" y="6601079"/>
            <a:ext cx="8348113" cy="7836791"/>
          </a:xfrm>
          <a:custGeom>
            <a:avLst/>
            <a:gdLst/>
            <a:ahLst/>
            <a:cxnLst/>
            <a:rect r="r" b="b" t="t" l="l"/>
            <a:pathLst>
              <a:path h="7836791" w="8348113">
                <a:moveTo>
                  <a:pt x="0" y="0"/>
                </a:moveTo>
                <a:lnTo>
                  <a:pt x="8348113" y="0"/>
                </a:lnTo>
                <a:lnTo>
                  <a:pt x="8348113" y="7836791"/>
                </a:lnTo>
                <a:lnTo>
                  <a:pt x="0" y="78367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564165">
            <a:off x="11671580" y="4491323"/>
            <a:ext cx="2412302" cy="4114800"/>
          </a:xfrm>
          <a:custGeom>
            <a:avLst/>
            <a:gdLst/>
            <a:ahLst/>
            <a:cxnLst/>
            <a:rect r="r" b="b" t="t" l="l"/>
            <a:pathLst>
              <a:path h="4114800" w="2412302">
                <a:moveTo>
                  <a:pt x="0" y="0"/>
                </a:moveTo>
                <a:lnTo>
                  <a:pt x="2412302" y="0"/>
                </a:lnTo>
                <a:lnTo>
                  <a:pt x="24123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72346" y="327316"/>
            <a:ext cx="4193427" cy="4114800"/>
          </a:xfrm>
          <a:custGeom>
            <a:avLst/>
            <a:gdLst/>
            <a:ahLst/>
            <a:cxnLst/>
            <a:rect r="r" b="b" t="t" l="l"/>
            <a:pathLst>
              <a:path h="4114800" w="4193427">
                <a:moveTo>
                  <a:pt x="0" y="0"/>
                </a:moveTo>
                <a:lnTo>
                  <a:pt x="4193427" y="0"/>
                </a:lnTo>
                <a:lnTo>
                  <a:pt x="41934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7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9703" y="616948"/>
            <a:ext cx="2724983" cy="73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  <a:spcBef>
                <a:spcPct val="0"/>
              </a:spcBef>
            </a:pPr>
            <a:r>
              <a:rPr lang="en-US" sz="4328">
                <a:solidFill>
                  <a:srgbClr val="000000"/>
                </a:solidFill>
                <a:latin typeface="Signika Bold"/>
              </a:rPr>
              <a:t>USE CASES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94975" y="2337091"/>
            <a:ext cx="4586005" cy="43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0"/>
              </a:lnSpc>
              <a:spcBef>
                <a:spcPct val="0"/>
              </a:spcBef>
            </a:pPr>
            <a:r>
              <a:rPr lang="en-US" sz="2614">
                <a:solidFill>
                  <a:srgbClr val="000000"/>
                </a:solidFill>
                <a:latin typeface="Signika"/>
              </a:rPr>
              <a:t>Portable ultrasound machines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94975" y="3976047"/>
            <a:ext cx="4586005" cy="43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0"/>
              </a:lnSpc>
              <a:spcBef>
                <a:spcPct val="0"/>
              </a:spcBef>
            </a:pPr>
            <a:r>
              <a:rPr lang="en-US" sz="2614">
                <a:solidFill>
                  <a:srgbClr val="000000"/>
                </a:solidFill>
                <a:latin typeface="Signika"/>
              </a:rPr>
              <a:t>Assist Radiologists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94975" y="5514351"/>
            <a:ext cx="4586005" cy="895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0"/>
              </a:lnSpc>
              <a:spcBef>
                <a:spcPct val="0"/>
              </a:spcBef>
            </a:pPr>
            <a:r>
              <a:rPr lang="en-US" sz="2614">
                <a:solidFill>
                  <a:srgbClr val="000000"/>
                </a:solidFill>
                <a:latin typeface="Signika"/>
              </a:rPr>
              <a:t>Medical assistance in remote areas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58934" y="7159320"/>
            <a:ext cx="3858087" cy="96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0"/>
              </a:lnSpc>
              <a:spcBef>
                <a:spcPct val="0"/>
              </a:spcBef>
            </a:pPr>
            <a:r>
              <a:rPr lang="en-US" sz="2814">
                <a:solidFill>
                  <a:srgbClr val="000000"/>
                </a:solidFill>
                <a:latin typeface="Signika"/>
              </a:rPr>
              <a:t>Give second opinion to specialists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C4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02037" y="850544"/>
            <a:ext cx="9697097" cy="8396070"/>
          </a:xfrm>
          <a:custGeom>
            <a:avLst/>
            <a:gdLst/>
            <a:ahLst/>
            <a:cxnLst/>
            <a:rect r="r" b="b" t="t" l="l"/>
            <a:pathLst>
              <a:path h="8396070" w="9697097">
                <a:moveTo>
                  <a:pt x="0" y="0"/>
                </a:moveTo>
                <a:lnTo>
                  <a:pt x="9697098" y="0"/>
                </a:lnTo>
                <a:lnTo>
                  <a:pt x="9697098" y="8396070"/>
                </a:lnTo>
                <a:lnTo>
                  <a:pt x="0" y="8396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82813" y="4776337"/>
            <a:ext cx="3155633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>
                <a:solidFill>
                  <a:srgbClr val="000000"/>
                </a:solidFill>
                <a:latin typeface="Signika"/>
              </a:rPr>
              <a:t>FUTURE SCOPE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3512594" y="2154223"/>
            <a:ext cx="4026977" cy="580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0"/>
              </a:lnSpc>
              <a:spcBef>
                <a:spcPct val="0"/>
              </a:spcBef>
            </a:pPr>
            <a:r>
              <a:rPr lang="en-US" sz="3414">
                <a:solidFill>
                  <a:srgbClr val="000000"/>
                </a:solidFill>
                <a:latin typeface="Signika"/>
              </a:rPr>
              <a:t>Integration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31266" y="1040802"/>
            <a:ext cx="3120231" cy="1180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0"/>
              </a:lnSpc>
              <a:spcBef>
                <a:spcPct val="0"/>
              </a:spcBef>
            </a:pPr>
            <a:r>
              <a:rPr lang="en-US" sz="3414">
                <a:solidFill>
                  <a:srgbClr val="000000"/>
                </a:solidFill>
                <a:latin typeface="Signika"/>
              </a:rPr>
              <a:t>Integration in wearables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94065" y="3124267"/>
            <a:ext cx="3134526" cy="141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>
                <a:solidFill>
                  <a:srgbClr val="000000"/>
                </a:solidFill>
                <a:latin typeface="Signika"/>
              </a:rPr>
              <a:t>Integration with Other Imaging Modalities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26350" y="7910738"/>
            <a:ext cx="2930063" cy="1002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  <a:spcBef>
                <a:spcPct val="0"/>
              </a:spcBef>
            </a:pPr>
            <a:r>
              <a:rPr lang="en-US" sz="2914">
                <a:solidFill>
                  <a:srgbClr val="000000"/>
                </a:solidFill>
                <a:latin typeface="Signika"/>
              </a:rPr>
              <a:t>Advanced Disease Detection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77529" y="5626404"/>
            <a:ext cx="3256572" cy="1180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0"/>
              </a:lnSpc>
              <a:spcBef>
                <a:spcPct val="0"/>
              </a:spcBef>
            </a:pPr>
            <a:r>
              <a:rPr lang="en-US" sz="3414">
                <a:solidFill>
                  <a:srgbClr val="000000"/>
                </a:solidFill>
                <a:latin typeface="Signika"/>
              </a:rPr>
              <a:t>Real time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C4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0060" y="1576020"/>
            <a:ext cx="4714262" cy="8255016"/>
          </a:xfrm>
          <a:custGeom>
            <a:avLst/>
            <a:gdLst/>
            <a:ahLst/>
            <a:cxnLst/>
            <a:rect r="r" b="b" t="t" l="l"/>
            <a:pathLst>
              <a:path h="8255016" w="4714262">
                <a:moveTo>
                  <a:pt x="0" y="0"/>
                </a:moveTo>
                <a:lnTo>
                  <a:pt x="4714261" y="0"/>
                </a:lnTo>
                <a:lnTo>
                  <a:pt x="4714261" y="8255016"/>
                </a:lnTo>
                <a:lnTo>
                  <a:pt x="0" y="8255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95746" y="1576020"/>
            <a:ext cx="5615659" cy="3290512"/>
          </a:xfrm>
          <a:custGeom>
            <a:avLst/>
            <a:gdLst/>
            <a:ahLst/>
            <a:cxnLst/>
            <a:rect r="r" b="b" t="t" l="l"/>
            <a:pathLst>
              <a:path h="3290512" w="5615659">
                <a:moveTo>
                  <a:pt x="0" y="0"/>
                </a:moveTo>
                <a:lnTo>
                  <a:pt x="5615659" y="0"/>
                </a:lnTo>
                <a:lnTo>
                  <a:pt x="5615659" y="3290512"/>
                </a:lnTo>
                <a:lnTo>
                  <a:pt x="0" y="3290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417" r="0" b="-1364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25103" y="1576020"/>
            <a:ext cx="5798232" cy="4127508"/>
          </a:xfrm>
          <a:custGeom>
            <a:avLst/>
            <a:gdLst/>
            <a:ahLst/>
            <a:cxnLst/>
            <a:rect r="r" b="b" t="t" l="l"/>
            <a:pathLst>
              <a:path h="4127508" w="5798232">
                <a:moveTo>
                  <a:pt x="0" y="0"/>
                </a:moveTo>
                <a:lnTo>
                  <a:pt x="5798233" y="0"/>
                </a:lnTo>
                <a:lnTo>
                  <a:pt x="5798233" y="4127508"/>
                </a:lnTo>
                <a:lnTo>
                  <a:pt x="0" y="41275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907" r="-477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73158" y="641534"/>
            <a:ext cx="3941683" cy="688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0"/>
              </a:lnSpc>
              <a:spcBef>
                <a:spcPct val="0"/>
              </a:spcBef>
            </a:pPr>
            <a:r>
              <a:rPr lang="en-US" sz="4014">
                <a:solidFill>
                  <a:srgbClr val="000000"/>
                </a:solidFill>
                <a:latin typeface="Signika Bold"/>
              </a:rPr>
              <a:t>WEBSITE DESIGN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C4C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45356" y="-3918395"/>
            <a:ext cx="8348113" cy="7836791"/>
          </a:xfrm>
          <a:custGeom>
            <a:avLst/>
            <a:gdLst/>
            <a:ahLst/>
            <a:cxnLst/>
            <a:rect r="r" b="b" t="t" l="l"/>
            <a:pathLst>
              <a:path h="7836791" w="8348113">
                <a:moveTo>
                  <a:pt x="0" y="0"/>
                </a:moveTo>
                <a:lnTo>
                  <a:pt x="8348112" y="0"/>
                </a:lnTo>
                <a:lnTo>
                  <a:pt x="8348112" y="7836790"/>
                </a:lnTo>
                <a:lnTo>
                  <a:pt x="0" y="7836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04734" y="4180966"/>
            <a:ext cx="12278532" cy="1059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0"/>
              </a:lnSpc>
            </a:pPr>
            <a:r>
              <a:rPr lang="en-US" sz="8000">
                <a:solidFill>
                  <a:srgbClr val="664863"/>
                </a:solidFill>
                <a:latin typeface="Open Sans Extra Bold"/>
              </a:rPr>
              <a:t>Thank You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094943" y="-1252090"/>
            <a:ext cx="3723561" cy="3700289"/>
          </a:xfrm>
          <a:custGeom>
            <a:avLst/>
            <a:gdLst/>
            <a:ahLst/>
            <a:cxnLst/>
            <a:rect r="r" b="b" t="t" l="l"/>
            <a:pathLst>
              <a:path h="3700289" w="3723561">
                <a:moveTo>
                  <a:pt x="0" y="0"/>
                </a:moveTo>
                <a:lnTo>
                  <a:pt x="3723561" y="0"/>
                </a:lnTo>
                <a:lnTo>
                  <a:pt x="3723561" y="3700289"/>
                </a:lnTo>
                <a:lnTo>
                  <a:pt x="0" y="3700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95587" y="8865491"/>
            <a:ext cx="5290906" cy="5257838"/>
          </a:xfrm>
          <a:custGeom>
            <a:avLst/>
            <a:gdLst/>
            <a:ahLst/>
            <a:cxnLst/>
            <a:rect r="r" b="b" t="t" l="l"/>
            <a:pathLst>
              <a:path h="5257838" w="5290906">
                <a:moveTo>
                  <a:pt x="0" y="0"/>
                </a:moveTo>
                <a:lnTo>
                  <a:pt x="5290907" y="0"/>
                </a:lnTo>
                <a:lnTo>
                  <a:pt x="5290907" y="5257838"/>
                </a:lnTo>
                <a:lnTo>
                  <a:pt x="0" y="5257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18827" y="7408155"/>
            <a:ext cx="3723561" cy="3700289"/>
          </a:xfrm>
          <a:custGeom>
            <a:avLst/>
            <a:gdLst/>
            <a:ahLst/>
            <a:cxnLst/>
            <a:rect r="r" b="b" t="t" l="l"/>
            <a:pathLst>
              <a:path h="3700289" w="3723561">
                <a:moveTo>
                  <a:pt x="0" y="0"/>
                </a:moveTo>
                <a:lnTo>
                  <a:pt x="3723561" y="0"/>
                </a:lnTo>
                <a:lnTo>
                  <a:pt x="3723561" y="3700290"/>
                </a:lnTo>
                <a:lnTo>
                  <a:pt x="0" y="37002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DAGGTPpE9Z4</dc:identifier>
  <dcterms:modified xsi:type="dcterms:W3CDTF">2011-08-01T06:04:30Z</dcterms:modified>
  <cp:revision>1</cp:revision>
  <dc:title>IS ALL WELL</dc:title>
</cp:coreProperties>
</file>