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9" r:id="rId2"/>
  </p:sldMasterIdLst>
  <p:notesMasterIdLst>
    <p:notesMasterId r:id="rId20"/>
  </p:notesMasterIdLst>
  <p:sldIdLst>
    <p:sldId id="259" r:id="rId3"/>
    <p:sldId id="268" r:id="rId4"/>
    <p:sldId id="269" r:id="rId5"/>
    <p:sldId id="270" r:id="rId6"/>
    <p:sldId id="272" r:id="rId7"/>
    <p:sldId id="274" r:id="rId8"/>
    <p:sldId id="273" r:id="rId9"/>
    <p:sldId id="275" r:id="rId10"/>
    <p:sldId id="279" r:id="rId11"/>
    <p:sldId id="280" r:id="rId12"/>
    <p:sldId id="285" r:id="rId13"/>
    <p:sldId id="283" r:id="rId14"/>
    <p:sldId id="284" r:id="rId15"/>
    <p:sldId id="282" r:id="rId16"/>
    <p:sldId id="276" r:id="rId17"/>
    <p:sldId id="281"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07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4"/>
    <p:restoredTop sz="87606"/>
  </p:normalViewPr>
  <p:slideViewPr>
    <p:cSldViewPr snapToGrid="0" snapToObjects="1">
      <p:cViewPr varScale="1">
        <p:scale>
          <a:sx n="107" d="100"/>
          <a:sy n="107" d="100"/>
        </p:scale>
        <p:origin x="9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8D071-DBEB-0A45-A29C-0E76F6B5CF4D}"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58A4D-DFE5-CD42-8517-AAB54406A476}" type="slidenum">
              <a:rPr lang="en-US" smtClean="0"/>
              <a:t>‹#›</a:t>
            </a:fld>
            <a:endParaRPr lang="en-US"/>
          </a:p>
        </p:txBody>
      </p:sp>
    </p:spTree>
    <p:extLst>
      <p:ext uri="{BB962C8B-B14F-4D97-AF65-F5344CB8AC3E}">
        <p14:creationId xmlns:p14="http://schemas.microsoft.com/office/powerpoint/2010/main" val="89807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Good morning/afternoon/evening, ladies and gentlemen. Thank you for joining me today as I present my research on the topic of image classification using CNN for pneumonia and COVID-19 detection from X-ray images.</a:t>
            </a:r>
          </a:p>
          <a:p>
            <a:endParaRPr lang="en-US" dirty="0"/>
          </a:p>
        </p:txBody>
      </p:sp>
      <p:sp>
        <p:nvSpPr>
          <p:cNvPr id="4" name="Slide Number Placeholder 3"/>
          <p:cNvSpPr>
            <a:spLocks noGrp="1"/>
          </p:cNvSpPr>
          <p:nvPr>
            <p:ph type="sldNum" sz="quarter" idx="5"/>
          </p:nvPr>
        </p:nvSpPr>
        <p:spPr/>
        <p:txBody>
          <a:bodyPr/>
          <a:lstStyle/>
          <a:p>
            <a:fld id="{B8758A4D-DFE5-CD42-8517-AAB54406A476}" type="slidenum">
              <a:rPr lang="en-US" smtClean="0"/>
              <a:t>1</a:t>
            </a:fld>
            <a:endParaRPr lang="en-US"/>
          </a:p>
        </p:txBody>
      </p:sp>
    </p:spTree>
    <p:extLst>
      <p:ext uri="{BB962C8B-B14F-4D97-AF65-F5344CB8AC3E}">
        <p14:creationId xmlns:p14="http://schemas.microsoft.com/office/powerpoint/2010/main" val="2801666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results obtained from the first iteration of image classification for normal and COVID-19 cases using a CNN model with 5 epochs are as follows:</a:t>
            </a:r>
          </a:p>
          <a:p>
            <a:pPr algn="l">
              <a:buFont typeface="Arial" panose="020B0604020202020204" pitchFamily="34" charset="0"/>
              <a:buChar char="•"/>
            </a:pPr>
            <a:r>
              <a:rPr lang="en-US" b="0" i="0" dirty="0">
                <a:solidFill>
                  <a:srgbClr val="374151"/>
                </a:solidFill>
                <a:effectLst/>
                <a:latin typeface="Söhne"/>
              </a:rPr>
              <a:t>Loss: 0.1877 The loss value represents the discrepancy between the predicted and actual labels. A lower loss value indicates that the model's predictions are closer to the true labels.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Accuracy: 0.9192 The accuracy metric measures the proportion of correctly classified images out of the total number of images. In this case, the model achieved an accuracy of 91.92%, indicating that it classified the majority of the images correctly.</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MSE (Mean Squared Error): 0.0577 The MSE is a measure of the average squared difference between the predicted and actual labels. A lower MSE indicates that the model's predictions are closer to the true labels on average.</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F1 Score: 0.8471 The F1 score is a metric that combines precision and recall to provide an overall measure of classification performance. It considers both the ability to correctly identify positive cases (recall) and the ability to avoid false positives (precision). An F1 score of 0.8471 indicates a reasonably balanced performance in terms of precision and recall.</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Recall: 0.9101 Recall, also known as sensitivity or true positive rate, measures the ability of the model to correctly identify positive cases. A recall of 0.9101 indicates that the model correctly identified 91.01% of the COVID-19 cases in the dataset.</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Precision: 0.8131 Precision measures the proportion of correctly classified positive cases out of all cases predicted as positive by the model. A precision of 0.8131 indicates that 81.31% of the cases predicted as COVID-19 were actually COVID-19.</a:t>
            </a:r>
          </a:p>
          <a:p>
            <a:pPr algn="l"/>
            <a:r>
              <a:rPr lang="en-US" b="0" i="0" dirty="0">
                <a:solidFill>
                  <a:srgbClr val="374151"/>
                </a:solidFill>
                <a:effectLst/>
                <a:latin typeface="Söhne"/>
              </a:rPr>
              <a:t>These results suggest that the model achieved a high overall accuracy and performed reasonably well in terms of recall, precision, and F1 score. </a:t>
            </a:r>
          </a:p>
        </p:txBody>
      </p:sp>
      <p:sp>
        <p:nvSpPr>
          <p:cNvPr id="4" name="Slide Number Placeholder 3"/>
          <p:cNvSpPr>
            <a:spLocks noGrp="1"/>
          </p:cNvSpPr>
          <p:nvPr>
            <p:ph type="sldNum" sz="quarter" idx="5"/>
          </p:nvPr>
        </p:nvSpPr>
        <p:spPr/>
        <p:txBody>
          <a:bodyPr/>
          <a:lstStyle/>
          <a:p>
            <a:fld id="{B8758A4D-DFE5-CD42-8517-AAB54406A476}" type="slidenum">
              <a:rPr lang="en-US" smtClean="0"/>
              <a:t>10</a:t>
            </a:fld>
            <a:endParaRPr lang="en-US"/>
          </a:p>
        </p:txBody>
      </p:sp>
    </p:spTree>
    <p:extLst>
      <p:ext uri="{BB962C8B-B14F-4D97-AF65-F5344CB8AC3E}">
        <p14:creationId xmlns:p14="http://schemas.microsoft.com/office/powerpoint/2010/main" val="3827083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B8758A4D-DFE5-CD42-8517-AAB54406A476}" type="slidenum">
              <a:rPr lang="en-US" smtClean="0"/>
              <a:t>11</a:t>
            </a:fld>
            <a:endParaRPr lang="en-US"/>
          </a:p>
        </p:txBody>
      </p:sp>
    </p:spTree>
    <p:extLst>
      <p:ext uri="{BB962C8B-B14F-4D97-AF65-F5344CB8AC3E}">
        <p14:creationId xmlns:p14="http://schemas.microsoft.com/office/powerpoint/2010/main" val="341274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These results pertain to the second iteration of image classification, which expanded the task to include normal, COVID-19, and pneumonia cases using a CNN model. The model was trained for a total of 7 epochs.</a:t>
            </a:r>
          </a:p>
          <a:p>
            <a:pPr algn="l"/>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Accuracy: 0.6880</a:t>
            </a:r>
          </a:p>
          <a:p>
            <a:pPr marL="457200" lvl="1" indent="0" algn="l">
              <a:buFont typeface="+mj-lt"/>
              <a:buNone/>
            </a:pPr>
            <a:r>
              <a:rPr lang="en-US" b="0" i="0" dirty="0">
                <a:solidFill>
                  <a:srgbClr val="374151"/>
                </a:solidFill>
                <a:effectLst/>
                <a:latin typeface="Söhne"/>
              </a:rPr>
              <a:t>Accuracy is the percentage of correctly classified images out of the total number of images. In this case, the model achieved an accuracy of 0.6880, indicating that approximately 68.80% of the images were classified correctly. However, it is important to note that accuracy alone may not provide a complete picture of model performance, and other metrics should be considered as well.</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MSE: 0.3222</a:t>
            </a:r>
          </a:p>
          <a:p>
            <a:pPr marL="457200" lvl="1" indent="0" algn="l">
              <a:buFont typeface="+mj-lt"/>
              <a:buNone/>
            </a:pPr>
            <a:r>
              <a:rPr lang="en-US" b="0" i="0" dirty="0">
                <a:solidFill>
                  <a:srgbClr val="374151"/>
                </a:solidFill>
                <a:effectLst/>
                <a:latin typeface="Söhne"/>
              </a:rPr>
              <a:t>Mean Squared Error (MSE) is a common metric used to evaluate the performance of regression models. It measures the average squared difference between the predicted and actual values. In the context of image classification, MSE may not be the most appropriate metric, as it is typically used for continuous numerical predictions rather than classification tasks.</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F1 Score: 0.6155</a:t>
            </a:r>
          </a:p>
          <a:p>
            <a:pPr marL="457200" lvl="1" indent="0" algn="l">
              <a:buFont typeface="+mj-lt"/>
              <a:buNone/>
            </a:pPr>
            <a:r>
              <a:rPr lang="en-US" b="0" i="0" dirty="0">
                <a:solidFill>
                  <a:srgbClr val="374151"/>
                </a:solidFill>
                <a:effectLst/>
                <a:latin typeface="Söhne"/>
              </a:rPr>
              <a:t>F1 score is a measure that combines precision and recall into a single metric. It provides a balance between these two metrics and is particularly useful when dealing with imbalanced datasets. An F1 score of 0.6155 suggests that the model has achieved a reasonably good balance between precision and recall in classifying the images.</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Recall: 0.5825</a:t>
            </a:r>
          </a:p>
          <a:p>
            <a:pPr marL="457200" lvl="1" indent="0" algn="l">
              <a:buFont typeface="+mj-lt"/>
              <a:buNone/>
            </a:pPr>
            <a:r>
              <a:rPr lang="en-US" b="0" i="0" dirty="0">
                <a:solidFill>
                  <a:srgbClr val="374151"/>
                </a:solidFill>
                <a:effectLst/>
                <a:latin typeface="Söhne"/>
              </a:rPr>
              <a:t>Recall, also known as sensitivity or true positive rate, measures the ability of the model to correctly identify positive instances. A recall of 0.5825 implies that the model correctly identified approximately 58.25% of the positive cases (COVID-19 and pneumonia) from the dataset.</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Precision: 0.6766</a:t>
            </a:r>
          </a:p>
          <a:p>
            <a:pPr marL="457200" lvl="1" indent="0" algn="l">
              <a:buFont typeface="+mj-lt"/>
              <a:buNone/>
            </a:pPr>
            <a:r>
              <a:rPr lang="en-US" b="0" i="0" dirty="0">
                <a:solidFill>
                  <a:srgbClr val="374151"/>
                </a:solidFill>
                <a:effectLst/>
                <a:latin typeface="Söhne"/>
              </a:rPr>
              <a:t>Precision measures the proportion of correctly predicted positive instances out of all instances predicted as positive. A precision of 0.6766 indicates that approximately 67.66% of the predicted positive cases were actually true positive cases.</a:t>
            </a:r>
          </a:p>
        </p:txBody>
      </p:sp>
      <p:sp>
        <p:nvSpPr>
          <p:cNvPr id="4" name="Slide Number Placeholder 3"/>
          <p:cNvSpPr>
            <a:spLocks noGrp="1"/>
          </p:cNvSpPr>
          <p:nvPr>
            <p:ph type="sldNum" sz="quarter" idx="5"/>
          </p:nvPr>
        </p:nvSpPr>
        <p:spPr/>
        <p:txBody>
          <a:bodyPr/>
          <a:lstStyle/>
          <a:p>
            <a:fld id="{B8758A4D-DFE5-CD42-8517-AAB54406A476}" type="slidenum">
              <a:rPr lang="en-US" smtClean="0"/>
              <a:t>12</a:t>
            </a:fld>
            <a:endParaRPr lang="en-US"/>
          </a:p>
        </p:txBody>
      </p:sp>
    </p:spTree>
    <p:extLst>
      <p:ext uri="{BB962C8B-B14F-4D97-AF65-F5344CB8AC3E}">
        <p14:creationId xmlns:p14="http://schemas.microsoft.com/office/powerpoint/2010/main" val="648911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B8758A4D-DFE5-CD42-8517-AAB54406A476}" type="slidenum">
              <a:rPr lang="en-US" smtClean="0"/>
              <a:t>13</a:t>
            </a:fld>
            <a:endParaRPr lang="en-US"/>
          </a:p>
        </p:txBody>
      </p:sp>
    </p:spTree>
    <p:extLst>
      <p:ext uri="{BB962C8B-B14F-4D97-AF65-F5344CB8AC3E}">
        <p14:creationId xmlns:p14="http://schemas.microsoft.com/office/powerpoint/2010/main" val="833197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conclusion, my research focused on the task of pneumonia and COVID-19 detection from X-ray images using a CNN model. I leveraged a diverse dataset that included X-ray images of normal individuals, as well as those with pneumonia and COVID-19.</a:t>
            </a:r>
          </a:p>
          <a:p>
            <a:pPr algn="l"/>
            <a:endParaRPr lang="en-US" b="0" i="0" dirty="0">
              <a:solidFill>
                <a:srgbClr val="374151"/>
              </a:solidFill>
              <a:effectLst/>
              <a:latin typeface="Söhne"/>
            </a:endParaRPr>
          </a:p>
          <a:p>
            <a:pPr algn="l"/>
            <a:r>
              <a:rPr lang="en-US" b="0" i="0" dirty="0">
                <a:solidFill>
                  <a:srgbClr val="374151"/>
                </a:solidFill>
                <a:effectLst/>
                <a:latin typeface="Söhne"/>
              </a:rPr>
              <a:t>Through my analysis and experimentation, I have achieved significant advancements in accurately classifying X-ray images and distinguishing between normal, pneumonia, and COVID-19 cases. The CNN model exhibited promising performance, achieving an overall accuracy of 91.45% on the test set in the case of Covid-19 images and an accuracy of about 70% for all the images – normal, covid-19 as well as Pneumonia. This success showcases the potential of deep learning techniques in aiding early diagnosis and management of respiratory conditions.</a:t>
            </a:r>
          </a:p>
          <a:p>
            <a:pPr algn="l"/>
            <a:endParaRPr lang="en-US" b="0" i="0" dirty="0">
              <a:solidFill>
                <a:srgbClr val="374151"/>
              </a:solidFill>
              <a:effectLst/>
              <a:latin typeface="Söhne"/>
            </a:endParaRPr>
          </a:p>
          <a:p>
            <a:pPr algn="l"/>
            <a:r>
              <a:rPr lang="en-US" b="0" i="0" dirty="0">
                <a:solidFill>
                  <a:srgbClr val="374151"/>
                </a:solidFill>
                <a:effectLst/>
                <a:latin typeface="Söhne"/>
              </a:rPr>
              <a:t>My research contributes to the broader field of medical image analysis and offers insights into the effective application of CNN models for pneumonia and COVID-19 detection. By utilizing a comprehensive dataset and leveraging the power of deep learning, I have made an effort towards improving diagnostic accuracy and supporting healthcare professionals in their decision-making process.</a:t>
            </a:r>
          </a:p>
          <a:p>
            <a:pPr algn="l"/>
            <a:endParaRPr lang="en-US" b="0" i="0" dirty="0">
              <a:solidFill>
                <a:srgbClr val="374151"/>
              </a:solidFill>
              <a:effectLst/>
              <a:latin typeface="Söhne"/>
            </a:endParaRPr>
          </a:p>
          <a:p>
            <a:pPr algn="l"/>
            <a:r>
              <a:rPr lang="en-US" b="0" i="0" dirty="0">
                <a:solidFill>
                  <a:srgbClr val="374151"/>
                </a:solidFill>
                <a:effectLst/>
                <a:latin typeface="Söhne"/>
              </a:rPr>
              <a:t>Future research endeavors can focus on several areas to further enhance the performance of the CNN model. Integrating additional clinical data and metadata, such as patient demographics or laboratory results, could provide a more comprehensive context for diagnosis. Furthermore, exploring the deployment of the model in real-world healthcare settings and validating its performance against clinical outcomes can facilitate its integration into practical medical applications.</a:t>
            </a:r>
          </a:p>
          <a:p>
            <a:pPr algn="l"/>
            <a:endParaRPr lang="en-US" b="0" i="0" dirty="0">
              <a:solidFill>
                <a:srgbClr val="374151"/>
              </a:solidFill>
              <a:effectLst/>
              <a:latin typeface="Söhne"/>
            </a:endParaRPr>
          </a:p>
          <a:p>
            <a:pPr algn="l"/>
            <a:r>
              <a:rPr lang="en-US" b="0" i="0" dirty="0">
                <a:solidFill>
                  <a:srgbClr val="374151"/>
                </a:solidFill>
                <a:effectLst/>
                <a:latin typeface="Söhne"/>
              </a:rPr>
              <a:t>By working together with experts from different domains, we can continue refining and optimizing the performance of CNN models, ultimately improving patient care and outcomes.</a:t>
            </a:r>
          </a:p>
        </p:txBody>
      </p:sp>
      <p:sp>
        <p:nvSpPr>
          <p:cNvPr id="4" name="Slide Number Placeholder 3"/>
          <p:cNvSpPr>
            <a:spLocks noGrp="1"/>
          </p:cNvSpPr>
          <p:nvPr>
            <p:ph type="sldNum" sz="quarter" idx="5"/>
          </p:nvPr>
        </p:nvSpPr>
        <p:spPr/>
        <p:txBody>
          <a:bodyPr/>
          <a:lstStyle/>
          <a:p>
            <a:fld id="{B8758A4D-DFE5-CD42-8517-AAB54406A476}" type="slidenum">
              <a:rPr lang="en-US" smtClean="0"/>
              <a:t>14</a:t>
            </a:fld>
            <a:endParaRPr lang="en-US"/>
          </a:p>
        </p:txBody>
      </p:sp>
    </p:spTree>
    <p:extLst>
      <p:ext uri="{BB962C8B-B14F-4D97-AF65-F5344CB8AC3E}">
        <p14:creationId xmlns:p14="http://schemas.microsoft.com/office/powerpoint/2010/main" val="362769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58A4D-DFE5-CD42-8517-AAB54406A476}" type="slidenum">
              <a:rPr lang="en-US" smtClean="0"/>
              <a:t>15</a:t>
            </a:fld>
            <a:endParaRPr lang="en-US"/>
          </a:p>
        </p:txBody>
      </p:sp>
    </p:spTree>
    <p:extLst>
      <p:ext uri="{BB962C8B-B14F-4D97-AF65-F5344CB8AC3E}">
        <p14:creationId xmlns:p14="http://schemas.microsoft.com/office/powerpoint/2010/main" val="251287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my research journey of pneumonia and COVID-19 detection from X-ray images, I would like to express my sincere gratitude to the following individuals and institutions who have played a crucial role in the success of this project:</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My University – Santa Clara University: I would like to thank Santa Clara University for providing me with this opportunity to undertake this research project. The university's commitment to academic excellence and research opportunities has been invaluable in enabling me to pursue this study.</a:t>
            </a:r>
          </a:p>
          <a:p>
            <a:pPr algn="l"/>
            <a:endParaRPr lang="en-US" b="0" i="0" dirty="0">
              <a:solidFill>
                <a:srgbClr val="374151"/>
              </a:solidFill>
              <a:effectLst/>
              <a:latin typeface="Söhne"/>
            </a:endParaRPr>
          </a:p>
          <a:p>
            <a:pPr algn="l"/>
            <a:r>
              <a:rPr lang="en-US" b="0" i="0" dirty="0">
                <a:solidFill>
                  <a:srgbClr val="374151"/>
                </a:solidFill>
                <a:effectLst/>
                <a:latin typeface="Söhne"/>
              </a:rPr>
              <a:t>My Professor - Behnam </a:t>
            </a:r>
            <a:r>
              <a:rPr lang="en-US" b="0" i="0" dirty="0" err="1">
                <a:solidFill>
                  <a:srgbClr val="374151"/>
                </a:solidFill>
                <a:effectLst/>
                <a:latin typeface="Söhne"/>
              </a:rPr>
              <a:t>Dezfouli</a:t>
            </a:r>
            <a:r>
              <a:rPr lang="en-US" b="0" i="0" dirty="0">
                <a:solidFill>
                  <a:srgbClr val="374151"/>
                </a:solidFill>
                <a:effectLst/>
                <a:latin typeface="Söhne"/>
              </a:rPr>
              <a:t>: I extend my deepest appreciation to Professor Behnam </a:t>
            </a:r>
            <a:r>
              <a:rPr lang="en-US" b="0" i="0" dirty="0" err="1">
                <a:solidFill>
                  <a:srgbClr val="374151"/>
                </a:solidFill>
                <a:effectLst/>
                <a:latin typeface="Söhne"/>
              </a:rPr>
              <a:t>Dezfouli</a:t>
            </a:r>
            <a:r>
              <a:rPr lang="en-US" b="0" i="0" dirty="0">
                <a:solidFill>
                  <a:srgbClr val="374151"/>
                </a:solidFill>
                <a:effectLst/>
                <a:latin typeface="Söhne"/>
              </a:rPr>
              <a:t> for his exceptional guidance, unwavering support, and valuable insights throughout this research. His expertise and mentorship have been instrumental in shaping the direction of my work and fostering my growth as a researcher.</a:t>
            </a:r>
          </a:p>
          <a:p>
            <a:pPr algn="l"/>
            <a:endParaRPr lang="en-US" b="0" i="0" dirty="0">
              <a:solidFill>
                <a:srgbClr val="374151"/>
              </a:solidFill>
              <a:effectLst/>
              <a:latin typeface="Söhne"/>
            </a:endParaRPr>
          </a:p>
          <a:p>
            <a:pPr algn="l"/>
            <a:r>
              <a:rPr lang="en-US" b="0" i="0" dirty="0">
                <a:solidFill>
                  <a:srgbClr val="374151"/>
                </a:solidFill>
                <a:effectLst/>
                <a:latin typeface="Söhne"/>
              </a:rPr>
              <a:t>Researchers and Collaborators - The dedicated team of researchers from Qatar University, Doha, Qatar, and the University of Dhaka, Bangladesh, for their contributions to the dataset creation and their collaboration, which has enriched my understanding of the field.</a:t>
            </a:r>
          </a:p>
          <a:p>
            <a:pPr algn="l"/>
            <a:endParaRPr lang="en-US" b="0" i="0" dirty="0">
              <a:solidFill>
                <a:srgbClr val="374151"/>
              </a:solidFill>
              <a:effectLst/>
              <a:latin typeface="Söhne"/>
            </a:endParaRPr>
          </a:p>
          <a:p>
            <a:pPr algn="l"/>
            <a:r>
              <a:rPr lang="en-US" b="0" i="0" dirty="0">
                <a:solidFill>
                  <a:srgbClr val="374151"/>
                </a:solidFill>
                <a:effectLst/>
                <a:latin typeface="Söhne"/>
              </a:rPr>
              <a:t>Medical Professionals and Institutions - The medical professionals and institutions who provided access to the X-ray images and their expertise in diagnosing pneumonia and COVID-19 cases. Their support and insights have been invaluable in ensuring the accuracy and relevance of my research.</a:t>
            </a:r>
          </a:p>
          <a:p>
            <a:pPr algn="l"/>
            <a:endParaRPr lang="en-US" b="0" i="0" dirty="0">
              <a:solidFill>
                <a:srgbClr val="374151"/>
              </a:solidFill>
              <a:effectLst/>
              <a:latin typeface="Söhne"/>
            </a:endParaRPr>
          </a:p>
          <a:p>
            <a:pPr algn="l"/>
            <a:r>
              <a:rPr lang="en-US" b="0" i="0" dirty="0">
                <a:solidFill>
                  <a:srgbClr val="374151"/>
                </a:solidFill>
                <a:effectLst/>
                <a:latin typeface="Söhne"/>
              </a:rPr>
              <a:t>Open-Source Community - The open-source community for their contributions in developing powerful tools and libraries in Python, which have greatly facilitated the implementation and evaluation of my CNN model.</a:t>
            </a:r>
          </a:p>
          <a:p>
            <a:pPr algn="l"/>
            <a:endParaRPr lang="en-US" b="0" i="0" dirty="0">
              <a:solidFill>
                <a:srgbClr val="374151"/>
              </a:solidFill>
              <a:effectLst/>
              <a:latin typeface="Söhne"/>
            </a:endParaRPr>
          </a:p>
          <a:p>
            <a:pPr algn="l"/>
            <a:r>
              <a:rPr lang="en-US" b="0" i="0" dirty="0">
                <a:solidFill>
                  <a:srgbClr val="374151"/>
                </a:solidFill>
                <a:effectLst/>
                <a:latin typeface="Söhne"/>
              </a:rPr>
              <a:t>Funding and Support – I would like to thank my university again for the logistical support for my research project.</a:t>
            </a:r>
          </a:p>
          <a:p>
            <a:pPr algn="l"/>
            <a:endParaRPr lang="en-US" b="0" i="0" dirty="0">
              <a:solidFill>
                <a:srgbClr val="374151"/>
              </a:solidFill>
              <a:effectLst/>
              <a:latin typeface="Söhne"/>
            </a:endParaRPr>
          </a:p>
          <a:p>
            <a:pPr algn="l"/>
            <a:r>
              <a:rPr lang="en-US" b="0" i="0" dirty="0">
                <a:solidFill>
                  <a:srgbClr val="374151"/>
                </a:solidFill>
                <a:effectLst/>
                <a:latin typeface="Söhne"/>
              </a:rPr>
              <a:t>I am grateful to each and every individual mentioned above, as well as others who have supported me in various capacities throughout this research endeavor. Their contributions have been vital in shaping the outcome and impact of my work in pneumonia and COVID-19 detection from X-ray images.</a:t>
            </a:r>
          </a:p>
        </p:txBody>
      </p:sp>
      <p:sp>
        <p:nvSpPr>
          <p:cNvPr id="4" name="Slide Number Placeholder 3"/>
          <p:cNvSpPr>
            <a:spLocks noGrp="1"/>
          </p:cNvSpPr>
          <p:nvPr>
            <p:ph type="sldNum" sz="quarter" idx="5"/>
          </p:nvPr>
        </p:nvSpPr>
        <p:spPr/>
        <p:txBody>
          <a:bodyPr/>
          <a:lstStyle/>
          <a:p>
            <a:fld id="{B8758A4D-DFE5-CD42-8517-AAB54406A476}" type="slidenum">
              <a:rPr lang="en-US" smtClean="0"/>
              <a:t>16</a:t>
            </a:fld>
            <a:endParaRPr lang="en-US"/>
          </a:p>
        </p:txBody>
      </p:sp>
    </p:spTree>
    <p:extLst>
      <p:ext uri="{BB962C8B-B14F-4D97-AF65-F5344CB8AC3E}">
        <p14:creationId xmlns:p14="http://schemas.microsoft.com/office/powerpoint/2010/main" val="517513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58A4D-DFE5-CD42-8517-AAB54406A476}" type="slidenum">
              <a:rPr lang="en-US" smtClean="0"/>
              <a:t>17</a:t>
            </a:fld>
            <a:endParaRPr lang="en-US"/>
          </a:p>
        </p:txBody>
      </p:sp>
    </p:spTree>
    <p:extLst>
      <p:ext uri="{BB962C8B-B14F-4D97-AF65-F5344CB8AC3E}">
        <p14:creationId xmlns:p14="http://schemas.microsoft.com/office/powerpoint/2010/main" val="3847875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58A4D-DFE5-CD42-8517-AAB54406A476}" type="slidenum">
              <a:rPr lang="en-US" smtClean="0"/>
              <a:t>2</a:t>
            </a:fld>
            <a:endParaRPr lang="en-US"/>
          </a:p>
        </p:txBody>
      </p:sp>
    </p:spTree>
    <p:extLst>
      <p:ext uri="{BB962C8B-B14F-4D97-AF65-F5344CB8AC3E}">
        <p14:creationId xmlns:p14="http://schemas.microsoft.com/office/powerpoint/2010/main" val="377379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a:p>
            <a:pPr algn="l"/>
            <a:r>
              <a:rPr lang="en-US" b="0" i="0" dirty="0">
                <a:solidFill>
                  <a:srgbClr val="374151"/>
                </a:solidFill>
                <a:effectLst/>
                <a:latin typeface="Söhne"/>
              </a:rPr>
              <a:t>Respiratory illnesses such as pneumonia and COVID-19 have become increasingly prevalent and pose significant challenges to global healthcare systems. Accurate and timely diagnosis is crucial for effective management and treatment of these diseases. However, traditional diagnostic methods have limitations, including false positives and false negatives, which can lead to delays in appropriate care.</a:t>
            </a:r>
          </a:p>
          <a:p>
            <a:pPr algn="l"/>
            <a:endParaRPr lang="en-US" b="0" i="0" dirty="0">
              <a:solidFill>
                <a:srgbClr val="374151"/>
              </a:solidFill>
              <a:effectLst/>
              <a:latin typeface="Söhne"/>
            </a:endParaRPr>
          </a:p>
          <a:p>
            <a:pPr algn="l"/>
            <a:r>
              <a:rPr lang="en-US" b="0" i="0" dirty="0">
                <a:solidFill>
                  <a:srgbClr val="374151"/>
                </a:solidFill>
                <a:effectLst/>
                <a:latin typeface="Söhne"/>
              </a:rPr>
              <a:t>This research focuses on the role of X-ray imaging in the diagnosis of pneumonia and COVID-19. X-ray images provide valuable visual information about lung infections, and their interpretation plays a vital role in determining the presence and severity of these diseases.</a:t>
            </a:r>
          </a:p>
          <a:p>
            <a:pPr algn="l"/>
            <a:endParaRPr lang="en-US" b="0" i="0" dirty="0">
              <a:solidFill>
                <a:srgbClr val="374151"/>
              </a:solidFill>
              <a:effectLst/>
              <a:latin typeface="Söhne"/>
            </a:endParaRPr>
          </a:p>
          <a:p>
            <a:pPr algn="l"/>
            <a:r>
              <a:rPr lang="en-US" b="0" i="0" dirty="0">
                <a:solidFill>
                  <a:srgbClr val="374151"/>
                </a:solidFill>
                <a:effectLst/>
                <a:latin typeface="Söhne"/>
              </a:rPr>
              <a:t>Previous studies have explored the use of image classification techniques, particularly Convolutional Neural Networks (CNNs), for pneumonia and COVID-19 detection. These studies have shown promising results, demonstrating the potential of CNN-based models to accurately classify X-ray images and aid in the diagnosis process.</a:t>
            </a:r>
          </a:p>
          <a:p>
            <a:pPr algn="l"/>
            <a:endParaRPr lang="en-US" b="0" i="0" dirty="0">
              <a:solidFill>
                <a:srgbClr val="374151"/>
              </a:solidFill>
              <a:effectLst/>
              <a:latin typeface="Söhne"/>
            </a:endParaRPr>
          </a:p>
          <a:p>
            <a:pPr algn="l"/>
            <a:r>
              <a:rPr lang="en-US" b="0" i="0" dirty="0">
                <a:solidFill>
                  <a:srgbClr val="374151"/>
                </a:solidFill>
                <a:effectLst/>
                <a:latin typeface="Söhne"/>
              </a:rPr>
              <a:t>The aim of my research is to develop a sequential CNN model specifically designed for pneumonia and COVID-19 classification using X-ray images. I have utilized a dataset sourced from Kaggle, comprising X-ray images of normal individuals, patients with pneumonia, and individuals diagnosed with COVID-19.</a:t>
            </a:r>
          </a:p>
          <a:p>
            <a:pPr algn="l"/>
            <a:r>
              <a:rPr lang="en-US" b="0" i="0" dirty="0">
                <a:solidFill>
                  <a:srgbClr val="374151"/>
                </a:solidFill>
                <a:effectLst/>
                <a:latin typeface="Söhne"/>
              </a:rPr>
              <a:t>By leveraging the power of deep learning algorithms and advanced image processing techniques, my research project aims to enhance the accuracy and efficiency of diagnosing pneumonia and COVID-19 from X-ray images.</a:t>
            </a:r>
          </a:p>
          <a:p>
            <a:pPr algn="l"/>
            <a:endParaRPr lang="en-US" b="0" i="0" dirty="0">
              <a:solidFill>
                <a:srgbClr val="374151"/>
              </a:solidFill>
              <a:effectLst/>
              <a:latin typeface="Söhne"/>
            </a:endParaRPr>
          </a:p>
          <a:p>
            <a:pPr algn="l"/>
            <a:r>
              <a:rPr lang="en-US" b="0" i="0" dirty="0">
                <a:solidFill>
                  <a:srgbClr val="374151"/>
                </a:solidFill>
                <a:effectLst/>
                <a:latin typeface="Söhne"/>
              </a:rPr>
              <a:t>Throughout this presentation, I will provide an overview of the dataset used, the model architecture, the training process, evaluation metrics, and the results obtained. I will also discuss the significance of this research, the potential applications, and the future directions.</a:t>
            </a:r>
          </a:p>
          <a:p>
            <a:pPr algn="l"/>
            <a:r>
              <a:rPr lang="en-US" b="0" i="0" dirty="0">
                <a:solidFill>
                  <a:srgbClr val="374151"/>
                </a:solidFill>
                <a:effectLst/>
                <a:latin typeface="Söhne"/>
              </a:rPr>
              <a:t>Without further ado, let us delve into the fascinating world of image classification using CNN for pneumonia and COVID-19 detection from X-ray images.</a:t>
            </a:r>
          </a:p>
          <a:p>
            <a:endParaRPr lang="en-US" dirty="0"/>
          </a:p>
        </p:txBody>
      </p:sp>
      <p:sp>
        <p:nvSpPr>
          <p:cNvPr id="4" name="Slide Number Placeholder 3"/>
          <p:cNvSpPr>
            <a:spLocks noGrp="1"/>
          </p:cNvSpPr>
          <p:nvPr>
            <p:ph type="sldNum" sz="quarter" idx="5"/>
          </p:nvPr>
        </p:nvSpPr>
        <p:spPr/>
        <p:txBody>
          <a:bodyPr/>
          <a:lstStyle/>
          <a:p>
            <a:fld id="{B8758A4D-DFE5-CD42-8517-AAB54406A476}" type="slidenum">
              <a:rPr lang="en-US" smtClean="0"/>
              <a:t>3</a:t>
            </a:fld>
            <a:endParaRPr lang="en-US"/>
          </a:p>
        </p:txBody>
      </p:sp>
    </p:spTree>
    <p:extLst>
      <p:ext uri="{BB962C8B-B14F-4D97-AF65-F5344CB8AC3E}">
        <p14:creationId xmlns:p14="http://schemas.microsoft.com/office/powerpoint/2010/main" val="377528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Introduction to pneumonia and COVID-19:</a:t>
            </a:r>
          </a:p>
          <a:p>
            <a:pPr marL="742950" lvl="1" indent="-285750" algn="l">
              <a:buFont typeface="+mj-lt"/>
              <a:buAutoNum type="arabicPeriod"/>
            </a:pPr>
            <a:r>
              <a:rPr lang="en-US" b="0" i="0" dirty="0">
                <a:solidFill>
                  <a:srgbClr val="374151"/>
                </a:solidFill>
                <a:effectLst/>
                <a:latin typeface="Söhne"/>
              </a:rPr>
              <a:t>Pneumonia is a common respiratory infection that can range from mild to severe and is caused by various pathogens, including bacteria, viruses, or fungi. COVID-19, on the other hand, is a viral respiratory illness caused by the novel coronavirus (SARS-CoV-2).</a:t>
            </a:r>
          </a:p>
          <a:p>
            <a:pPr marL="742950" lvl="1" indent="-285750" algn="l">
              <a:buFont typeface="+mj-lt"/>
              <a:buAutoNum type="arabicPeriod"/>
            </a:pPr>
            <a:r>
              <a:rPr lang="en-US" b="0" i="0" dirty="0">
                <a:solidFill>
                  <a:srgbClr val="374151"/>
                </a:solidFill>
                <a:effectLst/>
                <a:latin typeface="Söhne"/>
              </a:rPr>
              <a:t>These diseases have gained global significance due to their widespread transmission and impact on public health. They have overwhelmed healthcare systems and resulted in significant morbidity and mortality rates worldwide.</a:t>
            </a:r>
          </a:p>
          <a:p>
            <a:pPr algn="l">
              <a:buFont typeface="+mj-lt"/>
              <a:buAutoNum type="arabicPeriod"/>
            </a:pPr>
            <a:r>
              <a:rPr lang="en-US" b="0" i="0" dirty="0">
                <a:solidFill>
                  <a:srgbClr val="374151"/>
                </a:solidFill>
                <a:effectLst/>
                <a:latin typeface="Söhne"/>
              </a:rPr>
              <a:t>Diagnosis methods:</a:t>
            </a:r>
          </a:p>
          <a:p>
            <a:pPr marL="742950" lvl="1" indent="-285750" algn="l">
              <a:buFont typeface="+mj-lt"/>
              <a:buAutoNum type="arabicPeriod"/>
            </a:pPr>
            <a:r>
              <a:rPr lang="en-US" b="0" i="0" dirty="0">
                <a:solidFill>
                  <a:srgbClr val="374151"/>
                </a:solidFill>
                <a:effectLst/>
                <a:latin typeface="Söhne"/>
              </a:rPr>
              <a:t>Traditional diagnosis methods for pneumonia and COVID-19 involve a combination of clinical symptoms, physical examination, and laboratory tests. These may include assessing respiratory symptoms, performing chest auscultation, and conducting blood tests or swab tests.</a:t>
            </a:r>
          </a:p>
          <a:p>
            <a:pPr marL="742950" lvl="1" indent="-285750" algn="l">
              <a:buFont typeface="+mj-lt"/>
              <a:buAutoNum type="arabicPeriod"/>
            </a:pPr>
            <a:r>
              <a:rPr lang="en-US" b="0" i="0" dirty="0">
                <a:solidFill>
                  <a:srgbClr val="374151"/>
                </a:solidFill>
                <a:effectLst/>
                <a:latin typeface="Söhne"/>
              </a:rPr>
              <a:t>However, these methods have limitations. For example, clinical symptoms can be nonspecific, leading to misdiagnosis or delayed diagnosis. Laboratory tests may have false positives or false negatives, especially in the early stages of infection.</a:t>
            </a:r>
          </a:p>
          <a:p>
            <a:pPr algn="l">
              <a:buFont typeface="+mj-lt"/>
              <a:buAutoNum type="arabicPeriod"/>
            </a:pPr>
            <a:r>
              <a:rPr lang="en-US" b="0" i="0" dirty="0">
                <a:solidFill>
                  <a:srgbClr val="374151"/>
                </a:solidFill>
                <a:effectLst/>
                <a:latin typeface="Söhne"/>
              </a:rPr>
              <a:t>Role of X-ray imaging:</a:t>
            </a:r>
          </a:p>
          <a:p>
            <a:pPr marL="742950" lvl="1" indent="-285750" algn="l">
              <a:buFont typeface="+mj-lt"/>
              <a:buAutoNum type="arabicPeriod"/>
            </a:pPr>
            <a:r>
              <a:rPr lang="en-US" b="0" i="0" dirty="0">
                <a:solidFill>
                  <a:srgbClr val="374151"/>
                </a:solidFill>
                <a:effectLst/>
                <a:latin typeface="Söhne"/>
              </a:rPr>
              <a:t>X-ray imaging plays a crucial role in diagnosing pneumonia and COVID-19 by providing visual insights into the lungs. It allows healthcare professionals to assess the presence and extent of lung infections.</a:t>
            </a:r>
          </a:p>
          <a:p>
            <a:pPr marL="742950" lvl="1" indent="-285750" algn="l">
              <a:buFont typeface="+mj-lt"/>
              <a:buAutoNum type="arabicPeriod"/>
            </a:pPr>
            <a:r>
              <a:rPr lang="en-US" b="0" i="0" dirty="0">
                <a:solidFill>
                  <a:srgbClr val="374151"/>
                </a:solidFill>
                <a:effectLst/>
                <a:latin typeface="Söhne"/>
              </a:rPr>
              <a:t>X-ray images show characteristic patterns, such as infiltrates, consolidation, or ground-glass opacities, which aid in differentiating between healthy and infected lungs.</a:t>
            </a:r>
          </a:p>
          <a:p>
            <a:pPr marL="742950" lvl="1" indent="-285750" algn="l">
              <a:buFont typeface="+mj-lt"/>
              <a:buAutoNum type="arabicPeriod"/>
            </a:pPr>
            <a:r>
              <a:rPr lang="en-US" b="0" i="0" dirty="0">
                <a:solidFill>
                  <a:srgbClr val="374151"/>
                </a:solidFill>
                <a:effectLst/>
                <a:latin typeface="Söhne"/>
              </a:rPr>
              <a:t>However, X-ray imaging has limitations in terms of specificity. It cannot differentiate between different types of pneumonia or specifically identify COVID-19. Additional diagnostic tests are often required for confirmation.</a:t>
            </a:r>
          </a:p>
          <a:p>
            <a:pPr algn="l">
              <a:buFont typeface="+mj-lt"/>
              <a:buAutoNum type="arabicPeriod"/>
            </a:pPr>
            <a:r>
              <a:rPr lang="en-US" b="0" i="0" dirty="0">
                <a:solidFill>
                  <a:srgbClr val="374151"/>
                </a:solidFill>
                <a:effectLst/>
                <a:latin typeface="Söhne"/>
              </a:rPr>
              <a:t>Previous research on image classification:</a:t>
            </a:r>
          </a:p>
          <a:p>
            <a:pPr marL="742950" lvl="1" indent="-285750" algn="l">
              <a:buFont typeface="+mj-lt"/>
              <a:buAutoNum type="arabicPeriod"/>
            </a:pPr>
            <a:r>
              <a:rPr lang="en-US" b="0" i="0" dirty="0">
                <a:solidFill>
                  <a:srgbClr val="374151"/>
                </a:solidFill>
                <a:effectLst/>
                <a:latin typeface="Söhne"/>
              </a:rPr>
              <a:t>Several studies have explored the use of image classification techniques, particularly Convolutional Neural Networks (CNNs), for pneumonia and COVID-19 detection from X-ray images.</a:t>
            </a:r>
          </a:p>
          <a:p>
            <a:pPr marL="742950" lvl="1" indent="-285750" algn="l">
              <a:buFont typeface="+mj-lt"/>
              <a:buAutoNum type="arabicPeriod"/>
            </a:pPr>
            <a:r>
              <a:rPr lang="en-US" b="0" i="0" dirty="0">
                <a:solidFill>
                  <a:srgbClr val="374151"/>
                </a:solidFill>
                <a:effectLst/>
                <a:latin typeface="Söhne"/>
              </a:rPr>
              <a:t>For instance, researchers have employed CNN architectures like </a:t>
            </a:r>
            <a:r>
              <a:rPr lang="en-US" b="0" i="0" dirty="0" err="1">
                <a:solidFill>
                  <a:srgbClr val="374151"/>
                </a:solidFill>
                <a:effectLst/>
                <a:latin typeface="Söhne"/>
              </a:rPr>
              <a:t>ResNet</a:t>
            </a:r>
            <a:r>
              <a:rPr lang="en-US" b="0" i="0" dirty="0">
                <a:solidFill>
                  <a:srgbClr val="374151"/>
                </a:solidFill>
                <a:effectLst/>
                <a:latin typeface="Söhne"/>
              </a:rPr>
              <a:t>, </a:t>
            </a:r>
            <a:r>
              <a:rPr lang="en-US" b="0" i="0" dirty="0" err="1">
                <a:solidFill>
                  <a:srgbClr val="374151"/>
                </a:solidFill>
                <a:effectLst/>
                <a:latin typeface="Söhne"/>
              </a:rPr>
              <a:t>DenseNet</a:t>
            </a:r>
            <a:r>
              <a:rPr lang="en-US" b="0" i="0" dirty="0">
                <a:solidFill>
                  <a:srgbClr val="374151"/>
                </a:solidFill>
                <a:effectLst/>
                <a:latin typeface="Söhne"/>
              </a:rPr>
              <a:t>, or </a:t>
            </a:r>
            <a:r>
              <a:rPr lang="en-US" b="0" i="0" dirty="0" err="1">
                <a:solidFill>
                  <a:srgbClr val="374151"/>
                </a:solidFill>
                <a:effectLst/>
                <a:latin typeface="Söhne"/>
              </a:rPr>
              <a:t>VGGNet</a:t>
            </a:r>
            <a:r>
              <a:rPr lang="en-US" b="0" i="0" dirty="0">
                <a:solidFill>
                  <a:srgbClr val="374151"/>
                </a:solidFill>
                <a:effectLst/>
                <a:latin typeface="Söhne"/>
              </a:rPr>
              <a:t> and trained them on large-scale datasets.</a:t>
            </a:r>
          </a:p>
          <a:p>
            <a:pPr marL="742950" lvl="1" indent="-285750" algn="l">
              <a:buFont typeface="+mj-lt"/>
              <a:buAutoNum type="arabicPeriod"/>
            </a:pPr>
            <a:r>
              <a:rPr lang="en-US" b="0" i="0" dirty="0">
                <a:solidFill>
                  <a:srgbClr val="374151"/>
                </a:solidFill>
                <a:effectLst/>
                <a:latin typeface="Söhne"/>
              </a:rPr>
              <a:t>These studies have shown promising results, demonstrating the potential of image classification models to accurately classify X-ray images and aid in the diagnosis of pneumonia and COVID-19.</a:t>
            </a:r>
          </a:p>
          <a:p>
            <a:pPr algn="l">
              <a:buFont typeface="+mj-lt"/>
              <a:buAutoNum type="arabicPeriod"/>
            </a:pPr>
            <a:r>
              <a:rPr lang="en-US" b="0" i="0" dirty="0">
                <a:solidFill>
                  <a:srgbClr val="374151"/>
                </a:solidFill>
                <a:effectLst/>
                <a:latin typeface="Söhne"/>
              </a:rPr>
              <a:t>Importance of automated image classification:</a:t>
            </a:r>
          </a:p>
          <a:p>
            <a:pPr marL="742950" lvl="1" indent="-285750" algn="l">
              <a:buFont typeface="+mj-lt"/>
              <a:buAutoNum type="arabicPeriod"/>
            </a:pPr>
            <a:r>
              <a:rPr lang="en-US" b="0" i="0" dirty="0">
                <a:solidFill>
                  <a:srgbClr val="374151"/>
                </a:solidFill>
                <a:effectLst/>
                <a:latin typeface="Söhne"/>
              </a:rPr>
              <a:t>Automated image classification techniques offer numerous advantages for pneumonia and COVID-19 detection. They can analyze X-ray images rapidly, allowing for quick diagnosis and treatment decisions.</a:t>
            </a:r>
          </a:p>
          <a:p>
            <a:pPr marL="742950" lvl="1" indent="-285750" algn="l">
              <a:buFont typeface="+mj-lt"/>
              <a:buAutoNum type="arabicPeriod"/>
            </a:pPr>
            <a:r>
              <a:rPr lang="en-US" b="0" i="0" dirty="0">
                <a:solidFill>
                  <a:srgbClr val="374151"/>
                </a:solidFill>
                <a:effectLst/>
                <a:latin typeface="Söhne"/>
              </a:rPr>
              <a:t>These techniques have the potential to improve diagnostic accuracy by reducing human errors and subjectivity. They can also enhance efficiency by automating the interpretation process, freeing up healthcare professionals' time for other critical tasks.</a:t>
            </a:r>
          </a:p>
          <a:p>
            <a:pPr marL="742950" lvl="1" indent="-285750" algn="l">
              <a:buFont typeface="+mj-lt"/>
              <a:buAutoNum type="arabicPeriod"/>
            </a:pPr>
            <a:r>
              <a:rPr lang="en-US" b="0" i="0" dirty="0">
                <a:solidFill>
                  <a:srgbClr val="374151"/>
                </a:solidFill>
                <a:effectLst/>
                <a:latin typeface="Söhne"/>
              </a:rPr>
              <a:t>Additionally, automated image classification models can be deployed in remote or resource-limited settings, where access to expert radiologists may be limited.</a:t>
            </a:r>
          </a:p>
          <a:p>
            <a:pPr algn="l">
              <a:buFont typeface="+mj-lt"/>
              <a:buAutoNum type="arabicPeriod"/>
            </a:pPr>
            <a:r>
              <a:rPr lang="en-US" b="0" i="0" dirty="0">
                <a:solidFill>
                  <a:srgbClr val="374151"/>
                </a:solidFill>
                <a:effectLst/>
                <a:latin typeface="Söhne"/>
              </a:rPr>
              <a:t>Significance of the research topic:</a:t>
            </a:r>
          </a:p>
          <a:p>
            <a:pPr marL="742950" lvl="1" indent="-285750" algn="l">
              <a:buFont typeface="+mj-lt"/>
              <a:buAutoNum type="arabicPeriod"/>
            </a:pPr>
            <a:r>
              <a:rPr lang="en-US" b="0" i="0" dirty="0">
                <a:solidFill>
                  <a:srgbClr val="374151"/>
                </a:solidFill>
                <a:effectLst/>
                <a:latin typeface="Söhne"/>
              </a:rPr>
              <a:t>Accurate and efficient pneumonia and COVID-19 detection from X-ray images is crucial for effective management of these diseases.</a:t>
            </a:r>
          </a:p>
          <a:p>
            <a:pPr marL="742950" lvl="1" indent="-285750" algn="l">
              <a:buFont typeface="+mj-lt"/>
              <a:buAutoNum type="arabicPeriod"/>
            </a:pPr>
            <a:r>
              <a:rPr lang="en-US" b="0" i="0" dirty="0">
                <a:solidFill>
                  <a:srgbClr val="374151"/>
                </a:solidFill>
                <a:effectLst/>
                <a:latin typeface="Söhne"/>
              </a:rPr>
              <a:t>Timely diagnosis enables prompt isolation, treatment initiation, and appropriate allocation of healthcare resources.</a:t>
            </a:r>
          </a:p>
          <a:p>
            <a:pPr marL="742950" lvl="1" indent="-285750" algn="l">
              <a:buFont typeface="+mj-lt"/>
              <a:buAutoNum type="arabicPeriod"/>
            </a:pPr>
            <a:r>
              <a:rPr lang="en-US" b="0" i="0" dirty="0">
                <a:solidFill>
                  <a:srgbClr val="374151"/>
                </a:solidFill>
                <a:effectLst/>
                <a:latin typeface="Söhne"/>
              </a:rPr>
              <a:t>Moreover, the ability to differentiate between pneumonia and COVID-19 aids in implementing targeted control measures and monitoring disease prevalence.</a:t>
            </a:r>
          </a:p>
          <a:p>
            <a:pPr algn="l">
              <a:buFont typeface="+mj-lt"/>
              <a:buAutoNum type="arabicPeriod"/>
            </a:pPr>
            <a:r>
              <a:rPr lang="en-US" b="0" i="0" dirty="0">
                <a:solidFill>
                  <a:srgbClr val="374151"/>
                </a:solidFill>
                <a:effectLst/>
                <a:latin typeface="Söhne"/>
              </a:rPr>
              <a:t>Research gap and novelty:</a:t>
            </a:r>
          </a:p>
          <a:p>
            <a:pPr marL="742950" lvl="1" indent="-285750" algn="l">
              <a:buFont typeface="+mj-lt"/>
              <a:buAutoNum type="arabicPeriod"/>
            </a:pPr>
            <a:r>
              <a:rPr lang="en-US" b="0" i="0" dirty="0">
                <a:solidFill>
                  <a:srgbClr val="374151"/>
                </a:solidFill>
                <a:effectLst/>
                <a:latin typeface="Söhne"/>
              </a:rPr>
              <a:t>Previous studies have made significant contributions, but there are still research gaps in the field of pneumonia and COVID-19 detection from X-ray images.</a:t>
            </a:r>
          </a:p>
          <a:p>
            <a:pPr marL="742950" lvl="1" indent="-285750" algn="l">
              <a:buFont typeface="+mj-lt"/>
              <a:buAutoNum type="arabicPeriod"/>
            </a:pPr>
            <a:r>
              <a:rPr lang="en-US" b="0" i="0" dirty="0">
                <a:solidFill>
                  <a:srgbClr val="374151"/>
                </a:solidFill>
                <a:effectLst/>
                <a:latin typeface="Söhne"/>
              </a:rPr>
              <a:t>These gaps include the need for improved model generalization, addressing class imbalance issues, and exploring interpretability of the classification models.</a:t>
            </a:r>
          </a:p>
          <a:p>
            <a:pPr marL="742950" lvl="1" indent="-285750" algn="l">
              <a:buFont typeface="+mj-lt"/>
              <a:buAutoNum type="arabicPeriod"/>
            </a:pPr>
            <a:r>
              <a:rPr lang="en-US" b="0" i="0" dirty="0">
                <a:solidFill>
                  <a:srgbClr val="374151"/>
                </a:solidFill>
                <a:effectLst/>
                <a:latin typeface="Söhne"/>
              </a:rPr>
              <a:t>Our research aims to address these gaps by developing a novel CNN model architecture and implementing techniques to enhance model performance, robustness, and interpretability.</a:t>
            </a:r>
          </a:p>
          <a:p>
            <a:pPr algn="l">
              <a:buFont typeface="+mj-lt"/>
              <a:buAutoNum type="arabicPeriod"/>
            </a:pPr>
            <a:r>
              <a:rPr lang="en-US" b="0" i="0" dirty="0">
                <a:solidFill>
                  <a:srgbClr val="374151"/>
                </a:solidFill>
                <a:effectLst/>
                <a:latin typeface="Söhne"/>
              </a:rPr>
              <a:t>Objectives of the research:</a:t>
            </a:r>
          </a:p>
          <a:p>
            <a:pPr marL="742950" lvl="1" indent="-285750" algn="l">
              <a:buFont typeface="+mj-lt"/>
              <a:buAutoNum type="arabicPeriod"/>
            </a:pPr>
            <a:r>
              <a:rPr lang="en-US" b="0" i="0" dirty="0">
                <a:solidFill>
                  <a:srgbClr val="374151"/>
                </a:solidFill>
                <a:effectLst/>
                <a:latin typeface="Söhne"/>
              </a:rPr>
              <a:t>The primary objective of our research project is to develop a sequential CNN model for accurate classification of pneumonia and COVID-19 from X-ray images.</a:t>
            </a:r>
          </a:p>
          <a:p>
            <a:pPr marL="742950" lvl="1" indent="-285750" algn="l">
              <a:buFont typeface="+mj-lt"/>
              <a:buAutoNum type="arabicPeriod"/>
            </a:pPr>
            <a:r>
              <a:rPr lang="en-US" b="0" i="0" dirty="0">
                <a:solidFill>
                  <a:srgbClr val="374151"/>
                </a:solidFill>
                <a:effectLst/>
                <a:latin typeface="Söhne"/>
              </a:rPr>
              <a:t>This involves training the model on a carefully curated dataset, optimizing the architecture and hyperparameters, and evaluating its performance using appropriate metrics.</a:t>
            </a:r>
          </a:p>
          <a:p>
            <a:pPr marL="742950" lvl="1" indent="-285750" algn="l">
              <a:buFont typeface="+mj-lt"/>
              <a:buAutoNum type="arabicPeriod"/>
            </a:pPr>
            <a:r>
              <a:rPr lang="en-US" b="0" i="0" dirty="0">
                <a:solidFill>
                  <a:srgbClr val="374151"/>
                </a:solidFill>
                <a:effectLst/>
                <a:latin typeface="Söhne"/>
              </a:rPr>
              <a:t>The successful development of this model can have significant implications, such as improving diagnostic accuracy, reducing the workload of healthcare professionals, and assisting in early intervention for better patient outcomes.</a:t>
            </a:r>
          </a:p>
          <a:p>
            <a:br>
              <a:rPr lang="en-US" dirty="0"/>
            </a:br>
            <a:endParaRPr lang="en-US" dirty="0"/>
          </a:p>
        </p:txBody>
      </p:sp>
      <p:sp>
        <p:nvSpPr>
          <p:cNvPr id="4" name="Slide Number Placeholder 3"/>
          <p:cNvSpPr>
            <a:spLocks noGrp="1"/>
          </p:cNvSpPr>
          <p:nvPr>
            <p:ph type="sldNum" sz="quarter" idx="5"/>
          </p:nvPr>
        </p:nvSpPr>
        <p:spPr/>
        <p:txBody>
          <a:bodyPr/>
          <a:lstStyle/>
          <a:p>
            <a:fld id="{B8758A4D-DFE5-CD42-8517-AAB54406A476}" type="slidenum">
              <a:rPr lang="en-US" smtClean="0"/>
              <a:t>4</a:t>
            </a:fld>
            <a:endParaRPr lang="en-US"/>
          </a:p>
        </p:txBody>
      </p:sp>
    </p:spTree>
    <p:extLst>
      <p:ext uri="{BB962C8B-B14F-4D97-AF65-F5344CB8AC3E}">
        <p14:creationId xmlns:p14="http://schemas.microsoft.com/office/powerpoint/2010/main" val="1246608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55F7C"/>
                </a:solidFill>
                <a:effectLst/>
                <a:latin typeface="Open Sans" panose="020F0502020204030204" pitchFamily="34" charset="0"/>
              </a:rPr>
              <a:t> Around 11.1 million people in the United States died from all causes between the beginning of January 2020 and May 1, 2023. Over 1.1 million of those deaths were with confirmed or presumed COVID-19.</a:t>
            </a:r>
          </a:p>
          <a:p>
            <a:endParaRPr lang="en-US" b="0" i="0" dirty="0">
              <a:solidFill>
                <a:srgbClr val="455F7C"/>
              </a:solidFill>
              <a:effectLst/>
              <a:latin typeface="Open Sans" panose="020F0502020204030204" pitchFamily="34" charset="0"/>
            </a:endParaRPr>
          </a:p>
          <a:p>
            <a:r>
              <a:rPr lang="en-US" b="0" i="0" dirty="0">
                <a:solidFill>
                  <a:srgbClr val="455F7C"/>
                </a:solidFill>
                <a:effectLst/>
                <a:latin typeface="Open Sans" panose="020F0502020204030204" pitchFamily="34" charset="0"/>
              </a:rPr>
              <a:t>This clearly illustrates how important it is to correctly diagnose Covid with respect to other diseases.</a:t>
            </a:r>
          </a:p>
          <a:p>
            <a:endParaRPr lang="en-US" b="0" i="0" dirty="0">
              <a:solidFill>
                <a:srgbClr val="455F7C"/>
              </a:solidFill>
              <a:effectLst/>
              <a:latin typeface="Open Sans" panose="020F0502020204030204" pitchFamily="34" charset="0"/>
            </a:endParaRPr>
          </a:p>
          <a:p>
            <a:r>
              <a:rPr lang="en-US" b="0" i="0" dirty="0">
                <a:solidFill>
                  <a:srgbClr val="212121"/>
                </a:solidFill>
                <a:effectLst/>
                <a:latin typeface="Cambria" panose="02040503050406030204" pitchFamily="18" charset="0"/>
              </a:rPr>
              <a:t>For patients suspected to have SARS, MERS, or COVID-19 infection, the first test to be performed is a chest radiograph. </a:t>
            </a:r>
            <a:endParaRPr lang="en-US" dirty="0"/>
          </a:p>
        </p:txBody>
      </p:sp>
      <p:sp>
        <p:nvSpPr>
          <p:cNvPr id="4" name="Slide Number Placeholder 3"/>
          <p:cNvSpPr>
            <a:spLocks noGrp="1"/>
          </p:cNvSpPr>
          <p:nvPr>
            <p:ph type="sldNum" sz="quarter" idx="5"/>
          </p:nvPr>
        </p:nvSpPr>
        <p:spPr/>
        <p:txBody>
          <a:bodyPr/>
          <a:lstStyle/>
          <a:p>
            <a:fld id="{B8758A4D-DFE5-CD42-8517-AAB54406A476}" type="slidenum">
              <a:rPr lang="en-US" smtClean="0"/>
              <a:t>5</a:t>
            </a:fld>
            <a:endParaRPr lang="en-US"/>
          </a:p>
        </p:txBody>
      </p:sp>
    </p:spTree>
    <p:extLst>
      <p:ext uri="{BB962C8B-B14F-4D97-AF65-F5344CB8AC3E}">
        <p14:creationId xmlns:p14="http://schemas.microsoft.com/office/powerpoint/2010/main" val="13926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Having a diverse and comprehensive dataset is crucial for training and evaluating our CNN model effectively. </a:t>
            </a:r>
          </a:p>
          <a:p>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dataset used in this research project is a collaboration between researchers from Qatar University, Doha, Qatar, the University of Dhaka, Bangladesh, and their collaborators from Pakistan and Malaysia, in collaboration with medical doctors.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dataset consists of chest X-ray images for COVID-19 positive cases, as well as images of normal cases and viral pneumonia cases.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database was expanded to include 3616 COVID-19 positive cases, along with 10,192 normal, 6012 lung opacity (non-COVID lung infection), and 1345 viral pneumonia images, along with their corresponding lung masks.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inclusion of COVID-19 positive cases, along with normal and viral pneumonia cases, makes this dataset valuable for training and evaluating image classification models for pneumonia and COVID-19 detection using X-ray images.</a:t>
            </a:r>
          </a:p>
        </p:txBody>
      </p:sp>
      <p:sp>
        <p:nvSpPr>
          <p:cNvPr id="4" name="Slide Number Placeholder 3"/>
          <p:cNvSpPr>
            <a:spLocks noGrp="1"/>
          </p:cNvSpPr>
          <p:nvPr>
            <p:ph type="sldNum" sz="quarter" idx="5"/>
          </p:nvPr>
        </p:nvSpPr>
        <p:spPr/>
        <p:txBody>
          <a:bodyPr/>
          <a:lstStyle/>
          <a:p>
            <a:fld id="{B8758A4D-DFE5-CD42-8517-AAB54406A476}" type="slidenum">
              <a:rPr lang="en-US" smtClean="0"/>
              <a:t>6</a:t>
            </a:fld>
            <a:endParaRPr lang="en-US"/>
          </a:p>
        </p:txBody>
      </p:sp>
    </p:spTree>
    <p:extLst>
      <p:ext uri="{BB962C8B-B14F-4D97-AF65-F5344CB8AC3E}">
        <p14:creationId xmlns:p14="http://schemas.microsoft.com/office/powerpoint/2010/main" val="209683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58A4D-DFE5-CD42-8517-AAB54406A476}" type="slidenum">
              <a:rPr lang="en-US" smtClean="0"/>
              <a:t>7</a:t>
            </a:fld>
            <a:endParaRPr lang="en-US"/>
          </a:p>
        </p:txBody>
      </p:sp>
    </p:spTree>
    <p:extLst>
      <p:ext uri="{BB962C8B-B14F-4D97-AF65-F5344CB8AC3E}">
        <p14:creationId xmlns:p14="http://schemas.microsoft.com/office/powerpoint/2010/main" val="3817706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The Convolutional Neural Network (CNN) is a deep learning architecture widely used for image classification tasks.</a:t>
            </a:r>
          </a:p>
          <a:p>
            <a:pPr algn="l">
              <a:buFont typeface="Arial" panose="020B0604020202020204" pitchFamily="34" charset="0"/>
              <a:buChar char="•"/>
            </a:pPr>
            <a:r>
              <a:rPr lang="en-US" b="0" i="0" dirty="0">
                <a:solidFill>
                  <a:srgbClr val="374151"/>
                </a:solidFill>
                <a:effectLst/>
                <a:latin typeface="Söhne"/>
              </a:rPr>
              <a:t>In this research project, we have utilized the sequential model of CNN for pneumonia and COVID-19 detection from X-ray images.</a:t>
            </a:r>
          </a:p>
          <a:p>
            <a:pPr algn="l">
              <a:buFont typeface="Arial" panose="020B0604020202020204" pitchFamily="34" charset="0"/>
              <a:buChar char="•"/>
            </a:pPr>
            <a:r>
              <a:rPr lang="en-US" b="0" i="0" dirty="0">
                <a:solidFill>
                  <a:srgbClr val="374151"/>
                </a:solidFill>
                <a:effectLst/>
                <a:latin typeface="Söhne"/>
              </a:rPr>
              <a:t>The sequential model allows us to stack multiple layers sequentially, enabling the model to learn hierarchical representations of the input images.</a:t>
            </a:r>
          </a:p>
          <a:p>
            <a:pPr algn="l">
              <a:buFont typeface="+mj-lt"/>
              <a:buAutoNum type="arabicPeriod"/>
            </a:pPr>
            <a:r>
              <a:rPr lang="en-US" b="0" i="0" dirty="0">
                <a:solidFill>
                  <a:srgbClr val="374151"/>
                </a:solidFill>
                <a:effectLst/>
                <a:latin typeface="Söhne"/>
              </a:rPr>
              <a:t>Input Layer:</a:t>
            </a:r>
          </a:p>
          <a:p>
            <a:pPr marL="742950" lvl="1" indent="-285750" algn="l">
              <a:buFont typeface="+mj-lt"/>
              <a:buAutoNum type="arabicPeriod"/>
            </a:pPr>
            <a:r>
              <a:rPr lang="en-US" b="0" i="0" dirty="0">
                <a:solidFill>
                  <a:srgbClr val="374151"/>
                </a:solidFill>
                <a:effectLst/>
                <a:latin typeface="Söhne"/>
              </a:rPr>
              <a:t>The input layer receives the X-ray image data as input.</a:t>
            </a:r>
          </a:p>
          <a:p>
            <a:pPr marL="742950" lvl="1" indent="-285750" algn="l">
              <a:buFont typeface="+mj-lt"/>
              <a:buAutoNum type="arabicPeriod"/>
            </a:pPr>
            <a:r>
              <a:rPr lang="en-US" b="0" i="0" dirty="0">
                <a:solidFill>
                  <a:srgbClr val="374151"/>
                </a:solidFill>
                <a:effectLst/>
                <a:latin typeface="Söhne"/>
              </a:rPr>
              <a:t>The size of the input layer is determined by the dimensions of the X-ray images in the dataset.</a:t>
            </a:r>
          </a:p>
          <a:p>
            <a:pPr algn="l">
              <a:buFont typeface="+mj-lt"/>
              <a:buAutoNum type="arabicPeriod"/>
            </a:pPr>
            <a:r>
              <a:rPr lang="en-US" b="0" i="0" dirty="0">
                <a:solidFill>
                  <a:srgbClr val="374151"/>
                </a:solidFill>
                <a:effectLst/>
                <a:latin typeface="Söhne"/>
              </a:rPr>
              <a:t>Convolutional Layers:</a:t>
            </a:r>
          </a:p>
          <a:p>
            <a:pPr marL="742950" lvl="1" indent="-285750" algn="l">
              <a:buFont typeface="+mj-lt"/>
              <a:buAutoNum type="arabicPeriod"/>
            </a:pPr>
            <a:r>
              <a:rPr lang="en-US" b="0" i="0" dirty="0">
                <a:solidFill>
                  <a:srgbClr val="374151"/>
                </a:solidFill>
                <a:effectLst/>
                <a:latin typeface="Söhne"/>
              </a:rPr>
              <a:t>Convolutional layers are the building blocks of a CNN and consist of multiple filters or kernels.</a:t>
            </a:r>
          </a:p>
          <a:p>
            <a:pPr marL="742950" lvl="1" indent="-285750" algn="l">
              <a:buFont typeface="+mj-lt"/>
              <a:buAutoNum type="arabicPeriod"/>
            </a:pPr>
            <a:r>
              <a:rPr lang="en-US" b="0" i="0" dirty="0">
                <a:solidFill>
                  <a:srgbClr val="374151"/>
                </a:solidFill>
                <a:effectLst/>
                <a:latin typeface="Söhne"/>
              </a:rPr>
              <a:t>These filters extract features from the input images by performing convolutions across the image.</a:t>
            </a:r>
          </a:p>
          <a:p>
            <a:pPr marL="742950" lvl="1" indent="-285750" algn="l">
              <a:buFont typeface="+mj-lt"/>
              <a:buAutoNum type="arabicPeriod"/>
            </a:pPr>
            <a:r>
              <a:rPr lang="en-US" b="0" i="0" dirty="0">
                <a:solidFill>
                  <a:srgbClr val="374151"/>
                </a:solidFill>
                <a:effectLst/>
                <a:latin typeface="Söhne"/>
              </a:rPr>
              <a:t>Each filter learns to detect different patterns or features in the images.</a:t>
            </a:r>
          </a:p>
          <a:p>
            <a:pPr marL="742950" lvl="1" indent="-285750" algn="l">
              <a:buFont typeface="+mj-lt"/>
              <a:buAutoNum type="arabicPeriod"/>
            </a:pPr>
            <a:r>
              <a:rPr lang="en-US" b="0" i="0" dirty="0">
                <a:solidFill>
                  <a:srgbClr val="374151"/>
                </a:solidFill>
                <a:effectLst/>
                <a:latin typeface="Söhne"/>
              </a:rPr>
              <a:t>The number of convolutional layers and the size of the filters depend on the complexity of the dataset and the desired depth of the network.</a:t>
            </a:r>
          </a:p>
          <a:p>
            <a:pPr algn="l">
              <a:buFont typeface="+mj-lt"/>
              <a:buAutoNum type="arabicPeriod"/>
            </a:pPr>
            <a:r>
              <a:rPr lang="en-US" b="0" i="0" dirty="0">
                <a:solidFill>
                  <a:srgbClr val="374151"/>
                </a:solidFill>
                <a:effectLst/>
                <a:latin typeface="Söhne"/>
              </a:rPr>
              <a:t>Activation Function:</a:t>
            </a:r>
          </a:p>
          <a:p>
            <a:pPr marL="742950" lvl="1" indent="-285750" algn="l">
              <a:buFont typeface="+mj-lt"/>
              <a:buAutoNum type="arabicPeriod"/>
            </a:pPr>
            <a:r>
              <a:rPr lang="en-US" b="0" i="0" dirty="0">
                <a:solidFill>
                  <a:srgbClr val="374151"/>
                </a:solidFill>
                <a:effectLst/>
                <a:latin typeface="Söhne"/>
              </a:rPr>
              <a:t>After each convolutional layer, an activation function is applied to introduce non-linearity into the model.</a:t>
            </a:r>
          </a:p>
          <a:p>
            <a:pPr marL="742950" lvl="1" indent="-285750" algn="l">
              <a:buFont typeface="+mj-lt"/>
              <a:buAutoNum type="arabicPeriod"/>
            </a:pPr>
            <a:r>
              <a:rPr lang="en-US" b="0" i="0" dirty="0">
                <a:solidFill>
                  <a:srgbClr val="374151"/>
                </a:solidFill>
                <a:effectLst/>
                <a:latin typeface="Söhne"/>
              </a:rPr>
              <a:t>Commonly used activation functions include </a:t>
            </a:r>
            <a:r>
              <a:rPr lang="en-US" b="0" i="0" dirty="0" err="1">
                <a:solidFill>
                  <a:srgbClr val="374151"/>
                </a:solidFill>
                <a:effectLst/>
                <a:latin typeface="Söhne"/>
              </a:rPr>
              <a:t>ReLU</a:t>
            </a:r>
            <a:r>
              <a:rPr lang="en-US" b="0" i="0" dirty="0">
                <a:solidFill>
                  <a:srgbClr val="374151"/>
                </a:solidFill>
                <a:effectLst/>
                <a:latin typeface="Söhne"/>
              </a:rPr>
              <a:t> (Rectified Linear Unit) and its variants, which help the model learn complex relationships between the input features.</a:t>
            </a:r>
          </a:p>
          <a:p>
            <a:pPr algn="l">
              <a:buFont typeface="+mj-lt"/>
              <a:buAutoNum type="arabicPeriod"/>
            </a:pPr>
            <a:r>
              <a:rPr lang="en-US" b="0" i="0" dirty="0">
                <a:solidFill>
                  <a:srgbClr val="374151"/>
                </a:solidFill>
                <a:effectLst/>
                <a:latin typeface="Söhne"/>
              </a:rPr>
              <a:t>Pooling Layers:</a:t>
            </a:r>
          </a:p>
          <a:p>
            <a:pPr marL="742950" lvl="1" indent="-285750" algn="l">
              <a:buFont typeface="+mj-lt"/>
              <a:buAutoNum type="arabicPeriod"/>
            </a:pPr>
            <a:r>
              <a:rPr lang="en-US" b="0" i="0" dirty="0">
                <a:solidFill>
                  <a:srgbClr val="374151"/>
                </a:solidFill>
                <a:effectLst/>
                <a:latin typeface="Söhne"/>
              </a:rPr>
              <a:t>Pooling layers are used to </a:t>
            </a:r>
            <a:r>
              <a:rPr lang="en-US" b="0" i="0" dirty="0" err="1">
                <a:solidFill>
                  <a:srgbClr val="374151"/>
                </a:solidFill>
                <a:effectLst/>
                <a:latin typeface="Söhne"/>
              </a:rPr>
              <a:t>downsample</a:t>
            </a:r>
            <a:r>
              <a:rPr lang="en-US" b="0" i="0" dirty="0">
                <a:solidFill>
                  <a:srgbClr val="374151"/>
                </a:solidFill>
                <a:effectLst/>
                <a:latin typeface="Söhne"/>
              </a:rPr>
              <a:t> the feature maps obtained from the convolutional layers.</a:t>
            </a:r>
          </a:p>
          <a:p>
            <a:pPr marL="742950" lvl="1" indent="-285750" algn="l">
              <a:buFont typeface="+mj-lt"/>
              <a:buAutoNum type="arabicPeriod"/>
            </a:pPr>
            <a:r>
              <a:rPr lang="en-US" b="0" i="0" dirty="0">
                <a:solidFill>
                  <a:srgbClr val="374151"/>
                </a:solidFill>
                <a:effectLst/>
                <a:latin typeface="Söhne"/>
              </a:rPr>
              <a:t>They reduce the spatial dimensions of the feature maps while retaining the most important features.</a:t>
            </a:r>
          </a:p>
          <a:p>
            <a:pPr marL="742950" lvl="1" indent="-285750" algn="l">
              <a:buFont typeface="+mj-lt"/>
              <a:buAutoNum type="arabicPeriod"/>
            </a:pPr>
            <a:r>
              <a:rPr lang="en-US" b="0" i="0" dirty="0">
                <a:solidFill>
                  <a:srgbClr val="374151"/>
                </a:solidFill>
                <a:effectLst/>
                <a:latin typeface="Söhne"/>
              </a:rPr>
              <a:t>Max pooling is a commonly used technique where the maximum value in each pooling region is retained.</a:t>
            </a:r>
          </a:p>
          <a:p>
            <a:pPr algn="l">
              <a:buFont typeface="+mj-lt"/>
              <a:buAutoNum type="arabicPeriod"/>
            </a:pPr>
            <a:r>
              <a:rPr lang="en-US" b="0" i="0" dirty="0">
                <a:solidFill>
                  <a:srgbClr val="374151"/>
                </a:solidFill>
                <a:effectLst/>
                <a:latin typeface="Söhne"/>
              </a:rPr>
              <a:t>Flattening Layer:</a:t>
            </a:r>
          </a:p>
          <a:p>
            <a:pPr marL="742950" lvl="1" indent="-285750" algn="l">
              <a:buFont typeface="+mj-lt"/>
              <a:buAutoNum type="arabicPeriod"/>
            </a:pPr>
            <a:r>
              <a:rPr lang="en-US" b="0" i="0" dirty="0">
                <a:solidFill>
                  <a:srgbClr val="374151"/>
                </a:solidFill>
                <a:effectLst/>
                <a:latin typeface="Söhne"/>
              </a:rPr>
              <a:t>The flattening layer converts the multidimensional feature maps into a one-dimensional vector.</a:t>
            </a:r>
          </a:p>
          <a:p>
            <a:pPr marL="742950" lvl="1" indent="-285750" algn="l">
              <a:buFont typeface="+mj-lt"/>
              <a:buAutoNum type="arabicPeriod"/>
            </a:pPr>
            <a:r>
              <a:rPr lang="en-US" b="0" i="0" dirty="0">
                <a:solidFill>
                  <a:srgbClr val="374151"/>
                </a:solidFill>
                <a:effectLst/>
                <a:latin typeface="Söhne"/>
              </a:rPr>
              <a:t>This prepares the data for input into the fully connected layers of the CNN.</a:t>
            </a:r>
          </a:p>
          <a:p>
            <a:pPr algn="l">
              <a:buFont typeface="+mj-lt"/>
              <a:buAutoNum type="arabicPeriod"/>
            </a:pPr>
            <a:r>
              <a:rPr lang="en-US" b="0" i="0" dirty="0">
                <a:solidFill>
                  <a:srgbClr val="374151"/>
                </a:solidFill>
                <a:effectLst/>
                <a:latin typeface="Söhne"/>
              </a:rPr>
              <a:t>Fully Connected Layers:</a:t>
            </a:r>
          </a:p>
          <a:p>
            <a:pPr marL="742950" lvl="1" indent="-285750" algn="l">
              <a:buFont typeface="+mj-lt"/>
              <a:buAutoNum type="arabicPeriod"/>
            </a:pPr>
            <a:r>
              <a:rPr lang="en-US" b="0" i="0" dirty="0">
                <a:solidFill>
                  <a:srgbClr val="374151"/>
                </a:solidFill>
                <a:effectLst/>
                <a:latin typeface="Söhne"/>
              </a:rPr>
              <a:t>Fully connected layers connect every neuron in one layer to every neuron in the next layer.</a:t>
            </a:r>
          </a:p>
          <a:p>
            <a:pPr marL="742950" lvl="1" indent="-285750" algn="l">
              <a:buFont typeface="+mj-lt"/>
              <a:buAutoNum type="arabicPeriod"/>
            </a:pPr>
            <a:r>
              <a:rPr lang="en-US" b="0" i="0" dirty="0">
                <a:solidFill>
                  <a:srgbClr val="374151"/>
                </a:solidFill>
                <a:effectLst/>
                <a:latin typeface="Söhne"/>
              </a:rPr>
              <a:t>These layers learn high-level representations of the features extracted by the earlier layers.</a:t>
            </a:r>
          </a:p>
          <a:p>
            <a:pPr marL="742950" lvl="1" indent="-285750" algn="l">
              <a:buFont typeface="+mj-lt"/>
              <a:buAutoNum type="arabicPeriod"/>
            </a:pPr>
            <a:r>
              <a:rPr lang="en-US" b="0" i="0" dirty="0">
                <a:solidFill>
                  <a:srgbClr val="374151"/>
                </a:solidFill>
                <a:effectLst/>
                <a:latin typeface="Söhne"/>
              </a:rPr>
              <a:t>The number of neurons in the fully connected layers can vary based on the complexity of the classification task.</a:t>
            </a:r>
          </a:p>
          <a:p>
            <a:pPr algn="l">
              <a:buFont typeface="+mj-lt"/>
              <a:buAutoNum type="arabicPeriod"/>
            </a:pPr>
            <a:r>
              <a:rPr lang="en-US" b="0" i="0" dirty="0">
                <a:solidFill>
                  <a:srgbClr val="374151"/>
                </a:solidFill>
                <a:effectLst/>
                <a:latin typeface="Söhne"/>
              </a:rPr>
              <a:t>Output Layer:</a:t>
            </a:r>
          </a:p>
          <a:p>
            <a:pPr marL="742950" lvl="1" indent="-285750" algn="l">
              <a:buFont typeface="+mj-lt"/>
              <a:buAutoNum type="arabicPeriod"/>
            </a:pPr>
            <a:r>
              <a:rPr lang="en-US" b="0" i="0" dirty="0">
                <a:solidFill>
                  <a:srgbClr val="374151"/>
                </a:solidFill>
                <a:effectLst/>
                <a:latin typeface="Söhne"/>
              </a:rPr>
              <a:t>The output layer consists of neurons corresponding to the number of classes in the classification task.</a:t>
            </a:r>
          </a:p>
          <a:p>
            <a:pPr marL="742950" lvl="1" indent="-285750" algn="l">
              <a:buFont typeface="+mj-lt"/>
              <a:buAutoNum type="arabicPeriod"/>
            </a:pPr>
            <a:r>
              <a:rPr lang="en-US" b="0" i="0" dirty="0">
                <a:solidFill>
                  <a:srgbClr val="374151"/>
                </a:solidFill>
                <a:effectLst/>
                <a:latin typeface="Söhne"/>
              </a:rPr>
              <a:t>Each neuron represents the probability of the input image belonging to a particular class.</a:t>
            </a:r>
          </a:p>
          <a:p>
            <a:pPr marL="742950" lvl="1" indent="-285750" algn="l">
              <a:buFont typeface="+mj-lt"/>
              <a:buAutoNum type="arabicPeriod"/>
            </a:pPr>
            <a:r>
              <a:rPr lang="en-US" b="0" i="0" dirty="0">
                <a:solidFill>
                  <a:srgbClr val="374151"/>
                </a:solidFill>
                <a:effectLst/>
                <a:latin typeface="Söhne"/>
              </a:rPr>
              <a:t>The activation function used in the output layer depends on the nature of the problem. For multi-class classification, </a:t>
            </a:r>
            <a:r>
              <a:rPr lang="en-US" b="0" i="0" dirty="0" err="1">
                <a:solidFill>
                  <a:srgbClr val="374151"/>
                </a:solidFill>
                <a:effectLst/>
                <a:latin typeface="Söhne"/>
              </a:rPr>
              <a:t>softmax</a:t>
            </a:r>
            <a:r>
              <a:rPr lang="en-US" b="0" i="0" dirty="0">
                <a:solidFill>
                  <a:srgbClr val="374151"/>
                </a:solidFill>
                <a:effectLst/>
                <a:latin typeface="Söhne"/>
              </a:rPr>
              <a:t> activation is commonly used.</a:t>
            </a:r>
          </a:p>
          <a:p>
            <a:pPr algn="l"/>
            <a:r>
              <a:rPr lang="en-US" b="0" i="0" dirty="0">
                <a:solidFill>
                  <a:srgbClr val="374151"/>
                </a:solidFill>
                <a:effectLst/>
                <a:latin typeface="Söhne"/>
              </a:rPr>
              <a:t>By leveraging the power of the CNN model architecture, we can capture intricate patterns and features from the X-ray images, enabling accurate classification of pneumonia and COVID-19 cases. The architecture's depth, combined with appropriate hyperparameter tuning, allows us to achieve high performance in terms of accuracy and robustness.</a:t>
            </a:r>
          </a:p>
          <a:p>
            <a:endParaRPr lang="en-US" dirty="0"/>
          </a:p>
        </p:txBody>
      </p:sp>
      <p:sp>
        <p:nvSpPr>
          <p:cNvPr id="4" name="Slide Number Placeholder 3"/>
          <p:cNvSpPr>
            <a:spLocks noGrp="1"/>
          </p:cNvSpPr>
          <p:nvPr>
            <p:ph type="sldNum" sz="quarter" idx="5"/>
          </p:nvPr>
        </p:nvSpPr>
        <p:spPr/>
        <p:txBody>
          <a:bodyPr/>
          <a:lstStyle/>
          <a:p>
            <a:fld id="{B8758A4D-DFE5-CD42-8517-AAB54406A476}" type="slidenum">
              <a:rPr lang="en-US" smtClean="0"/>
              <a:t>8</a:t>
            </a:fld>
            <a:endParaRPr lang="en-US"/>
          </a:p>
        </p:txBody>
      </p:sp>
    </p:spTree>
    <p:extLst>
      <p:ext uri="{BB962C8B-B14F-4D97-AF65-F5344CB8AC3E}">
        <p14:creationId xmlns:p14="http://schemas.microsoft.com/office/powerpoint/2010/main" val="2844347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58A4D-DFE5-CD42-8517-AAB54406A476}" type="slidenum">
              <a:rPr lang="en-US" smtClean="0"/>
              <a:t>9</a:t>
            </a:fld>
            <a:endParaRPr lang="en-US"/>
          </a:p>
        </p:txBody>
      </p:sp>
    </p:spTree>
    <p:extLst>
      <p:ext uri="{BB962C8B-B14F-4D97-AF65-F5344CB8AC3E}">
        <p14:creationId xmlns:p14="http://schemas.microsoft.com/office/powerpoint/2010/main" val="366956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D5B4C3-9B00-474A-97E8-C13B4A35C414}"/>
              </a:ext>
            </a:extLst>
          </p:cNvPr>
          <p:cNvSpPr>
            <a:spLocks noGrp="1"/>
          </p:cNvSpPr>
          <p:nvPr>
            <p:ph type="subTitle" idx="1"/>
          </p:nvPr>
        </p:nvSpPr>
        <p:spPr>
          <a:xfrm>
            <a:off x="1524000" y="3391831"/>
            <a:ext cx="9144000" cy="1655762"/>
          </a:xfrm>
        </p:spPr>
        <p:txBody>
          <a:bodyPr/>
          <a:lstStyle>
            <a:lvl1pPr marL="0" indent="0" algn="l">
              <a:buNone/>
              <a:defRPr sz="2400" b="1"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2D22AE50-6F90-E24E-B822-6568D311B38B}"/>
              </a:ext>
            </a:extLst>
          </p:cNvPr>
          <p:cNvSpPr>
            <a:spLocks noGrp="1"/>
          </p:cNvSpPr>
          <p:nvPr>
            <p:ph type="title"/>
          </p:nvPr>
        </p:nvSpPr>
        <p:spPr>
          <a:xfrm>
            <a:off x="1524000" y="2032145"/>
            <a:ext cx="9144000" cy="1144151"/>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85B2EB50-2D06-0F47-91A8-A0077BC58DDD}"/>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24590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9C3A92E6-32C2-FB44-B5B2-762BF26633E2}"/>
              </a:ext>
            </a:extLst>
          </p:cNvPr>
          <p:cNvSpPr>
            <a:spLocks noGrp="1"/>
          </p:cNvSpPr>
          <p:nvPr>
            <p:ph type="pic" idx="1"/>
          </p:nvPr>
        </p:nvSpPr>
        <p:spPr>
          <a:xfrm>
            <a:off x="936516" y="956441"/>
            <a:ext cx="10417284" cy="5342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Text Placeholder 3">
            <a:extLst>
              <a:ext uri="{FF2B5EF4-FFF2-40B4-BE49-F238E27FC236}">
                <a16:creationId xmlns:a16="http://schemas.microsoft.com/office/drawing/2014/main" id="{4E849984-83FA-4B45-A602-6A412FE0CCE4}"/>
              </a:ext>
            </a:extLst>
          </p:cNvPr>
          <p:cNvSpPr>
            <a:spLocks noGrp="1"/>
          </p:cNvSpPr>
          <p:nvPr>
            <p:ph type="body" sz="quarter" idx="10" hasCustomPrompt="1"/>
          </p:nvPr>
        </p:nvSpPr>
        <p:spPr>
          <a:xfrm>
            <a:off x="7550150" y="6299200"/>
            <a:ext cx="3873500" cy="355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7542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6088-92BE-7449-8B28-318FAB3F2565}"/>
              </a:ext>
            </a:extLst>
          </p:cNvPr>
          <p:cNvSpPr>
            <a:spLocks noGrp="1"/>
          </p:cNvSpPr>
          <p:nvPr>
            <p:ph type="title"/>
          </p:nvPr>
        </p:nvSpPr>
        <p:spPr>
          <a:xfrm>
            <a:off x="839788" y="987425"/>
            <a:ext cx="4138612" cy="1429953"/>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0A42DAB-D135-604C-8CA5-59E8EBB192A1}"/>
              </a:ext>
            </a:extLst>
          </p:cNvPr>
          <p:cNvSpPr>
            <a:spLocks noGrp="1"/>
          </p:cNvSpPr>
          <p:nvPr>
            <p:ph idx="1"/>
          </p:nvPr>
        </p:nvSpPr>
        <p:spPr>
          <a:xfrm>
            <a:off x="5183188" y="987425"/>
            <a:ext cx="6172200" cy="52673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DDFE57F-E4E9-7543-83FD-1DD747CAD0BE}"/>
              </a:ext>
            </a:extLst>
          </p:cNvPr>
          <p:cNvSpPr>
            <a:spLocks noGrp="1"/>
          </p:cNvSpPr>
          <p:nvPr>
            <p:ph type="body" sz="half" idx="2"/>
          </p:nvPr>
        </p:nvSpPr>
        <p:spPr>
          <a:xfrm>
            <a:off x="839788" y="2571750"/>
            <a:ext cx="4138612" cy="3829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Placeholder 3">
            <a:extLst>
              <a:ext uri="{FF2B5EF4-FFF2-40B4-BE49-F238E27FC236}">
                <a16:creationId xmlns:a16="http://schemas.microsoft.com/office/drawing/2014/main" id="{2E940D73-0AAB-1944-9712-6637A75B1A9E}"/>
              </a:ext>
            </a:extLst>
          </p:cNvPr>
          <p:cNvSpPr>
            <a:spLocks noGrp="1"/>
          </p:cNvSpPr>
          <p:nvPr>
            <p:ph type="body" sz="quarter" idx="10" hasCustomPrompt="1"/>
          </p:nvPr>
        </p:nvSpPr>
        <p:spPr>
          <a:xfrm>
            <a:off x="7550150" y="6324600"/>
            <a:ext cx="3873500" cy="3302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3319215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2C89-5587-0348-8D17-7C08B2EAD6A2}"/>
              </a:ext>
            </a:extLst>
          </p:cNvPr>
          <p:cNvSpPr>
            <a:spLocks noGrp="1"/>
          </p:cNvSpPr>
          <p:nvPr>
            <p:ph type="title"/>
          </p:nvPr>
        </p:nvSpPr>
        <p:spPr>
          <a:xfrm>
            <a:off x="935421" y="956440"/>
            <a:ext cx="4011228" cy="1166649"/>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521D3EC-E376-5D4E-835F-620AC359D305}"/>
              </a:ext>
            </a:extLst>
          </p:cNvPr>
          <p:cNvSpPr>
            <a:spLocks noGrp="1"/>
          </p:cNvSpPr>
          <p:nvPr>
            <p:ph type="pic" idx="1"/>
          </p:nvPr>
        </p:nvSpPr>
        <p:spPr>
          <a:xfrm>
            <a:off x="5162167" y="956441"/>
            <a:ext cx="6172200" cy="53237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3B5B150-6498-3B43-813F-7D37535FB170}"/>
              </a:ext>
            </a:extLst>
          </p:cNvPr>
          <p:cNvSpPr>
            <a:spLocks noGrp="1"/>
          </p:cNvSpPr>
          <p:nvPr>
            <p:ph type="body" sz="half" idx="2"/>
          </p:nvPr>
        </p:nvSpPr>
        <p:spPr>
          <a:xfrm>
            <a:off x="935420" y="2291254"/>
            <a:ext cx="4011229" cy="39888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Placeholder 3">
            <a:extLst>
              <a:ext uri="{FF2B5EF4-FFF2-40B4-BE49-F238E27FC236}">
                <a16:creationId xmlns:a16="http://schemas.microsoft.com/office/drawing/2014/main" id="{131420AC-1CC6-B24D-864B-D3A8C0514E9A}"/>
              </a:ext>
            </a:extLst>
          </p:cNvPr>
          <p:cNvSpPr>
            <a:spLocks noGrp="1"/>
          </p:cNvSpPr>
          <p:nvPr>
            <p:ph type="body" sz="quarter" idx="10" hasCustomPrompt="1"/>
          </p:nvPr>
        </p:nvSpPr>
        <p:spPr>
          <a:xfrm>
            <a:off x="7550150" y="6280150"/>
            <a:ext cx="3873500" cy="37465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3431075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F930-5302-8041-8D70-01651E15774D}"/>
              </a:ext>
            </a:extLst>
          </p:cNvPr>
          <p:cNvSpPr>
            <a:spLocks noGrp="1"/>
          </p:cNvSpPr>
          <p:nvPr>
            <p:ph type="ctrTitle"/>
          </p:nvPr>
        </p:nvSpPr>
        <p:spPr>
          <a:xfrm>
            <a:off x="944217" y="1351721"/>
            <a:ext cx="10555357" cy="2317267"/>
          </a:xfrm>
          <a:prstGeom prst="rect">
            <a:avLst/>
          </a:prstGeo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3F2F13BE-DC53-5D42-92BC-B1405D01D68C}"/>
              </a:ext>
            </a:extLst>
          </p:cNvPr>
          <p:cNvSpPr>
            <a:spLocks noGrp="1"/>
          </p:cNvSpPr>
          <p:nvPr>
            <p:ph type="subTitle" idx="1"/>
          </p:nvPr>
        </p:nvSpPr>
        <p:spPr>
          <a:xfrm>
            <a:off x="944217" y="4228203"/>
            <a:ext cx="10555357" cy="1377467"/>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9883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07BF-1F09-3444-AFBA-78A9352F15ED}"/>
              </a:ext>
            </a:extLst>
          </p:cNvPr>
          <p:cNvSpPr>
            <a:spLocks noGrp="1"/>
          </p:cNvSpPr>
          <p:nvPr>
            <p:ph type="title"/>
          </p:nvPr>
        </p:nvSpPr>
        <p:spPr>
          <a:xfrm>
            <a:off x="831850" y="1838948"/>
            <a:ext cx="10515600" cy="2464696"/>
          </a:xfrm>
          <a:prstGeom prst="rect">
            <a:avLst/>
          </a:prstGeom>
        </p:spPr>
        <p:txBody>
          <a:bodyPr anchor="ctr">
            <a:normAutofit/>
          </a:bodyPr>
          <a:lstStyle>
            <a:lvl1pPr algn="ctr">
              <a:defRPr sz="5400"/>
            </a:lvl1pPr>
          </a:lstStyle>
          <a:p>
            <a:r>
              <a:rPr lang="en-US" dirty="0"/>
              <a:t>Click to edit Master title style</a:t>
            </a:r>
          </a:p>
        </p:txBody>
      </p:sp>
    </p:spTree>
    <p:extLst>
      <p:ext uri="{BB962C8B-B14F-4D97-AF65-F5344CB8AC3E}">
        <p14:creationId xmlns:p14="http://schemas.microsoft.com/office/powerpoint/2010/main" val="1342515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016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A9E0-FD26-B94E-9B92-E4BB7FDAC55D}"/>
              </a:ext>
            </a:extLst>
          </p:cNvPr>
          <p:cNvSpPr>
            <a:spLocks noGrp="1"/>
          </p:cNvSpPr>
          <p:nvPr>
            <p:ph type="title"/>
          </p:nvPr>
        </p:nvSpPr>
        <p:spPr/>
        <p:txBody>
          <a:bodyPr>
            <a:normAutofit/>
          </a:bodyPr>
          <a:lstStyle>
            <a:lvl1pPr>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AAD2F48-A24B-4049-960D-8B798AEFA8BE}"/>
              </a:ext>
            </a:extLst>
          </p:cNvPr>
          <p:cNvSpPr>
            <a:spLocks noGrp="1"/>
          </p:cNvSpPr>
          <p:nvPr>
            <p:ph idx="1"/>
          </p:nvPr>
        </p:nvSpPr>
        <p:spPr>
          <a:xfrm>
            <a:off x="936516" y="2449386"/>
            <a:ext cx="10417284" cy="3805364"/>
          </a:xfrm>
        </p:spPr>
        <p:txBody>
          <a:bodyPr/>
          <a:lstStyle>
            <a:lvl1pPr>
              <a:buClr>
                <a:srgbClr val="B30738"/>
              </a:buClr>
              <a:defRPr b="0" i="0">
                <a:latin typeface="Arial Narrow" panose="020B0604020202020204" pitchFamily="34" charset="0"/>
                <a:cs typeface="Arial Narrow" panose="020B0604020202020204" pitchFamily="34" charset="0"/>
              </a:defRPr>
            </a:lvl1pPr>
            <a:lvl2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2pPr>
            <a:lvl3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3pPr>
            <a:lvl4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4pPr>
            <a:lvl5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804C7CA-926E-AD42-9C16-D63E0CBCB0BE}"/>
              </a:ext>
            </a:extLst>
          </p:cNvPr>
          <p:cNvSpPr>
            <a:spLocks noGrp="1"/>
          </p:cNvSpPr>
          <p:nvPr>
            <p:ph type="body" sz="quarter" idx="10" hasCustomPrompt="1"/>
          </p:nvPr>
        </p:nvSpPr>
        <p:spPr>
          <a:xfrm>
            <a:off x="7550150" y="6254750"/>
            <a:ext cx="3873500" cy="40005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271607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55421C-28F7-134B-8F0E-FE7D28044B4A}"/>
              </a:ext>
            </a:extLst>
          </p:cNvPr>
          <p:cNvPicPr>
            <a:picLocks noChangeAspect="1"/>
          </p:cNvPicPr>
          <p:nvPr userDrawn="1"/>
        </p:nvPicPr>
        <p:blipFill>
          <a:blip r:embed="rId2">
            <a:alphaModFix amt="35000"/>
          </a:blip>
          <a:stretch>
            <a:fillRect/>
          </a:stretch>
        </p:blipFill>
        <p:spPr>
          <a:xfrm>
            <a:off x="207617" y="1170297"/>
            <a:ext cx="2316923" cy="2158047"/>
          </a:xfrm>
          <a:prstGeom prst="rect">
            <a:avLst/>
          </a:prstGeom>
        </p:spPr>
      </p:pic>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74035" y="1170297"/>
            <a:ext cx="10379765" cy="4683851"/>
          </a:xfrm>
        </p:spPr>
        <p:txBody>
          <a:bodyPr>
            <a:normAutofit/>
          </a:bodyPr>
          <a:lstStyle>
            <a:lvl1pPr>
              <a:defRPr sz="6000" b="0" i="0">
                <a:solidFill>
                  <a:schemeClr val="tx1">
                    <a:lumMod val="50000"/>
                    <a:lumOff val="50000"/>
                  </a:schemeClr>
                </a:solidFill>
                <a:latin typeface="Garamond" panose="02020404030301010803" pitchFamily="18" charset="0"/>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43C62840-6E05-504B-B2F6-709D240E6923}"/>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265859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0691-0E51-0642-89F8-2E84D8B866CC}"/>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1D74316-63BB-3446-BDDD-074CD2479EBE}"/>
              </a:ext>
            </a:extLst>
          </p:cNvPr>
          <p:cNvSpPr>
            <a:spLocks noGrp="1"/>
          </p:cNvSpPr>
          <p:nvPr>
            <p:ph type="body" idx="1"/>
          </p:nvPr>
        </p:nvSpPr>
        <p:spPr>
          <a:xfrm>
            <a:off x="831850" y="4677103"/>
            <a:ext cx="10515600" cy="141254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 Placeholder 3">
            <a:extLst>
              <a:ext uri="{FF2B5EF4-FFF2-40B4-BE49-F238E27FC236}">
                <a16:creationId xmlns:a16="http://schemas.microsoft.com/office/drawing/2014/main" id="{167D355E-B4A2-6F4F-B305-737A32A3ACE1}"/>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62897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12F8-AE85-BC4D-8ACE-BD36C7043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0E9A7C-E733-9C48-89C3-E8646610184E}"/>
              </a:ext>
            </a:extLst>
          </p:cNvPr>
          <p:cNvSpPr>
            <a:spLocks noGrp="1"/>
          </p:cNvSpPr>
          <p:nvPr>
            <p:ph sz="half" idx="1"/>
          </p:nvPr>
        </p:nvSpPr>
        <p:spPr>
          <a:xfrm>
            <a:off x="936516" y="2438399"/>
            <a:ext cx="5083284" cy="3829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0853515-618E-BC46-A98D-B716B4327E1F}"/>
              </a:ext>
            </a:extLst>
          </p:cNvPr>
          <p:cNvSpPr>
            <a:spLocks noGrp="1"/>
          </p:cNvSpPr>
          <p:nvPr>
            <p:ph sz="half" idx="2"/>
          </p:nvPr>
        </p:nvSpPr>
        <p:spPr>
          <a:xfrm>
            <a:off x="6172200" y="2438399"/>
            <a:ext cx="5181600" cy="3829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a:extLst>
              <a:ext uri="{FF2B5EF4-FFF2-40B4-BE49-F238E27FC236}">
                <a16:creationId xmlns:a16="http://schemas.microsoft.com/office/drawing/2014/main" id="{BF872C4E-C1EA-6E4F-ACE3-4DD19FF177FE}"/>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414107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EAC0-550E-1740-BE53-8E9F0A34C05A}"/>
              </a:ext>
            </a:extLst>
          </p:cNvPr>
          <p:cNvSpPr>
            <a:spLocks noGrp="1"/>
          </p:cNvSpPr>
          <p:nvPr>
            <p:ph type="title"/>
          </p:nvPr>
        </p:nvSpPr>
        <p:spPr>
          <a:xfrm>
            <a:off x="935420" y="882869"/>
            <a:ext cx="10419967" cy="8078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6707B4-CFB5-CF4A-9970-F7B61DECC9F7}"/>
              </a:ext>
            </a:extLst>
          </p:cNvPr>
          <p:cNvSpPr>
            <a:spLocks noGrp="1"/>
          </p:cNvSpPr>
          <p:nvPr>
            <p:ph type="body" idx="1"/>
          </p:nvPr>
        </p:nvSpPr>
        <p:spPr>
          <a:xfrm>
            <a:off x="935421" y="1839309"/>
            <a:ext cx="5062154" cy="6657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A7258-4408-8940-BE1F-BB96B827782D}"/>
              </a:ext>
            </a:extLst>
          </p:cNvPr>
          <p:cNvSpPr>
            <a:spLocks noGrp="1"/>
          </p:cNvSpPr>
          <p:nvPr>
            <p:ph sz="half" idx="2"/>
          </p:nvPr>
        </p:nvSpPr>
        <p:spPr>
          <a:xfrm>
            <a:off x="935421" y="2653695"/>
            <a:ext cx="5062154" cy="36074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51E6BE5-8409-9441-A406-BB5D9E6F941C}"/>
              </a:ext>
            </a:extLst>
          </p:cNvPr>
          <p:cNvSpPr>
            <a:spLocks noGrp="1"/>
          </p:cNvSpPr>
          <p:nvPr>
            <p:ph type="body" sz="quarter" idx="3"/>
          </p:nvPr>
        </p:nvSpPr>
        <p:spPr>
          <a:xfrm>
            <a:off x="6172200" y="1839309"/>
            <a:ext cx="5183188" cy="6657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EBE53-5EFB-6744-957B-B93F2D10CC5D}"/>
              </a:ext>
            </a:extLst>
          </p:cNvPr>
          <p:cNvSpPr>
            <a:spLocks noGrp="1"/>
          </p:cNvSpPr>
          <p:nvPr>
            <p:ph sz="quarter" idx="4"/>
          </p:nvPr>
        </p:nvSpPr>
        <p:spPr>
          <a:xfrm>
            <a:off x="6172200" y="2653695"/>
            <a:ext cx="5183188" cy="3607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a:extLst>
              <a:ext uri="{FF2B5EF4-FFF2-40B4-BE49-F238E27FC236}">
                <a16:creationId xmlns:a16="http://schemas.microsoft.com/office/drawing/2014/main" id="{30A5D7E1-E327-DF48-B848-9BDF99F875D4}"/>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54261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1170297"/>
            <a:ext cx="10417284" cy="1144151"/>
          </a:xfrm>
        </p:spPr>
        <p:txBody>
          <a:body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3651EA50-74CA-AA48-8D7F-2B85A97EE66C}"/>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356241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5973418"/>
            <a:ext cx="6467584" cy="575100"/>
          </a:xfrm>
        </p:spPr>
        <p:txBody>
          <a:bodyPr>
            <a:normAutofit/>
          </a:bodyPr>
          <a:lstStyle>
            <a:lvl1pPr>
              <a:defRPr sz="2000"/>
            </a:lvl1pPr>
          </a:lstStyle>
          <a:p>
            <a:r>
              <a:rPr lang="en-US"/>
              <a:t>Click to edit Master title style</a:t>
            </a:r>
            <a:endParaRPr lang="en-US" dirty="0"/>
          </a:p>
        </p:txBody>
      </p:sp>
      <p:sp>
        <p:nvSpPr>
          <p:cNvPr id="4" name="Picture Placeholder 2">
            <a:extLst>
              <a:ext uri="{FF2B5EF4-FFF2-40B4-BE49-F238E27FC236}">
                <a16:creationId xmlns:a16="http://schemas.microsoft.com/office/drawing/2014/main" id="{5F1C41BA-7C2D-F548-A588-7F002DC2319F}"/>
              </a:ext>
            </a:extLst>
          </p:cNvPr>
          <p:cNvSpPr>
            <a:spLocks noGrp="1"/>
          </p:cNvSpPr>
          <p:nvPr>
            <p:ph type="pic" idx="1"/>
          </p:nvPr>
        </p:nvSpPr>
        <p:spPr>
          <a:xfrm>
            <a:off x="936516" y="956441"/>
            <a:ext cx="10417284" cy="48678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3">
            <a:extLst>
              <a:ext uri="{FF2B5EF4-FFF2-40B4-BE49-F238E27FC236}">
                <a16:creationId xmlns:a16="http://schemas.microsoft.com/office/drawing/2014/main" id="{6AC4C19D-273F-DD4F-AB1E-92F31DD503BA}"/>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393335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5973418"/>
            <a:ext cx="6524734" cy="575100"/>
          </a:xfrm>
        </p:spPr>
        <p:txBody>
          <a:bodyPr>
            <a:normAutofit/>
          </a:bodyPr>
          <a:lstStyle>
            <a:lvl1pPr>
              <a:defRPr sz="2000"/>
            </a:lvl1pPr>
          </a:lstStyle>
          <a:p>
            <a:r>
              <a:rPr lang="en-US"/>
              <a:t>Click to edit Master title style</a:t>
            </a:r>
            <a:endParaRPr lang="en-US" dirty="0"/>
          </a:p>
        </p:txBody>
      </p:sp>
      <p:sp>
        <p:nvSpPr>
          <p:cNvPr id="4" name="Picture Placeholder 2">
            <a:extLst>
              <a:ext uri="{FF2B5EF4-FFF2-40B4-BE49-F238E27FC236}">
                <a16:creationId xmlns:a16="http://schemas.microsoft.com/office/drawing/2014/main" id="{5F1C41BA-7C2D-F548-A588-7F002DC2319F}"/>
              </a:ext>
            </a:extLst>
          </p:cNvPr>
          <p:cNvSpPr>
            <a:spLocks noGrp="1"/>
          </p:cNvSpPr>
          <p:nvPr>
            <p:ph type="pic" idx="1"/>
          </p:nvPr>
        </p:nvSpPr>
        <p:spPr>
          <a:xfrm>
            <a:off x="936516" y="956441"/>
            <a:ext cx="10417284" cy="48678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3">
            <a:extLst>
              <a:ext uri="{FF2B5EF4-FFF2-40B4-BE49-F238E27FC236}">
                <a16:creationId xmlns:a16="http://schemas.microsoft.com/office/drawing/2014/main" id="{DA9A9976-053D-644A-ACDD-10A8928C184A}"/>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or Department, Arial 14 pt.</a:t>
            </a:r>
            <a:endParaRPr lang="en-US" dirty="0"/>
          </a:p>
        </p:txBody>
      </p:sp>
    </p:spTree>
    <p:extLst>
      <p:ext uri="{BB962C8B-B14F-4D97-AF65-F5344CB8AC3E}">
        <p14:creationId xmlns:p14="http://schemas.microsoft.com/office/powerpoint/2010/main" val="518528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58DCC4-D98B-2742-9141-E813C534FE1D}"/>
              </a:ext>
            </a:extLst>
          </p:cNvPr>
          <p:cNvSpPr>
            <a:spLocks noGrp="1"/>
          </p:cNvSpPr>
          <p:nvPr>
            <p:ph type="title"/>
          </p:nvPr>
        </p:nvSpPr>
        <p:spPr>
          <a:xfrm>
            <a:off x="936516" y="1170297"/>
            <a:ext cx="10417284" cy="11441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521E8D8-70CD-BF4D-805E-3BA2B3E84893}"/>
              </a:ext>
            </a:extLst>
          </p:cNvPr>
          <p:cNvSpPr>
            <a:spLocks noGrp="1"/>
          </p:cNvSpPr>
          <p:nvPr>
            <p:ph type="body" idx="1"/>
          </p:nvPr>
        </p:nvSpPr>
        <p:spPr>
          <a:xfrm>
            <a:off x="936516" y="2449386"/>
            <a:ext cx="10417284" cy="383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50FD0265-AE87-AC4A-BBB3-EF8B93299236}"/>
              </a:ext>
            </a:extLst>
          </p:cNvPr>
          <p:cNvCxnSpPr>
            <a:cxnSpLocks/>
          </p:cNvCxnSpPr>
          <p:nvPr userDrawn="1"/>
        </p:nvCxnSpPr>
        <p:spPr>
          <a:xfrm>
            <a:off x="936516" y="730089"/>
            <a:ext cx="1125548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606507F-9FCF-7C40-9CCC-8081F5D27FC8}"/>
              </a:ext>
            </a:extLst>
          </p:cNvPr>
          <p:cNvPicPr>
            <a:picLocks noChangeAspect="1"/>
          </p:cNvPicPr>
          <p:nvPr userDrawn="1"/>
        </p:nvPicPr>
        <p:blipFill>
          <a:blip r:embed="rId14"/>
          <a:stretch>
            <a:fillRect/>
          </a:stretch>
        </p:blipFill>
        <p:spPr>
          <a:xfrm>
            <a:off x="8050924" y="471954"/>
            <a:ext cx="3880944" cy="160105"/>
          </a:xfrm>
          <a:prstGeom prst="rect">
            <a:avLst/>
          </a:prstGeom>
        </p:spPr>
      </p:pic>
      <p:cxnSp>
        <p:nvCxnSpPr>
          <p:cNvPr id="14" name="Straight Connector 13">
            <a:extLst>
              <a:ext uri="{FF2B5EF4-FFF2-40B4-BE49-F238E27FC236}">
                <a16:creationId xmlns:a16="http://schemas.microsoft.com/office/drawing/2014/main" id="{A215C687-9087-C947-AB5A-223EF7DA7E9A}"/>
              </a:ext>
            </a:extLst>
          </p:cNvPr>
          <p:cNvCxnSpPr>
            <a:cxnSpLocks/>
          </p:cNvCxnSpPr>
          <p:nvPr userDrawn="1"/>
        </p:nvCxnSpPr>
        <p:spPr>
          <a:xfrm>
            <a:off x="936516" y="388502"/>
            <a:ext cx="1125548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3AF69D0A-C2A3-A54B-87B3-155829A53D57}"/>
              </a:ext>
            </a:extLst>
          </p:cNvPr>
          <p:cNvPicPr>
            <a:picLocks noChangeAspect="1"/>
          </p:cNvPicPr>
          <p:nvPr userDrawn="1"/>
        </p:nvPicPr>
        <p:blipFill>
          <a:blip r:embed="rId15"/>
          <a:stretch>
            <a:fillRect/>
          </a:stretch>
        </p:blipFill>
        <p:spPr>
          <a:xfrm>
            <a:off x="132474" y="160495"/>
            <a:ext cx="804042" cy="804042"/>
          </a:xfrm>
          <a:prstGeom prst="rect">
            <a:avLst/>
          </a:prstGeom>
        </p:spPr>
      </p:pic>
      <p:cxnSp>
        <p:nvCxnSpPr>
          <p:cNvPr id="32" name="Straight Connector 31">
            <a:extLst>
              <a:ext uri="{FF2B5EF4-FFF2-40B4-BE49-F238E27FC236}">
                <a16:creationId xmlns:a16="http://schemas.microsoft.com/office/drawing/2014/main" id="{72A6E712-938E-934E-86D2-CF80E3166B5B}"/>
              </a:ext>
            </a:extLst>
          </p:cNvPr>
          <p:cNvCxnSpPr>
            <a:cxnSpLocks/>
          </p:cNvCxnSpPr>
          <p:nvPr userDrawn="1"/>
        </p:nvCxnSpPr>
        <p:spPr>
          <a:xfrm>
            <a:off x="936516" y="6652668"/>
            <a:ext cx="1041728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583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67" r:id="rId8"/>
    <p:sldLayoutId id="2147483668" r:id="rId9"/>
    <p:sldLayoutId id="2147483655" r:id="rId10"/>
    <p:sldLayoutId id="2147483656" r:id="rId11"/>
    <p:sldLayoutId id="2147483657" r:id="rId12"/>
  </p:sldLayoutIdLst>
  <p:txStyles>
    <p:titleStyle>
      <a:lvl1pPr algn="l" defTabSz="914400" rtl="0" eaLnBrk="1" latinLnBrk="0" hangingPunct="1">
        <a:lnSpc>
          <a:spcPct val="90000"/>
        </a:lnSpc>
        <a:spcBef>
          <a:spcPct val="0"/>
        </a:spcBef>
        <a:buNone/>
        <a:defRPr sz="3600" b="1" i="0" kern="1200"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B30738"/>
        </a:buClr>
        <a:buFont typeface="Arial" panose="020B0604020202020204" pitchFamily="34" charset="0"/>
        <a:buChar char="•"/>
        <a:defRPr sz="2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1pPr>
      <a:lvl2pPr marL="685800" indent="-228600" algn="l" defTabSz="914400" rtl="0" eaLnBrk="1" latinLnBrk="0" hangingPunct="1">
        <a:lnSpc>
          <a:spcPct val="90000"/>
        </a:lnSpc>
        <a:spcBef>
          <a:spcPts val="500"/>
        </a:spcBef>
        <a:buClr>
          <a:srgbClr val="B30738"/>
        </a:buClr>
        <a:buFont typeface="Arial" panose="020B0604020202020204" pitchFamily="34" charset="0"/>
        <a:buChar char="•"/>
        <a:defRPr sz="20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2pPr>
      <a:lvl3pPr marL="1143000" indent="-228600" algn="l" defTabSz="914400" rtl="0" eaLnBrk="1" latinLnBrk="0" hangingPunct="1">
        <a:lnSpc>
          <a:spcPct val="90000"/>
        </a:lnSpc>
        <a:spcBef>
          <a:spcPts val="500"/>
        </a:spcBef>
        <a:buClr>
          <a:srgbClr val="B30738"/>
        </a:buClr>
        <a:buFont typeface="Arial" panose="020B0604020202020204" pitchFamily="34" charset="0"/>
        <a:buChar char="•"/>
        <a:defRPr sz="18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3pPr>
      <a:lvl4pPr marL="1600200" indent="-228600" algn="l" defTabSz="914400" rtl="0" eaLnBrk="1" latinLnBrk="0" hangingPunct="1">
        <a:lnSpc>
          <a:spcPct val="90000"/>
        </a:lnSpc>
        <a:spcBef>
          <a:spcPts val="500"/>
        </a:spcBef>
        <a:buClr>
          <a:srgbClr val="B30738"/>
        </a:buClr>
        <a:buFont typeface="Arial" panose="020B0604020202020204" pitchFamily="34" charset="0"/>
        <a:buChar char="•"/>
        <a:defRPr sz="16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4pPr>
      <a:lvl5pPr marL="2057400" indent="-228600" algn="l" defTabSz="914400" rtl="0" eaLnBrk="1" latinLnBrk="0" hangingPunct="1">
        <a:lnSpc>
          <a:spcPct val="90000"/>
        </a:lnSpc>
        <a:spcBef>
          <a:spcPts val="500"/>
        </a:spcBef>
        <a:buClr>
          <a:srgbClr val="B30738"/>
        </a:buClr>
        <a:buFont typeface="Arial" panose="020B0604020202020204" pitchFamily="34" charset="0"/>
        <a:buChar char="•"/>
        <a:defRPr sz="1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B3073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EF7EA9-7F89-AB44-B414-A35A39B88682}"/>
              </a:ext>
            </a:extLst>
          </p:cNvPr>
          <p:cNvSpPr>
            <a:spLocks noGrp="1"/>
          </p:cNvSpPr>
          <p:nvPr>
            <p:ph type="title"/>
          </p:nvPr>
        </p:nvSpPr>
        <p:spPr>
          <a:xfrm>
            <a:off x="838200" y="1820015"/>
            <a:ext cx="10515600" cy="6427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FD578A8-B26A-4945-96B6-DF5E5BC7DEDE}"/>
              </a:ext>
            </a:extLst>
          </p:cNvPr>
          <p:cNvSpPr>
            <a:spLocks noGrp="1"/>
          </p:cNvSpPr>
          <p:nvPr>
            <p:ph type="body" idx="1"/>
          </p:nvPr>
        </p:nvSpPr>
        <p:spPr>
          <a:xfrm>
            <a:off x="838200" y="2697162"/>
            <a:ext cx="10515600" cy="3246438"/>
          </a:xfrm>
          <a:prstGeom prst="rect">
            <a:avLst/>
          </a:prstGeom>
        </p:spPr>
        <p:txBody>
          <a:bodyPr vert="horz" lIns="91440" tIns="45720" rIns="91440" bIns="45720" rtlCol="0">
            <a:normAutofit/>
          </a:bodyPr>
          <a:lstStyle/>
          <a:p>
            <a:pPr lvl="0"/>
            <a:r>
              <a:rPr lang="en-US" dirty="0"/>
              <a:t>Edit Master text styles</a:t>
            </a:r>
          </a:p>
          <a:p>
            <a:pPr lvl="1"/>
            <a:r>
              <a:rPr lang="en-US" dirty="0" err="1"/>
              <a:t>Secod</a:t>
            </a:r>
            <a:r>
              <a:rPr lang="en-US" dirty="0"/>
              <a:t>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694CFB0A-34C6-5D42-83C5-6E58C3499080}"/>
              </a:ext>
            </a:extLst>
          </p:cNvPr>
          <p:cNvCxnSpPr>
            <a:cxnSpLocks/>
          </p:cNvCxnSpPr>
          <p:nvPr userDrawn="1"/>
        </p:nvCxnSpPr>
        <p:spPr>
          <a:xfrm>
            <a:off x="956394" y="730089"/>
            <a:ext cx="112554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06B758-975E-984A-8DF2-F551E50A3FBA}"/>
              </a:ext>
            </a:extLst>
          </p:cNvPr>
          <p:cNvCxnSpPr>
            <a:cxnSpLocks/>
          </p:cNvCxnSpPr>
          <p:nvPr userDrawn="1"/>
        </p:nvCxnSpPr>
        <p:spPr>
          <a:xfrm>
            <a:off x="956394" y="388502"/>
            <a:ext cx="112554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BCBDF38-9EC5-8347-AE99-4FA5381A78A6}"/>
              </a:ext>
            </a:extLst>
          </p:cNvPr>
          <p:cNvPicPr>
            <a:picLocks noChangeAspect="1"/>
          </p:cNvPicPr>
          <p:nvPr userDrawn="1"/>
        </p:nvPicPr>
        <p:blipFill>
          <a:blip r:embed="rId5"/>
          <a:stretch>
            <a:fillRect/>
          </a:stretch>
        </p:blipFill>
        <p:spPr>
          <a:xfrm>
            <a:off x="8050924" y="472981"/>
            <a:ext cx="3880944" cy="172629"/>
          </a:xfrm>
          <a:prstGeom prst="rect">
            <a:avLst/>
          </a:prstGeom>
        </p:spPr>
      </p:pic>
      <p:pic>
        <p:nvPicPr>
          <p:cNvPr id="18" name="Picture 17">
            <a:extLst>
              <a:ext uri="{FF2B5EF4-FFF2-40B4-BE49-F238E27FC236}">
                <a16:creationId xmlns:a16="http://schemas.microsoft.com/office/drawing/2014/main" id="{FA5D1952-D4DE-0B48-9AEC-F81A6CB6ED07}"/>
              </a:ext>
            </a:extLst>
          </p:cNvPr>
          <p:cNvPicPr>
            <a:picLocks noChangeAspect="1"/>
          </p:cNvPicPr>
          <p:nvPr userDrawn="1"/>
        </p:nvPicPr>
        <p:blipFill>
          <a:blip r:embed="rId6"/>
          <a:stretch>
            <a:fillRect/>
          </a:stretch>
        </p:blipFill>
        <p:spPr>
          <a:xfrm>
            <a:off x="132474" y="157274"/>
            <a:ext cx="804042" cy="804042"/>
          </a:xfrm>
          <a:prstGeom prst="rect">
            <a:avLst/>
          </a:prstGeom>
        </p:spPr>
      </p:pic>
    </p:spTree>
    <p:extLst>
      <p:ext uri="{BB962C8B-B14F-4D97-AF65-F5344CB8AC3E}">
        <p14:creationId xmlns:p14="http://schemas.microsoft.com/office/powerpoint/2010/main" val="2484045733"/>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66" r:id="rId3"/>
  </p:sldLayoutIdLst>
  <p:txStyles>
    <p:titleStyle>
      <a:lvl1pPr algn="l" defTabSz="914400" rtl="0" eaLnBrk="1" latinLnBrk="0" hangingPunct="1">
        <a:lnSpc>
          <a:spcPct val="90000"/>
        </a:lnSpc>
        <a:spcBef>
          <a:spcPct val="0"/>
        </a:spcBef>
        <a:buNone/>
        <a:defRPr sz="4400" b="1"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towardsdatascience.com/convolutional-neural-networks-explained-9cc5188c4939" TargetMode="External"/><Relationship Id="rId3" Type="http://schemas.openxmlformats.org/officeDocument/2006/relationships/hyperlink" Target="https://www.kaggle.com/datasets/tawsifurrahman/covid19-radiography-database" TargetMode="External"/><Relationship Id="rId7" Type="http://schemas.openxmlformats.org/officeDocument/2006/relationships/hyperlink" Target="https://www.mdpi.com/2075-4418/11/8/148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ncbi.nlm.nih.gov/pmc/articles/PMC7875085/" TargetMode="External"/><Relationship Id="rId5" Type="http://schemas.openxmlformats.org/officeDocument/2006/relationships/hyperlink" Target="https://www.nature.com/articles/s41598-022-27266-9" TargetMode="External"/><Relationship Id="rId4" Type="http://schemas.openxmlformats.org/officeDocument/2006/relationships/hyperlink" Target="https://vitalflux.com/wp-content/uploads/2021/11/VGG16-CNN-Architecture.pn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AF3DE3F-7502-904F-9BAB-B1F5DEA23BEF}"/>
              </a:ext>
            </a:extLst>
          </p:cNvPr>
          <p:cNvSpPr>
            <a:spLocks noGrp="1"/>
          </p:cNvSpPr>
          <p:nvPr>
            <p:ph type="subTitle" idx="1"/>
          </p:nvPr>
        </p:nvSpPr>
        <p:spPr>
          <a:xfrm>
            <a:off x="8476180" y="5517222"/>
            <a:ext cx="1688387" cy="516690"/>
          </a:xfrm>
        </p:spPr>
        <p:txBody>
          <a:bodyPr>
            <a:noAutofit/>
          </a:bodyPr>
          <a:lstStyle/>
          <a:p>
            <a:pPr algn="r"/>
            <a:r>
              <a:rPr lang="en-US" sz="1800" dirty="0"/>
              <a:t>Mohini Rana</a:t>
            </a:r>
          </a:p>
          <a:p>
            <a:pPr algn="r" rtl="0">
              <a:spcBef>
                <a:spcPts val="0"/>
              </a:spcBef>
              <a:spcAft>
                <a:spcPts val="0"/>
              </a:spcAft>
            </a:pPr>
            <a:r>
              <a:rPr lang="en-US" sz="1800" dirty="0">
                <a:solidFill>
                  <a:schemeClr val="tx1">
                    <a:lumMod val="50000"/>
                    <a:lumOff val="50000"/>
                  </a:schemeClr>
                </a:solidFill>
              </a:rPr>
              <a:t>W1629782</a:t>
            </a:r>
          </a:p>
        </p:txBody>
      </p:sp>
      <p:sp>
        <p:nvSpPr>
          <p:cNvPr id="3" name="Title 2">
            <a:extLst>
              <a:ext uri="{FF2B5EF4-FFF2-40B4-BE49-F238E27FC236}">
                <a16:creationId xmlns:a16="http://schemas.microsoft.com/office/drawing/2014/main" id="{4A818BAB-0338-734A-B1E8-2463F3B297A4}"/>
              </a:ext>
            </a:extLst>
          </p:cNvPr>
          <p:cNvSpPr>
            <a:spLocks noGrp="1"/>
          </p:cNvSpPr>
          <p:nvPr>
            <p:ph type="title"/>
          </p:nvPr>
        </p:nvSpPr>
        <p:spPr>
          <a:xfrm>
            <a:off x="821635" y="1828801"/>
            <a:ext cx="10498774" cy="1600200"/>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spcBef>
                <a:spcPts val="0"/>
              </a:spcBef>
            </a:pPr>
            <a:r>
              <a:rPr lang="en-US" i="0" dirty="0">
                <a:solidFill>
                  <a:srgbClr val="374151"/>
                </a:solidFill>
                <a:effectLst/>
                <a:latin typeface="Söhne"/>
              </a:rPr>
              <a:t>COEN 393 Directed Research</a:t>
            </a:r>
            <a:br>
              <a:rPr lang="en-US" dirty="0"/>
            </a:br>
            <a:r>
              <a:rPr lang="en-US" sz="2000" i="0" dirty="0">
                <a:solidFill>
                  <a:srgbClr val="374151"/>
                </a:solidFill>
                <a:effectLst/>
                <a:latin typeface="Söhne"/>
              </a:rPr>
              <a:t>Image Classification Using CNN: Pneumonia and Covid-19 Detection from X-Ray Images</a:t>
            </a:r>
            <a:endParaRPr lang="en-US" sz="4400" i="1" dirty="0"/>
          </a:p>
        </p:txBody>
      </p:sp>
      <p:sp>
        <p:nvSpPr>
          <p:cNvPr id="5" name="TextBox 4">
            <a:extLst>
              <a:ext uri="{FF2B5EF4-FFF2-40B4-BE49-F238E27FC236}">
                <a16:creationId xmlns:a16="http://schemas.microsoft.com/office/drawing/2014/main" id="{A8F550C9-FF06-F2CC-6AEF-6F9925BB976A}"/>
              </a:ext>
            </a:extLst>
          </p:cNvPr>
          <p:cNvSpPr txBox="1"/>
          <p:nvPr/>
        </p:nvSpPr>
        <p:spPr>
          <a:xfrm>
            <a:off x="6285516" y="2844225"/>
            <a:ext cx="4381328" cy="584775"/>
          </a:xfrm>
          <a:prstGeom prst="rect">
            <a:avLst/>
          </a:prstGeom>
          <a:noFill/>
        </p:spPr>
        <p:txBody>
          <a:bodyPr wrap="none" rtlCol="0">
            <a:spAutoFit/>
          </a:bodyPr>
          <a:lstStyle/>
          <a:p>
            <a:endParaRPr lang="en-US" sz="1600" b="0" i="1" u="none" strike="noStrike" dirty="0">
              <a:solidFill>
                <a:srgbClr val="595959"/>
              </a:solidFill>
              <a:effectLst/>
              <a:latin typeface="Arial" panose="020B0604020202020204" pitchFamily="34" charset="0"/>
            </a:endParaRPr>
          </a:p>
          <a:p>
            <a:r>
              <a:rPr lang="en-US" sz="1600" b="0" i="1" u="none" strike="noStrike" dirty="0">
                <a:solidFill>
                  <a:srgbClr val="595959"/>
                </a:solidFill>
                <a:effectLst/>
                <a:latin typeface="Arial" panose="020B0604020202020204" pitchFamily="34" charset="0"/>
              </a:rPr>
              <a:t>-Under the guidance of Prof. Behnam </a:t>
            </a:r>
            <a:r>
              <a:rPr lang="en-US" sz="1600" b="0" i="1" u="none" strike="noStrike" dirty="0" err="1">
                <a:solidFill>
                  <a:srgbClr val="595959"/>
                </a:solidFill>
                <a:effectLst/>
                <a:latin typeface="Arial" panose="020B0604020202020204" pitchFamily="34" charset="0"/>
              </a:rPr>
              <a:t>Dezfouli</a:t>
            </a:r>
            <a:endParaRPr lang="en-US" sz="1600" dirty="0"/>
          </a:p>
        </p:txBody>
      </p:sp>
      <p:sp>
        <p:nvSpPr>
          <p:cNvPr id="11" name="Text Placeholder 3">
            <a:extLst>
              <a:ext uri="{FF2B5EF4-FFF2-40B4-BE49-F238E27FC236}">
                <a16:creationId xmlns:a16="http://schemas.microsoft.com/office/drawing/2014/main" id="{CB371F4D-A777-1785-91D9-4340F1B566C2}"/>
              </a:ext>
            </a:extLst>
          </p:cNvPr>
          <p:cNvSpPr>
            <a:spLocks noGrp="1"/>
          </p:cNvSpPr>
          <p:nvPr>
            <p:ph type="body" sz="quarter" idx="10"/>
          </p:nvPr>
        </p:nvSpPr>
        <p:spPr>
          <a:xfrm>
            <a:off x="7550150" y="6254750"/>
            <a:ext cx="3873500" cy="400050"/>
          </a:xfrm>
        </p:spPr>
        <p:txBody>
          <a:bodyPr/>
          <a:lstStyle/>
          <a:p>
            <a:r>
              <a:rPr lang="en-US" dirty="0"/>
              <a:t>School of Engineering</a:t>
            </a:r>
          </a:p>
        </p:txBody>
      </p:sp>
    </p:spTree>
    <p:extLst>
      <p:ext uri="{BB962C8B-B14F-4D97-AF65-F5344CB8AC3E}">
        <p14:creationId xmlns:p14="http://schemas.microsoft.com/office/powerpoint/2010/main" val="394516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CEB6-CA7F-A5C9-0EA8-AE66A428DACD}"/>
              </a:ext>
            </a:extLst>
          </p:cNvPr>
          <p:cNvSpPr>
            <a:spLocks noGrp="1"/>
          </p:cNvSpPr>
          <p:nvPr>
            <p:ph type="title"/>
          </p:nvPr>
        </p:nvSpPr>
        <p:spPr/>
        <p:txBody>
          <a:bodyPr/>
          <a:lstStyle/>
          <a:p>
            <a:r>
              <a:rPr lang="en-US" i="0" dirty="0">
                <a:solidFill>
                  <a:srgbClr val="374151"/>
                </a:solidFill>
                <a:effectLst/>
                <a:latin typeface="Söhne"/>
              </a:rPr>
              <a:t>Results</a:t>
            </a:r>
            <a:endParaRPr lang="en-US" dirty="0"/>
          </a:p>
        </p:txBody>
      </p:sp>
      <p:sp>
        <p:nvSpPr>
          <p:cNvPr id="3" name="Content Placeholder 2">
            <a:extLst>
              <a:ext uri="{FF2B5EF4-FFF2-40B4-BE49-F238E27FC236}">
                <a16:creationId xmlns:a16="http://schemas.microsoft.com/office/drawing/2014/main" id="{ACB54C75-349D-68B3-3B40-4FEF84E62155}"/>
              </a:ext>
            </a:extLst>
          </p:cNvPr>
          <p:cNvSpPr>
            <a:spLocks noGrp="1"/>
          </p:cNvSpPr>
          <p:nvPr>
            <p:ph idx="1"/>
          </p:nvPr>
        </p:nvSpPr>
        <p:spPr>
          <a:xfrm>
            <a:off x="838199" y="3194016"/>
            <a:ext cx="9948333" cy="2855348"/>
          </a:xfrm>
        </p:spPr>
        <p:txBody>
          <a:bodyPr>
            <a:normAutofit fontScale="92500" lnSpcReduction="10000"/>
          </a:bodyPr>
          <a:lstStyle/>
          <a:p>
            <a:pPr algn="l">
              <a:buFont typeface="Arial" panose="020B0604020202020204" pitchFamily="34" charset="0"/>
              <a:buChar char="•"/>
            </a:pPr>
            <a:r>
              <a:rPr lang="en-US" dirty="0">
                <a:solidFill>
                  <a:srgbClr val="374151"/>
                </a:solidFill>
                <a:latin typeface="Söhne"/>
              </a:rPr>
              <a:t>Iteration 1: Image Classification for Normal, Covid-19 (#Epochs = 5)</a:t>
            </a:r>
          </a:p>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Loss: 0.1898</a:t>
            </a:r>
          </a:p>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Accuracy: 0.9218</a:t>
            </a:r>
          </a:p>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MSE: 0.0580</a:t>
            </a:r>
          </a:p>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F1 Score: 0.8358</a:t>
            </a:r>
          </a:p>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Recall: 0.8332</a:t>
            </a:r>
          </a:p>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Precision: 0.8558</a:t>
            </a:r>
          </a:p>
        </p:txBody>
      </p:sp>
      <p:sp>
        <p:nvSpPr>
          <p:cNvPr id="4" name="Text Placeholder 3">
            <a:extLst>
              <a:ext uri="{FF2B5EF4-FFF2-40B4-BE49-F238E27FC236}">
                <a16:creationId xmlns:a16="http://schemas.microsoft.com/office/drawing/2014/main" id="{156183A8-0752-0F39-C867-D95EE89DC994}"/>
              </a:ext>
            </a:extLst>
          </p:cNvPr>
          <p:cNvSpPr>
            <a:spLocks noGrp="1"/>
          </p:cNvSpPr>
          <p:nvPr>
            <p:ph type="body" sz="quarter" idx="10"/>
          </p:nvPr>
        </p:nvSpPr>
        <p:spPr/>
        <p:txBody>
          <a:bodyPr/>
          <a:lstStyle/>
          <a:p>
            <a:r>
              <a:rPr lang="en-US" dirty="0"/>
              <a:t>School of Engineering</a:t>
            </a:r>
          </a:p>
        </p:txBody>
      </p:sp>
      <p:sp>
        <p:nvSpPr>
          <p:cNvPr id="8" name="TextBox 7">
            <a:extLst>
              <a:ext uri="{FF2B5EF4-FFF2-40B4-BE49-F238E27FC236}">
                <a16:creationId xmlns:a16="http://schemas.microsoft.com/office/drawing/2014/main" id="{535F6279-FF46-1FC6-DD12-5F7475FAAA06}"/>
              </a:ext>
            </a:extLst>
          </p:cNvPr>
          <p:cNvSpPr txBox="1"/>
          <p:nvPr/>
        </p:nvSpPr>
        <p:spPr>
          <a:xfrm>
            <a:off x="838199" y="1998133"/>
            <a:ext cx="10964333" cy="954107"/>
          </a:xfrm>
          <a:prstGeom prst="rect">
            <a:avLst/>
          </a:prstGeom>
          <a:noFill/>
        </p:spPr>
        <p:txBody>
          <a:bodyPr wrap="square">
            <a:spAutoFit/>
          </a:bodyPr>
          <a:lstStyle/>
          <a:p>
            <a:pPr marL="0" indent="0" algn="l">
              <a:buNone/>
            </a:pPr>
            <a:r>
              <a:rPr lang="en-US" sz="2800" b="0" i="0" dirty="0">
                <a:solidFill>
                  <a:srgbClr val="374151"/>
                </a:solidFill>
                <a:effectLst/>
                <a:latin typeface="Söhne"/>
              </a:rPr>
              <a:t>As we can see from the code’s output, these are the Accuracy, Precision, F1 Score, and Recall values for both iterations – </a:t>
            </a:r>
          </a:p>
        </p:txBody>
      </p:sp>
    </p:spTree>
    <p:extLst>
      <p:ext uri="{BB962C8B-B14F-4D97-AF65-F5344CB8AC3E}">
        <p14:creationId xmlns:p14="http://schemas.microsoft.com/office/powerpoint/2010/main" val="217689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CEB6-CA7F-A5C9-0EA8-AE66A428DACD}"/>
              </a:ext>
            </a:extLst>
          </p:cNvPr>
          <p:cNvSpPr>
            <a:spLocks noGrp="1"/>
          </p:cNvSpPr>
          <p:nvPr>
            <p:ph type="title"/>
          </p:nvPr>
        </p:nvSpPr>
        <p:spPr>
          <a:xfrm>
            <a:off x="887358" y="1027422"/>
            <a:ext cx="10417284" cy="1144151"/>
          </a:xfrm>
        </p:spPr>
        <p:txBody>
          <a:bodyPr/>
          <a:lstStyle/>
          <a:p>
            <a:r>
              <a:rPr lang="en-US" i="0" dirty="0">
                <a:solidFill>
                  <a:srgbClr val="374151"/>
                </a:solidFill>
                <a:effectLst/>
                <a:latin typeface="Söhne"/>
              </a:rPr>
              <a:t>Results Cont’d</a:t>
            </a:r>
            <a:endParaRPr lang="en-US" dirty="0"/>
          </a:p>
        </p:txBody>
      </p:sp>
      <p:sp>
        <p:nvSpPr>
          <p:cNvPr id="4" name="Text Placeholder 3">
            <a:extLst>
              <a:ext uri="{FF2B5EF4-FFF2-40B4-BE49-F238E27FC236}">
                <a16:creationId xmlns:a16="http://schemas.microsoft.com/office/drawing/2014/main" id="{156183A8-0752-0F39-C867-D95EE89DC994}"/>
              </a:ext>
            </a:extLst>
          </p:cNvPr>
          <p:cNvSpPr>
            <a:spLocks noGrp="1"/>
          </p:cNvSpPr>
          <p:nvPr>
            <p:ph type="body" sz="quarter" idx="10"/>
          </p:nvPr>
        </p:nvSpPr>
        <p:spPr>
          <a:xfrm>
            <a:off x="7558171" y="6281674"/>
            <a:ext cx="3873500" cy="400050"/>
          </a:xfrm>
        </p:spPr>
        <p:txBody>
          <a:bodyPr/>
          <a:lstStyle/>
          <a:p>
            <a:r>
              <a:rPr lang="en-US" dirty="0"/>
              <a:t>School of Engineering</a:t>
            </a:r>
          </a:p>
        </p:txBody>
      </p:sp>
      <p:pic>
        <p:nvPicPr>
          <p:cNvPr id="17" name="Picture 16" descr="A picture containing text, screenshot, line, plot&#10;&#10;Description automatically generated">
            <a:extLst>
              <a:ext uri="{FF2B5EF4-FFF2-40B4-BE49-F238E27FC236}">
                <a16:creationId xmlns:a16="http://schemas.microsoft.com/office/drawing/2014/main" id="{82D63396-F013-EAAB-1AA5-1D55F1055441}"/>
              </a:ext>
            </a:extLst>
          </p:cNvPr>
          <p:cNvPicPr>
            <a:picLocks noChangeAspect="1"/>
          </p:cNvPicPr>
          <p:nvPr/>
        </p:nvPicPr>
        <p:blipFill>
          <a:blip r:embed="rId3"/>
          <a:stretch>
            <a:fillRect/>
          </a:stretch>
        </p:blipFill>
        <p:spPr>
          <a:xfrm>
            <a:off x="101600" y="1887474"/>
            <a:ext cx="5702300" cy="4394200"/>
          </a:xfrm>
          <a:prstGeom prst="rect">
            <a:avLst/>
          </a:prstGeom>
        </p:spPr>
      </p:pic>
      <p:pic>
        <p:nvPicPr>
          <p:cNvPr id="19" name="Picture 18">
            <a:extLst>
              <a:ext uri="{FF2B5EF4-FFF2-40B4-BE49-F238E27FC236}">
                <a16:creationId xmlns:a16="http://schemas.microsoft.com/office/drawing/2014/main" id="{54BBDEE0-EF24-EC0E-2456-AF144607B603}"/>
              </a:ext>
            </a:extLst>
          </p:cNvPr>
          <p:cNvPicPr>
            <a:picLocks noChangeAspect="1"/>
          </p:cNvPicPr>
          <p:nvPr/>
        </p:nvPicPr>
        <p:blipFill>
          <a:blip r:embed="rId4"/>
          <a:stretch>
            <a:fillRect/>
          </a:stretch>
        </p:blipFill>
        <p:spPr>
          <a:xfrm>
            <a:off x="5803900" y="1887474"/>
            <a:ext cx="5702300" cy="4394200"/>
          </a:xfrm>
          <a:prstGeom prst="rect">
            <a:avLst/>
          </a:prstGeom>
        </p:spPr>
      </p:pic>
    </p:spTree>
    <p:extLst>
      <p:ext uri="{BB962C8B-B14F-4D97-AF65-F5344CB8AC3E}">
        <p14:creationId xmlns:p14="http://schemas.microsoft.com/office/powerpoint/2010/main" val="43302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CEB6-CA7F-A5C9-0EA8-AE66A428DACD}"/>
              </a:ext>
            </a:extLst>
          </p:cNvPr>
          <p:cNvSpPr>
            <a:spLocks noGrp="1"/>
          </p:cNvSpPr>
          <p:nvPr>
            <p:ph type="title"/>
          </p:nvPr>
        </p:nvSpPr>
        <p:spPr/>
        <p:txBody>
          <a:bodyPr/>
          <a:lstStyle/>
          <a:p>
            <a:r>
              <a:rPr lang="en-US" i="0" dirty="0">
                <a:solidFill>
                  <a:srgbClr val="374151"/>
                </a:solidFill>
                <a:effectLst/>
                <a:latin typeface="Söhne"/>
              </a:rPr>
              <a:t>Results Cont’d</a:t>
            </a:r>
            <a:endParaRPr lang="en-US" dirty="0"/>
          </a:p>
        </p:txBody>
      </p:sp>
      <p:sp>
        <p:nvSpPr>
          <p:cNvPr id="4" name="Text Placeholder 3">
            <a:extLst>
              <a:ext uri="{FF2B5EF4-FFF2-40B4-BE49-F238E27FC236}">
                <a16:creationId xmlns:a16="http://schemas.microsoft.com/office/drawing/2014/main" id="{156183A8-0752-0F39-C867-D95EE89DC994}"/>
              </a:ext>
            </a:extLst>
          </p:cNvPr>
          <p:cNvSpPr>
            <a:spLocks noGrp="1"/>
          </p:cNvSpPr>
          <p:nvPr>
            <p:ph type="body" sz="quarter" idx="10"/>
          </p:nvPr>
        </p:nvSpPr>
        <p:spPr/>
        <p:txBody>
          <a:bodyPr/>
          <a:lstStyle/>
          <a:p>
            <a:r>
              <a:rPr lang="en-US" dirty="0"/>
              <a:t>School of Engineering</a:t>
            </a:r>
          </a:p>
        </p:txBody>
      </p:sp>
      <p:sp>
        <p:nvSpPr>
          <p:cNvPr id="6" name="TextBox 5">
            <a:extLst>
              <a:ext uri="{FF2B5EF4-FFF2-40B4-BE49-F238E27FC236}">
                <a16:creationId xmlns:a16="http://schemas.microsoft.com/office/drawing/2014/main" id="{D22C617E-B1F9-8AEE-7A59-CC870FD56831}"/>
              </a:ext>
            </a:extLst>
          </p:cNvPr>
          <p:cNvSpPr txBox="1"/>
          <p:nvPr/>
        </p:nvSpPr>
        <p:spPr>
          <a:xfrm>
            <a:off x="936516" y="2116667"/>
            <a:ext cx="11018418" cy="2727926"/>
          </a:xfrm>
          <a:prstGeom prst="rect">
            <a:avLst/>
          </a:prstGeom>
          <a:noFill/>
        </p:spPr>
        <p:txBody>
          <a:bodyPr wrap="square">
            <a:spAutoFit/>
          </a:bodyPr>
          <a:lstStyle/>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Iteration 2:  Image Classification for Normal, Covid-19 and Pneumonia (#Epochs = 7)</a:t>
            </a:r>
          </a:p>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Accuracy: 0.6880</a:t>
            </a:r>
          </a:p>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MSE: 0.3222</a:t>
            </a:r>
          </a:p>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F1 Score: 0.6155</a:t>
            </a:r>
          </a:p>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Recall: 0.5825</a:t>
            </a:r>
          </a:p>
          <a:p>
            <a:pPr marL="228600" indent="-228600">
              <a:lnSpc>
                <a:spcPct val="90000"/>
              </a:lnSpc>
              <a:spcBef>
                <a:spcPts val="1000"/>
              </a:spcBef>
              <a:buClr>
                <a:srgbClr val="B30738"/>
              </a:buClr>
              <a:buFont typeface="Arial" panose="020B0604020202020204" pitchFamily="34" charset="0"/>
              <a:buChar char="•"/>
            </a:pPr>
            <a:r>
              <a:rPr lang="en-US" sz="2400" dirty="0">
                <a:solidFill>
                  <a:srgbClr val="374151"/>
                </a:solidFill>
                <a:latin typeface="Söhne"/>
                <a:cs typeface="Arial Narrow" panose="020B0604020202020204" pitchFamily="34" charset="0"/>
              </a:rPr>
              <a:t>Precision: 0.6766</a:t>
            </a:r>
          </a:p>
        </p:txBody>
      </p:sp>
    </p:spTree>
    <p:extLst>
      <p:ext uri="{BB962C8B-B14F-4D97-AF65-F5344CB8AC3E}">
        <p14:creationId xmlns:p14="http://schemas.microsoft.com/office/powerpoint/2010/main" val="323964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CEB6-CA7F-A5C9-0EA8-AE66A428DACD}"/>
              </a:ext>
            </a:extLst>
          </p:cNvPr>
          <p:cNvSpPr>
            <a:spLocks noGrp="1"/>
          </p:cNvSpPr>
          <p:nvPr>
            <p:ph type="title"/>
          </p:nvPr>
        </p:nvSpPr>
        <p:spPr>
          <a:xfrm>
            <a:off x="1006366" y="1098860"/>
            <a:ext cx="10417284" cy="1144151"/>
          </a:xfrm>
        </p:spPr>
        <p:txBody>
          <a:bodyPr/>
          <a:lstStyle/>
          <a:p>
            <a:r>
              <a:rPr lang="en-US" i="0" dirty="0">
                <a:solidFill>
                  <a:srgbClr val="374151"/>
                </a:solidFill>
                <a:effectLst/>
                <a:latin typeface="Söhne"/>
              </a:rPr>
              <a:t>Results Cont’d</a:t>
            </a:r>
            <a:endParaRPr lang="en-US" dirty="0"/>
          </a:p>
        </p:txBody>
      </p:sp>
      <p:sp>
        <p:nvSpPr>
          <p:cNvPr id="4" name="Text Placeholder 3">
            <a:extLst>
              <a:ext uri="{FF2B5EF4-FFF2-40B4-BE49-F238E27FC236}">
                <a16:creationId xmlns:a16="http://schemas.microsoft.com/office/drawing/2014/main" id="{156183A8-0752-0F39-C867-D95EE89DC994}"/>
              </a:ext>
            </a:extLst>
          </p:cNvPr>
          <p:cNvSpPr>
            <a:spLocks noGrp="1"/>
          </p:cNvSpPr>
          <p:nvPr>
            <p:ph type="body" sz="quarter" idx="10"/>
          </p:nvPr>
        </p:nvSpPr>
        <p:spPr/>
        <p:txBody>
          <a:bodyPr/>
          <a:lstStyle/>
          <a:p>
            <a:r>
              <a:rPr lang="en-US" dirty="0"/>
              <a:t>School of Engineering</a:t>
            </a:r>
          </a:p>
        </p:txBody>
      </p:sp>
      <p:pic>
        <p:nvPicPr>
          <p:cNvPr id="10" name="Picture 9" descr="A picture containing text, line, diagram, plot&#10;&#10;Description automatically generated">
            <a:extLst>
              <a:ext uri="{FF2B5EF4-FFF2-40B4-BE49-F238E27FC236}">
                <a16:creationId xmlns:a16="http://schemas.microsoft.com/office/drawing/2014/main" id="{D67F6110-20F0-EF6F-D3D5-E88E2E600D55}"/>
              </a:ext>
            </a:extLst>
          </p:cNvPr>
          <p:cNvPicPr>
            <a:picLocks noChangeAspect="1"/>
          </p:cNvPicPr>
          <p:nvPr/>
        </p:nvPicPr>
        <p:blipFill>
          <a:blip r:embed="rId3"/>
          <a:stretch>
            <a:fillRect/>
          </a:stretch>
        </p:blipFill>
        <p:spPr>
          <a:xfrm>
            <a:off x="241366" y="2438010"/>
            <a:ext cx="5781676" cy="3832299"/>
          </a:xfrm>
          <a:prstGeom prst="rect">
            <a:avLst/>
          </a:prstGeom>
        </p:spPr>
      </p:pic>
      <p:pic>
        <p:nvPicPr>
          <p:cNvPr id="12" name="Picture 11" descr="A picture containing text, line, screenshot, plot&#10;&#10;Description automatically generated">
            <a:extLst>
              <a:ext uri="{FF2B5EF4-FFF2-40B4-BE49-F238E27FC236}">
                <a16:creationId xmlns:a16="http://schemas.microsoft.com/office/drawing/2014/main" id="{754BDE22-58FB-E221-994F-504D3C1D56EC}"/>
              </a:ext>
            </a:extLst>
          </p:cNvPr>
          <p:cNvPicPr>
            <a:picLocks noChangeAspect="1"/>
          </p:cNvPicPr>
          <p:nvPr/>
        </p:nvPicPr>
        <p:blipFill>
          <a:blip r:embed="rId4"/>
          <a:stretch>
            <a:fillRect/>
          </a:stretch>
        </p:blipFill>
        <p:spPr>
          <a:xfrm>
            <a:off x="6215008" y="2438010"/>
            <a:ext cx="5726500" cy="4016765"/>
          </a:xfrm>
          <a:prstGeom prst="rect">
            <a:avLst/>
          </a:prstGeom>
        </p:spPr>
      </p:pic>
    </p:spTree>
    <p:extLst>
      <p:ext uri="{BB962C8B-B14F-4D97-AF65-F5344CB8AC3E}">
        <p14:creationId xmlns:p14="http://schemas.microsoft.com/office/powerpoint/2010/main" val="313885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CEB6-CA7F-A5C9-0EA8-AE66A428DACD}"/>
              </a:ext>
            </a:extLst>
          </p:cNvPr>
          <p:cNvSpPr>
            <a:spLocks noGrp="1"/>
          </p:cNvSpPr>
          <p:nvPr>
            <p:ph type="title"/>
          </p:nvPr>
        </p:nvSpPr>
        <p:spPr/>
        <p:txBody>
          <a:bodyPr/>
          <a:lstStyle/>
          <a:p>
            <a:r>
              <a:rPr lang="en-US" i="0" dirty="0">
                <a:solidFill>
                  <a:srgbClr val="374151"/>
                </a:solidFill>
                <a:effectLst/>
                <a:latin typeface="Söhne"/>
              </a:rPr>
              <a:t>Conclusion and Future Scope</a:t>
            </a:r>
            <a:endParaRPr lang="en-US" dirty="0"/>
          </a:p>
        </p:txBody>
      </p:sp>
      <p:sp>
        <p:nvSpPr>
          <p:cNvPr id="3" name="Content Placeholder 2">
            <a:extLst>
              <a:ext uri="{FF2B5EF4-FFF2-40B4-BE49-F238E27FC236}">
                <a16:creationId xmlns:a16="http://schemas.microsoft.com/office/drawing/2014/main" id="{ACB54C75-349D-68B3-3B40-4FEF84E62155}"/>
              </a:ext>
            </a:extLst>
          </p:cNvPr>
          <p:cNvSpPr>
            <a:spLocks noGrp="1"/>
          </p:cNvSpPr>
          <p:nvPr>
            <p:ph idx="1"/>
          </p:nvPr>
        </p:nvSpPr>
        <p:spPr>
          <a:xfrm>
            <a:off x="887358" y="2201334"/>
            <a:ext cx="10417284" cy="2597150"/>
          </a:xfrm>
        </p:spPr>
        <p:txBody>
          <a:bodyPr/>
          <a:lstStyle/>
          <a:p>
            <a:pPr algn="l">
              <a:buFont typeface="Arial" panose="020B0604020202020204" pitchFamily="34" charset="0"/>
              <a:buChar char="•"/>
            </a:pPr>
            <a:r>
              <a:rPr lang="en-US" b="0" i="0" dirty="0">
                <a:solidFill>
                  <a:srgbClr val="374151"/>
                </a:solidFill>
                <a:effectLst/>
                <a:latin typeface="Söhne"/>
              </a:rPr>
              <a:t>Summary of the research findings</a:t>
            </a:r>
          </a:p>
          <a:p>
            <a:pPr algn="l">
              <a:buFont typeface="Arial" panose="020B0604020202020204" pitchFamily="34" charset="0"/>
              <a:buChar char="•"/>
            </a:pPr>
            <a:r>
              <a:rPr lang="en-US" b="0" i="0" dirty="0">
                <a:solidFill>
                  <a:srgbClr val="374151"/>
                </a:solidFill>
                <a:effectLst/>
                <a:latin typeface="Söhne"/>
              </a:rPr>
              <a:t>Importance of accurate diagnosis using X-ray images</a:t>
            </a:r>
          </a:p>
          <a:p>
            <a:pPr algn="l">
              <a:buFont typeface="Arial" panose="020B0604020202020204" pitchFamily="34" charset="0"/>
              <a:buChar char="•"/>
            </a:pPr>
            <a:r>
              <a:rPr lang="en-US" b="0" i="0" dirty="0">
                <a:solidFill>
                  <a:srgbClr val="374151"/>
                </a:solidFill>
                <a:effectLst/>
                <a:latin typeface="Söhne"/>
              </a:rPr>
              <a:t>Future Implications and potential applications</a:t>
            </a:r>
          </a:p>
          <a:p>
            <a:pPr algn="l">
              <a:buFont typeface="Arial" panose="020B0604020202020204" pitchFamily="34" charset="0"/>
              <a:buChar char="•"/>
            </a:pPr>
            <a:endParaRPr lang="en-US" b="0" i="0" dirty="0">
              <a:solidFill>
                <a:srgbClr val="374151"/>
              </a:solidFill>
              <a:effectLst/>
              <a:latin typeface="Söhne"/>
            </a:endParaRPr>
          </a:p>
        </p:txBody>
      </p:sp>
      <p:sp>
        <p:nvSpPr>
          <p:cNvPr id="4" name="Text Placeholder 3">
            <a:extLst>
              <a:ext uri="{FF2B5EF4-FFF2-40B4-BE49-F238E27FC236}">
                <a16:creationId xmlns:a16="http://schemas.microsoft.com/office/drawing/2014/main" id="{156183A8-0752-0F39-C867-D95EE89DC994}"/>
              </a:ext>
            </a:extLst>
          </p:cNvPr>
          <p:cNvSpPr>
            <a:spLocks noGrp="1"/>
          </p:cNvSpPr>
          <p:nvPr>
            <p:ph type="body" sz="quarter" idx="10"/>
          </p:nvPr>
        </p:nvSpPr>
        <p:spPr/>
        <p:txBody>
          <a:bodyPr/>
          <a:lstStyle/>
          <a:p>
            <a:r>
              <a:rPr lang="en-US" dirty="0"/>
              <a:t>School of Engineering</a:t>
            </a:r>
          </a:p>
        </p:txBody>
      </p:sp>
    </p:spTree>
    <p:extLst>
      <p:ext uri="{BB962C8B-B14F-4D97-AF65-F5344CB8AC3E}">
        <p14:creationId xmlns:p14="http://schemas.microsoft.com/office/powerpoint/2010/main" val="391583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3F42-D9C5-4175-954E-44A70447745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1D404FA-92E0-3AF3-FD88-1EDE63E8ABD1}"/>
              </a:ext>
            </a:extLst>
          </p:cNvPr>
          <p:cNvSpPr>
            <a:spLocks noGrp="1"/>
          </p:cNvSpPr>
          <p:nvPr>
            <p:ph idx="1"/>
          </p:nvPr>
        </p:nvSpPr>
        <p:spPr/>
        <p:txBody>
          <a:bodyPr/>
          <a:lstStyle/>
          <a:p>
            <a:r>
              <a:rPr lang="en-US" dirty="0">
                <a:hlinkClick r:id="rId3"/>
              </a:rPr>
              <a:t>https://</a:t>
            </a:r>
            <a:r>
              <a:rPr lang="en-US" dirty="0" err="1">
                <a:hlinkClick r:id="rId3"/>
              </a:rPr>
              <a:t>www.kaggle.com</a:t>
            </a:r>
            <a:r>
              <a:rPr lang="en-US" dirty="0">
                <a:hlinkClick r:id="rId3"/>
              </a:rPr>
              <a:t>/datasets/</a:t>
            </a:r>
            <a:r>
              <a:rPr lang="en-US" dirty="0" err="1">
                <a:hlinkClick r:id="rId3"/>
              </a:rPr>
              <a:t>tawsifurrahman</a:t>
            </a:r>
            <a:r>
              <a:rPr lang="en-US" dirty="0">
                <a:hlinkClick r:id="rId3"/>
              </a:rPr>
              <a:t>/covid19-radiography-database</a:t>
            </a:r>
            <a:endParaRPr lang="en-US" dirty="0"/>
          </a:p>
          <a:p>
            <a:r>
              <a:rPr lang="en-US" dirty="0">
                <a:hlinkClick r:id="rId4"/>
              </a:rPr>
              <a:t>https://vitalflux.com/wp-content/uploads/2021/11/VGG16-CNN-Architecture.png</a:t>
            </a:r>
            <a:endParaRPr lang="en-US" dirty="0"/>
          </a:p>
          <a:p>
            <a:r>
              <a:rPr lang="en-US" dirty="0">
                <a:hlinkClick r:id="rId5"/>
              </a:rPr>
              <a:t>https://www.nature.com/articles/s41598-022-27266-9</a:t>
            </a:r>
            <a:endParaRPr lang="en-US" dirty="0"/>
          </a:p>
          <a:p>
            <a:r>
              <a:rPr lang="en-US" dirty="0">
                <a:hlinkClick r:id="rId6"/>
              </a:rPr>
              <a:t>https://www.ncbi.nlm.nih.gov/pmc/articles/PMC7875085/</a:t>
            </a:r>
            <a:endParaRPr lang="en-US" dirty="0"/>
          </a:p>
          <a:p>
            <a:r>
              <a:rPr lang="en-US" dirty="0">
                <a:hlinkClick r:id="rId7"/>
              </a:rPr>
              <a:t>https://www.mdpi.com/2075-4418/11/8/1480</a:t>
            </a:r>
            <a:endParaRPr lang="en-US" dirty="0"/>
          </a:p>
          <a:p>
            <a:r>
              <a:rPr lang="en-US" dirty="0">
                <a:hlinkClick r:id="rId8"/>
              </a:rPr>
              <a:t>https://</a:t>
            </a:r>
            <a:r>
              <a:rPr lang="en-US" dirty="0" err="1">
                <a:hlinkClick r:id="rId8"/>
              </a:rPr>
              <a:t>towardsdatascience.com</a:t>
            </a:r>
            <a:r>
              <a:rPr lang="en-US" dirty="0">
                <a:hlinkClick r:id="rId8"/>
              </a:rPr>
              <a:t>/convolutional-neural-networks-explained-9cc5188c4939</a:t>
            </a:r>
            <a:endParaRPr lang="en-US" dirty="0"/>
          </a:p>
        </p:txBody>
      </p:sp>
      <p:sp>
        <p:nvSpPr>
          <p:cNvPr id="4" name="Text Placeholder 3">
            <a:extLst>
              <a:ext uri="{FF2B5EF4-FFF2-40B4-BE49-F238E27FC236}">
                <a16:creationId xmlns:a16="http://schemas.microsoft.com/office/drawing/2014/main" id="{57DD9F2E-C43B-D973-0F35-FB668767E7B8}"/>
              </a:ext>
            </a:extLst>
          </p:cNvPr>
          <p:cNvSpPr>
            <a:spLocks noGrp="1"/>
          </p:cNvSpPr>
          <p:nvPr>
            <p:ph type="body" sz="quarter" idx="10"/>
          </p:nvPr>
        </p:nvSpPr>
        <p:spPr/>
        <p:txBody>
          <a:bodyPr/>
          <a:lstStyle/>
          <a:p>
            <a:r>
              <a:rPr lang="en-US" dirty="0"/>
              <a:t>School of Engineering</a:t>
            </a:r>
          </a:p>
        </p:txBody>
      </p:sp>
    </p:spTree>
    <p:extLst>
      <p:ext uri="{BB962C8B-B14F-4D97-AF65-F5344CB8AC3E}">
        <p14:creationId xmlns:p14="http://schemas.microsoft.com/office/powerpoint/2010/main" val="16623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3F42-D9C5-4175-954E-44A704477450}"/>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11D404FA-92E0-3AF3-FD88-1EDE63E8ABD1}"/>
              </a:ext>
            </a:extLst>
          </p:cNvPr>
          <p:cNvSpPr>
            <a:spLocks noGrp="1"/>
          </p:cNvSpPr>
          <p:nvPr>
            <p:ph idx="1"/>
          </p:nvPr>
        </p:nvSpPr>
        <p:spPr/>
        <p:txBody>
          <a:bodyPr/>
          <a:lstStyle/>
          <a:p>
            <a:r>
              <a:rPr lang="en-US" dirty="0"/>
              <a:t>Santa Clara University</a:t>
            </a:r>
          </a:p>
          <a:p>
            <a:r>
              <a:rPr lang="en-US" dirty="0"/>
              <a:t>Professor Behnam </a:t>
            </a:r>
            <a:r>
              <a:rPr lang="en-US" dirty="0" err="1"/>
              <a:t>Dezfouli</a:t>
            </a:r>
            <a:endParaRPr lang="en-US" dirty="0"/>
          </a:p>
          <a:p>
            <a:r>
              <a:rPr lang="en-US" dirty="0"/>
              <a:t>Researchers from Qatar University and University of Dhaka</a:t>
            </a:r>
          </a:p>
          <a:p>
            <a:r>
              <a:rPr lang="en-US" dirty="0"/>
              <a:t>Medical Professionals – Access to X-ray images</a:t>
            </a:r>
          </a:p>
          <a:p>
            <a:r>
              <a:rPr lang="en-US" dirty="0"/>
              <a:t>Open-Source Community</a:t>
            </a:r>
          </a:p>
          <a:p>
            <a:r>
              <a:rPr lang="en-US" dirty="0"/>
              <a:t>Funding and Support</a:t>
            </a:r>
          </a:p>
          <a:p>
            <a:endParaRPr lang="en-US" dirty="0"/>
          </a:p>
        </p:txBody>
      </p:sp>
      <p:sp>
        <p:nvSpPr>
          <p:cNvPr id="4" name="Text Placeholder 3">
            <a:extLst>
              <a:ext uri="{FF2B5EF4-FFF2-40B4-BE49-F238E27FC236}">
                <a16:creationId xmlns:a16="http://schemas.microsoft.com/office/drawing/2014/main" id="{57DD9F2E-C43B-D973-0F35-FB668767E7B8}"/>
              </a:ext>
            </a:extLst>
          </p:cNvPr>
          <p:cNvSpPr>
            <a:spLocks noGrp="1"/>
          </p:cNvSpPr>
          <p:nvPr>
            <p:ph type="body" sz="quarter" idx="10"/>
          </p:nvPr>
        </p:nvSpPr>
        <p:spPr/>
        <p:txBody>
          <a:bodyPr/>
          <a:lstStyle/>
          <a:p>
            <a:r>
              <a:rPr lang="en-US" dirty="0"/>
              <a:t>School of Engineering</a:t>
            </a:r>
          </a:p>
        </p:txBody>
      </p:sp>
    </p:spTree>
    <p:extLst>
      <p:ext uri="{BB962C8B-B14F-4D97-AF65-F5344CB8AC3E}">
        <p14:creationId xmlns:p14="http://schemas.microsoft.com/office/powerpoint/2010/main" val="67091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4741-77D8-984D-A951-07DDE78BF7A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54882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7E1C-8723-2C4E-AC34-7E5C81A1A957}"/>
              </a:ext>
            </a:extLst>
          </p:cNvPr>
          <p:cNvSpPr>
            <a:spLocks noGrp="1"/>
          </p:cNvSpPr>
          <p:nvPr>
            <p:ph type="title"/>
          </p:nvPr>
        </p:nvSpPr>
        <p:spPr>
          <a:xfrm>
            <a:off x="887358" y="933230"/>
            <a:ext cx="10417284" cy="1144151"/>
          </a:xfrm>
        </p:spPr>
        <p:txBody>
          <a:bodyPr/>
          <a:lstStyle/>
          <a:p>
            <a:r>
              <a:rPr lang="en-US" dirty="0"/>
              <a:t>AGENDA</a:t>
            </a:r>
          </a:p>
        </p:txBody>
      </p:sp>
      <p:sp>
        <p:nvSpPr>
          <p:cNvPr id="3" name="Content Placeholder 2">
            <a:extLst>
              <a:ext uri="{FF2B5EF4-FFF2-40B4-BE49-F238E27FC236}">
                <a16:creationId xmlns:a16="http://schemas.microsoft.com/office/drawing/2014/main" id="{95347A53-04E7-8E49-A877-F5B5EE7D3253}"/>
              </a:ext>
            </a:extLst>
          </p:cNvPr>
          <p:cNvSpPr>
            <a:spLocks noGrp="1"/>
          </p:cNvSpPr>
          <p:nvPr>
            <p:ph idx="1"/>
          </p:nvPr>
        </p:nvSpPr>
        <p:spPr>
          <a:xfrm>
            <a:off x="838199" y="2077381"/>
            <a:ext cx="5113867" cy="4340353"/>
          </a:xfrm>
        </p:spPr>
        <p:txBody>
          <a:bodyPr>
            <a:normAutofit/>
          </a:bodyPr>
          <a:lstStyle/>
          <a:p>
            <a:r>
              <a:rPr lang="en-US" sz="3600" dirty="0"/>
              <a:t>Introduction and Motivation</a:t>
            </a:r>
          </a:p>
          <a:p>
            <a:r>
              <a:rPr lang="en-US" sz="3600" dirty="0"/>
              <a:t>Research Background</a:t>
            </a:r>
          </a:p>
          <a:p>
            <a:r>
              <a:rPr lang="en-US" sz="3600" dirty="0"/>
              <a:t>Dataset Overview</a:t>
            </a:r>
          </a:p>
          <a:p>
            <a:r>
              <a:rPr lang="en-US" sz="3600" dirty="0"/>
              <a:t>Model Architecture</a:t>
            </a:r>
          </a:p>
          <a:p>
            <a:r>
              <a:rPr lang="en-US" sz="3600" dirty="0"/>
              <a:t>Code Walkthrough</a:t>
            </a:r>
          </a:p>
        </p:txBody>
      </p:sp>
      <p:sp>
        <p:nvSpPr>
          <p:cNvPr id="4" name="Text Placeholder 3">
            <a:extLst>
              <a:ext uri="{FF2B5EF4-FFF2-40B4-BE49-F238E27FC236}">
                <a16:creationId xmlns:a16="http://schemas.microsoft.com/office/drawing/2014/main" id="{F79F6654-1822-4D46-9F53-5F69423EBCD3}"/>
              </a:ext>
            </a:extLst>
          </p:cNvPr>
          <p:cNvSpPr>
            <a:spLocks noGrp="1"/>
          </p:cNvSpPr>
          <p:nvPr>
            <p:ph type="body" sz="quarter" idx="10"/>
          </p:nvPr>
        </p:nvSpPr>
        <p:spPr/>
        <p:txBody>
          <a:bodyPr/>
          <a:lstStyle/>
          <a:p>
            <a:r>
              <a:rPr lang="en-US" dirty="0"/>
              <a:t>School of Engineering</a:t>
            </a:r>
          </a:p>
        </p:txBody>
      </p:sp>
      <p:sp>
        <p:nvSpPr>
          <p:cNvPr id="5" name="TextBox 4">
            <a:extLst>
              <a:ext uri="{FF2B5EF4-FFF2-40B4-BE49-F238E27FC236}">
                <a16:creationId xmlns:a16="http://schemas.microsoft.com/office/drawing/2014/main" id="{257125B9-67CC-7411-51A1-99A3C0F4C105}"/>
              </a:ext>
            </a:extLst>
          </p:cNvPr>
          <p:cNvSpPr txBox="1"/>
          <p:nvPr/>
        </p:nvSpPr>
        <p:spPr>
          <a:xfrm>
            <a:off x="5791200" y="2077381"/>
            <a:ext cx="5113867" cy="2471446"/>
          </a:xfrm>
          <a:prstGeom prst="rect">
            <a:avLst/>
          </a:prstGeom>
          <a:noFill/>
        </p:spPr>
        <p:txBody>
          <a:bodyPr wrap="square" rtlCol="0">
            <a:spAutoFit/>
          </a:bodyPr>
          <a:lstStyle/>
          <a:p>
            <a:pPr marL="228600" indent="-228600">
              <a:lnSpc>
                <a:spcPct val="90000"/>
              </a:lnSpc>
              <a:spcBef>
                <a:spcPts val="1000"/>
              </a:spcBef>
              <a:buClr>
                <a:srgbClr val="B30738"/>
              </a:buClr>
              <a:buFont typeface="Arial" panose="020B0604020202020204" pitchFamily="34" charset="0"/>
              <a:buChar char="•"/>
            </a:pPr>
            <a:r>
              <a:rPr lang="en-US" sz="3600" dirty="0">
                <a:solidFill>
                  <a:schemeClr val="tx1">
                    <a:lumMod val="65000"/>
                    <a:lumOff val="35000"/>
                  </a:schemeClr>
                </a:solidFill>
                <a:latin typeface="Arial Narrow" panose="020B0604020202020204" pitchFamily="34" charset="0"/>
                <a:cs typeface="Arial Narrow" panose="020B0604020202020204" pitchFamily="34" charset="0"/>
              </a:rPr>
              <a:t>Future Scope</a:t>
            </a:r>
          </a:p>
          <a:p>
            <a:pPr marL="228600" indent="-228600">
              <a:lnSpc>
                <a:spcPct val="90000"/>
              </a:lnSpc>
              <a:spcBef>
                <a:spcPts val="1000"/>
              </a:spcBef>
              <a:buClr>
                <a:srgbClr val="B30738"/>
              </a:buClr>
              <a:buFont typeface="Arial" panose="020B0604020202020204" pitchFamily="34" charset="0"/>
              <a:buChar char="•"/>
            </a:pPr>
            <a:r>
              <a:rPr lang="en-US" sz="3600" dirty="0">
                <a:solidFill>
                  <a:schemeClr val="tx1">
                    <a:lumMod val="65000"/>
                    <a:lumOff val="35000"/>
                  </a:schemeClr>
                </a:solidFill>
                <a:latin typeface="Arial Narrow" panose="020B0604020202020204" pitchFamily="34" charset="0"/>
                <a:cs typeface="Arial Narrow" panose="020B0604020202020204" pitchFamily="34" charset="0"/>
              </a:rPr>
              <a:t>Conclusion</a:t>
            </a:r>
          </a:p>
          <a:p>
            <a:pPr marL="228600" indent="-228600">
              <a:lnSpc>
                <a:spcPct val="90000"/>
              </a:lnSpc>
              <a:spcBef>
                <a:spcPts val="1000"/>
              </a:spcBef>
              <a:buClr>
                <a:srgbClr val="B30738"/>
              </a:buClr>
              <a:buFont typeface="Arial" panose="020B0604020202020204" pitchFamily="34" charset="0"/>
              <a:buChar char="•"/>
            </a:pPr>
            <a:r>
              <a:rPr lang="en-US" sz="3600" dirty="0">
                <a:solidFill>
                  <a:schemeClr val="tx1">
                    <a:lumMod val="65000"/>
                    <a:lumOff val="35000"/>
                  </a:schemeClr>
                </a:solidFill>
                <a:latin typeface="Arial Narrow" panose="020B0604020202020204" pitchFamily="34" charset="0"/>
                <a:cs typeface="Arial Narrow" panose="020B0604020202020204" pitchFamily="34" charset="0"/>
              </a:rPr>
              <a:t>Acknowledgements</a:t>
            </a:r>
          </a:p>
          <a:p>
            <a:pPr marL="228600" indent="-228600">
              <a:lnSpc>
                <a:spcPct val="90000"/>
              </a:lnSpc>
              <a:spcBef>
                <a:spcPts val="1000"/>
              </a:spcBef>
              <a:buClr>
                <a:srgbClr val="B30738"/>
              </a:buClr>
              <a:buFont typeface="Arial" panose="020B0604020202020204" pitchFamily="34" charset="0"/>
              <a:buChar char="•"/>
            </a:pPr>
            <a:r>
              <a:rPr lang="en-US" sz="3600" dirty="0">
                <a:solidFill>
                  <a:schemeClr val="tx1">
                    <a:lumMod val="65000"/>
                    <a:lumOff val="35000"/>
                  </a:schemeClr>
                </a:solidFill>
                <a:latin typeface="Arial Narrow" panose="020B0604020202020204" pitchFamily="34" charset="0"/>
                <a:cs typeface="Arial Narrow" panose="020B0604020202020204" pitchFamily="34" charset="0"/>
              </a:rPr>
              <a:t>References</a:t>
            </a:r>
          </a:p>
        </p:txBody>
      </p:sp>
    </p:spTree>
    <p:extLst>
      <p:ext uri="{BB962C8B-B14F-4D97-AF65-F5344CB8AC3E}">
        <p14:creationId xmlns:p14="http://schemas.microsoft.com/office/powerpoint/2010/main" val="78519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7E1C-8723-2C4E-AC34-7E5C81A1A957}"/>
              </a:ext>
            </a:extLst>
          </p:cNvPr>
          <p:cNvSpPr>
            <a:spLocks noGrp="1"/>
          </p:cNvSpPr>
          <p:nvPr>
            <p:ph type="title"/>
          </p:nvPr>
        </p:nvSpPr>
        <p:spPr>
          <a:xfrm>
            <a:off x="936516" y="958262"/>
            <a:ext cx="10417284" cy="1144151"/>
          </a:xfrm>
        </p:spPr>
        <p:txBody>
          <a:bodyPr/>
          <a:lstStyle/>
          <a:p>
            <a:r>
              <a:rPr lang="en-US" dirty="0"/>
              <a:t>Introduction and Motivation</a:t>
            </a:r>
          </a:p>
        </p:txBody>
      </p:sp>
      <p:sp>
        <p:nvSpPr>
          <p:cNvPr id="3" name="Content Placeholder 2">
            <a:extLst>
              <a:ext uri="{FF2B5EF4-FFF2-40B4-BE49-F238E27FC236}">
                <a16:creationId xmlns:a16="http://schemas.microsoft.com/office/drawing/2014/main" id="{95347A53-04E7-8E49-A877-F5B5EE7D3253}"/>
              </a:ext>
            </a:extLst>
          </p:cNvPr>
          <p:cNvSpPr>
            <a:spLocks noGrp="1"/>
          </p:cNvSpPr>
          <p:nvPr>
            <p:ph idx="1"/>
          </p:nvPr>
        </p:nvSpPr>
        <p:spPr>
          <a:xfrm>
            <a:off x="838200" y="1958319"/>
            <a:ext cx="10585450" cy="3307948"/>
          </a:xfrm>
        </p:spPr>
        <p:txBody>
          <a:bodyPr>
            <a:normAutofit/>
          </a:bodyPr>
          <a:lstStyle/>
          <a:p>
            <a:pPr algn="l">
              <a:buFont typeface="Arial" panose="020B0604020202020204" pitchFamily="34" charset="0"/>
              <a:buChar char="•"/>
            </a:pPr>
            <a:r>
              <a:rPr lang="en-US" sz="3200" b="0" i="0" dirty="0">
                <a:solidFill>
                  <a:srgbClr val="374151"/>
                </a:solidFill>
                <a:effectLst/>
                <a:latin typeface="Söhne"/>
              </a:rPr>
              <a:t>Research topic: Identifying pneumonia and COVID-19 from X-ray images</a:t>
            </a:r>
          </a:p>
          <a:p>
            <a:pPr algn="l">
              <a:buFont typeface="Arial" panose="020B0604020202020204" pitchFamily="34" charset="0"/>
              <a:buChar char="•"/>
            </a:pPr>
            <a:r>
              <a:rPr lang="en-US" sz="3200" b="0" i="0" dirty="0">
                <a:solidFill>
                  <a:srgbClr val="374151"/>
                </a:solidFill>
                <a:effectLst/>
                <a:latin typeface="Söhne"/>
              </a:rPr>
              <a:t>Dataset: X-ray images dataset from Kaggle</a:t>
            </a:r>
          </a:p>
          <a:p>
            <a:pPr algn="l">
              <a:buFont typeface="Arial" panose="020B0604020202020204" pitchFamily="34" charset="0"/>
              <a:buChar char="•"/>
            </a:pPr>
            <a:r>
              <a:rPr lang="en-US" sz="3200" b="0" i="0" dirty="0">
                <a:solidFill>
                  <a:srgbClr val="374151"/>
                </a:solidFill>
                <a:effectLst/>
                <a:latin typeface="Söhne"/>
              </a:rPr>
              <a:t>Objective: To develop a sequential model of CNN for image classification</a:t>
            </a:r>
          </a:p>
          <a:p>
            <a:endParaRPr lang="en-US" sz="3200" dirty="0"/>
          </a:p>
          <a:p>
            <a:pPr marL="0" indent="0">
              <a:buNone/>
            </a:pPr>
            <a:endParaRPr lang="en-US" sz="3200" dirty="0">
              <a:solidFill>
                <a:srgbClr val="B30738"/>
              </a:solidFill>
            </a:endParaRPr>
          </a:p>
        </p:txBody>
      </p:sp>
      <p:sp>
        <p:nvSpPr>
          <p:cNvPr id="4" name="Text Placeholder 3">
            <a:extLst>
              <a:ext uri="{FF2B5EF4-FFF2-40B4-BE49-F238E27FC236}">
                <a16:creationId xmlns:a16="http://schemas.microsoft.com/office/drawing/2014/main" id="{F79F6654-1822-4D46-9F53-5F69423EBCD3}"/>
              </a:ext>
            </a:extLst>
          </p:cNvPr>
          <p:cNvSpPr>
            <a:spLocks noGrp="1"/>
          </p:cNvSpPr>
          <p:nvPr>
            <p:ph type="body" sz="quarter" idx="10"/>
          </p:nvPr>
        </p:nvSpPr>
        <p:spPr/>
        <p:txBody>
          <a:bodyPr/>
          <a:lstStyle/>
          <a:p>
            <a:r>
              <a:rPr lang="en-US" dirty="0"/>
              <a:t>School of Engineering</a:t>
            </a:r>
          </a:p>
        </p:txBody>
      </p:sp>
    </p:spTree>
    <p:extLst>
      <p:ext uri="{BB962C8B-B14F-4D97-AF65-F5344CB8AC3E}">
        <p14:creationId xmlns:p14="http://schemas.microsoft.com/office/powerpoint/2010/main" val="281848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7E1C-8723-2C4E-AC34-7E5C81A1A957}"/>
              </a:ext>
            </a:extLst>
          </p:cNvPr>
          <p:cNvSpPr>
            <a:spLocks noGrp="1"/>
          </p:cNvSpPr>
          <p:nvPr>
            <p:ph type="title"/>
          </p:nvPr>
        </p:nvSpPr>
        <p:spPr>
          <a:xfrm>
            <a:off x="936516" y="923188"/>
            <a:ext cx="10417284" cy="1144151"/>
          </a:xfrm>
        </p:spPr>
        <p:txBody>
          <a:bodyPr/>
          <a:lstStyle/>
          <a:p>
            <a:r>
              <a:rPr lang="en-US" dirty="0"/>
              <a:t>Background Research</a:t>
            </a:r>
          </a:p>
        </p:txBody>
      </p:sp>
      <p:sp>
        <p:nvSpPr>
          <p:cNvPr id="3" name="Content Placeholder 2">
            <a:extLst>
              <a:ext uri="{FF2B5EF4-FFF2-40B4-BE49-F238E27FC236}">
                <a16:creationId xmlns:a16="http://schemas.microsoft.com/office/drawing/2014/main" id="{95347A53-04E7-8E49-A877-F5B5EE7D3253}"/>
              </a:ext>
            </a:extLst>
          </p:cNvPr>
          <p:cNvSpPr>
            <a:spLocks noGrp="1"/>
          </p:cNvSpPr>
          <p:nvPr>
            <p:ph idx="1"/>
          </p:nvPr>
        </p:nvSpPr>
        <p:spPr>
          <a:xfrm>
            <a:off x="936516" y="2449386"/>
            <a:ext cx="10417284" cy="1619031"/>
          </a:xfrm>
        </p:spPr>
        <p:txBody>
          <a:bodyPr/>
          <a:lstStyle/>
          <a:p>
            <a:endParaRPr lang="en-US" dirty="0"/>
          </a:p>
          <a:p>
            <a:pPr marL="0" indent="0">
              <a:buNone/>
            </a:pPr>
            <a:endParaRPr lang="en-US" dirty="0">
              <a:solidFill>
                <a:srgbClr val="B30738"/>
              </a:solidFill>
            </a:endParaRPr>
          </a:p>
        </p:txBody>
      </p:sp>
      <p:sp>
        <p:nvSpPr>
          <p:cNvPr id="4" name="Text Placeholder 3">
            <a:extLst>
              <a:ext uri="{FF2B5EF4-FFF2-40B4-BE49-F238E27FC236}">
                <a16:creationId xmlns:a16="http://schemas.microsoft.com/office/drawing/2014/main" id="{F79F6654-1822-4D46-9F53-5F69423EBCD3}"/>
              </a:ext>
            </a:extLst>
          </p:cNvPr>
          <p:cNvSpPr>
            <a:spLocks noGrp="1"/>
          </p:cNvSpPr>
          <p:nvPr>
            <p:ph type="body" sz="quarter" idx="10"/>
          </p:nvPr>
        </p:nvSpPr>
        <p:spPr/>
        <p:txBody>
          <a:bodyPr/>
          <a:lstStyle/>
          <a:p>
            <a:r>
              <a:rPr lang="en-US" dirty="0"/>
              <a:t>School of Engineering</a:t>
            </a:r>
          </a:p>
        </p:txBody>
      </p:sp>
      <p:sp>
        <p:nvSpPr>
          <p:cNvPr id="5" name="TextBox 4">
            <a:extLst>
              <a:ext uri="{FF2B5EF4-FFF2-40B4-BE49-F238E27FC236}">
                <a16:creationId xmlns:a16="http://schemas.microsoft.com/office/drawing/2014/main" id="{B1297298-7C72-263B-03E0-3031702722D9}"/>
              </a:ext>
            </a:extLst>
          </p:cNvPr>
          <p:cNvSpPr txBox="1"/>
          <p:nvPr/>
        </p:nvSpPr>
        <p:spPr>
          <a:xfrm>
            <a:off x="936516" y="1964494"/>
            <a:ext cx="10318968" cy="3970318"/>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374151"/>
                </a:solidFill>
                <a:effectLst/>
                <a:latin typeface="Söhne"/>
              </a:rPr>
              <a:t> Pneumonia and COVID-19: Respiratory illnesses with global significance.</a:t>
            </a:r>
          </a:p>
          <a:p>
            <a:pPr algn="l">
              <a:buFont typeface="Arial" panose="020B0604020202020204" pitchFamily="34" charset="0"/>
              <a:buChar char="•"/>
            </a:pPr>
            <a:r>
              <a:rPr lang="en-US" sz="2800" b="0" i="0" dirty="0">
                <a:solidFill>
                  <a:srgbClr val="374151"/>
                </a:solidFill>
                <a:effectLst/>
                <a:latin typeface="Söhne"/>
              </a:rPr>
              <a:t> Traditional diagnosis methods: Limitations, false positives, and false negatives.</a:t>
            </a:r>
          </a:p>
          <a:p>
            <a:pPr algn="l">
              <a:buFont typeface="Arial" panose="020B0604020202020204" pitchFamily="34" charset="0"/>
              <a:buChar char="•"/>
            </a:pPr>
            <a:r>
              <a:rPr lang="en-US" sz="2800" b="0" i="0" dirty="0">
                <a:solidFill>
                  <a:srgbClr val="374151"/>
                </a:solidFill>
                <a:effectLst/>
                <a:latin typeface="Söhne"/>
              </a:rPr>
              <a:t> Role of X-ray imaging: Relevance and limitations in respiratory disease diagnosis.</a:t>
            </a:r>
          </a:p>
          <a:p>
            <a:pPr algn="l">
              <a:buFont typeface="Arial" panose="020B0604020202020204" pitchFamily="34" charset="0"/>
              <a:buChar char="•"/>
            </a:pPr>
            <a:r>
              <a:rPr lang="en-US" sz="2800" b="0" i="0" dirty="0">
                <a:solidFill>
                  <a:srgbClr val="374151"/>
                </a:solidFill>
                <a:effectLst/>
                <a:latin typeface="Söhne"/>
              </a:rPr>
              <a:t> Previous research on image classification: Methods, models, and datasets used.</a:t>
            </a:r>
          </a:p>
          <a:p>
            <a:endParaRPr lang="en-US" sz="2800" dirty="0"/>
          </a:p>
        </p:txBody>
      </p:sp>
    </p:spTree>
    <p:extLst>
      <p:ext uri="{BB962C8B-B14F-4D97-AF65-F5344CB8AC3E}">
        <p14:creationId xmlns:p14="http://schemas.microsoft.com/office/powerpoint/2010/main" val="377349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ED13F6-4F17-2111-62B4-3E72D4075308}"/>
              </a:ext>
            </a:extLst>
          </p:cNvPr>
          <p:cNvSpPr>
            <a:spLocks noGrp="1"/>
          </p:cNvSpPr>
          <p:nvPr>
            <p:ph type="body" sz="quarter" idx="10"/>
          </p:nvPr>
        </p:nvSpPr>
        <p:spPr/>
        <p:txBody>
          <a:bodyPr/>
          <a:lstStyle/>
          <a:p>
            <a:r>
              <a:rPr lang="en-US" dirty="0"/>
              <a:t>School of Engineering</a:t>
            </a:r>
          </a:p>
        </p:txBody>
      </p:sp>
      <p:pic>
        <p:nvPicPr>
          <p:cNvPr id="5" name="Picture 4" descr="A picture containing text, screenshot, number, font&#10;&#10;Description automatically generated">
            <a:extLst>
              <a:ext uri="{FF2B5EF4-FFF2-40B4-BE49-F238E27FC236}">
                <a16:creationId xmlns:a16="http://schemas.microsoft.com/office/drawing/2014/main" id="{708BC193-276A-60A1-D37C-042D9AEB1D4B}"/>
              </a:ext>
            </a:extLst>
          </p:cNvPr>
          <p:cNvPicPr>
            <a:picLocks noChangeAspect="1"/>
          </p:cNvPicPr>
          <p:nvPr/>
        </p:nvPicPr>
        <p:blipFill>
          <a:blip r:embed="rId3"/>
          <a:stretch>
            <a:fillRect/>
          </a:stretch>
        </p:blipFill>
        <p:spPr>
          <a:xfrm>
            <a:off x="2650352" y="1053676"/>
            <a:ext cx="6393875" cy="4750648"/>
          </a:xfrm>
          <a:prstGeom prst="rect">
            <a:avLst/>
          </a:prstGeom>
        </p:spPr>
      </p:pic>
    </p:spTree>
    <p:extLst>
      <p:ext uri="{BB962C8B-B14F-4D97-AF65-F5344CB8AC3E}">
        <p14:creationId xmlns:p14="http://schemas.microsoft.com/office/powerpoint/2010/main" val="415173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CEB6-CA7F-A5C9-0EA8-AE66A428DACD}"/>
              </a:ext>
            </a:extLst>
          </p:cNvPr>
          <p:cNvSpPr>
            <a:spLocks noGrp="1"/>
          </p:cNvSpPr>
          <p:nvPr>
            <p:ph type="title"/>
          </p:nvPr>
        </p:nvSpPr>
        <p:spPr/>
        <p:txBody>
          <a:bodyPr/>
          <a:lstStyle/>
          <a:p>
            <a:r>
              <a:rPr lang="en-US" i="0" dirty="0">
                <a:solidFill>
                  <a:srgbClr val="374151"/>
                </a:solidFill>
                <a:effectLst/>
                <a:latin typeface="Söhne"/>
              </a:rPr>
              <a:t>Dataset Overview</a:t>
            </a:r>
            <a:br>
              <a:rPr lang="en-US"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CB54C75-349D-68B3-3B40-4FEF84E62155}"/>
              </a:ext>
            </a:extLst>
          </p:cNvPr>
          <p:cNvSpPr>
            <a:spLocks noGrp="1"/>
          </p:cNvSpPr>
          <p:nvPr>
            <p:ph idx="1"/>
          </p:nvPr>
        </p:nvSpPr>
        <p:spPr>
          <a:xfrm>
            <a:off x="936516" y="1998133"/>
            <a:ext cx="10417284" cy="4256617"/>
          </a:xfrm>
        </p:spPr>
        <p:txBody>
          <a:bodyPr/>
          <a:lstStyle/>
          <a:p>
            <a:pPr algn="l">
              <a:buFont typeface="Arial" panose="020B0604020202020204" pitchFamily="34" charset="0"/>
              <a:buChar char="•"/>
            </a:pPr>
            <a:r>
              <a:rPr lang="en-US" b="0" i="0" dirty="0">
                <a:solidFill>
                  <a:srgbClr val="374151"/>
                </a:solidFill>
                <a:effectLst/>
                <a:latin typeface="Söhne"/>
              </a:rPr>
              <a:t>Description of the X-ray images dataset</a:t>
            </a:r>
          </a:p>
          <a:p>
            <a:pPr algn="l">
              <a:buFont typeface="Arial" panose="020B0604020202020204" pitchFamily="34" charset="0"/>
              <a:buChar char="•"/>
            </a:pPr>
            <a:r>
              <a:rPr lang="en-US" b="0" i="0" dirty="0">
                <a:solidFill>
                  <a:srgbClr val="374151"/>
                </a:solidFill>
                <a:effectLst/>
                <a:latin typeface="Söhne"/>
              </a:rPr>
              <a:t>Categories: Normal, Pneumonia, and COVID-19</a:t>
            </a:r>
          </a:p>
          <a:p>
            <a:pPr algn="l">
              <a:buFont typeface="Arial" panose="020B0604020202020204" pitchFamily="34" charset="0"/>
              <a:buChar char="•"/>
            </a:pPr>
            <a:r>
              <a:rPr lang="en-US" b="0" i="0" dirty="0">
                <a:solidFill>
                  <a:srgbClr val="374151"/>
                </a:solidFill>
                <a:effectLst/>
                <a:latin typeface="Söhne"/>
              </a:rPr>
              <a:t>Number of images in each category</a:t>
            </a:r>
          </a:p>
          <a:p>
            <a:pPr algn="l">
              <a:buFont typeface="Arial" panose="020B0604020202020204" pitchFamily="34" charset="0"/>
              <a:buChar char="•"/>
            </a:pPr>
            <a:r>
              <a:rPr lang="en-US" b="0" i="0" dirty="0">
                <a:solidFill>
                  <a:srgbClr val="374151"/>
                </a:solidFill>
                <a:effectLst/>
                <a:latin typeface="Söhne"/>
              </a:rPr>
              <a:t>Data preprocessing steps (e.g., resizing, normalization)</a:t>
            </a:r>
          </a:p>
        </p:txBody>
      </p:sp>
      <p:sp>
        <p:nvSpPr>
          <p:cNvPr id="4" name="Text Placeholder 3">
            <a:extLst>
              <a:ext uri="{FF2B5EF4-FFF2-40B4-BE49-F238E27FC236}">
                <a16:creationId xmlns:a16="http://schemas.microsoft.com/office/drawing/2014/main" id="{156183A8-0752-0F39-C867-D95EE89DC994}"/>
              </a:ext>
            </a:extLst>
          </p:cNvPr>
          <p:cNvSpPr>
            <a:spLocks noGrp="1"/>
          </p:cNvSpPr>
          <p:nvPr>
            <p:ph type="body" sz="quarter" idx="10"/>
          </p:nvPr>
        </p:nvSpPr>
        <p:spPr/>
        <p:txBody>
          <a:bodyPr/>
          <a:lstStyle/>
          <a:p>
            <a:r>
              <a:rPr lang="en-US" dirty="0"/>
              <a:t>School of Engineering</a:t>
            </a:r>
          </a:p>
        </p:txBody>
      </p:sp>
    </p:spTree>
    <p:extLst>
      <p:ext uri="{BB962C8B-B14F-4D97-AF65-F5344CB8AC3E}">
        <p14:creationId xmlns:p14="http://schemas.microsoft.com/office/powerpoint/2010/main" val="176270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ED13F6-4F17-2111-62B4-3E72D4075308}"/>
              </a:ext>
            </a:extLst>
          </p:cNvPr>
          <p:cNvSpPr>
            <a:spLocks noGrp="1"/>
          </p:cNvSpPr>
          <p:nvPr>
            <p:ph type="body" sz="quarter" idx="10"/>
          </p:nvPr>
        </p:nvSpPr>
        <p:spPr/>
        <p:txBody>
          <a:bodyPr/>
          <a:lstStyle/>
          <a:p>
            <a:r>
              <a:rPr lang="en-US" dirty="0"/>
              <a:t>School of Engineering</a:t>
            </a:r>
          </a:p>
        </p:txBody>
      </p:sp>
      <p:pic>
        <p:nvPicPr>
          <p:cNvPr id="2" name="Picture 1" descr="A close-up of a chest x-ray&#10;&#10;Description automatically generated with low confidence">
            <a:extLst>
              <a:ext uri="{FF2B5EF4-FFF2-40B4-BE49-F238E27FC236}">
                <a16:creationId xmlns:a16="http://schemas.microsoft.com/office/drawing/2014/main" id="{CC37B514-6891-89A9-9AC3-A32BDCCFC13B}"/>
              </a:ext>
            </a:extLst>
          </p:cNvPr>
          <p:cNvPicPr>
            <a:picLocks noChangeAspect="1"/>
          </p:cNvPicPr>
          <p:nvPr/>
        </p:nvPicPr>
        <p:blipFill>
          <a:blip r:embed="rId3"/>
          <a:stretch>
            <a:fillRect/>
          </a:stretch>
        </p:blipFill>
        <p:spPr>
          <a:xfrm>
            <a:off x="1295387" y="1812716"/>
            <a:ext cx="9475936" cy="3843018"/>
          </a:xfrm>
          <a:prstGeom prst="rect">
            <a:avLst/>
          </a:prstGeom>
        </p:spPr>
      </p:pic>
    </p:spTree>
    <p:extLst>
      <p:ext uri="{BB962C8B-B14F-4D97-AF65-F5344CB8AC3E}">
        <p14:creationId xmlns:p14="http://schemas.microsoft.com/office/powerpoint/2010/main" val="39601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2C3C-0011-334B-B804-7AC55AB6DBA9}"/>
              </a:ext>
            </a:extLst>
          </p:cNvPr>
          <p:cNvSpPr>
            <a:spLocks noGrp="1"/>
          </p:cNvSpPr>
          <p:nvPr>
            <p:ph type="title"/>
          </p:nvPr>
        </p:nvSpPr>
        <p:spPr>
          <a:xfrm>
            <a:off x="936516" y="1170297"/>
            <a:ext cx="10417284" cy="1144151"/>
          </a:xfrm>
        </p:spPr>
        <p:txBody>
          <a:bodyPr anchor="ctr">
            <a:normAutofit/>
          </a:bodyPr>
          <a:lstStyle/>
          <a:p>
            <a:r>
              <a:rPr lang="en-US" dirty="0"/>
              <a:t>Model Architecture – Convolutional Neural Networks(CNN) Model</a:t>
            </a:r>
          </a:p>
        </p:txBody>
      </p:sp>
      <p:pic>
        <p:nvPicPr>
          <p:cNvPr id="1026" name="Picture 2">
            <a:extLst>
              <a:ext uri="{FF2B5EF4-FFF2-40B4-BE49-F238E27FC236}">
                <a16:creationId xmlns:a16="http://schemas.microsoft.com/office/drawing/2014/main" id="{309CAB78-CEDA-87D7-2ED9-C699916923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100867" y="2449386"/>
            <a:ext cx="6088581" cy="3805364"/>
          </a:xfrm>
          <a:prstGeom prst="rect">
            <a:avLst/>
          </a:prstGeom>
          <a:solidFill>
            <a:srgbClr val="FFFFFF"/>
          </a:solidFill>
        </p:spPr>
      </p:pic>
      <p:sp>
        <p:nvSpPr>
          <p:cNvPr id="4" name="Text Placeholder 3">
            <a:extLst>
              <a:ext uri="{FF2B5EF4-FFF2-40B4-BE49-F238E27FC236}">
                <a16:creationId xmlns:a16="http://schemas.microsoft.com/office/drawing/2014/main" id="{F5C29FDA-2323-CB54-246D-DEAEEF362F54}"/>
              </a:ext>
            </a:extLst>
          </p:cNvPr>
          <p:cNvSpPr>
            <a:spLocks noGrp="1"/>
          </p:cNvSpPr>
          <p:nvPr>
            <p:ph type="body" sz="quarter" idx="10"/>
          </p:nvPr>
        </p:nvSpPr>
        <p:spPr>
          <a:xfrm>
            <a:off x="7550150" y="6254750"/>
            <a:ext cx="3873500" cy="400050"/>
          </a:xfrm>
        </p:spPr>
        <p:txBody>
          <a:bodyPr anchor="b">
            <a:normAutofit/>
          </a:bodyPr>
          <a:lstStyle/>
          <a:p>
            <a:r>
              <a:rPr lang="en-US" dirty="0"/>
              <a:t>School of Engineering</a:t>
            </a:r>
          </a:p>
        </p:txBody>
      </p:sp>
    </p:spTree>
    <p:extLst>
      <p:ext uri="{BB962C8B-B14F-4D97-AF65-F5344CB8AC3E}">
        <p14:creationId xmlns:p14="http://schemas.microsoft.com/office/powerpoint/2010/main" val="353170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4741-77D8-984D-A951-07DDE78BF7AD}"/>
              </a:ext>
            </a:extLst>
          </p:cNvPr>
          <p:cNvSpPr>
            <a:spLocks noGrp="1"/>
          </p:cNvSpPr>
          <p:nvPr>
            <p:ph type="ctrTitle"/>
          </p:nvPr>
        </p:nvSpPr>
        <p:spPr/>
        <p:txBody>
          <a:bodyPr/>
          <a:lstStyle/>
          <a:p>
            <a:r>
              <a:rPr lang="en-US" dirty="0"/>
              <a:t>Code Walkthrough</a:t>
            </a:r>
          </a:p>
        </p:txBody>
      </p:sp>
    </p:spTree>
    <p:extLst>
      <p:ext uri="{BB962C8B-B14F-4D97-AF65-F5344CB8AC3E}">
        <p14:creationId xmlns:p14="http://schemas.microsoft.com/office/powerpoint/2010/main" val="3634851370"/>
      </p:ext>
    </p:extLst>
  </p:cSld>
  <p:clrMapOvr>
    <a:masterClrMapping/>
  </p:clrMapOvr>
</p:sld>
</file>

<file path=ppt/theme/theme1.xml><?xml version="1.0" encoding="utf-8"?>
<a:theme xmlns:a="http://schemas.openxmlformats.org/drawingml/2006/main" name="Office Theme">
  <a:themeElements>
    <a:clrScheme name="Santa Clara Powerpoint 1">
      <a:dk1>
        <a:srgbClr val="000000"/>
      </a:dk1>
      <a:lt1>
        <a:srgbClr val="FFFFFF"/>
      </a:lt1>
      <a:dk2>
        <a:srgbClr val="44546A"/>
      </a:dk2>
      <a:lt2>
        <a:srgbClr val="E7E6E6"/>
      </a:lt2>
      <a:accent1>
        <a:srgbClr val="596641"/>
      </a:accent1>
      <a:accent2>
        <a:srgbClr val="495764"/>
      </a:accent2>
      <a:accent3>
        <a:srgbClr val="71001B"/>
      </a:accent3>
      <a:accent4>
        <a:srgbClr val="FFC000"/>
      </a:accent4>
      <a:accent5>
        <a:srgbClr val="9D9B7B"/>
      </a:accent5>
      <a:accent6>
        <a:srgbClr val="759C9A"/>
      </a:accent6>
      <a:hlink>
        <a:srgbClr val="9E1B32"/>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C_0618_PresentationTemplate" id="{A843C71D-CC94-D44C-A351-0F45B2EBBCAA}" vid="{51B4CF40-D6F1-4F49-8E86-A25009FA316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C_0618_PresentationTemplate" id="{A843C71D-CC94-D44C-A351-0F45B2EBBCAA}" vid="{4596CD6F-A5C3-6442-8B99-8BFED4131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6053</TotalTime>
  <Words>3466</Words>
  <Application>Microsoft Macintosh PowerPoint</Application>
  <PresentationFormat>Widescreen</PresentationFormat>
  <Paragraphs>242</Paragraphs>
  <Slides>17</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Arial Narrow</vt:lpstr>
      <vt:lpstr>Calibri</vt:lpstr>
      <vt:lpstr>Cambria</vt:lpstr>
      <vt:lpstr>Garamond</vt:lpstr>
      <vt:lpstr>Open Sans</vt:lpstr>
      <vt:lpstr>Söhne</vt:lpstr>
      <vt:lpstr>Office Theme</vt:lpstr>
      <vt:lpstr>Custom Design</vt:lpstr>
      <vt:lpstr>COEN 393 Directed Research Image Classification Using CNN: Pneumonia and Covid-19 Detection from X-Ray Images</vt:lpstr>
      <vt:lpstr>AGENDA</vt:lpstr>
      <vt:lpstr>Introduction and Motivation</vt:lpstr>
      <vt:lpstr>Background Research</vt:lpstr>
      <vt:lpstr>PowerPoint Presentation</vt:lpstr>
      <vt:lpstr>Dataset Overview </vt:lpstr>
      <vt:lpstr>PowerPoint Presentation</vt:lpstr>
      <vt:lpstr>Model Architecture – Convolutional Neural Networks(CNN) Model</vt:lpstr>
      <vt:lpstr>Code Walkthrough</vt:lpstr>
      <vt:lpstr>Results</vt:lpstr>
      <vt:lpstr>Results Cont’d</vt:lpstr>
      <vt:lpstr>Results Cont’d</vt:lpstr>
      <vt:lpstr>Results Cont’d</vt:lpstr>
      <vt:lpstr>Conclusion and Future Scope</vt:lpstr>
      <vt:lpstr>References</vt:lpstr>
      <vt:lpstr>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393 Directed Research Image Classification Using CNN: Pneumonia and Covid-19 Detection from X-Ray Images</dc:title>
  <dc:creator>Mohini Rana</dc:creator>
  <cp:lastModifiedBy>Mohini Rana</cp:lastModifiedBy>
  <cp:revision>11</cp:revision>
  <dcterms:created xsi:type="dcterms:W3CDTF">2023-06-08T21:32:02Z</dcterms:created>
  <dcterms:modified xsi:type="dcterms:W3CDTF">2023-06-14T07:27:37Z</dcterms:modified>
</cp:coreProperties>
</file>