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5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70" r:id="rId8"/>
    <p:sldId id="262" r:id="rId9"/>
    <p:sldId id="265" r:id="rId10"/>
    <p:sldId id="266" r:id="rId11"/>
    <p:sldId id="271" r:id="rId12"/>
    <p:sldId id="267" r:id="rId13"/>
    <p:sldId id="268" r:id="rId14"/>
    <p:sldId id="272" r:id="rId15"/>
    <p:sldId id="273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20" autoAdjust="0"/>
    <p:restoredTop sz="94660"/>
  </p:normalViewPr>
  <p:slideViewPr>
    <p:cSldViewPr snapToGrid="0">
      <p:cViewPr varScale="1">
        <p:scale>
          <a:sx n="86" d="100"/>
          <a:sy n="86" d="100"/>
        </p:scale>
        <p:origin x="84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4F79-B252-47DB-A2F0-A179E1B3ACF1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E0BA-BC55-4BBC-8717-810CDFC44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6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4F79-B252-47DB-A2F0-A179E1B3ACF1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E0BA-BC55-4BBC-8717-810CDFC44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040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4F79-B252-47DB-A2F0-A179E1B3ACF1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E0BA-BC55-4BBC-8717-810CDFC44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238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4F79-B252-47DB-A2F0-A179E1B3ACF1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E0BA-BC55-4BBC-8717-810CDFC44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02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4F79-B252-47DB-A2F0-A179E1B3ACF1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E0BA-BC55-4BBC-8717-810CDFC44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303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4F79-B252-47DB-A2F0-A179E1B3ACF1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E0BA-BC55-4BBC-8717-810CDFC44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423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4F79-B252-47DB-A2F0-A179E1B3ACF1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E0BA-BC55-4BBC-8717-810CDFC44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987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4F79-B252-47DB-A2F0-A179E1B3ACF1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E0BA-BC55-4BBC-8717-810CDFC44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982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4F79-B252-47DB-A2F0-A179E1B3ACF1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E0BA-BC55-4BBC-8717-810CDFC44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392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4F79-B252-47DB-A2F0-A179E1B3ACF1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E0BA-BC55-4BBC-8717-810CDFC44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580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B4F79-B252-47DB-A2F0-A179E1B3ACF1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0E0BA-BC55-4BBC-8717-810CDFC44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43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B4F79-B252-47DB-A2F0-A179E1B3ACF1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0E0BA-BC55-4BBC-8717-810CDFC441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213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E30F4-B2C6-90C9-983F-278965B8B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3279" y="3332983"/>
            <a:ext cx="10715346" cy="1647389"/>
          </a:xfrm>
        </p:spPr>
        <p:txBody>
          <a:bodyPr>
            <a:noAutofit/>
          </a:bodyPr>
          <a:lstStyle/>
          <a:p>
            <a:br>
              <a:rPr lang="en-I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I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Early Leaf Disease prediction in Paddy Crop using Deep Learning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D0E6C4-C247-F0A1-6AC0-C26AFF539B4B}"/>
              </a:ext>
            </a:extLst>
          </p:cNvPr>
          <p:cNvSpPr txBox="1"/>
          <p:nvPr/>
        </p:nvSpPr>
        <p:spPr>
          <a:xfrm>
            <a:off x="1174738" y="3217408"/>
            <a:ext cx="94601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b="1" dirty="0"/>
              <a:t>    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1C51BB-0B9F-1E19-8AFC-BF400D1E9670}"/>
              </a:ext>
            </a:extLst>
          </p:cNvPr>
          <p:cNvSpPr txBox="1"/>
          <p:nvPr/>
        </p:nvSpPr>
        <p:spPr>
          <a:xfrm>
            <a:off x="3469972" y="2940317"/>
            <a:ext cx="5495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           (Mini-Project)</a:t>
            </a:r>
            <a:endParaRPr lang="en-IN" sz="3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E667E-5A1F-C7E6-10BC-E8DF5FBDCCB8}"/>
              </a:ext>
            </a:extLst>
          </p:cNvPr>
          <p:cNvSpPr txBox="1"/>
          <p:nvPr/>
        </p:nvSpPr>
        <p:spPr>
          <a:xfrm>
            <a:off x="556591" y="5357186"/>
            <a:ext cx="11678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effectLst/>
                <a:latin typeface="Arial" panose="020B0604020202020204" pitchFamily="34" charset="0"/>
              </a:rPr>
              <a:t>                                                                         (Mohini Tyagi)</a:t>
            </a:r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296674-AB27-B6AD-D132-AD670F420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619" y="1159847"/>
            <a:ext cx="1450968" cy="14509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156B1D-6869-1C36-40BE-2D7D77A59D95}"/>
              </a:ext>
            </a:extLst>
          </p:cNvPr>
          <p:cNvSpPr txBox="1"/>
          <p:nvPr/>
        </p:nvSpPr>
        <p:spPr>
          <a:xfrm>
            <a:off x="556592" y="334677"/>
            <a:ext cx="111796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i="0" dirty="0">
                <a:solidFill>
                  <a:schemeClr val="accent6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Google Sans"/>
              </a:rPr>
              <a:t> Madan Mohan </a:t>
            </a:r>
            <a:r>
              <a:rPr lang="en-US" sz="3200" b="1" i="0" dirty="0" err="1">
                <a:solidFill>
                  <a:schemeClr val="accent6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Google Sans"/>
              </a:rPr>
              <a:t>Malaviya</a:t>
            </a:r>
            <a:r>
              <a:rPr lang="en-US" sz="3200" b="1" i="0" dirty="0">
                <a:solidFill>
                  <a:schemeClr val="accent6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Google Sans"/>
              </a:rPr>
              <a:t> University Of Technology , </a:t>
            </a:r>
            <a:r>
              <a:rPr lang="en-US" sz="3200" b="1" i="0" dirty="0">
                <a:solidFill>
                  <a:schemeClr val="accent6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Gorakhpur</a:t>
            </a:r>
            <a:endParaRPr lang="en-US" sz="3200" b="1" i="0" dirty="0">
              <a:solidFill>
                <a:schemeClr val="accent6">
                  <a:lumMod val="50000"/>
                </a:schemeClr>
              </a:solidFill>
              <a:effectLst/>
              <a:highlight>
                <a:srgbClr val="FFFFFF"/>
              </a:highlight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005138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9F765-B288-5844-253E-AEC571E85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u="sng" dirty="0"/>
              <a:t>Result</a:t>
            </a:r>
            <a:endParaRPr lang="en-IN" sz="4800" b="1" u="sng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84EFE4F-A099-10EA-EE4C-1991342CE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46" y="1351575"/>
            <a:ext cx="4114293" cy="23459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E5C5039-5630-C3B8-0EFB-375C8F6AE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939" y="1349078"/>
            <a:ext cx="3915938" cy="20799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7346AF1-4835-6987-ED47-E21880470B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68" y="4093945"/>
            <a:ext cx="4114293" cy="230783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20080D1-8B5D-E97F-88C1-51E9B306C5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853" y="4025348"/>
            <a:ext cx="3013451" cy="215750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19404CB-457E-1129-0338-B55F5033DA8E}"/>
              </a:ext>
            </a:extLst>
          </p:cNvPr>
          <p:cNvSpPr txBox="1"/>
          <p:nvPr/>
        </p:nvSpPr>
        <p:spPr>
          <a:xfrm flipH="1">
            <a:off x="586846" y="3578240"/>
            <a:ext cx="10372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Graph of Accuracy v/s Epochs                                                                      Graph of Loss v/s Epochs</a:t>
            </a:r>
            <a:endParaRPr lang="en-IN" dirty="0"/>
          </a:p>
          <a:p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2802C8-2C99-B13E-DF42-FCD72D5DC027}"/>
              </a:ext>
            </a:extLst>
          </p:cNvPr>
          <p:cNvSpPr txBox="1"/>
          <p:nvPr/>
        </p:nvSpPr>
        <p:spPr>
          <a:xfrm flipH="1">
            <a:off x="739246" y="6145843"/>
            <a:ext cx="10372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ROC Curve                                                                                     Result Prediction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0174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FADF0-73FA-5866-B3D7-FFCC277CB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429"/>
            <a:ext cx="10515600" cy="1325563"/>
          </a:xfrm>
        </p:spPr>
        <p:txBody>
          <a:bodyPr/>
          <a:lstStyle/>
          <a:p>
            <a:r>
              <a:rPr lang="en-US" sz="4400" b="1" u="sng" dirty="0"/>
              <a:t>Conclusion &amp; Future Scope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A4BABB-8749-8D5A-D0C7-D7D89C1EF261}"/>
              </a:ext>
            </a:extLst>
          </p:cNvPr>
          <p:cNvSpPr txBox="1"/>
          <p:nvPr/>
        </p:nvSpPr>
        <p:spPr>
          <a:xfrm>
            <a:off x="1023730" y="1600199"/>
            <a:ext cx="101080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Our model has been trained using </a:t>
            </a:r>
            <a:r>
              <a:rPr lang="en-US" sz="2400" dirty="0"/>
              <a:t>3 models </a:t>
            </a:r>
            <a:r>
              <a:rPr lang="en-US" sz="2400" dirty="0" err="1"/>
              <a:t>i,e</a:t>
            </a:r>
            <a:r>
              <a:rPr lang="en-US" sz="2400" dirty="0"/>
              <a:t> VGG16, ResNet101, &amp;</a:t>
            </a:r>
            <a:r>
              <a:rPr lang="en-US" sz="2400" dirty="0" err="1"/>
              <a:t>Alexnet</a:t>
            </a:r>
            <a:r>
              <a:rPr lang="en-US" sz="2400" dirty="0"/>
              <a:t> architecture 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Four classes have been successfully classified in this paper (</a:t>
            </a:r>
            <a:r>
              <a:rPr lang="en-US" sz="2400" dirty="0"/>
              <a:t>Brown spot, Leaf blast, </a:t>
            </a:r>
            <a:r>
              <a:rPr lang="en-US" sz="2400" dirty="0" err="1"/>
              <a:t>Hispa</a:t>
            </a:r>
            <a:r>
              <a:rPr lang="en-US" sz="2400" dirty="0"/>
              <a:t> &amp; Healthy Images).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Learning is a continuous process so these convolutional neural network models should be updated to enable them </a:t>
            </a:r>
            <a:r>
              <a:rPr lang="en-IN" sz="2400" dirty="0"/>
              <a:t>to classify more classes of disease.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3098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6618C-5488-6F87-2592-9E5349761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u="sng" dirty="0"/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67045C-297B-043B-CA3E-5E6717C65AC7}"/>
              </a:ext>
            </a:extLst>
          </p:cNvPr>
          <p:cNvSpPr txBox="1"/>
          <p:nvPr/>
        </p:nvSpPr>
        <p:spPr>
          <a:xfrm>
            <a:off x="427383" y="1570383"/>
            <a:ext cx="114200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[1] AFA Ahmad Effendi, Md Isa, MI Ahmad, MF Che Husin, and</a:t>
            </a:r>
            <a:b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SZ Md </a:t>
            </a:r>
            <a:r>
              <a:rPr lang="en-IN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Naziri</a:t>
            </a:r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Image processing for paddy disease detection using</a:t>
            </a:r>
            <a:b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k-means clustering and </a:t>
            </a:r>
            <a:r>
              <a:rPr lang="en-IN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glcm</a:t>
            </a:r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algorithm. International Journal of</a:t>
            </a:r>
            <a:b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Nanoelectronics &amp; Materials, 14, 2021.</a:t>
            </a:r>
            <a:b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[2] </a:t>
            </a:r>
            <a:r>
              <a:rPr lang="en-IN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Kawcher</a:t>
            </a:r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Ahmed, </a:t>
            </a:r>
            <a:r>
              <a:rPr lang="en-IN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Tasmia</a:t>
            </a:r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Rahman Shahidi, Syed Md </a:t>
            </a:r>
            <a:r>
              <a:rPr lang="en-IN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Irfanul</a:t>
            </a:r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Alam</a:t>
            </a:r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and</a:t>
            </a:r>
            <a:b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Sifat </a:t>
            </a:r>
            <a:r>
              <a:rPr lang="en-IN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Momen</a:t>
            </a:r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Rice leaf disease detection using machine learning tech-</a:t>
            </a:r>
            <a:b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niques</a:t>
            </a:r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In 2019 International Conference on Sustainable Technologies</a:t>
            </a:r>
            <a:b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Industry 4.0 (STI), pages 1–5. IEEE, 2019.</a:t>
            </a:r>
            <a:b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[3] </a:t>
            </a:r>
            <a:r>
              <a:rPr lang="en-IN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Majji</a:t>
            </a:r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 </a:t>
            </a:r>
            <a:r>
              <a:rPr lang="en-IN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Applalanaidu</a:t>
            </a:r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G </a:t>
            </a:r>
            <a:r>
              <a:rPr lang="en-IN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Kumaravelan</a:t>
            </a:r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A review of machine</a:t>
            </a:r>
            <a:b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learning approaches in plant leaf disease detection and classification.</a:t>
            </a:r>
            <a:b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2021 Third International Conference on Intelligent Communication</a:t>
            </a:r>
            <a:b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Technologies and Virtual Mobile Networks (ICICV), pages 716–724.</a:t>
            </a:r>
            <a:b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IEEE, 2021.</a:t>
            </a:r>
            <a:b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[4] PA </a:t>
            </a:r>
            <a:r>
              <a:rPr lang="en-IN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Gunawan</a:t>
            </a:r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EN </a:t>
            </a:r>
            <a:r>
              <a:rPr lang="en-IN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Kencana</a:t>
            </a:r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and K Sari. Classification of rice leaf dis-</a:t>
            </a:r>
            <a:b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eases using artificial neural network. In Journal of Physics: Conference</a:t>
            </a:r>
            <a:b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Series, volume 1722, page 012013. IOP Publishing, 2021.</a:t>
            </a:r>
            <a:br>
              <a:rPr lang="en-I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899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599AD2-149A-2B03-0C56-F4506790848F}"/>
              </a:ext>
            </a:extLst>
          </p:cNvPr>
          <p:cNvSpPr txBox="1"/>
          <p:nvPr/>
        </p:nvSpPr>
        <p:spPr>
          <a:xfrm>
            <a:off x="318052" y="268357"/>
            <a:ext cx="1167847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IN" b="0" i="0" dirty="0">
                <a:effectLst/>
                <a:latin typeface="Arial" panose="020B0604020202020204" pitchFamily="34" charset="0"/>
              </a:rPr>
              <a:t>[5] </a:t>
            </a:r>
            <a:r>
              <a:rPr lang="en-IN" b="0" i="0" dirty="0" err="1">
                <a:effectLst/>
                <a:latin typeface="Arial" panose="020B0604020202020204" pitchFamily="34" charset="0"/>
              </a:rPr>
              <a:t>Jianrong</a:t>
            </a:r>
            <a:r>
              <a:rPr lang="en-IN" b="0" i="0" dirty="0">
                <a:effectLst/>
                <a:latin typeface="Arial" panose="020B0604020202020204" pitchFamily="34" charset="0"/>
              </a:rPr>
              <a:t> Huang, </a:t>
            </a:r>
            <a:r>
              <a:rPr lang="en-IN" b="0" i="0" dirty="0" err="1">
                <a:effectLst/>
                <a:latin typeface="Arial" panose="020B0604020202020204" pitchFamily="34" charset="0"/>
              </a:rPr>
              <a:t>Huaijian</a:t>
            </a:r>
            <a:r>
              <a:rPr lang="en-IN" b="0" i="0" dirty="0">
                <a:effectLst/>
                <a:latin typeface="Arial" panose="020B0604020202020204" pitchFamily="34" charset="0"/>
              </a:rPr>
              <a:t> Liao, </a:t>
            </a:r>
            <a:r>
              <a:rPr lang="en-IN" b="0" i="0" dirty="0" err="1">
                <a:effectLst/>
                <a:latin typeface="Arial" panose="020B0604020202020204" pitchFamily="34" charset="0"/>
              </a:rPr>
              <a:t>Yubo</a:t>
            </a:r>
            <a:r>
              <a:rPr lang="en-IN" b="0" i="0" dirty="0">
                <a:effectLst/>
                <a:latin typeface="Arial" panose="020B0604020202020204" pitchFamily="34" charset="0"/>
              </a:rPr>
              <a:t> Zhu, </a:t>
            </a:r>
            <a:r>
              <a:rPr lang="en-IN" b="0" i="0" dirty="0" err="1">
                <a:effectLst/>
                <a:latin typeface="Arial" panose="020B0604020202020204" pitchFamily="34" charset="0"/>
              </a:rPr>
              <a:t>Jiayi</a:t>
            </a:r>
            <a:r>
              <a:rPr lang="en-IN" b="0" i="0" dirty="0">
                <a:effectLst/>
                <a:latin typeface="Arial" panose="020B0604020202020204" pitchFamily="34" charset="0"/>
              </a:rPr>
              <a:t> Sun, </a:t>
            </a:r>
            <a:r>
              <a:rPr lang="en-IN" b="0" i="0" dirty="0" err="1">
                <a:effectLst/>
                <a:latin typeface="Arial" panose="020B0604020202020204" pitchFamily="34" charset="0"/>
              </a:rPr>
              <a:t>Qihua</a:t>
            </a:r>
            <a:r>
              <a:rPr lang="en-IN" b="0" i="0" dirty="0">
                <a:effectLst/>
                <a:latin typeface="Arial" panose="020B0604020202020204" pitchFamily="34" charset="0"/>
              </a:rPr>
              <a:t> Sun, and</a:t>
            </a:r>
            <a:br>
              <a:rPr lang="en-IN" b="0" i="0" dirty="0">
                <a:effectLst/>
                <a:latin typeface="Lato" panose="020F0502020204030203" pitchFamily="34" charset="0"/>
              </a:rPr>
            </a:br>
            <a:r>
              <a:rPr lang="en-IN" b="0" i="0" dirty="0" err="1">
                <a:effectLst/>
                <a:latin typeface="Arial" panose="020B0604020202020204" pitchFamily="34" charset="0"/>
              </a:rPr>
              <a:t>Xiangdong</a:t>
            </a:r>
            <a:r>
              <a:rPr lang="en-IN" b="0" i="0" dirty="0">
                <a:effectLst/>
                <a:latin typeface="Arial" panose="020B0604020202020204" pitchFamily="34" charset="0"/>
              </a:rPr>
              <a:t> Liu. Hyperspectral detection of rice damaged by rice</a:t>
            </a:r>
            <a:br>
              <a:rPr lang="en-IN" b="0" i="0" dirty="0">
                <a:effectLst/>
                <a:latin typeface="Lato" panose="020F0502020204030203" pitchFamily="34" charset="0"/>
              </a:rPr>
            </a:br>
            <a:r>
              <a:rPr lang="en-IN" b="0" i="0" dirty="0">
                <a:effectLst/>
                <a:latin typeface="Arial" panose="020B0604020202020204" pitchFamily="34" charset="0"/>
              </a:rPr>
              <a:t>leaf folder (</a:t>
            </a:r>
            <a:r>
              <a:rPr lang="en-IN" b="0" i="0" dirty="0" err="1">
                <a:effectLst/>
                <a:latin typeface="Arial" panose="020B0604020202020204" pitchFamily="34" charset="0"/>
              </a:rPr>
              <a:t>cnaphalocrocis</a:t>
            </a:r>
            <a:r>
              <a:rPr lang="en-IN" b="0" i="0" dirty="0">
                <a:effectLst/>
                <a:latin typeface="Arial" panose="020B0604020202020204" pitchFamily="34" charset="0"/>
              </a:rPr>
              <a:t> </a:t>
            </a:r>
            <a:r>
              <a:rPr lang="en-IN" b="0" i="0" dirty="0" err="1">
                <a:effectLst/>
                <a:latin typeface="Arial" panose="020B0604020202020204" pitchFamily="34" charset="0"/>
              </a:rPr>
              <a:t>medinalis</a:t>
            </a:r>
            <a:r>
              <a:rPr lang="en-IN" b="0" i="0" dirty="0">
                <a:effectLst/>
                <a:latin typeface="Arial" panose="020B0604020202020204" pitchFamily="34" charset="0"/>
              </a:rPr>
              <a:t>). Computers and electronics in</a:t>
            </a:r>
            <a:br>
              <a:rPr lang="en-IN" b="0" i="0" dirty="0">
                <a:effectLst/>
                <a:latin typeface="Lato" panose="020F0502020204030203" pitchFamily="34" charset="0"/>
              </a:rPr>
            </a:br>
            <a:r>
              <a:rPr lang="en-IN" b="0" i="0" dirty="0">
                <a:effectLst/>
                <a:latin typeface="Arial" panose="020B0604020202020204" pitchFamily="34" charset="0"/>
              </a:rPr>
              <a:t>agriculture, 82:100–107, 2012.</a:t>
            </a:r>
            <a:br>
              <a:rPr lang="en-IN" b="0" i="0" dirty="0">
                <a:effectLst/>
                <a:latin typeface="Lato" panose="020F0502020204030203" pitchFamily="34" charset="0"/>
              </a:rPr>
            </a:br>
            <a:r>
              <a:rPr lang="en-IN" b="0" i="0" dirty="0">
                <a:effectLst/>
                <a:latin typeface="Arial" panose="020B0604020202020204" pitchFamily="34" charset="0"/>
              </a:rPr>
              <a:t>[6] Md </a:t>
            </a:r>
            <a:r>
              <a:rPr lang="en-IN" b="0" i="0" dirty="0" err="1">
                <a:effectLst/>
                <a:latin typeface="Arial" panose="020B0604020202020204" pitchFamily="34" charset="0"/>
              </a:rPr>
              <a:t>Ashiqul</a:t>
            </a:r>
            <a:r>
              <a:rPr lang="en-IN" b="0" i="0" dirty="0">
                <a:effectLst/>
                <a:latin typeface="Arial" panose="020B0604020202020204" pitchFamily="34" charset="0"/>
              </a:rPr>
              <a:t> Islam, Md </a:t>
            </a:r>
            <a:r>
              <a:rPr lang="en-IN" b="0" i="0" dirty="0" err="1">
                <a:effectLst/>
                <a:latin typeface="Arial" panose="020B0604020202020204" pitchFamily="34" charset="0"/>
              </a:rPr>
              <a:t>Nymur</a:t>
            </a:r>
            <a:r>
              <a:rPr lang="en-IN" b="0" i="0" dirty="0">
                <a:effectLst/>
                <a:latin typeface="Arial" panose="020B0604020202020204" pitchFamily="34" charset="0"/>
              </a:rPr>
              <a:t> Rahman Shuvo, Muhammad </a:t>
            </a:r>
            <a:r>
              <a:rPr lang="en-IN" b="0" i="0" dirty="0" err="1">
                <a:effectLst/>
                <a:latin typeface="Arial" panose="020B0604020202020204" pitchFamily="34" charset="0"/>
              </a:rPr>
              <a:t>Shamso</a:t>
            </a:r>
            <a:r>
              <a:rPr lang="en-IN" b="0" i="0" dirty="0">
                <a:effectLst/>
                <a:latin typeface="Arial" panose="020B0604020202020204" pitchFamily="34" charset="0"/>
              </a:rPr>
              <a:t>-</a:t>
            </a:r>
            <a:br>
              <a:rPr lang="en-IN" b="0" i="0" dirty="0">
                <a:effectLst/>
                <a:latin typeface="Lato" panose="020F0502020204030203" pitchFamily="34" charset="0"/>
              </a:rPr>
            </a:br>
            <a:r>
              <a:rPr lang="en-IN" b="0" i="0" dirty="0" err="1">
                <a:effectLst/>
                <a:latin typeface="Arial" panose="020B0604020202020204" pitchFamily="34" charset="0"/>
              </a:rPr>
              <a:t>jjaman</a:t>
            </a:r>
            <a:r>
              <a:rPr lang="en-IN" b="0" i="0" dirty="0">
                <a:effectLst/>
                <a:latin typeface="Arial" panose="020B0604020202020204" pitchFamily="34" charset="0"/>
              </a:rPr>
              <a:t>, </a:t>
            </a:r>
            <a:r>
              <a:rPr lang="en-IN" b="0" i="0" dirty="0" err="1">
                <a:effectLst/>
                <a:latin typeface="Arial" panose="020B0604020202020204" pitchFamily="34" charset="0"/>
              </a:rPr>
              <a:t>Shazid</a:t>
            </a:r>
            <a:r>
              <a:rPr lang="en-IN" b="0" i="0" dirty="0">
                <a:effectLst/>
                <a:latin typeface="Arial" panose="020B0604020202020204" pitchFamily="34" charset="0"/>
              </a:rPr>
              <a:t> Hasan, Md Shahadat Hossain, and Tania Khatun. An</a:t>
            </a:r>
            <a:br>
              <a:rPr lang="en-IN" b="0" i="0" dirty="0">
                <a:effectLst/>
                <a:latin typeface="Lato" panose="020F0502020204030203" pitchFamily="34" charset="0"/>
              </a:rPr>
            </a:br>
            <a:r>
              <a:rPr lang="en-IN" b="0" i="0" dirty="0">
                <a:effectLst/>
                <a:latin typeface="Arial" panose="020B0604020202020204" pitchFamily="34" charset="0"/>
              </a:rPr>
              <a:t>automated convolutional neural network based approach for paddy leaf</a:t>
            </a:r>
            <a:br>
              <a:rPr lang="en-IN" b="0" i="0" dirty="0">
                <a:effectLst/>
                <a:latin typeface="Lato" panose="020F0502020204030203" pitchFamily="34" charset="0"/>
              </a:rPr>
            </a:br>
            <a:r>
              <a:rPr lang="en-IN" b="0" i="0" dirty="0">
                <a:effectLst/>
                <a:latin typeface="Arial" panose="020B0604020202020204" pitchFamily="34" charset="0"/>
              </a:rPr>
              <a:t>disease detection. International Journal of Advanced Computer Science</a:t>
            </a:r>
            <a:br>
              <a:rPr lang="en-IN" b="0" i="0" dirty="0">
                <a:effectLst/>
                <a:latin typeface="Lato" panose="020F0502020204030203" pitchFamily="34" charset="0"/>
              </a:rPr>
            </a:br>
            <a:r>
              <a:rPr lang="en-IN" b="0" i="0" dirty="0">
                <a:effectLst/>
                <a:latin typeface="Arial" panose="020B0604020202020204" pitchFamily="34" charset="0"/>
              </a:rPr>
              <a:t>and Applications, 12(1), 2021.</a:t>
            </a:r>
            <a:endParaRPr lang="en-IN" b="0" i="0" dirty="0">
              <a:effectLst/>
              <a:latin typeface="Lato" panose="020F0502020204030203" pitchFamily="34" charset="0"/>
            </a:endParaRPr>
          </a:p>
          <a:p>
            <a:pPr algn="l" rtl="0"/>
            <a:r>
              <a:rPr lang="en-IN" b="0" i="0" dirty="0">
                <a:effectLst/>
                <a:latin typeface="Arial" panose="020B0604020202020204" pitchFamily="34" charset="0"/>
              </a:rPr>
              <a:t>[7] Kalyan Kumar Jena, Sourav Kumar </a:t>
            </a:r>
            <a:r>
              <a:rPr lang="en-IN" b="0" i="0" dirty="0" err="1">
                <a:effectLst/>
                <a:latin typeface="Arial" panose="020B0604020202020204" pitchFamily="34" charset="0"/>
              </a:rPr>
              <a:t>Bhoi</a:t>
            </a:r>
            <a:r>
              <a:rPr lang="en-IN" b="0" i="0" dirty="0">
                <a:effectLst/>
                <a:latin typeface="Arial" panose="020B0604020202020204" pitchFamily="34" charset="0"/>
              </a:rPr>
              <a:t>, </a:t>
            </a:r>
            <a:r>
              <a:rPr lang="en-IN" b="0" i="0" dirty="0" err="1">
                <a:effectLst/>
                <a:latin typeface="Arial" panose="020B0604020202020204" pitchFamily="34" charset="0"/>
              </a:rPr>
              <a:t>Debasis</a:t>
            </a:r>
            <a:r>
              <a:rPr lang="en-IN" b="0" i="0" dirty="0">
                <a:effectLst/>
                <a:latin typeface="Arial" panose="020B0604020202020204" pitchFamily="34" charset="0"/>
              </a:rPr>
              <a:t> Mohapatra, Chit-</a:t>
            </a:r>
            <a:br>
              <a:rPr lang="en-IN" b="0" i="0" dirty="0">
                <a:effectLst/>
                <a:latin typeface="Lato" panose="020F0502020204030203" pitchFamily="34" charset="0"/>
              </a:rPr>
            </a:br>
            <a:r>
              <a:rPr lang="en-IN" b="0" i="0" dirty="0" err="1">
                <a:effectLst/>
                <a:latin typeface="Arial" panose="020B0604020202020204" pitchFamily="34" charset="0"/>
              </a:rPr>
              <a:t>taranjan</a:t>
            </a:r>
            <a:r>
              <a:rPr lang="en-IN" b="0" i="0" dirty="0">
                <a:effectLst/>
                <a:latin typeface="Arial" panose="020B0604020202020204" pitchFamily="34" charset="0"/>
              </a:rPr>
              <a:t> Mallick, and Prachi Swain. Rice disease classification using</a:t>
            </a:r>
            <a:br>
              <a:rPr lang="en-IN" b="0" i="0" dirty="0">
                <a:effectLst/>
                <a:latin typeface="Lato" panose="020F0502020204030203" pitchFamily="34" charset="0"/>
              </a:rPr>
            </a:br>
            <a:r>
              <a:rPr lang="en-IN" b="0" i="0" dirty="0">
                <a:effectLst/>
                <a:latin typeface="Arial" panose="020B0604020202020204" pitchFamily="34" charset="0"/>
              </a:rPr>
              <a:t>supervised machine learning approach. In 2021 Fifth International</a:t>
            </a:r>
            <a:br>
              <a:rPr lang="en-IN" b="0" i="0" dirty="0">
                <a:effectLst/>
                <a:latin typeface="Lato" panose="020F0502020204030203" pitchFamily="34" charset="0"/>
              </a:rPr>
            </a:br>
            <a:r>
              <a:rPr lang="en-IN" b="0" i="0" dirty="0">
                <a:effectLst/>
                <a:latin typeface="Arial" panose="020B0604020202020204" pitchFamily="34" charset="0"/>
              </a:rPr>
              <a:t>Conference on I-SMAC (IoT in Social, Mobile, Analytics and Cloud)(I-</a:t>
            </a:r>
            <a:br>
              <a:rPr lang="en-IN" b="0" i="0" dirty="0">
                <a:effectLst/>
                <a:latin typeface="Lato" panose="020F0502020204030203" pitchFamily="34" charset="0"/>
              </a:rPr>
            </a:br>
            <a:r>
              <a:rPr lang="en-IN" b="0" i="0" dirty="0">
                <a:effectLst/>
                <a:latin typeface="Arial" panose="020B0604020202020204" pitchFamily="34" charset="0"/>
              </a:rPr>
              <a:t>SMAC), pages 328–333. IEEE, 2021.</a:t>
            </a:r>
            <a:br>
              <a:rPr lang="en-IN" b="0" i="0" dirty="0">
                <a:effectLst/>
                <a:latin typeface="Lato" panose="020F0502020204030203" pitchFamily="34" charset="0"/>
              </a:rPr>
            </a:br>
            <a:r>
              <a:rPr lang="en-IN" b="0" i="0" dirty="0">
                <a:effectLst/>
                <a:latin typeface="Arial" panose="020B0604020202020204" pitchFamily="34" charset="0"/>
              </a:rPr>
              <a:t>[18] Kalpesh Joshi, Rohan </a:t>
            </a:r>
            <a:r>
              <a:rPr lang="en-IN" b="0" i="0" dirty="0" err="1">
                <a:effectLst/>
                <a:latin typeface="Arial" panose="020B0604020202020204" pitchFamily="34" charset="0"/>
              </a:rPr>
              <a:t>Awale</a:t>
            </a:r>
            <a:r>
              <a:rPr lang="en-IN" b="0" i="0" dirty="0">
                <a:effectLst/>
                <a:latin typeface="Arial" panose="020B0604020202020204" pitchFamily="34" charset="0"/>
              </a:rPr>
              <a:t>, Sara Ahmad, </a:t>
            </a:r>
            <a:r>
              <a:rPr lang="en-IN" b="0" i="0" dirty="0" err="1">
                <a:effectLst/>
                <a:latin typeface="Arial" panose="020B0604020202020204" pitchFamily="34" charset="0"/>
              </a:rPr>
              <a:t>Sanmit</a:t>
            </a:r>
            <a:r>
              <a:rPr lang="en-IN" b="0" i="0" dirty="0">
                <a:effectLst/>
                <a:latin typeface="Arial" panose="020B0604020202020204" pitchFamily="34" charset="0"/>
              </a:rPr>
              <a:t> Patil, and Vipul</a:t>
            </a:r>
            <a:br>
              <a:rPr lang="en-IN" b="0" i="0" dirty="0">
                <a:effectLst/>
                <a:latin typeface="Lato" panose="020F0502020204030203" pitchFamily="34" charset="0"/>
              </a:rPr>
            </a:br>
            <a:r>
              <a:rPr lang="en-IN" b="0" i="0" dirty="0" err="1">
                <a:effectLst/>
                <a:latin typeface="Arial" panose="020B0604020202020204" pitchFamily="34" charset="0"/>
              </a:rPr>
              <a:t>Pisal</a:t>
            </a:r>
            <a:r>
              <a:rPr lang="en-IN" b="0" i="0" dirty="0">
                <a:effectLst/>
                <a:latin typeface="Arial" panose="020B0604020202020204" pitchFamily="34" charset="0"/>
              </a:rPr>
              <a:t>. Plant leaf disease detection using computer vision techniques</a:t>
            </a:r>
            <a:br>
              <a:rPr lang="en-IN" b="0" i="0" dirty="0">
                <a:effectLst/>
                <a:latin typeface="Lato" panose="020F0502020204030203" pitchFamily="34" charset="0"/>
              </a:rPr>
            </a:br>
            <a:r>
              <a:rPr lang="en-IN" b="0" i="0" dirty="0">
                <a:effectLst/>
                <a:latin typeface="Arial" panose="020B0604020202020204" pitchFamily="34" charset="0"/>
              </a:rPr>
              <a:t>and machine learning. In ITM Web of Conferences, volume 44, page</a:t>
            </a:r>
            <a:br>
              <a:rPr lang="en-IN" b="0" i="0" dirty="0">
                <a:effectLst/>
                <a:latin typeface="Lato" panose="020F0502020204030203" pitchFamily="34" charset="0"/>
              </a:rPr>
            </a:br>
            <a:r>
              <a:rPr lang="en-IN" b="0" i="0" dirty="0">
                <a:effectLst/>
                <a:latin typeface="Arial" panose="020B0604020202020204" pitchFamily="34" charset="0"/>
              </a:rPr>
              <a:t>03002. EDP Sciences, 2022.</a:t>
            </a:r>
            <a:br>
              <a:rPr lang="en-IN" b="0" i="0" dirty="0">
                <a:effectLst/>
                <a:latin typeface="Lato" panose="020F0502020204030203" pitchFamily="34" charset="0"/>
              </a:rPr>
            </a:br>
            <a:r>
              <a:rPr lang="en-IN" b="0" i="0" dirty="0">
                <a:effectLst/>
                <a:latin typeface="Arial" panose="020B0604020202020204" pitchFamily="34" charset="0"/>
              </a:rPr>
              <a:t>[9] Sachin D </a:t>
            </a:r>
            <a:r>
              <a:rPr lang="en-IN" b="0" i="0" dirty="0" err="1">
                <a:effectLst/>
                <a:latin typeface="Arial" panose="020B0604020202020204" pitchFamily="34" charset="0"/>
              </a:rPr>
              <a:t>Khirade</a:t>
            </a:r>
            <a:r>
              <a:rPr lang="en-IN" b="0" i="0" dirty="0">
                <a:effectLst/>
                <a:latin typeface="Arial" panose="020B0604020202020204" pitchFamily="34" charset="0"/>
              </a:rPr>
              <a:t> and AB Patil. Plant disease detection using image</a:t>
            </a:r>
            <a:br>
              <a:rPr lang="en-IN" b="0" i="0" dirty="0">
                <a:effectLst/>
                <a:latin typeface="Lato" panose="020F0502020204030203" pitchFamily="34" charset="0"/>
              </a:rPr>
            </a:br>
            <a:r>
              <a:rPr lang="en-IN" b="0" i="0" dirty="0">
                <a:effectLst/>
                <a:latin typeface="Arial" panose="020B0604020202020204" pitchFamily="34" charset="0"/>
              </a:rPr>
              <a:t>processing. In 2015 International conference on computing </a:t>
            </a:r>
            <a:r>
              <a:rPr lang="en-IN" b="0" i="0" dirty="0" err="1">
                <a:effectLst/>
                <a:latin typeface="Arial" panose="020B0604020202020204" pitchFamily="34" charset="0"/>
              </a:rPr>
              <a:t>communi</a:t>
            </a:r>
            <a:r>
              <a:rPr lang="en-IN" b="0" i="0" dirty="0">
                <a:effectLst/>
                <a:latin typeface="Arial" panose="020B0604020202020204" pitchFamily="34" charset="0"/>
              </a:rPr>
              <a:t>-</a:t>
            </a:r>
            <a:br>
              <a:rPr lang="en-IN" b="0" i="0" dirty="0">
                <a:effectLst/>
                <a:latin typeface="Lato" panose="020F0502020204030203" pitchFamily="34" charset="0"/>
              </a:rPr>
            </a:br>
            <a:r>
              <a:rPr lang="en-IN" b="0" i="0" dirty="0">
                <a:effectLst/>
                <a:latin typeface="Arial" panose="020B0604020202020204" pitchFamily="34" charset="0"/>
              </a:rPr>
              <a:t>cation control and automation, pages 768–771. IEEE, 2015.</a:t>
            </a:r>
            <a:br>
              <a:rPr lang="en-IN" b="0" i="0" dirty="0">
                <a:effectLst/>
                <a:latin typeface="Lato" panose="020F0502020204030203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7845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5D9F47-ADF0-1F81-5437-129958D30AB2}"/>
              </a:ext>
            </a:extLst>
          </p:cNvPr>
          <p:cNvSpPr txBox="1"/>
          <p:nvPr/>
        </p:nvSpPr>
        <p:spPr>
          <a:xfrm>
            <a:off x="248478" y="119272"/>
            <a:ext cx="1177787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effectLst/>
                <a:latin typeface="Arial" panose="020B0604020202020204" pitchFamily="34" charset="0"/>
              </a:rPr>
              <a:t>[10] Ghazanfar Latif, </a:t>
            </a:r>
            <a:r>
              <a:rPr lang="en-IN" b="0" i="0" dirty="0" err="1">
                <a:effectLst/>
                <a:latin typeface="Arial" panose="020B0604020202020204" pitchFamily="34" charset="0"/>
              </a:rPr>
              <a:t>Sherif</a:t>
            </a:r>
            <a:r>
              <a:rPr lang="en-IN" b="0" i="0" dirty="0">
                <a:effectLst/>
                <a:latin typeface="Arial" panose="020B0604020202020204" pitchFamily="34" charset="0"/>
              </a:rPr>
              <a:t> E Abdelhamid, Roxane Elias </a:t>
            </a:r>
            <a:r>
              <a:rPr lang="en-IN" b="0" i="0" dirty="0" err="1">
                <a:effectLst/>
                <a:latin typeface="Arial" panose="020B0604020202020204" pitchFamily="34" charset="0"/>
              </a:rPr>
              <a:t>Mallouhy</a:t>
            </a:r>
            <a:r>
              <a:rPr lang="en-IN" b="0" i="0" dirty="0">
                <a:effectLst/>
                <a:latin typeface="Arial" panose="020B0604020202020204" pitchFamily="34" charset="0"/>
              </a:rPr>
              <a:t>, Jaafar</a:t>
            </a:r>
            <a:br>
              <a:rPr lang="en-IN" b="0" i="0" dirty="0">
                <a:effectLst/>
                <a:latin typeface="Lato" panose="020F0502020204030203" pitchFamily="34" charset="0"/>
              </a:rPr>
            </a:br>
            <a:r>
              <a:rPr lang="en-IN" b="0" i="0" dirty="0" err="1">
                <a:effectLst/>
                <a:latin typeface="Arial" panose="020B0604020202020204" pitchFamily="34" charset="0"/>
              </a:rPr>
              <a:t>Alghazo</a:t>
            </a:r>
            <a:r>
              <a:rPr lang="en-IN" b="0" i="0" dirty="0">
                <a:effectLst/>
                <a:latin typeface="Arial" panose="020B0604020202020204" pitchFamily="34" charset="0"/>
              </a:rPr>
              <a:t>, and Zafar Abbas </a:t>
            </a:r>
            <a:r>
              <a:rPr lang="en-IN" b="0" i="0" dirty="0" err="1">
                <a:effectLst/>
                <a:latin typeface="Arial" panose="020B0604020202020204" pitchFamily="34" charset="0"/>
              </a:rPr>
              <a:t>Kazimi</a:t>
            </a:r>
            <a:r>
              <a:rPr lang="en-IN" b="0" i="0" dirty="0">
                <a:effectLst/>
                <a:latin typeface="Arial" panose="020B0604020202020204" pitchFamily="34" charset="0"/>
              </a:rPr>
              <a:t>. Deep learning utilization in </a:t>
            </a:r>
            <a:r>
              <a:rPr lang="en-IN" b="0" i="0" dirty="0" err="1">
                <a:effectLst/>
                <a:latin typeface="Arial" panose="020B0604020202020204" pitchFamily="34" charset="0"/>
              </a:rPr>
              <a:t>agri</a:t>
            </a:r>
            <a:r>
              <a:rPr lang="en-IN" b="0" i="0" dirty="0">
                <a:effectLst/>
                <a:latin typeface="Arial" panose="020B0604020202020204" pitchFamily="34" charset="0"/>
              </a:rPr>
              <a:t>-</a:t>
            </a:r>
            <a:br>
              <a:rPr lang="en-IN" b="0" i="0" dirty="0">
                <a:effectLst/>
                <a:latin typeface="Lato" panose="020F0502020204030203" pitchFamily="34" charset="0"/>
              </a:rPr>
            </a:br>
            <a:r>
              <a:rPr lang="en-IN" b="0" i="0" dirty="0">
                <a:effectLst/>
                <a:latin typeface="Arial" panose="020B0604020202020204" pitchFamily="34" charset="0"/>
              </a:rPr>
              <a:t>culture: Detection of rice plant diseases using an improved </a:t>
            </a:r>
            <a:r>
              <a:rPr lang="en-IN" b="0" i="0" dirty="0" err="1">
                <a:effectLst/>
                <a:latin typeface="Arial" panose="020B0604020202020204" pitchFamily="34" charset="0"/>
              </a:rPr>
              <a:t>cnn</a:t>
            </a:r>
            <a:r>
              <a:rPr lang="en-IN" b="0" i="0" dirty="0">
                <a:effectLst/>
                <a:latin typeface="Arial" panose="020B0604020202020204" pitchFamily="34" charset="0"/>
              </a:rPr>
              <a:t> model.</a:t>
            </a:r>
            <a:br>
              <a:rPr lang="en-IN" b="0" i="0" dirty="0">
                <a:effectLst/>
                <a:latin typeface="Lato" panose="020F0502020204030203" pitchFamily="34" charset="0"/>
              </a:rPr>
            </a:br>
            <a:r>
              <a:rPr lang="en-IN" b="0" i="0" dirty="0">
                <a:effectLst/>
                <a:latin typeface="Arial" panose="020B0604020202020204" pitchFamily="34" charset="0"/>
              </a:rPr>
              <a:t>Plants, 11(17):2230, 2022.</a:t>
            </a:r>
            <a:br>
              <a:rPr lang="en-IN" b="0" i="0" dirty="0">
                <a:effectLst/>
                <a:latin typeface="Lato" panose="020F0502020204030203" pitchFamily="34" charset="0"/>
              </a:rPr>
            </a:br>
            <a:r>
              <a:rPr lang="en-IN" b="0" i="0" dirty="0">
                <a:effectLst/>
                <a:latin typeface="Arial" panose="020B0604020202020204" pitchFamily="34" charset="0"/>
              </a:rPr>
              <a:t>[11] </a:t>
            </a:r>
            <a:r>
              <a:rPr lang="en-IN" b="0" i="0" dirty="0" err="1">
                <a:effectLst/>
                <a:latin typeface="Arial" panose="020B0604020202020204" pitchFamily="34" charset="0"/>
              </a:rPr>
              <a:t>Sourabrata</a:t>
            </a:r>
            <a:r>
              <a:rPr lang="en-IN" b="0" i="0" dirty="0">
                <a:effectLst/>
                <a:latin typeface="Arial" panose="020B0604020202020204" pitchFamily="34" charset="0"/>
              </a:rPr>
              <a:t> Mukherjee. t-</a:t>
            </a:r>
            <a:r>
              <a:rPr lang="en-IN" b="0" i="0" dirty="0" err="1">
                <a:effectLst/>
                <a:latin typeface="Arial" panose="020B0604020202020204" pitchFamily="34" charset="0"/>
              </a:rPr>
              <a:t>sne</a:t>
            </a:r>
            <a:r>
              <a:rPr lang="en-IN" b="0" i="0" dirty="0">
                <a:effectLst/>
                <a:latin typeface="Arial" panose="020B0604020202020204" pitchFamily="34" charset="0"/>
              </a:rPr>
              <a:t> based feature extraction technique for</a:t>
            </a:r>
            <a:br>
              <a:rPr lang="en-IN" b="0" i="0" dirty="0">
                <a:effectLst/>
                <a:latin typeface="Lato" panose="020F0502020204030203" pitchFamily="34" charset="0"/>
              </a:rPr>
            </a:br>
            <a:r>
              <a:rPr lang="en-IN" b="0" i="0" dirty="0">
                <a:effectLst/>
                <a:latin typeface="Arial" panose="020B0604020202020204" pitchFamily="34" charset="0"/>
              </a:rPr>
              <a:t>multi-layer perceptron neural network classifier. In 2017 International</a:t>
            </a:r>
            <a:br>
              <a:rPr lang="en-IN" b="0" i="0" dirty="0">
                <a:effectLst/>
                <a:latin typeface="Lato" panose="020F0502020204030203" pitchFamily="34" charset="0"/>
              </a:rPr>
            </a:br>
            <a:r>
              <a:rPr lang="en-IN" b="0" i="0" dirty="0">
                <a:effectLst/>
                <a:latin typeface="Arial" panose="020B0604020202020204" pitchFamily="34" charset="0"/>
              </a:rPr>
              <a:t>Conference on Intelligent Computing, Instrumentation and Control Tech-</a:t>
            </a:r>
            <a:br>
              <a:rPr lang="en-IN" b="0" i="0" dirty="0">
                <a:effectLst/>
                <a:latin typeface="Lato" panose="020F0502020204030203" pitchFamily="34" charset="0"/>
              </a:rPr>
            </a:br>
            <a:r>
              <a:rPr lang="en-IN" b="0" i="0" dirty="0" err="1">
                <a:effectLst/>
                <a:latin typeface="Arial" panose="020B0604020202020204" pitchFamily="34" charset="0"/>
              </a:rPr>
              <a:t>nologies</a:t>
            </a:r>
            <a:r>
              <a:rPr lang="en-IN" b="0" i="0" dirty="0">
                <a:effectLst/>
                <a:latin typeface="Arial" panose="020B0604020202020204" pitchFamily="34" charset="0"/>
              </a:rPr>
              <a:t> (ICICICT), pages 660–664. IEEE, 2017.</a:t>
            </a:r>
            <a:br>
              <a:rPr lang="en-IN" b="0" i="0" dirty="0">
                <a:effectLst/>
                <a:latin typeface="Lato" panose="020F0502020204030203" pitchFamily="34" charset="0"/>
              </a:rPr>
            </a:br>
            <a:r>
              <a:rPr lang="en-IN" b="0" i="0" dirty="0">
                <a:effectLst/>
                <a:latin typeface="Arial" panose="020B0604020202020204" pitchFamily="34" charset="0"/>
              </a:rPr>
              <a:t>[12] Pooja Pawar, Varsha </a:t>
            </a:r>
            <a:r>
              <a:rPr lang="en-IN" b="0" i="0" dirty="0" err="1">
                <a:effectLst/>
                <a:latin typeface="Arial" panose="020B0604020202020204" pitchFamily="34" charset="0"/>
              </a:rPr>
              <a:t>Turkar</a:t>
            </a:r>
            <a:r>
              <a:rPr lang="en-IN" b="0" i="0" dirty="0">
                <a:effectLst/>
                <a:latin typeface="Arial" panose="020B0604020202020204" pitchFamily="34" charset="0"/>
              </a:rPr>
              <a:t>, and Pravin Patil. Cucumber disease </a:t>
            </a:r>
            <a:r>
              <a:rPr lang="en-IN" b="0" i="0" dirty="0" err="1">
                <a:effectLst/>
                <a:latin typeface="Arial" panose="020B0604020202020204" pitchFamily="34" charset="0"/>
              </a:rPr>
              <a:t>detec</a:t>
            </a:r>
            <a:r>
              <a:rPr lang="en-IN" b="0" i="0" dirty="0">
                <a:effectLst/>
                <a:latin typeface="Arial" panose="020B0604020202020204" pitchFamily="34" charset="0"/>
              </a:rPr>
              <a:t>-</a:t>
            </a:r>
            <a:br>
              <a:rPr lang="en-IN" b="0" i="0" dirty="0">
                <a:effectLst/>
                <a:latin typeface="Lato" panose="020F0502020204030203" pitchFamily="34" charset="0"/>
              </a:rPr>
            </a:br>
            <a:r>
              <a:rPr lang="en-IN" b="0" i="0" dirty="0" err="1">
                <a:effectLst/>
                <a:latin typeface="Arial" panose="020B0604020202020204" pitchFamily="34" charset="0"/>
              </a:rPr>
              <a:t>tion</a:t>
            </a:r>
            <a:r>
              <a:rPr lang="en-IN" b="0" i="0" dirty="0">
                <a:effectLst/>
                <a:latin typeface="Arial" panose="020B0604020202020204" pitchFamily="34" charset="0"/>
              </a:rPr>
              <a:t> using artificial neural network. In 2016 international conference</a:t>
            </a:r>
            <a:br>
              <a:rPr lang="en-IN" b="0" i="0" dirty="0">
                <a:effectLst/>
                <a:latin typeface="Lato" panose="020F0502020204030203" pitchFamily="34" charset="0"/>
              </a:rPr>
            </a:br>
            <a:r>
              <a:rPr lang="en-IN" b="0" i="0" dirty="0">
                <a:effectLst/>
                <a:latin typeface="Arial" panose="020B0604020202020204" pitchFamily="34" charset="0"/>
              </a:rPr>
              <a:t>on inventive computation technologies (ICICT), volume 3, pages 1–5.</a:t>
            </a:r>
            <a:br>
              <a:rPr lang="en-IN" b="0" i="0" dirty="0">
                <a:effectLst/>
                <a:latin typeface="Lato" panose="020F0502020204030203" pitchFamily="34" charset="0"/>
              </a:rPr>
            </a:br>
            <a:r>
              <a:rPr lang="en-IN" b="0" i="0" dirty="0">
                <a:effectLst/>
                <a:latin typeface="Arial" panose="020B0604020202020204" pitchFamily="34" charset="0"/>
              </a:rPr>
              <a:t>IEEE, 2016.</a:t>
            </a:r>
            <a:br>
              <a:rPr lang="en-IN" b="0" i="0" dirty="0">
                <a:effectLst/>
                <a:latin typeface="Lato" panose="020F0502020204030203" pitchFamily="34" charset="0"/>
              </a:rPr>
            </a:br>
            <a:r>
              <a:rPr lang="en-IN" b="0" i="0" dirty="0">
                <a:effectLst/>
                <a:latin typeface="Arial" panose="020B0604020202020204" pitchFamily="34" charset="0"/>
              </a:rPr>
              <a:t>[13] </a:t>
            </a:r>
            <a:r>
              <a:rPr lang="en-IN" b="0" i="0" dirty="0" err="1">
                <a:effectLst/>
                <a:latin typeface="Arial" panose="020B0604020202020204" pitchFamily="34" charset="0"/>
              </a:rPr>
              <a:t>Harshadkumar</a:t>
            </a:r>
            <a:r>
              <a:rPr lang="en-IN" b="0" i="0" dirty="0">
                <a:effectLst/>
                <a:latin typeface="Arial" panose="020B0604020202020204" pitchFamily="34" charset="0"/>
              </a:rPr>
              <a:t> B Prajapati, Jitesh P Shah, and Vipul K </a:t>
            </a:r>
            <a:r>
              <a:rPr lang="en-IN" b="0" i="0" dirty="0" err="1">
                <a:effectLst/>
                <a:latin typeface="Arial" panose="020B0604020202020204" pitchFamily="34" charset="0"/>
              </a:rPr>
              <a:t>Dabhi</a:t>
            </a:r>
            <a:r>
              <a:rPr lang="en-IN" b="0" i="0" dirty="0">
                <a:effectLst/>
                <a:latin typeface="Arial" panose="020B0604020202020204" pitchFamily="34" charset="0"/>
              </a:rPr>
              <a:t>. Detection</a:t>
            </a:r>
            <a:br>
              <a:rPr lang="en-IN" b="0" i="0" dirty="0">
                <a:effectLst/>
                <a:latin typeface="Lato" panose="020F0502020204030203" pitchFamily="34" charset="0"/>
              </a:rPr>
            </a:br>
            <a:r>
              <a:rPr lang="en-IN" b="0" i="0" dirty="0">
                <a:effectLst/>
                <a:latin typeface="Arial" panose="020B0604020202020204" pitchFamily="34" charset="0"/>
              </a:rPr>
              <a:t>and classification of rice plant diseases. Intelligent Decision </a:t>
            </a:r>
            <a:r>
              <a:rPr lang="en-IN" b="0" i="0" dirty="0" err="1">
                <a:effectLst/>
                <a:latin typeface="Arial" panose="020B0604020202020204" pitchFamily="34" charset="0"/>
              </a:rPr>
              <a:t>Technolo</a:t>
            </a:r>
            <a:r>
              <a:rPr lang="en-IN" b="0" i="0" dirty="0">
                <a:effectLst/>
                <a:latin typeface="Arial" panose="020B0604020202020204" pitchFamily="34" charset="0"/>
              </a:rPr>
              <a:t>-</a:t>
            </a:r>
            <a:br>
              <a:rPr lang="en-IN" b="0" i="0" dirty="0">
                <a:effectLst/>
                <a:latin typeface="Lato" panose="020F0502020204030203" pitchFamily="34" charset="0"/>
              </a:rPr>
            </a:br>
            <a:r>
              <a:rPr lang="en-IN" b="0" i="0" dirty="0" err="1">
                <a:effectLst/>
                <a:latin typeface="Arial" panose="020B0604020202020204" pitchFamily="34" charset="0"/>
              </a:rPr>
              <a:t>gies</a:t>
            </a:r>
            <a:r>
              <a:rPr lang="en-IN" b="0" i="0" dirty="0">
                <a:effectLst/>
                <a:latin typeface="Arial" panose="020B0604020202020204" pitchFamily="34" charset="0"/>
              </a:rPr>
              <a:t>, 11(3):357–373, 2017.</a:t>
            </a:r>
            <a:br>
              <a:rPr lang="en-IN" b="0" i="0" dirty="0">
                <a:effectLst/>
                <a:latin typeface="Lato" panose="020F0502020204030203" pitchFamily="34" charset="0"/>
              </a:rPr>
            </a:br>
            <a:r>
              <a:rPr lang="en-IN" b="0" i="0" dirty="0">
                <a:effectLst/>
                <a:latin typeface="Arial" panose="020B0604020202020204" pitchFamily="34" charset="0"/>
              </a:rPr>
              <a:t>[14] BS </a:t>
            </a:r>
            <a:r>
              <a:rPr lang="en-IN" b="0" i="0" dirty="0" err="1">
                <a:effectLst/>
                <a:latin typeface="Arial" panose="020B0604020202020204" pitchFamily="34" charset="0"/>
              </a:rPr>
              <a:t>PrajwalGowda</a:t>
            </a:r>
            <a:r>
              <a:rPr lang="en-IN" b="0" i="0" dirty="0">
                <a:effectLst/>
                <a:latin typeface="Arial" panose="020B0604020202020204" pitchFamily="34" charset="0"/>
              </a:rPr>
              <a:t>, MA </a:t>
            </a:r>
            <a:r>
              <a:rPr lang="en-IN" b="0" i="0" dirty="0" err="1">
                <a:effectLst/>
                <a:latin typeface="Arial" panose="020B0604020202020204" pitchFamily="34" charset="0"/>
              </a:rPr>
              <a:t>Nisarga</a:t>
            </a:r>
            <a:r>
              <a:rPr lang="en-IN" b="0" i="0" dirty="0">
                <a:effectLst/>
                <a:latin typeface="Arial" panose="020B0604020202020204" pitchFamily="34" charset="0"/>
              </a:rPr>
              <a:t>, M Rachana, S Shashank, and BS Sa-</a:t>
            </a:r>
            <a:br>
              <a:rPr lang="en-IN" b="0" i="0" dirty="0">
                <a:effectLst/>
                <a:latin typeface="Lato" panose="020F0502020204030203" pitchFamily="34" charset="0"/>
              </a:rPr>
            </a:br>
            <a:r>
              <a:rPr lang="en-IN" b="0" i="0" dirty="0" err="1">
                <a:effectLst/>
                <a:latin typeface="Arial" panose="020B0604020202020204" pitchFamily="34" charset="0"/>
              </a:rPr>
              <a:t>hana</a:t>
            </a:r>
            <a:r>
              <a:rPr lang="en-IN" b="0" i="0" dirty="0">
                <a:effectLst/>
                <a:latin typeface="Arial" panose="020B0604020202020204" pitchFamily="34" charset="0"/>
              </a:rPr>
              <a:t> Raj. Paddy crop disease detection using machine learning.</a:t>
            </a:r>
            <a:br>
              <a:rPr lang="en-IN" b="0" i="0" dirty="0">
                <a:effectLst/>
                <a:latin typeface="Lato" panose="020F0502020204030203" pitchFamily="34" charset="0"/>
              </a:rPr>
            </a:br>
            <a:r>
              <a:rPr lang="en-IN" b="0" i="0" dirty="0">
                <a:effectLst/>
                <a:latin typeface="Arial" panose="020B0604020202020204" pitchFamily="34" charset="0"/>
              </a:rPr>
              <a:t>International Journal of Engineering Research &amp; Technology, 8(13),</a:t>
            </a:r>
            <a:br>
              <a:rPr lang="en-IN" b="0" i="0" dirty="0">
                <a:effectLst/>
                <a:latin typeface="Lato" panose="020F0502020204030203" pitchFamily="34" charset="0"/>
              </a:rPr>
            </a:br>
            <a:r>
              <a:rPr lang="en-IN" b="0" i="0" dirty="0">
                <a:effectLst/>
                <a:latin typeface="Arial" panose="020B0604020202020204" pitchFamily="34" charset="0"/>
              </a:rPr>
              <a:t>2020.</a:t>
            </a:r>
            <a:br>
              <a:rPr lang="en-IN" b="0" i="0" dirty="0">
                <a:effectLst/>
                <a:latin typeface="Lato" panose="020F0502020204030203" pitchFamily="34" charset="0"/>
              </a:rPr>
            </a:br>
            <a:r>
              <a:rPr lang="en-IN" b="0" i="0" dirty="0">
                <a:effectLst/>
                <a:latin typeface="Arial" panose="020B0604020202020204" pitchFamily="34" charset="0"/>
              </a:rPr>
              <a:t>[15] R Meena Prakash, GP </a:t>
            </a:r>
            <a:r>
              <a:rPr lang="en-IN" b="0" i="0" dirty="0" err="1">
                <a:effectLst/>
                <a:latin typeface="Arial" panose="020B0604020202020204" pitchFamily="34" charset="0"/>
              </a:rPr>
              <a:t>Saraswathy</a:t>
            </a:r>
            <a:r>
              <a:rPr lang="en-IN" b="0" i="0" dirty="0">
                <a:effectLst/>
                <a:latin typeface="Arial" panose="020B0604020202020204" pitchFamily="34" charset="0"/>
              </a:rPr>
              <a:t>, G </a:t>
            </a:r>
            <a:r>
              <a:rPr lang="en-IN" b="0" i="0" dirty="0" err="1">
                <a:effectLst/>
                <a:latin typeface="Arial" panose="020B0604020202020204" pitchFamily="34" charset="0"/>
              </a:rPr>
              <a:t>Ramalakshmi</a:t>
            </a:r>
            <a:r>
              <a:rPr lang="en-IN" b="0" i="0" dirty="0">
                <a:effectLst/>
                <a:latin typeface="Arial" panose="020B0604020202020204" pitchFamily="34" charset="0"/>
              </a:rPr>
              <a:t>, KH </a:t>
            </a:r>
            <a:r>
              <a:rPr lang="en-IN" b="0" i="0" dirty="0" err="1">
                <a:effectLst/>
                <a:latin typeface="Arial" panose="020B0604020202020204" pitchFamily="34" charset="0"/>
              </a:rPr>
              <a:t>Mangaleswari</a:t>
            </a:r>
            <a:r>
              <a:rPr lang="en-IN" b="0" i="0" dirty="0">
                <a:effectLst/>
                <a:latin typeface="Arial" panose="020B0604020202020204" pitchFamily="34" charset="0"/>
              </a:rPr>
              <a:t>,</a:t>
            </a:r>
            <a:br>
              <a:rPr lang="en-IN" b="0" i="0" dirty="0">
                <a:effectLst/>
                <a:latin typeface="Lato" panose="020F0502020204030203" pitchFamily="34" charset="0"/>
              </a:rPr>
            </a:br>
            <a:r>
              <a:rPr lang="en-IN" b="0" i="0" dirty="0">
                <a:effectLst/>
                <a:latin typeface="Arial" panose="020B0604020202020204" pitchFamily="34" charset="0"/>
              </a:rPr>
              <a:t>and T </a:t>
            </a:r>
            <a:r>
              <a:rPr lang="en-IN" b="0" i="0" dirty="0" err="1">
                <a:effectLst/>
                <a:latin typeface="Arial" panose="020B0604020202020204" pitchFamily="34" charset="0"/>
              </a:rPr>
              <a:t>Kaviya</a:t>
            </a:r>
            <a:r>
              <a:rPr lang="en-IN" b="0" i="0" dirty="0">
                <a:effectLst/>
                <a:latin typeface="Arial" panose="020B0604020202020204" pitchFamily="34" charset="0"/>
              </a:rPr>
              <a:t>. Detection of leaf diseases and classification using digital</a:t>
            </a:r>
            <a:br>
              <a:rPr lang="en-IN" b="0" i="0" dirty="0">
                <a:effectLst/>
                <a:latin typeface="Lato" panose="020F0502020204030203" pitchFamily="34" charset="0"/>
              </a:rPr>
            </a:br>
            <a:r>
              <a:rPr lang="en-IN" b="0" i="0" dirty="0">
                <a:effectLst/>
                <a:latin typeface="Arial" panose="020B0604020202020204" pitchFamily="34" charset="0"/>
              </a:rPr>
              <a:t>image processing. In 2017 international conference on innovations in</a:t>
            </a:r>
            <a:br>
              <a:rPr lang="en-IN" b="0" i="0" dirty="0">
                <a:effectLst/>
                <a:latin typeface="Lato" panose="020F0502020204030203" pitchFamily="34" charset="0"/>
              </a:rPr>
            </a:br>
            <a:r>
              <a:rPr lang="en-IN" b="0" i="0" dirty="0">
                <a:effectLst/>
                <a:latin typeface="Arial" panose="020B0604020202020204" pitchFamily="34" charset="0"/>
              </a:rPr>
              <a:t>information, embedded and communication systems (ICIIECS), pages</a:t>
            </a:r>
            <a:br>
              <a:rPr lang="en-IN" b="0" i="0" dirty="0">
                <a:effectLst/>
                <a:latin typeface="Lato" panose="020F0502020204030203" pitchFamily="34" charset="0"/>
              </a:rPr>
            </a:br>
            <a:r>
              <a:rPr lang="en-IN" b="0" i="0" dirty="0">
                <a:effectLst/>
                <a:latin typeface="Arial" panose="020B0604020202020204" pitchFamily="34" charset="0"/>
              </a:rPr>
              <a:t>1–4. IEEE, 2017.</a:t>
            </a:r>
            <a:br>
              <a:rPr lang="en-IN" b="0" i="0" dirty="0">
                <a:effectLst/>
                <a:latin typeface="Lato" panose="020F0502020204030203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4490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970113-338E-3634-6601-E5FA1C8E3623}"/>
              </a:ext>
            </a:extLst>
          </p:cNvPr>
          <p:cNvSpPr txBox="1"/>
          <p:nvPr/>
        </p:nvSpPr>
        <p:spPr>
          <a:xfrm>
            <a:off x="149087" y="258417"/>
            <a:ext cx="1191701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effectLst/>
                <a:latin typeface="Arial" panose="020B0604020202020204" pitchFamily="34" charset="0"/>
              </a:rPr>
              <a:t>[16] BS </a:t>
            </a:r>
            <a:r>
              <a:rPr lang="en-IN" b="0" i="0" dirty="0" err="1">
                <a:effectLst/>
                <a:latin typeface="Arial" panose="020B0604020202020204" pitchFamily="34" charset="0"/>
              </a:rPr>
              <a:t>Puttaswamy</a:t>
            </a:r>
            <a:r>
              <a:rPr lang="en-IN" b="0" i="0" dirty="0">
                <a:effectLst/>
                <a:latin typeface="Arial" panose="020B0604020202020204" pitchFamily="34" charset="0"/>
              </a:rPr>
              <a:t>, SM </a:t>
            </a:r>
            <a:r>
              <a:rPr lang="en-IN" b="0" i="0" dirty="0" err="1">
                <a:effectLst/>
                <a:latin typeface="Arial" panose="020B0604020202020204" pitchFamily="34" charset="0"/>
              </a:rPr>
              <a:t>Bramesh</a:t>
            </a:r>
            <a:r>
              <a:rPr lang="en-IN" b="0" i="0" dirty="0">
                <a:effectLst/>
                <a:latin typeface="Arial" panose="020B0604020202020204" pitchFamily="34" charset="0"/>
              </a:rPr>
              <a:t>, </a:t>
            </a:r>
            <a:r>
              <a:rPr lang="en-IN" b="0" i="0" dirty="0" err="1">
                <a:effectLst/>
                <a:latin typeface="Arial" panose="020B0604020202020204" pitchFamily="34" charset="0"/>
              </a:rPr>
              <a:t>Nithin</a:t>
            </a:r>
            <a:r>
              <a:rPr lang="en-IN" b="0" i="0" dirty="0">
                <a:effectLst/>
                <a:latin typeface="Arial" panose="020B0604020202020204" pitchFamily="34" charset="0"/>
              </a:rPr>
              <a:t> Bharadwaj, Sudeep HS,</a:t>
            </a:r>
            <a:br>
              <a:rPr lang="en-IN" b="0" i="0" dirty="0">
                <a:effectLst/>
                <a:latin typeface="Lato" panose="020F0502020204030203" pitchFamily="34" charset="0"/>
              </a:rPr>
            </a:br>
            <a:r>
              <a:rPr lang="en-IN" b="0" i="0" dirty="0" err="1">
                <a:effectLst/>
                <a:latin typeface="Arial" panose="020B0604020202020204" pitchFamily="34" charset="0"/>
              </a:rPr>
              <a:t>Noothan</a:t>
            </a:r>
            <a:r>
              <a:rPr lang="en-IN" b="0" i="0" dirty="0">
                <a:effectLst/>
                <a:latin typeface="Arial" panose="020B0604020202020204" pitchFamily="34" charset="0"/>
              </a:rPr>
              <a:t> Dev SL, and M </a:t>
            </a:r>
            <a:r>
              <a:rPr lang="en-IN" b="0" i="0" dirty="0" err="1">
                <a:effectLst/>
                <a:latin typeface="Arial" panose="020B0604020202020204" pitchFamily="34" charset="0"/>
              </a:rPr>
              <a:t>Shashanka</a:t>
            </a:r>
            <a:r>
              <a:rPr lang="en-IN" b="0" i="0" dirty="0">
                <a:effectLst/>
                <a:latin typeface="Arial" panose="020B0604020202020204" pitchFamily="34" charset="0"/>
              </a:rPr>
              <a:t>. Identifying the paddy crop disease</a:t>
            </a:r>
            <a:br>
              <a:rPr lang="en-IN" b="0" i="0" dirty="0">
                <a:effectLst/>
                <a:latin typeface="Lato" panose="020F0502020204030203" pitchFamily="34" charset="0"/>
              </a:rPr>
            </a:br>
            <a:r>
              <a:rPr lang="en-IN" b="0" i="0" dirty="0">
                <a:effectLst/>
                <a:latin typeface="Arial" panose="020B0604020202020204" pitchFamily="34" charset="0"/>
              </a:rPr>
              <a:t>in mobile app using image processing and machine learning techniques.</a:t>
            </a:r>
            <a:br>
              <a:rPr lang="en-IN" b="0" i="0" dirty="0">
                <a:effectLst/>
                <a:latin typeface="Lato" panose="020F0502020204030203" pitchFamily="34" charset="0"/>
              </a:rPr>
            </a:br>
            <a:r>
              <a:rPr lang="en-IN" b="0" i="0" dirty="0">
                <a:effectLst/>
                <a:latin typeface="Arial" panose="020B0604020202020204" pitchFamily="34" charset="0"/>
              </a:rPr>
              <a:t>[17] </a:t>
            </a:r>
            <a:r>
              <a:rPr lang="en-IN" b="0" i="0" dirty="0" err="1">
                <a:effectLst/>
                <a:latin typeface="Arial" panose="020B0604020202020204" pitchFamily="34" charset="0"/>
              </a:rPr>
              <a:t>Shampa</a:t>
            </a:r>
            <a:r>
              <a:rPr lang="en-IN" b="0" i="0" dirty="0">
                <a:effectLst/>
                <a:latin typeface="Arial" panose="020B0604020202020204" pitchFamily="34" charset="0"/>
              </a:rPr>
              <a:t> Sengupta and </a:t>
            </a:r>
            <a:r>
              <a:rPr lang="en-IN" b="0" i="0" dirty="0" err="1">
                <a:effectLst/>
                <a:latin typeface="Arial" panose="020B0604020202020204" pitchFamily="34" charset="0"/>
              </a:rPr>
              <a:t>Asit</a:t>
            </a:r>
            <a:r>
              <a:rPr lang="en-IN" b="0" i="0" dirty="0">
                <a:effectLst/>
                <a:latin typeface="Arial" panose="020B0604020202020204" pitchFamily="34" charset="0"/>
              </a:rPr>
              <a:t> K Das. Particle swarm optimization based</a:t>
            </a:r>
            <a:br>
              <a:rPr lang="en-IN" b="0" i="0" dirty="0">
                <a:effectLst/>
                <a:latin typeface="Lato" panose="020F0502020204030203" pitchFamily="34" charset="0"/>
              </a:rPr>
            </a:br>
            <a:r>
              <a:rPr lang="en-IN" b="0" i="0" dirty="0">
                <a:effectLst/>
                <a:latin typeface="Arial" panose="020B0604020202020204" pitchFamily="34" charset="0"/>
              </a:rPr>
              <a:t>incremental classifier design for rice disease prediction. Computers and</a:t>
            </a:r>
            <a:br>
              <a:rPr lang="en-IN" b="0" i="0" dirty="0">
                <a:effectLst/>
                <a:latin typeface="Lato" panose="020F0502020204030203" pitchFamily="34" charset="0"/>
              </a:rPr>
            </a:br>
            <a:r>
              <a:rPr lang="en-IN" b="0" i="0" dirty="0">
                <a:effectLst/>
                <a:latin typeface="Arial" panose="020B0604020202020204" pitchFamily="34" charset="0"/>
              </a:rPr>
              <a:t>Electronics in Agriculture, 140:443–451, 2017.</a:t>
            </a:r>
            <a:br>
              <a:rPr lang="en-IN" b="0" i="0" dirty="0">
                <a:effectLst/>
                <a:latin typeface="Lato" panose="020F0502020204030203" pitchFamily="34" charset="0"/>
              </a:rPr>
            </a:br>
            <a:r>
              <a:rPr lang="en-IN" b="0" i="0" dirty="0">
                <a:effectLst/>
                <a:latin typeface="Arial" panose="020B0604020202020204" pitchFamily="34" charset="0"/>
              </a:rPr>
              <a:t>[18] Ian </a:t>
            </a:r>
            <a:r>
              <a:rPr lang="en-IN" b="0" i="0" dirty="0" err="1">
                <a:effectLst/>
                <a:latin typeface="Arial" panose="020B0604020202020204" pitchFamily="34" charset="0"/>
              </a:rPr>
              <a:t>Sequeira</a:t>
            </a:r>
            <a:r>
              <a:rPr lang="en-IN" b="0" i="0" dirty="0">
                <a:effectLst/>
                <a:latin typeface="Arial" panose="020B0604020202020204" pitchFamily="34" charset="0"/>
              </a:rPr>
              <a:t>, Shreya Shah, Sharmila Sengupta, </a:t>
            </a:r>
            <a:r>
              <a:rPr lang="en-IN" b="0" i="0" dirty="0" err="1">
                <a:effectLst/>
                <a:latin typeface="Arial" panose="020B0604020202020204" pitchFamily="34" charset="0"/>
              </a:rPr>
              <a:t>Etisha</a:t>
            </a:r>
            <a:r>
              <a:rPr lang="en-IN" b="0" i="0" dirty="0">
                <a:effectLst/>
                <a:latin typeface="Arial" panose="020B0604020202020204" pitchFamily="34" charset="0"/>
              </a:rPr>
              <a:t> </a:t>
            </a:r>
            <a:r>
              <a:rPr lang="en-IN" b="0" i="0" dirty="0" err="1">
                <a:effectLst/>
                <a:latin typeface="Arial" panose="020B0604020202020204" pitchFamily="34" charset="0"/>
              </a:rPr>
              <a:t>Mathurvaishya</a:t>
            </a:r>
            <a:r>
              <a:rPr lang="en-IN" b="0" i="0" dirty="0">
                <a:effectLst/>
                <a:latin typeface="Arial" panose="020B0604020202020204" pitchFamily="34" charset="0"/>
              </a:rPr>
              <a:t>,</a:t>
            </a:r>
            <a:br>
              <a:rPr lang="en-IN" b="0" i="0" dirty="0">
                <a:effectLst/>
                <a:latin typeface="Lato" panose="020F0502020204030203" pitchFamily="34" charset="0"/>
              </a:rPr>
            </a:br>
            <a:r>
              <a:rPr lang="en-IN" b="0" i="0" dirty="0">
                <a:effectLst/>
                <a:latin typeface="Arial" panose="020B0604020202020204" pitchFamily="34" charset="0"/>
              </a:rPr>
              <a:t>Chinmay </a:t>
            </a:r>
            <a:r>
              <a:rPr lang="en-IN" b="0" i="0" dirty="0" err="1">
                <a:effectLst/>
                <a:latin typeface="Arial" panose="020B0604020202020204" pitchFamily="34" charset="0"/>
              </a:rPr>
              <a:t>Waykole</a:t>
            </a:r>
            <a:r>
              <a:rPr lang="en-IN" b="0" i="0" dirty="0">
                <a:effectLst/>
                <a:latin typeface="Arial" panose="020B0604020202020204" pitchFamily="34" charset="0"/>
              </a:rPr>
              <a:t>, and KS </a:t>
            </a:r>
            <a:r>
              <a:rPr lang="en-IN" b="0" i="0" dirty="0" err="1">
                <a:effectLst/>
                <a:latin typeface="Arial" panose="020B0604020202020204" pitchFamily="34" charset="0"/>
              </a:rPr>
              <a:t>Raghuwanshi</a:t>
            </a:r>
            <a:r>
              <a:rPr lang="en-IN" b="0" i="0" dirty="0">
                <a:effectLst/>
                <a:latin typeface="Arial" panose="020B0604020202020204" pitchFamily="34" charset="0"/>
              </a:rPr>
              <a:t>. </a:t>
            </a:r>
            <a:r>
              <a:rPr lang="en-IN" b="0" i="0" dirty="0" err="1">
                <a:effectLst/>
                <a:latin typeface="Arial" panose="020B0604020202020204" pitchFamily="34" charset="0"/>
              </a:rPr>
              <a:t>Agricare</a:t>
            </a:r>
            <a:r>
              <a:rPr lang="en-IN" b="0" i="0" dirty="0">
                <a:effectLst/>
                <a:latin typeface="Arial" panose="020B0604020202020204" pitchFamily="34" charset="0"/>
              </a:rPr>
              <a:t>: To detect and</a:t>
            </a:r>
            <a:br>
              <a:rPr lang="en-IN" b="0" i="0" dirty="0">
                <a:effectLst/>
                <a:latin typeface="Lato" panose="020F0502020204030203" pitchFamily="34" charset="0"/>
              </a:rPr>
            </a:br>
            <a:r>
              <a:rPr lang="en-IN" b="0" i="0" dirty="0">
                <a:effectLst/>
                <a:latin typeface="Arial" panose="020B0604020202020204" pitchFamily="34" charset="0"/>
              </a:rPr>
              <a:t>prevent paddy crop diseases using machine learning. Available at SSRN</a:t>
            </a:r>
            <a:br>
              <a:rPr lang="en-IN" b="0" i="0" dirty="0">
                <a:effectLst/>
                <a:latin typeface="Lato" panose="020F0502020204030203" pitchFamily="34" charset="0"/>
              </a:rPr>
            </a:br>
            <a:r>
              <a:rPr lang="en-IN" b="0" i="0" dirty="0">
                <a:effectLst/>
                <a:latin typeface="Arial" panose="020B0604020202020204" pitchFamily="34" charset="0"/>
              </a:rPr>
              <a:t>4108881, 2022.</a:t>
            </a:r>
            <a:br>
              <a:rPr lang="en-IN" b="0" i="0" dirty="0">
                <a:effectLst/>
                <a:latin typeface="Lato" panose="020F0502020204030203" pitchFamily="34" charset="0"/>
              </a:rPr>
            </a:br>
            <a:r>
              <a:rPr lang="en-IN" b="0" i="0" dirty="0">
                <a:effectLst/>
                <a:latin typeface="Arial" panose="020B0604020202020204" pitchFamily="34" charset="0"/>
              </a:rPr>
              <a:t>[19] </a:t>
            </a:r>
            <a:r>
              <a:rPr lang="en-IN" b="0" i="0" dirty="0" err="1">
                <a:effectLst/>
                <a:latin typeface="Arial" panose="020B0604020202020204" pitchFamily="34" charset="0"/>
              </a:rPr>
              <a:t>Sarvesh</a:t>
            </a:r>
            <a:r>
              <a:rPr lang="en-IN" b="0" i="0" dirty="0">
                <a:effectLst/>
                <a:latin typeface="Arial" panose="020B0604020202020204" pitchFamily="34" charset="0"/>
              </a:rPr>
              <a:t> Sharma, Meghna Pandey, Jay Singh </a:t>
            </a:r>
            <a:r>
              <a:rPr lang="en-IN" b="0" i="0" dirty="0" err="1">
                <a:effectLst/>
                <a:latin typeface="Arial" panose="020B0604020202020204" pitchFamily="34" charset="0"/>
              </a:rPr>
              <a:t>Talreja</a:t>
            </a:r>
            <a:r>
              <a:rPr lang="en-IN" b="0" i="0" dirty="0">
                <a:effectLst/>
                <a:latin typeface="Arial" panose="020B0604020202020204" pitchFamily="34" charset="0"/>
              </a:rPr>
              <a:t>, and Heena Raj.</a:t>
            </a:r>
            <a:br>
              <a:rPr lang="en-IN" b="0" i="0" dirty="0">
                <a:effectLst/>
                <a:latin typeface="Lato" panose="020F0502020204030203" pitchFamily="34" charset="0"/>
              </a:rPr>
            </a:br>
            <a:r>
              <a:rPr lang="en-IN" b="0" i="0" dirty="0">
                <a:effectLst/>
                <a:latin typeface="Arial" panose="020B0604020202020204" pitchFamily="34" charset="0"/>
              </a:rPr>
              <a:t>A survey paper on plant disease detection identification implementation</a:t>
            </a:r>
            <a:br>
              <a:rPr lang="en-IN" b="0" i="0" dirty="0">
                <a:effectLst/>
                <a:latin typeface="Lato" panose="020F0502020204030203" pitchFamily="34" charset="0"/>
              </a:rPr>
            </a:br>
            <a:r>
              <a:rPr lang="en-IN" b="0" i="0" dirty="0">
                <a:effectLst/>
                <a:latin typeface="Arial" panose="020B0604020202020204" pitchFamily="34" charset="0"/>
              </a:rPr>
              <a:t>using flutter app.</a:t>
            </a:r>
            <a:br>
              <a:rPr lang="en-IN" b="0" i="0" dirty="0">
                <a:effectLst/>
                <a:latin typeface="Lato" panose="020F0502020204030203" pitchFamily="34" charset="0"/>
              </a:rPr>
            </a:br>
            <a:r>
              <a:rPr lang="en-IN" b="0" i="0" dirty="0">
                <a:effectLst/>
                <a:latin typeface="Arial" panose="020B0604020202020204" pitchFamily="34" charset="0"/>
              </a:rPr>
              <a:t>[20] Vikas Sharma, Aftab Ahmad Mir, and Abid </a:t>
            </a:r>
            <a:r>
              <a:rPr lang="en-IN" b="0" i="0" dirty="0" err="1">
                <a:effectLst/>
                <a:latin typeface="Arial" panose="020B0604020202020204" pitchFamily="34" charset="0"/>
              </a:rPr>
              <a:t>Sarwr</a:t>
            </a:r>
            <a:r>
              <a:rPr lang="en-IN" b="0" i="0" dirty="0">
                <a:effectLst/>
                <a:latin typeface="Arial" panose="020B0604020202020204" pitchFamily="34" charset="0"/>
              </a:rPr>
              <a:t>. Detection of rice</a:t>
            </a:r>
            <a:br>
              <a:rPr lang="en-IN" b="0" i="0" dirty="0">
                <a:effectLst/>
                <a:latin typeface="Lato" panose="020F0502020204030203" pitchFamily="34" charset="0"/>
              </a:rPr>
            </a:br>
            <a:r>
              <a:rPr lang="en-IN" b="0" i="0" dirty="0">
                <a:effectLst/>
                <a:latin typeface="Arial" panose="020B0604020202020204" pitchFamily="34" charset="0"/>
              </a:rPr>
              <a:t>disease using </a:t>
            </a:r>
            <a:r>
              <a:rPr lang="en-IN" b="0" i="0" dirty="0" err="1">
                <a:effectLst/>
                <a:latin typeface="Arial" panose="020B0604020202020204" pitchFamily="34" charset="0"/>
              </a:rPr>
              <a:t>bayes’</a:t>
            </a:r>
            <a:r>
              <a:rPr lang="en-IN" b="0" i="0" dirty="0">
                <a:effectLst/>
                <a:latin typeface="Arial" panose="020B0604020202020204" pitchFamily="34" charset="0"/>
              </a:rPr>
              <a:t> classifier and minimum distance classifier. Journal</a:t>
            </a:r>
            <a:br>
              <a:rPr lang="en-IN" b="0" i="0" dirty="0">
                <a:effectLst/>
                <a:latin typeface="Lato" panose="020F0502020204030203" pitchFamily="34" charset="0"/>
              </a:rPr>
            </a:br>
            <a:r>
              <a:rPr lang="en-IN" b="0" i="0" dirty="0">
                <a:effectLst/>
                <a:latin typeface="Arial" panose="020B0604020202020204" pitchFamily="34" charset="0"/>
              </a:rPr>
              <a:t>of Multimedia Information System, 7(1):17–24, 2020.</a:t>
            </a:r>
            <a:br>
              <a:rPr lang="en-IN" b="0" i="0" dirty="0">
                <a:effectLst/>
                <a:latin typeface="Lato" panose="020F0502020204030203" pitchFamily="34" charset="0"/>
              </a:rPr>
            </a:br>
            <a:r>
              <a:rPr lang="en-IN" b="0" i="0" dirty="0">
                <a:effectLst/>
                <a:latin typeface="Arial" panose="020B0604020202020204" pitchFamily="34" charset="0"/>
              </a:rPr>
              <a:t>[21] </a:t>
            </a:r>
            <a:r>
              <a:rPr lang="en-IN" b="0" i="0" dirty="0" err="1">
                <a:effectLst/>
                <a:latin typeface="Arial" panose="020B0604020202020204" pitchFamily="34" charset="0"/>
              </a:rPr>
              <a:t>Pallapothala</a:t>
            </a:r>
            <a:r>
              <a:rPr lang="en-IN" b="0" i="0" dirty="0">
                <a:effectLst/>
                <a:latin typeface="Arial" panose="020B0604020202020204" pitchFamily="34" charset="0"/>
              </a:rPr>
              <a:t> </a:t>
            </a:r>
            <a:r>
              <a:rPr lang="en-IN" b="0" i="0" dirty="0" err="1">
                <a:effectLst/>
                <a:latin typeface="Arial" panose="020B0604020202020204" pitchFamily="34" charset="0"/>
              </a:rPr>
              <a:t>Tejaswini</a:t>
            </a:r>
            <a:r>
              <a:rPr lang="en-IN" b="0" i="0" dirty="0">
                <a:effectLst/>
                <a:latin typeface="Arial" panose="020B0604020202020204" pitchFamily="34" charset="0"/>
              </a:rPr>
              <a:t>, </a:t>
            </a:r>
            <a:r>
              <a:rPr lang="en-IN" b="0" i="0" dirty="0" err="1">
                <a:effectLst/>
                <a:latin typeface="Arial" panose="020B0604020202020204" pitchFamily="34" charset="0"/>
              </a:rPr>
              <a:t>Priyanshi</a:t>
            </a:r>
            <a:r>
              <a:rPr lang="en-IN" b="0" i="0" dirty="0">
                <a:effectLst/>
                <a:latin typeface="Arial" panose="020B0604020202020204" pitchFamily="34" charset="0"/>
              </a:rPr>
              <a:t> Singh, Monica Ramchandani, </a:t>
            </a:r>
            <a:r>
              <a:rPr lang="en-IN" b="0" i="0" dirty="0" err="1">
                <a:effectLst/>
                <a:latin typeface="Arial" panose="020B0604020202020204" pitchFamily="34" charset="0"/>
              </a:rPr>
              <a:t>Yo</a:t>
            </a:r>
            <a:r>
              <a:rPr lang="en-IN" b="0" i="0" dirty="0">
                <a:effectLst/>
                <a:latin typeface="Arial" panose="020B0604020202020204" pitchFamily="34" charset="0"/>
              </a:rPr>
              <a:t>-</a:t>
            </a:r>
            <a:br>
              <a:rPr lang="en-IN" b="0" i="0" dirty="0">
                <a:effectLst/>
                <a:latin typeface="Lato" panose="020F0502020204030203" pitchFamily="34" charset="0"/>
              </a:rPr>
            </a:br>
            <a:r>
              <a:rPr lang="en-IN" b="0" i="0" dirty="0" err="1">
                <a:effectLst/>
                <a:latin typeface="Arial" panose="020B0604020202020204" pitchFamily="34" charset="0"/>
              </a:rPr>
              <a:t>gesh</a:t>
            </a:r>
            <a:r>
              <a:rPr lang="en-IN" b="0" i="0" dirty="0">
                <a:effectLst/>
                <a:latin typeface="Arial" panose="020B0604020202020204" pitchFamily="34" charset="0"/>
              </a:rPr>
              <a:t> Kumar Rathore, and </a:t>
            </a:r>
            <a:r>
              <a:rPr lang="en-IN" b="0" i="0" dirty="0" err="1">
                <a:effectLst/>
                <a:latin typeface="Arial" panose="020B0604020202020204" pitchFamily="34" charset="0"/>
              </a:rPr>
              <a:t>Rekh</a:t>
            </a:r>
            <a:r>
              <a:rPr lang="en-IN" b="0" i="0" dirty="0">
                <a:effectLst/>
                <a:latin typeface="Arial" panose="020B0604020202020204" pitchFamily="34" charset="0"/>
              </a:rPr>
              <a:t> Ram </a:t>
            </a:r>
            <a:r>
              <a:rPr lang="en-IN" b="0" i="0" dirty="0" err="1">
                <a:effectLst/>
                <a:latin typeface="Arial" panose="020B0604020202020204" pitchFamily="34" charset="0"/>
              </a:rPr>
              <a:t>Janghel</a:t>
            </a:r>
            <a:r>
              <a:rPr lang="en-IN" b="0" i="0" dirty="0">
                <a:effectLst/>
                <a:latin typeface="Arial" panose="020B0604020202020204" pitchFamily="34" charset="0"/>
              </a:rPr>
              <a:t>. Rice leaf disease </a:t>
            </a:r>
            <a:r>
              <a:rPr lang="en-IN" b="0" i="0" dirty="0" err="1">
                <a:effectLst/>
                <a:latin typeface="Arial" panose="020B0604020202020204" pitchFamily="34" charset="0"/>
              </a:rPr>
              <a:t>classi</a:t>
            </a:r>
            <a:r>
              <a:rPr lang="en-IN" b="0" i="0" dirty="0">
                <a:effectLst/>
                <a:latin typeface="Arial" panose="020B0604020202020204" pitchFamily="34" charset="0"/>
              </a:rPr>
              <a:t>-</a:t>
            </a:r>
            <a:br>
              <a:rPr lang="en-IN" b="0" i="0" dirty="0">
                <a:effectLst/>
                <a:latin typeface="Lato" panose="020F0502020204030203" pitchFamily="34" charset="0"/>
              </a:rPr>
            </a:br>
            <a:r>
              <a:rPr lang="en-IN" b="0" i="0" dirty="0" err="1">
                <a:effectLst/>
                <a:latin typeface="Arial" panose="020B0604020202020204" pitchFamily="34" charset="0"/>
              </a:rPr>
              <a:t>fication</a:t>
            </a:r>
            <a:r>
              <a:rPr lang="en-IN" b="0" i="0" dirty="0">
                <a:effectLst/>
                <a:latin typeface="Arial" panose="020B0604020202020204" pitchFamily="34" charset="0"/>
              </a:rPr>
              <a:t> using </a:t>
            </a:r>
            <a:r>
              <a:rPr lang="en-IN" b="0" i="0" dirty="0" err="1">
                <a:effectLst/>
                <a:latin typeface="Arial" panose="020B0604020202020204" pitchFamily="34" charset="0"/>
              </a:rPr>
              <a:t>cnn</a:t>
            </a:r>
            <a:r>
              <a:rPr lang="en-IN" b="0" i="0" dirty="0">
                <a:effectLst/>
                <a:latin typeface="Arial" panose="020B0604020202020204" pitchFamily="34" charset="0"/>
              </a:rPr>
              <a:t>. In IOP Conference Series: Earth and Environmental</a:t>
            </a:r>
            <a:br>
              <a:rPr lang="en-IN" b="0" i="0" dirty="0">
                <a:effectLst/>
                <a:latin typeface="Lato" panose="020F0502020204030203" pitchFamily="34" charset="0"/>
              </a:rPr>
            </a:br>
            <a:r>
              <a:rPr lang="en-IN" b="0" i="0" dirty="0">
                <a:effectLst/>
                <a:latin typeface="Arial" panose="020B0604020202020204" pitchFamily="34" charset="0"/>
              </a:rPr>
              <a:t>Science, volume 1032, page 012017. IOP Publishing, 2022.</a:t>
            </a:r>
            <a:br>
              <a:rPr lang="en-IN" b="0" i="0" dirty="0">
                <a:effectLst/>
                <a:latin typeface="Lato" panose="020F0502020204030203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5827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69089-0169-E688-52A7-E7B9524A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387754">
            <a:off x="838200" y="3088442"/>
            <a:ext cx="10515600" cy="1325563"/>
          </a:xfrm>
        </p:spPr>
        <p:txBody>
          <a:bodyPr>
            <a:normAutofit/>
          </a:bodyPr>
          <a:lstStyle/>
          <a:p>
            <a:r>
              <a:rPr lang="en-IN" sz="8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</a:t>
            </a:r>
            <a:r>
              <a:rPr lang="en-IN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THANKYOU!</a:t>
            </a:r>
          </a:p>
        </p:txBody>
      </p:sp>
    </p:spTree>
    <p:extLst>
      <p:ext uri="{BB962C8B-B14F-4D97-AF65-F5344CB8AC3E}">
        <p14:creationId xmlns:p14="http://schemas.microsoft.com/office/powerpoint/2010/main" val="2360510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030A8-8F24-4096-2E03-61D15D611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514996"/>
            <a:ext cx="9601196" cy="1303867"/>
          </a:xfrm>
        </p:spPr>
        <p:txBody>
          <a:bodyPr/>
          <a:lstStyle/>
          <a:p>
            <a:r>
              <a:rPr lang="en-IN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AACAC-8680-0EE4-68F0-FF7ED354D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47" y="169068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Problem Statement</a:t>
            </a:r>
          </a:p>
          <a:p>
            <a:r>
              <a:rPr lang="en-IN" dirty="0"/>
              <a:t>Motivation</a:t>
            </a:r>
          </a:p>
          <a:p>
            <a:r>
              <a:rPr lang="en-IN" dirty="0"/>
              <a:t>Objective</a:t>
            </a:r>
          </a:p>
          <a:p>
            <a:r>
              <a:rPr lang="en-IN" dirty="0"/>
              <a:t>Literature Review</a:t>
            </a:r>
          </a:p>
          <a:p>
            <a:r>
              <a:rPr lang="en-IN" dirty="0"/>
              <a:t>Approach</a:t>
            </a:r>
          </a:p>
          <a:p>
            <a:r>
              <a:rPr lang="en-IN" dirty="0"/>
              <a:t>Methodology</a:t>
            </a:r>
          </a:p>
          <a:p>
            <a:r>
              <a:rPr lang="en-IN" dirty="0"/>
              <a:t>Result</a:t>
            </a:r>
          </a:p>
          <a:p>
            <a:r>
              <a:rPr lang="en-IN" dirty="0"/>
              <a:t>Conclusion &amp; Future Scope</a:t>
            </a:r>
          </a:p>
          <a:p>
            <a:r>
              <a:rPr lang="en-IN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66782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1513A-DD57-5EDD-9BC0-4FDC2A457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Problem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3F303D-548A-3AAC-06AA-48E9783149C6}"/>
              </a:ext>
            </a:extLst>
          </p:cNvPr>
          <p:cNvSpPr txBox="1"/>
          <p:nvPr/>
        </p:nvSpPr>
        <p:spPr>
          <a:xfrm>
            <a:off x="838200" y="1429078"/>
            <a:ext cx="117082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1" dirty="0"/>
              <a:t>Paddy Plant Disease:-</a:t>
            </a:r>
          </a:p>
          <a:p>
            <a:endParaRPr lang="en-IN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8967E8-C8F2-E368-56FE-1F30B2CFE469}"/>
              </a:ext>
            </a:extLst>
          </p:cNvPr>
          <p:cNvSpPr txBox="1"/>
          <p:nvPr/>
        </p:nvSpPr>
        <p:spPr>
          <a:xfrm>
            <a:off x="1421296" y="2196548"/>
            <a:ext cx="102472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There are various diseases that are affecting the Paddy plant due to which productivity of the crop gets reduced. Some of them are listed below.</a:t>
            </a:r>
          </a:p>
        </p:txBody>
      </p:sp>
      <p:pic>
        <p:nvPicPr>
          <p:cNvPr id="7" name="Picture 2" descr="Rice Blast: The Most Devastating Rice Disease in the World – AgFax">
            <a:extLst>
              <a:ext uri="{FF2B5EF4-FFF2-40B4-BE49-F238E27FC236}">
                <a16:creationId xmlns:a16="http://schemas.microsoft.com/office/drawing/2014/main" id="{E41A1576-8EFB-D9C9-7A03-1B7799E5B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092" y="3031553"/>
            <a:ext cx="2519579" cy="185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B10A2A-94DC-F466-9C30-9A89A240DC49}"/>
              </a:ext>
            </a:extLst>
          </p:cNvPr>
          <p:cNvSpPr txBox="1"/>
          <p:nvPr/>
        </p:nvSpPr>
        <p:spPr>
          <a:xfrm>
            <a:off x="646043" y="5227983"/>
            <a:ext cx="11251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             Rice blast                                         </a:t>
            </a:r>
            <a:r>
              <a:rPr lang="en-IN" sz="2400" b="1" dirty="0" err="1"/>
              <a:t>Hispa</a:t>
            </a:r>
            <a:r>
              <a:rPr lang="en-IN" sz="2400" b="1" dirty="0"/>
              <a:t>                                    Brown Spot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689877-7521-81AC-529E-C63DF36608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338" y="2942816"/>
            <a:ext cx="3028503" cy="20186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5491DF7-09E2-E597-08F9-EB22C65C69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668" y="2880125"/>
            <a:ext cx="2809831" cy="20357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0D1DC5-95B7-E736-E33C-9958A13D9DB3}"/>
              </a:ext>
            </a:extLst>
          </p:cNvPr>
          <p:cNvSpPr txBox="1"/>
          <p:nvPr/>
        </p:nvSpPr>
        <p:spPr>
          <a:xfrm>
            <a:off x="472438" y="5689648"/>
            <a:ext cx="3783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Elliptical in shape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5-10% losses, 40-45% in </a:t>
            </a:r>
            <a:r>
              <a:rPr lang="en-IN" dirty="0" err="1"/>
              <a:t>Phillipines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Attacks on Root, stem, leaf, neck.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12C216-F647-131A-9889-8862B64E095D}"/>
              </a:ext>
            </a:extLst>
          </p:cNvPr>
          <p:cNvSpPr txBox="1"/>
          <p:nvPr/>
        </p:nvSpPr>
        <p:spPr>
          <a:xfrm>
            <a:off x="4157748" y="5842048"/>
            <a:ext cx="3783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White streaks in parallel to mid leaf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Upto</a:t>
            </a:r>
            <a:r>
              <a:rPr lang="en-IN" dirty="0"/>
              <a:t> 20% losses.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Bangladesh is the most affected.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BA3E2D-448D-E144-2CA3-7012A1BF9CDD}"/>
              </a:ext>
            </a:extLst>
          </p:cNvPr>
          <p:cNvSpPr txBox="1"/>
          <p:nvPr/>
        </p:nvSpPr>
        <p:spPr>
          <a:xfrm>
            <a:off x="8023147" y="5667475"/>
            <a:ext cx="3783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Round or oval in shape.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Upto</a:t>
            </a:r>
            <a:r>
              <a:rPr lang="en-IN" dirty="0"/>
              <a:t> 45 % losses.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Infect in high humidity of more than 80 % and temperature(16-34).</a:t>
            </a:r>
          </a:p>
        </p:txBody>
      </p:sp>
    </p:spTree>
    <p:extLst>
      <p:ext uri="{BB962C8B-B14F-4D97-AF65-F5344CB8AC3E}">
        <p14:creationId xmlns:p14="http://schemas.microsoft.com/office/powerpoint/2010/main" val="1754560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34445-22EC-46F3-A238-5F2C8B6D8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Motivation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E8A7F9-C7FA-ACD9-903C-99A3E4F65F36}"/>
              </a:ext>
            </a:extLst>
          </p:cNvPr>
          <p:cNvSpPr txBox="1"/>
          <p:nvPr/>
        </p:nvSpPr>
        <p:spPr>
          <a:xfrm>
            <a:off x="838200" y="1759229"/>
            <a:ext cx="10154478" cy="5575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/>
              <a:t>Rice is one of the most important and Common crop in the Agriculture in India.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 As per the report of the Ministry of Statistics </a:t>
            </a:r>
            <a:r>
              <a:rPr lang="en-US" sz="2400" dirty="0" err="1"/>
              <a:t>Programme</a:t>
            </a:r>
            <a:r>
              <a:rPr lang="en-US" sz="2400" dirty="0"/>
              <a:t> Implementation, the Agricultural sector contributes about 20.19% to the Indian GDP.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/>
              <a:t>India is the Second largest Producer of Rice in the World.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/>
              <a:t>Farmers loose about 37% of their crop due to the it’s disease.[1]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/>
              <a:t>Hence, it is necessary to detect the diseases in the early stage so that proper treatment can be given and crop losses can be  minimized.</a:t>
            </a:r>
          </a:p>
          <a:p>
            <a:pPr>
              <a:lnSpc>
                <a:spcPct val="150000"/>
              </a:lnSpc>
            </a:pPr>
            <a:endParaRPr lang="en-IN" sz="2400" dirty="0"/>
          </a:p>
          <a:p>
            <a:pPr>
              <a:lnSpc>
                <a:spcPct val="150000"/>
              </a:lnSpc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09293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CE721-8D05-EF41-7E5A-A334567F5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FC4165-13AE-FC81-054E-879481A3AF3F}"/>
              </a:ext>
            </a:extLst>
          </p:cNvPr>
          <p:cNvSpPr txBox="1"/>
          <p:nvPr/>
        </p:nvSpPr>
        <p:spPr>
          <a:xfrm>
            <a:off x="457200" y="1100431"/>
            <a:ext cx="107740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/>
              <a:t>Here, Objective is to create an efficient &amp; automated model using Deep learning techniques that can easily detect the rice crop diseases. It will be cost-efficient &amp; less time- consuming process.</a:t>
            </a:r>
          </a:p>
        </p:txBody>
      </p:sp>
    </p:spTree>
    <p:extLst>
      <p:ext uri="{BB962C8B-B14F-4D97-AF65-F5344CB8AC3E}">
        <p14:creationId xmlns:p14="http://schemas.microsoft.com/office/powerpoint/2010/main" val="1811984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9C494-94A9-9B31-2467-00FB6D6DF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Literature Review</a:t>
            </a:r>
            <a:endParaRPr lang="en-IN" sz="4800" b="1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6DD00B9-E3D4-912A-9150-F6C794B9D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4313" y="17002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FDF5F83-C71C-884A-A0F5-DE0F338C2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348296"/>
              </p:ext>
            </p:extLst>
          </p:nvPr>
        </p:nvGraphicFramePr>
        <p:xfrm>
          <a:off x="934946" y="1273683"/>
          <a:ext cx="9616613" cy="3197754"/>
        </p:xfrm>
        <a:graphic>
          <a:graphicData uri="http://schemas.openxmlformats.org/drawingml/2006/table">
            <a:tbl>
              <a:tblPr/>
              <a:tblGrid>
                <a:gridCol w="909643">
                  <a:extLst>
                    <a:ext uri="{9D8B030D-6E8A-4147-A177-3AD203B41FA5}">
                      <a16:colId xmlns:a16="http://schemas.microsoft.com/office/drawing/2014/main" val="1821764649"/>
                    </a:ext>
                  </a:extLst>
                </a:gridCol>
                <a:gridCol w="3488572">
                  <a:extLst>
                    <a:ext uri="{9D8B030D-6E8A-4147-A177-3AD203B41FA5}">
                      <a16:colId xmlns:a16="http://schemas.microsoft.com/office/drawing/2014/main" val="950531114"/>
                    </a:ext>
                  </a:extLst>
                </a:gridCol>
                <a:gridCol w="5218398">
                  <a:extLst>
                    <a:ext uri="{9D8B030D-6E8A-4147-A177-3AD203B41FA5}">
                      <a16:colId xmlns:a16="http://schemas.microsoft.com/office/drawing/2014/main" val="4074062916"/>
                    </a:ext>
                  </a:extLst>
                </a:gridCol>
              </a:tblGrid>
              <a:tr h="42357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S. No.</a:t>
                      </a:r>
                      <a:endParaRPr lang="en-IN" sz="2000" dirty="0">
                        <a:effectLst/>
                      </a:endParaRPr>
                    </a:p>
                  </a:txBody>
                  <a:tcPr marL="60747" marR="60747" marT="60747" marB="607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Paper</a:t>
                      </a:r>
                    </a:p>
                  </a:txBody>
                  <a:tcPr marL="60747" marR="60747" marT="60747" marB="607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Methodology</a:t>
                      </a:r>
                      <a:endParaRPr lang="en-IN" sz="2000" dirty="0">
                        <a:effectLst/>
                      </a:endParaRPr>
                    </a:p>
                  </a:txBody>
                  <a:tcPr marL="60747" marR="60747" marT="60747" marB="607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214863"/>
                  </a:ext>
                </a:extLst>
              </a:tr>
              <a:tr h="277146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</a:p>
                  </a:txBody>
                  <a:tcPr marL="60747" marR="60747" marT="60747" marB="607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 Survey Paper on Plant Disease detection identification implementation Using Flutter App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Sarvesh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Sharma et al.)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2000" dirty="0">
                        <a:effectLst/>
                      </a:endParaRPr>
                    </a:p>
                  </a:txBody>
                  <a:tcPr marL="60747" marR="60747" marT="60747" marB="607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Image was collected from the field &amp; preprocessed to remove unwanted features. </a:t>
                      </a:r>
                    </a:p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Features were extracted through the segment portion.</a:t>
                      </a:r>
                    </a:p>
                    <a:p>
                      <a:pPr marL="342900" indent="-342900"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Algorithms used for Classifications are</a:t>
                      </a:r>
                    </a:p>
                    <a:p>
                      <a:pPr marL="171450" indent="-171450"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KNN, SVM, ANN</a:t>
                      </a:r>
                    </a:p>
                  </a:txBody>
                  <a:tcPr marL="60747" marR="60747" marT="60747" marB="607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7050855"/>
                  </a:ext>
                </a:extLst>
              </a:tr>
            </a:tbl>
          </a:graphicData>
        </a:graphic>
      </p:graphicFrame>
      <p:sp>
        <p:nvSpPr>
          <p:cNvPr id="14" name="Rectangle 3">
            <a:extLst>
              <a:ext uri="{FF2B5EF4-FFF2-40B4-BE49-F238E27FC236}">
                <a16:creationId xmlns:a16="http://schemas.microsoft.com/office/drawing/2014/main" id="{8431C6C4-76B5-C349-B574-37831745B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709875" y="1525553"/>
            <a:ext cx="2981381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2B84B33-640E-398A-8B7B-6A639227FA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332109"/>
              </p:ext>
            </p:extLst>
          </p:nvPr>
        </p:nvGraphicFramePr>
        <p:xfrm>
          <a:off x="934946" y="4039301"/>
          <a:ext cx="9616613" cy="2681388"/>
        </p:xfrm>
        <a:graphic>
          <a:graphicData uri="http://schemas.openxmlformats.org/drawingml/2006/table">
            <a:tbl>
              <a:tblPr/>
              <a:tblGrid>
                <a:gridCol w="909643">
                  <a:extLst>
                    <a:ext uri="{9D8B030D-6E8A-4147-A177-3AD203B41FA5}">
                      <a16:colId xmlns:a16="http://schemas.microsoft.com/office/drawing/2014/main" val="1821764649"/>
                    </a:ext>
                  </a:extLst>
                </a:gridCol>
                <a:gridCol w="3488572">
                  <a:extLst>
                    <a:ext uri="{9D8B030D-6E8A-4147-A177-3AD203B41FA5}">
                      <a16:colId xmlns:a16="http://schemas.microsoft.com/office/drawing/2014/main" val="950531114"/>
                    </a:ext>
                  </a:extLst>
                </a:gridCol>
                <a:gridCol w="5218398">
                  <a:extLst>
                    <a:ext uri="{9D8B030D-6E8A-4147-A177-3AD203B41FA5}">
                      <a16:colId xmlns:a16="http://schemas.microsoft.com/office/drawing/2014/main" val="40740629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747" marR="60747" marT="60747" marB="607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747" marR="60747" marT="60747" marB="607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747" marR="60747" marT="60747" marB="607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214863"/>
                  </a:ext>
                </a:extLst>
              </a:tr>
              <a:tr h="197294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60747" marR="60747" marT="60747" marB="607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Paddy Plant Disease Detection Using Image Processing</a:t>
                      </a:r>
                      <a:endParaRPr lang="en-US" sz="20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/>
                      <a:br>
                        <a:rPr lang="en-US" sz="20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(Goh Chin Yeh et al.)</a:t>
                      </a:r>
                      <a:endParaRPr lang="en-US" sz="20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b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n-US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747" marR="60747" marT="60747" marB="607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11 features were extracted using K- means Clustering.</a:t>
                      </a:r>
                    </a:p>
                    <a:p>
                      <a:pPr marL="285750" marR="0" lvl="0" indent="-28575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sz="20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285750" marR="0" lvl="0" indent="-28575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Classification was done by using Random Forest Classifier technique. </a:t>
                      </a:r>
                    </a:p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747" marR="60747" marT="60747" marB="607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7050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534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C3FF00-5B1D-619B-6560-C721FE911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054562"/>
              </p:ext>
            </p:extLst>
          </p:nvPr>
        </p:nvGraphicFramePr>
        <p:xfrm>
          <a:off x="934946" y="498432"/>
          <a:ext cx="9616613" cy="3197754"/>
        </p:xfrm>
        <a:graphic>
          <a:graphicData uri="http://schemas.openxmlformats.org/drawingml/2006/table">
            <a:tbl>
              <a:tblPr/>
              <a:tblGrid>
                <a:gridCol w="909643">
                  <a:extLst>
                    <a:ext uri="{9D8B030D-6E8A-4147-A177-3AD203B41FA5}">
                      <a16:colId xmlns:a16="http://schemas.microsoft.com/office/drawing/2014/main" val="1821764649"/>
                    </a:ext>
                  </a:extLst>
                </a:gridCol>
                <a:gridCol w="3488572">
                  <a:extLst>
                    <a:ext uri="{9D8B030D-6E8A-4147-A177-3AD203B41FA5}">
                      <a16:colId xmlns:a16="http://schemas.microsoft.com/office/drawing/2014/main" val="950531114"/>
                    </a:ext>
                  </a:extLst>
                </a:gridCol>
                <a:gridCol w="5218398">
                  <a:extLst>
                    <a:ext uri="{9D8B030D-6E8A-4147-A177-3AD203B41FA5}">
                      <a16:colId xmlns:a16="http://schemas.microsoft.com/office/drawing/2014/main" val="4074062916"/>
                    </a:ext>
                  </a:extLst>
                </a:gridCol>
              </a:tblGrid>
              <a:tr h="42357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 No.</a:t>
                      </a:r>
                      <a:endParaRPr lang="en-IN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747" marR="60747" marT="60747" marB="607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Paper</a:t>
                      </a:r>
                    </a:p>
                  </a:txBody>
                  <a:tcPr marL="60747" marR="60747" marT="60747" marB="607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Methodology</a:t>
                      </a:r>
                      <a:endParaRPr lang="en-IN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747" marR="60747" marT="60747" marB="607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214863"/>
                  </a:ext>
                </a:extLst>
              </a:tr>
              <a:tr h="277146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0747" marR="60747" marT="60747" marB="607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"Rice disease classification using supervised machine learning approach"</a:t>
                      </a:r>
                      <a:endParaRPr lang="en-US" sz="20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/>
                      <a:br>
                        <a:rPr lang="en-US" sz="20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br>
                        <a:rPr lang="en-US" sz="20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(Kalyan Kumar Jena et al.[8])</a:t>
                      </a:r>
                      <a:endParaRPr lang="en-US" sz="20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b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n-US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747" marR="60747" marT="60747" marB="607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Supervised learning.</a:t>
                      </a:r>
                    </a:p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endParaRPr lang="en-US" sz="20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KNN, SVM, Decision tree, and Random Forest have been used for </a:t>
                      </a:r>
                      <a:r>
                        <a:rPr lang="en-US" sz="20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classfications</a:t>
                      </a:r>
                      <a:r>
                        <a:rPr lang="en-US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endParaRPr lang="en-US" sz="2000" b="0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285750" indent="-2857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Hispa</a:t>
                      </a:r>
                      <a:r>
                        <a:rPr lang="en-US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20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BrownSpot</a:t>
                      </a:r>
                      <a:r>
                        <a:rPr lang="en-US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Healthy &amp; </a:t>
                      </a:r>
                      <a:r>
                        <a:rPr lang="en-US" sz="20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LeafBlast</a:t>
                      </a:r>
                      <a:r>
                        <a:rPr lang="en-US" sz="2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have been classified using this mode</a:t>
                      </a:r>
                    </a:p>
                    <a:p>
                      <a:pPr algn="ctr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747" marR="60747" marT="60747" marB="607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705085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47A25F2-78F9-D6C0-6C9F-3C4F692F7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584838"/>
              </p:ext>
            </p:extLst>
          </p:nvPr>
        </p:nvGraphicFramePr>
        <p:xfrm>
          <a:off x="917712" y="3286678"/>
          <a:ext cx="9616613" cy="3197754"/>
        </p:xfrm>
        <a:graphic>
          <a:graphicData uri="http://schemas.openxmlformats.org/drawingml/2006/table">
            <a:tbl>
              <a:tblPr/>
              <a:tblGrid>
                <a:gridCol w="909643">
                  <a:extLst>
                    <a:ext uri="{9D8B030D-6E8A-4147-A177-3AD203B41FA5}">
                      <a16:colId xmlns:a16="http://schemas.microsoft.com/office/drawing/2014/main" val="2948611138"/>
                    </a:ext>
                  </a:extLst>
                </a:gridCol>
                <a:gridCol w="3488572">
                  <a:extLst>
                    <a:ext uri="{9D8B030D-6E8A-4147-A177-3AD203B41FA5}">
                      <a16:colId xmlns:a16="http://schemas.microsoft.com/office/drawing/2014/main" val="3790855912"/>
                    </a:ext>
                  </a:extLst>
                </a:gridCol>
                <a:gridCol w="5218398">
                  <a:extLst>
                    <a:ext uri="{9D8B030D-6E8A-4147-A177-3AD203B41FA5}">
                      <a16:colId xmlns:a16="http://schemas.microsoft.com/office/drawing/2014/main" val="4288589143"/>
                    </a:ext>
                  </a:extLst>
                </a:gridCol>
              </a:tblGrid>
              <a:tr h="42357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747" marR="60747" marT="60747" marB="607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747" marR="60747" marT="60747" marB="607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0747" marR="60747" marT="60747" marB="607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627352"/>
                  </a:ext>
                </a:extLst>
              </a:tr>
              <a:tr h="277146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60747" marR="60747" marT="60747" marB="6074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Identifying the paddy crop disease in mobile app using image processing and Machine learning techniques"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  BS </a:t>
                      </a:r>
                      <a:r>
                        <a:rPr lang="en-US" sz="2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Puttaswamy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et al.)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 used- CNN</a:t>
                      </a: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four disease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i,e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Bacterial blight, Brown spot, Blast, and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Tungaro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just"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b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714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6687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CCDD0-9A71-D1D0-9B8A-6647848A2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56591"/>
            <a:ext cx="10515600" cy="2247279"/>
          </a:xfrm>
        </p:spPr>
        <p:txBody>
          <a:bodyPr>
            <a:normAutofit/>
          </a:bodyPr>
          <a:lstStyle/>
          <a:p>
            <a:r>
              <a:rPr lang="en-IN" sz="4800" b="1" dirty="0"/>
              <a:t>Approach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CBC648-3D74-E1BD-6CDF-573AB286F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731" y="1190446"/>
            <a:ext cx="8506394" cy="445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460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1D100-73E7-220F-16AE-49F76E12E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Methodology</a:t>
            </a:r>
            <a:endParaRPr lang="en-IN" sz="4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9CF4B-B567-FA11-F5C0-79B6A772F143}"/>
              </a:ext>
            </a:extLst>
          </p:cNvPr>
          <p:cNvSpPr txBox="1"/>
          <p:nvPr/>
        </p:nvSpPr>
        <p:spPr>
          <a:xfrm>
            <a:off x="964096" y="1461052"/>
            <a:ext cx="101478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Three models i.e. VGG16, ResNet101, </a:t>
            </a:r>
            <a:r>
              <a:rPr lang="en-US" sz="2000" dirty="0" err="1"/>
              <a:t>Alexnet</a:t>
            </a:r>
            <a:r>
              <a:rPr lang="en-US" sz="2000" dirty="0"/>
              <a:t> have been used in this project out of which </a:t>
            </a:r>
            <a:r>
              <a:rPr lang="en-US" sz="2000" dirty="0" err="1"/>
              <a:t>Alexnet</a:t>
            </a:r>
            <a:r>
              <a:rPr lang="en-US" sz="2000" dirty="0"/>
              <a:t> has the highest accuracy. So we have taken </a:t>
            </a:r>
            <a:r>
              <a:rPr lang="en-US" sz="2000" dirty="0" err="1"/>
              <a:t>AlexNet</a:t>
            </a:r>
            <a:r>
              <a:rPr lang="en-US" sz="2000" dirty="0"/>
              <a:t> Architecture for disease classification.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498EE0-D23C-06E1-C0E2-85A0E071F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791" y="2241584"/>
            <a:ext cx="5168348" cy="439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109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721</TotalTime>
  <Words>1635</Words>
  <Application>Microsoft Office PowerPoint</Application>
  <PresentationFormat>Widescreen</PresentationFormat>
  <Paragraphs>97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Google Sans</vt:lpstr>
      <vt:lpstr>Lato</vt:lpstr>
      <vt:lpstr>Wingdings</vt:lpstr>
      <vt:lpstr>Office Theme</vt:lpstr>
      <vt:lpstr>  Early Leaf Disease prediction in Paddy Crop using Deep Learning Models</vt:lpstr>
      <vt:lpstr>Outline</vt:lpstr>
      <vt:lpstr>Problem Statement</vt:lpstr>
      <vt:lpstr>Motivation</vt:lpstr>
      <vt:lpstr>Objective</vt:lpstr>
      <vt:lpstr>Literature Review</vt:lpstr>
      <vt:lpstr>PowerPoint Presentation</vt:lpstr>
      <vt:lpstr>Approach</vt:lpstr>
      <vt:lpstr>Methodology</vt:lpstr>
      <vt:lpstr>Result</vt:lpstr>
      <vt:lpstr>Conclusion &amp; Future Scope</vt:lpstr>
      <vt:lpstr>References</vt:lpstr>
      <vt:lpstr>PowerPoint Presentation</vt:lpstr>
      <vt:lpstr>PowerPoint Presentation</vt:lpstr>
      <vt:lpstr>PowerPoint Presentation</vt:lpstr>
      <vt:lpstr>            THANKYOU!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Paddy Plant Disease Detection Using Machine Learning</dc:title>
  <dc:creator>Ashutosh Tripathi</dc:creator>
  <cp:lastModifiedBy>MOHINI TYAGI</cp:lastModifiedBy>
  <cp:revision>23</cp:revision>
  <dcterms:created xsi:type="dcterms:W3CDTF">2022-10-13T17:10:01Z</dcterms:created>
  <dcterms:modified xsi:type="dcterms:W3CDTF">2024-06-18T20:16:22Z</dcterms:modified>
</cp:coreProperties>
</file>