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iny" charset="1" panose="02000903060500060000"/>
      <p:regular r:id="rId19"/>
    </p:embeddedFont>
    <p:embeddedFont>
      <p:font typeface="Arimo Bold" charset="1" panose="020B0704020202020204"/>
      <p:regular r:id="rId20"/>
    </p:embeddedFont>
    <p:embeddedFont>
      <p:font typeface="Arimo" charset="1" panose="020B06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jpeg" Type="http://schemas.openxmlformats.org/officeDocument/2006/relationships/image"/><Relationship Id="rId4" Target="../media/image28.jpeg" Type="http://schemas.openxmlformats.org/officeDocument/2006/relationships/image"/><Relationship Id="rId5" Target="../media/image2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4.png" Type="http://schemas.openxmlformats.org/officeDocument/2006/relationships/image"/><Relationship Id="rId12" Target="../media/image5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15" Target="https://www.canva.com/design/DAGnMtz13yw/aj3T4E1iNouCU96vRU3cng/edit?utm_content=DAGnMtz13yw&amp;utm_campaign=designshare&amp;utm_medium=link2&amp;utm_source=sharebutton" TargetMode="External" Type="http://schemas.openxmlformats.org/officeDocument/2006/relationships/hyperlink"/><Relationship Id="rId16" Target="https://www.canva.com/design/DAGnMtz13yw/aj3T4E1iNouCU96vRU3cng/edit?utm_content=DAGnMtz13yw&amp;utm_campaign=designshare&amp;utm_medium=link2&amp;utm_source=sharebutton" TargetMode="External" Type="http://schemas.openxmlformats.org/officeDocument/2006/relationships/hyperlink"/><Relationship Id="rId17" Target="https://www.canva.com/design/DAGnMtz13yw/aj3T4E1iNouCU96vRU3cng/edit?utm_content=DAGnMtz13yw&amp;utm_campaign=designshare&amp;utm_medium=link2&amp;utm_source=sharebutton" TargetMode="External" Type="http://schemas.openxmlformats.org/officeDocument/2006/relationships/hyperlink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10.png" Type="http://schemas.openxmlformats.org/officeDocument/2006/relationships/image"/><Relationship Id="rId14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2045798">
            <a:off x="13609533" y="6781700"/>
            <a:ext cx="7226840" cy="5794612"/>
          </a:xfrm>
          <a:custGeom>
            <a:avLst/>
            <a:gdLst/>
            <a:ahLst/>
            <a:cxnLst/>
            <a:rect r="r" b="b" t="t" l="l"/>
            <a:pathLst>
              <a:path h="5794612" w="7226840">
                <a:moveTo>
                  <a:pt x="0" y="5794612"/>
                </a:moveTo>
                <a:lnTo>
                  <a:pt x="7226841" y="5794612"/>
                </a:lnTo>
                <a:lnTo>
                  <a:pt x="7226841" y="0"/>
                </a:lnTo>
                <a:lnTo>
                  <a:pt x="0" y="0"/>
                </a:lnTo>
                <a:lnTo>
                  <a:pt x="0" y="579461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646966">
            <a:off x="-2684143" y="-1393340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7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7" y="5410956"/>
                </a:lnTo>
                <a:lnTo>
                  <a:pt x="674835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59464" y="2122141"/>
            <a:ext cx="12169071" cy="438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71"/>
              </a:lnSpc>
            </a:pPr>
            <a:r>
              <a:rPr lang="en-US" sz="17041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GROUP</a:t>
            </a:r>
          </a:p>
          <a:p>
            <a:pPr algn="ctr">
              <a:lnSpc>
                <a:spcPts val="16871"/>
              </a:lnSpc>
            </a:pPr>
            <a:r>
              <a:rPr lang="en-US" sz="17041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PROJECT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2700000">
            <a:off x="15373128" y="-1709781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7574">
            <a:off x="13911967" y="766072"/>
            <a:ext cx="3819752" cy="2680771"/>
          </a:xfrm>
          <a:custGeom>
            <a:avLst/>
            <a:gdLst/>
            <a:ahLst/>
            <a:cxnLst/>
            <a:rect r="r" b="b" t="t" l="l"/>
            <a:pathLst>
              <a:path h="2680771" w="3819752">
                <a:moveTo>
                  <a:pt x="0" y="0"/>
                </a:moveTo>
                <a:lnTo>
                  <a:pt x="3819752" y="0"/>
                </a:lnTo>
                <a:lnTo>
                  <a:pt x="3819752" y="2680771"/>
                </a:lnTo>
                <a:lnTo>
                  <a:pt x="0" y="26807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2700000">
            <a:off x="-1119650" y="7088393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51271" y="6630976"/>
            <a:ext cx="3643517" cy="3053929"/>
          </a:xfrm>
          <a:custGeom>
            <a:avLst/>
            <a:gdLst/>
            <a:ahLst/>
            <a:cxnLst/>
            <a:rect r="r" b="b" t="t" l="l"/>
            <a:pathLst>
              <a:path h="3053929" w="3643517">
                <a:moveTo>
                  <a:pt x="0" y="0"/>
                </a:moveTo>
                <a:lnTo>
                  <a:pt x="3643517" y="0"/>
                </a:lnTo>
                <a:lnTo>
                  <a:pt x="3643517" y="3053930"/>
                </a:lnTo>
                <a:lnTo>
                  <a:pt x="0" y="30539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677756" y="-1028700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013372" y="7093106"/>
            <a:ext cx="4261257" cy="1064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5"/>
              </a:lnSpc>
            </a:pPr>
            <a:r>
              <a:rPr lang="en-US" b="true" sz="4382" spc="390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 By Team SG </a:t>
            </a:r>
          </a:p>
        </p:txBody>
      </p:sp>
      <p:sp>
        <p:nvSpPr>
          <p:cNvPr name="Freeform 12" id="12"/>
          <p:cNvSpPr/>
          <p:nvPr/>
        </p:nvSpPr>
        <p:spPr>
          <a:xfrm flipH="true" flipV="true" rot="7607102">
            <a:off x="15264044" y="6806414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39905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990512" y="0"/>
                </a:lnTo>
                <a:lnTo>
                  <a:pt x="3990512" y="411480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960214" y="-2008343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64332" y="8519891"/>
            <a:ext cx="3656978" cy="3770878"/>
          </a:xfrm>
          <a:custGeom>
            <a:avLst/>
            <a:gdLst/>
            <a:ahLst/>
            <a:cxnLst/>
            <a:rect r="r" b="b" t="t" l="l"/>
            <a:pathLst>
              <a:path h="3770878" w="3656978">
                <a:moveTo>
                  <a:pt x="0" y="0"/>
                </a:moveTo>
                <a:lnTo>
                  <a:pt x="3656978" y="0"/>
                </a:lnTo>
                <a:lnTo>
                  <a:pt x="3656978" y="3770878"/>
                </a:lnTo>
                <a:lnTo>
                  <a:pt x="0" y="377087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9577292" y="8814385"/>
            <a:ext cx="3085781" cy="3181890"/>
          </a:xfrm>
          <a:custGeom>
            <a:avLst/>
            <a:gdLst/>
            <a:ahLst/>
            <a:cxnLst/>
            <a:rect r="r" b="b" t="t" l="l"/>
            <a:pathLst>
              <a:path h="3181890" w="3085781">
                <a:moveTo>
                  <a:pt x="3085781" y="0"/>
                </a:moveTo>
                <a:lnTo>
                  <a:pt x="0" y="0"/>
                </a:lnTo>
                <a:lnTo>
                  <a:pt x="0" y="3181890"/>
                </a:lnTo>
                <a:lnTo>
                  <a:pt x="3085781" y="3181890"/>
                </a:lnTo>
                <a:lnTo>
                  <a:pt x="3085781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30" y="-9707"/>
            <a:ext cx="8144200" cy="5090125"/>
          </a:xfrm>
          <a:custGeom>
            <a:avLst/>
            <a:gdLst/>
            <a:ahLst/>
            <a:cxnLst/>
            <a:rect r="r" b="b" t="t" l="l"/>
            <a:pathLst>
              <a:path h="5090125" w="8144200">
                <a:moveTo>
                  <a:pt x="0" y="0"/>
                </a:moveTo>
                <a:lnTo>
                  <a:pt x="8144200" y="0"/>
                </a:lnTo>
                <a:lnTo>
                  <a:pt x="8144200" y="5090125"/>
                </a:lnTo>
                <a:lnTo>
                  <a:pt x="0" y="509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02342" y="-354797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78278" y="5368744"/>
            <a:ext cx="7794653" cy="4871658"/>
          </a:xfrm>
          <a:custGeom>
            <a:avLst/>
            <a:gdLst/>
            <a:ahLst/>
            <a:cxnLst/>
            <a:rect r="r" b="b" t="t" l="l"/>
            <a:pathLst>
              <a:path h="4871658" w="7794653">
                <a:moveTo>
                  <a:pt x="0" y="0"/>
                </a:moveTo>
                <a:lnTo>
                  <a:pt x="7794652" y="0"/>
                </a:lnTo>
                <a:lnTo>
                  <a:pt x="7794652" y="4871658"/>
                </a:lnTo>
                <a:lnTo>
                  <a:pt x="0" y="48716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18649" y="5080418"/>
            <a:ext cx="8255974" cy="5159984"/>
          </a:xfrm>
          <a:custGeom>
            <a:avLst/>
            <a:gdLst/>
            <a:ahLst/>
            <a:cxnLst/>
            <a:rect r="r" b="b" t="t" l="l"/>
            <a:pathLst>
              <a:path h="5159984" w="8255974">
                <a:moveTo>
                  <a:pt x="0" y="0"/>
                </a:moveTo>
                <a:lnTo>
                  <a:pt x="8255975" y="0"/>
                </a:lnTo>
                <a:lnTo>
                  <a:pt x="8255975" y="5159984"/>
                </a:lnTo>
                <a:lnTo>
                  <a:pt x="0" y="51599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2045798">
            <a:off x="13645880" y="6781700"/>
            <a:ext cx="7226840" cy="5794612"/>
          </a:xfrm>
          <a:custGeom>
            <a:avLst/>
            <a:gdLst/>
            <a:ahLst/>
            <a:cxnLst/>
            <a:rect r="r" b="b" t="t" l="l"/>
            <a:pathLst>
              <a:path h="5794612" w="7226840">
                <a:moveTo>
                  <a:pt x="0" y="5794612"/>
                </a:moveTo>
                <a:lnTo>
                  <a:pt x="7226840" y="5794612"/>
                </a:lnTo>
                <a:lnTo>
                  <a:pt x="7226840" y="0"/>
                </a:lnTo>
                <a:lnTo>
                  <a:pt x="0" y="0"/>
                </a:lnTo>
                <a:lnTo>
                  <a:pt x="0" y="579461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646966">
            <a:off x="-2647797" y="-1393340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8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8" y="5410956"/>
                </a:lnTo>
                <a:lnTo>
                  <a:pt x="674835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15373128" y="-1709781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-1119650" y="7088393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77756" y="-1028700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7607102">
            <a:off x="15264044" y="6806414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39905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990512" y="0"/>
                </a:lnTo>
                <a:lnTo>
                  <a:pt x="3990512" y="41148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694922" y="842235"/>
            <a:ext cx="8616966" cy="218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14"/>
              </a:lnSpc>
              <a:spcBef>
                <a:spcPct val="0"/>
              </a:spcBef>
            </a:pPr>
            <a:r>
              <a:rPr lang="en-US" sz="8499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Action Plan &amp; Timeline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23022" y="3338971"/>
            <a:ext cx="14050119" cy="552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52"/>
              </a:lnSpc>
              <a:spcBef>
                <a:spcPct val="0"/>
              </a:spcBef>
            </a:pPr>
            <a:r>
              <a:rPr lang="en-US" b="true" sz="4465">
                <a:solidFill>
                  <a:srgbClr val="202F5A"/>
                </a:solidFill>
                <a:latin typeface="Arimo Bold"/>
                <a:ea typeface="Arimo Bold"/>
                <a:cs typeface="Arimo Bold"/>
                <a:sym typeface="Arimo Bold"/>
              </a:rPr>
              <a:t>Week 1:</a:t>
            </a:r>
            <a:r>
              <a:rPr lang="en-US" sz="4465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 Finalize survey design and questions.</a:t>
            </a:r>
          </a:p>
          <a:p>
            <a:pPr algn="l">
              <a:lnSpc>
                <a:spcPts val="6252"/>
              </a:lnSpc>
              <a:spcBef>
                <a:spcPct val="0"/>
              </a:spcBef>
            </a:pPr>
            <a:r>
              <a:rPr lang="en-US" b="true" sz="4465">
                <a:solidFill>
                  <a:srgbClr val="202F5A"/>
                </a:solidFill>
                <a:latin typeface="Arimo Bold"/>
                <a:ea typeface="Arimo Bold"/>
                <a:cs typeface="Arimo Bold"/>
                <a:sym typeface="Arimo Bold"/>
              </a:rPr>
              <a:t>Week 2</a:t>
            </a:r>
            <a:r>
              <a:rPr lang="en-US" sz="4465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: Pilot test survey and refine based on feedback.</a:t>
            </a:r>
          </a:p>
          <a:p>
            <a:pPr algn="l">
              <a:lnSpc>
                <a:spcPts val="6252"/>
              </a:lnSpc>
              <a:spcBef>
                <a:spcPct val="0"/>
              </a:spcBef>
            </a:pPr>
            <a:r>
              <a:rPr lang="en-US" b="true" sz="4465">
                <a:solidFill>
                  <a:srgbClr val="202F5A"/>
                </a:solidFill>
                <a:latin typeface="Arimo Bold"/>
                <a:ea typeface="Arimo Bold"/>
                <a:cs typeface="Arimo Bold"/>
                <a:sym typeface="Arimo Bold"/>
              </a:rPr>
              <a:t>Weeks 3-4</a:t>
            </a:r>
            <a:r>
              <a:rPr lang="en-US" sz="4465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: Distribute survey and collect responses.</a:t>
            </a:r>
          </a:p>
          <a:p>
            <a:pPr algn="l">
              <a:lnSpc>
                <a:spcPts val="6252"/>
              </a:lnSpc>
              <a:spcBef>
                <a:spcPct val="0"/>
              </a:spcBef>
            </a:pPr>
            <a:r>
              <a:rPr lang="en-US" b="true" sz="4465">
                <a:solidFill>
                  <a:srgbClr val="202F5A"/>
                </a:solidFill>
                <a:latin typeface="Arimo Bold"/>
                <a:ea typeface="Arimo Bold"/>
                <a:cs typeface="Arimo Bold"/>
                <a:sym typeface="Arimo Bold"/>
              </a:rPr>
              <a:t>Week 5</a:t>
            </a:r>
            <a:r>
              <a:rPr lang="en-US" sz="4465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: Clean and prepare data for analysis.</a:t>
            </a:r>
          </a:p>
          <a:p>
            <a:pPr algn="l">
              <a:lnSpc>
                <a:spcPts val="6252"/>
              </a:lnSpc>
              <a:spcBef>
                <a:spcPct val="0"/>
              </a:spcBef>
            </a:pPr>
            <a:r>
              <a:rPr lang="en-US" b="true" sz="4465">
                <a:solidFill>
                  <a:srgbClr val="202F5A"/>
                </a:solidFill>
                <a:latin typeface="Arimo Bold"/>
                <a:ea typeface="Arimo Bold"/>
                <a:cs typeface="Arimo Bold"/>
                <a:sym typeface="Arimo Bold"/>
              </a:rPr>
              <a:t>Week 6</a:t>
            </a:r>
            <a:r>
              <a:rPr lang="en-US" sz="4465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: Analyze data using Excel.</a:t>
            </a:r>
          </a:p>
          <a:p>
            <a:pPr algn="l">
              <a:lnSpc>
                <a:spcPts val="6252"/>
              </a:lnSpc>
              <a:spcBef>
                <a:spcPct val="0"/>
              </a:spcBef>
            </a:pPr>
            <a:r>
              <a:rPr lang="en-US" b="true" sz="4465">
                <a:solidFill>
                  <a:srgbClr val="202F5A"/>
                </a:solidFill>
                <a:latin typeface="Arimo Bold"/>
                <a:ea typeface="Arimo Bold"/>
                <a:cs typeface="Arimo Bold"/>
                <a:sym typeface="Arimo Bold"/>
              </a:rPr>
              <a:t>Week 7</a:t>
            </a:r>
            <a:r>
              <a:rPr lang="en-US" sz="4465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: Interpret results and draft conclusions.</a:t>
            </a:r>
          </a:p>
          <a:p>
            <a:pPr algn="l">
              <a:lnSpc>
                <a:spcPts val="6252"/>
              </a:lnSpc>
              <a:spcBef>
                <a:spcPct val="0"/>
              </a:spcBef>
            </a:pPr>
            <a:r>
              <a:rPr lang="en-US" b="true" sz="4465">
                <a:solidFill>
                  <a:srgbClr val="202F5A"/>
                </a:solidFill>
                <a:latin typeface="Arimo Bold"/>
                <a:ea typeface="Arimo Bold"/>
                <a:cs typeface="Arimo Bold"/>
                <a:sym typeface="Arimo Bold"/>
              </a:rPr>
              <a:t>Week 8</a:t>
            </a:r>
            <a:r>
              <a:rPr lang="en-US" sz="4465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: Prepare final presentation and report.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646966">
            <a:off x="-2741602" y="-1518249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8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8" y="5410956"/>
                </a:lnTo>
                <a:lnTo>
                  <a:pt x="674835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93899">
            <a:off x="1675701" y="1950411"/>
            <a:ext cx="6844270" cy="6607832"/>
          </a:xfrm>
          <a:custGeom>
            <a:avLst/>
            <a:gdLst/>
            <a:ahLst/>
            <a:cxnLst/>
            <a:rect r="r" b="b" t="t" l="l"/>
            <a:pathLst>
              <a:path h="6607832" w="6844270">
                <a:moveTo>
                  <a:pt x="0" y="0"/>
                </a:moveTo>
                <a:lnTo>
                  <a:pt x="6844271" y="0"/>
                </a:lnTo>
                <a:lnTo>
                  <a:pt x="6844271" y="6607832"/>
                </a:lnTo>
                <a:lnTo>
                  <a:pt x="0" y="66078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37891" y="2519366"/>
            <a:ext cx="1146806" cy="1181167"/>
          </a:xfrm>
          <a:custGeom>
            <a:avLst/>
            <a:gdLst/>
            <a:ahLst/>
            <a:cxnLst/>
            <a:rect r="r" b="b" t="t" l="l"/>
            <a:pathLst>
              <a:path h="1181167" w="1146806">
                <a:moveTo>
                  <a:pt x="0" y="0"/>
                </a:moveTo>
                <a:lnTo>
                  <a:pt x="1146806" y="0"/>
                </a:lnTo>
                <a:lnTo>
                  <a:pt x="1146806" y="1181167"/>
                </a:lnTo>
                <a:lnTo>
                  <a:pt x="0" y="11811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95256" y="-1609004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33082" y="363957"/>
            <a:ext cx="8762727" cy="1584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38"/>
              </a:lnSpc>
              <a:spcBef>
                <a:spcPct val="0"/>
              </a:spcBef>
            </a:pPr>
            <a:r>
              <a:rPr lang="en-US" sz="6200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Expected Outcome &amp; Societal Benefit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829294" y="2774546"/>
            <a:ext cx="996522" cy="621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61"/>
              </a:lnSpc>
              <a:spcBef>
                <a:spcPct val="0"/>
              </a:spcBef>
            </a:pPr>
            <a:r>
              <a:rPr lang="en-US" sz="4708">
                <a:solidFill>
                  <a:srgbClr val="FFFFFF"/>
                </a:solidFill>
                <a:latin typeface="Coiny"/>
                <a:ea typeface="Coiny"/>
                <a:cs typeface="Coiny"/>
                <a:sym typeface="Coiny"/>
              </a:rPr>
              <a:t>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63336" y="3665506"/>
            <a:ext cx="6021361" cy="493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087" indent="-320543" lvl="1">
              <a:lnSpc>
                <a:spcPts val="4929"/>
              </a:lnSpc>
              <a:buFont typeface="Arial"/>
              <a:buChar char="•"/>
            </a:pPr>
            <a:r>
              <a:rPr lang="en-US" sz="2969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Usage patterns and trends in educational technology adoption.</a:t>
            </a:r>
          </a:p>
          <a:p>
            <a:pPr algn="l" marL="641087" indent="-320543" lvl="1">
              <a:lnSpc>
                <a:spcPts val="4929"/>
              </a:lnSpc>
              <a:buFont typeface="Arial"/>
              <a:buChar char="•"/>
            </a:pPr>
            <a:r>
              <a:rPr lang="en-US" sz="2969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Satisfaction levels among students and teachers.</a:t>
            </a:r>
          </a:p>
          <a:p>
            <a:pPr algn="l" marL="641087" indent="-320543" lvl="1">
              <a:lnSpc>
                <a:spcPts val="4929"/>
              </a:lnSpc>
              <a:buFont typeface="Arial"/>
              <a:buChar char="•"/>
            </a:pPr>
            <a:r>
              <a:rPr lang="en-US" sz="2969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Key challenges and barriers to effective implementation.</a:t>
            </a:r>
          </a:p>
          <a:p>
            <a:pPr algn="l">
              <a:lnSpc>
                <a:spcPts val="492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2315367" y="2601046"/>
            <a:ext cx="996522" cy="621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61"/>
              </a:lnSpc>
              <a:spcBef>
                <a:spcPct val="0"/>
              </a:spcBef>
            </a:pPr>
            <a:r>
              <a:rPr lang="en-US" sz="4708">
                <a:solidFill>
                  <a:srgbClr val="FFFFFF"/>
                </a:solidFill>
                <a:latin typeface="Coiny"/>
                <a:ea typeface="Coiny"/>
                <a:cs typeface="Coiny"/>
                <a:sym typeface="Coiny"/>
              </a:rPr>
              <a:t>2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2700000">
            <a:off x="7303412" y="9224512"/>
            <a:ext cx="3545748" cy="3653195"/>
          </a:xfrm>
          <a:custGeom>
            <a:avLst/>
            <a:gdLst/>
            <a:ahLst/>
            <a:cxnLst/>
            <a:rect r="r" b="b" t="t" l="l"/>
            <a:pathLst>
              <a:path h="3653195" w="3545748">
                <a:moveTo>
                  <a:pt x="0" y="0"/>
                </a:moveTo>
                <a:lnTo>
                  <a:pt x="3545748" y="0"/>
                </a:lnTo>
                <a:lnTo>
                  <a:pt x="3545748" y="3653195"/>
                </a:lnTo>
                <a:lnTo>
                  <a:pt x="0" y="365319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05819" y="2496539"/>
            <a:ext cx="4425255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Predicted Insights: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193899">
            <a:off x="9722690" y="2621899"/>
            <a:ext cx="7122774" cy="6876715"/>
          </a:xfrm>
          <a:custGeom>
            <a:avLst/>
            <a:gdLst/>
            <a:ahLst/>
            <a:cxnLst/>
            <a:rect r="r" b="b" t="t" l="l"/>
            <a:pathLst>
              <a:path h="6876715" w="7122774">
                <a:moveTo>
                  <a:pt x="0" y="0"/>
                </a:moveTo>
                <a:lnTo>
                  <a:pt x="7122774" y="0"/>
                </a:lnTo>
                <a:lnTo>
                  <a:pt x="7122774" y="6876715"/>
                </a:lnTo>
                <a:lnTo>
                  <a:pt x="0" y="68767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065579" y="3183218"/>
            <a:ext cx="1146806" cy="1181167"/>
          </a:xfrm>
          <a:custGeom>
            <a:avLst/>
            <a:gdLst/>
            <a:ahLst/>
            <a:cxnLst/>
            <a:rect r="r" b="b" t="t" l="l"/>
            <a:pathLst>
              <a:path h="1181167" w="1146806">
                <a:moveTo>
                  <a:pt x="0" y="0"/>
                </a:moveTo>
                <a:lnTo>
                  <a:pt x="1146806" y="0"/>
                </a:lnTo>
                <a:lnTo>
                  <a:pt x="1146806" y="1181167"/>
                </a:lnTo>
                <a:lnTo>
                  <a:pt x="0" y="118116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5156982" y="3438398"/>
            <a:ext cx="996522" cy="621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61"/>
              </a:lnSpc>
              <a:spcBef>
                <a:spcPct val="0"/>
              </a:spcBef>
            </a:pPr>
            <a:r>
              <a:rPr lang="en-US" sz="4708">
                <a:solidFill>
                  <a:srgbClr val="FFFFFF"/>
                </a:solidFill>
                <a:latin typeface="Coiny"/>
                <a:ea typeface="Coiny"/>
                <a:cs typeface="Coiny"/>
                <a:sym typeface="Coiny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977808" y="4090219"/>
            <a:ext cx="6668162" cy="4931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1087" indent="-320543" lvl="1">
              <a:lnSpc>
                <a:spcPts val="4929"/>
              </a:lnSpc>
              <a:buFont typeface="Arial"/>
              <a:buChar char="•"/>
            </a:pPr>
            <a:r>
              <a:rPr lang="en-US" sz="2969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Improved educational outcomes through better technology integration.</a:t>
            </a:r>
          </a:p>
          <a:p>
            <a:pPr algn="l" marL="641087" indent="-320543" lvl="1">
              <a:lnSpc>
                <a:spcPts val="4929"/>
              </a:lnSpc>
              <a:buFont typeface="Arial"/>
              <a:buChar char="•"/>
            </a:pPr>
            <a:r>
              <a:rPr lang="en-US" sz="2969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In</a:t>
            </a:r>
            <a:r>
              <a:rPr lang="en-US" sz="2969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formed decision-making for educators and policymakers.</a:t>
            </a:r>
          </a:p>
          <a:p>
            <a:pPr algn="l" marL="641087" indent="-320543" lvl="1">
              <a:lnSpc>
                <a:spcPts val="4929"/>
              </a:lnSpc>
              <a:buFont typeface="Arial"/>
              <a:buChar char="•"/>
            </a:pPr>
            <a:r>
              <a:rPr lang="en-US" sz="2969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Addr</a:t>
            </a:r>
            <a:r>
              <a:rPr lang="en-US" sz="2969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essing barriers to enhance accessibility and equity in education.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55747" y="3114899"/>
            <a:ext cx="391924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So</a:t>
            </a:r>
            <a:r>
              <a:rPr lang="en-US" sz="3600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cietal Benefit: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700000">
            <a:off x="15373128" y="-1709781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700000">
            <a:off x="-1119650" y="7088393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2045798">
            <a:off x="13645880" y="6781700"/>
            <a:ext cx="7226840" cy="5794612"/>
          </a:xfrm>
          <a:custGeom>
            <a:avLst/>
            <a:gdLst/>
            <a:ahLst/>
            <a:cxnLst/>
            <a:rect r="r" b="b" t="t" l="l"/>
            <a:pathLst>
              <a:path h="5794612" w="7226840">
                <a:moveTo>
                  <a:pt x="0" y="5794612"/>
                </a:moveTo>
                <a:lnTo>
                  <a:pt x="7226840" y="5794612"/>
                </a:lnTo>
                <a:lnTo>
                  <a:pt x="7226840" y="0"/>
                </a:lnTo>
                <a:lnTo>
                  <a:pt x="0" y="0"/>
                </a:lnTo>
                <a:lnTo>
                  <a:pt x="0" y="579461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646966">
            <a:off x="-2647797" y="-1393340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8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8" y="5410956"/>
                </a:lnTo>
                <a:lnTo>
                  <a:pt x="674835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83140" y="3196359"/>
            <a:ext cx="11721720" cy="422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250"/>
              </a:lnSpc>
            </a:pPr>
            <a:r>
              <a:rPr lang="en-US" sz="16415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THANK YOU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028700" y="6161662"/>
            <a:ext cx="3939121" cy="3301700"/>
          </a:xfrm>
          <a:custGeom>
            <a:avLst/>
            <a:gdLst/>
            <a:ahLst/>
            <a:cxnLst/>
            <a:rect r="r" b="b" t="t" l="l"/>
            <a:pathLst>
              <a:path h="3301700" w="3939121">
                <a:moveTo>
                  <a:pt x="0" y="0"/>
                </a:moveTo>
                <a:lnTo>
                  <a:pt x="3939121" y="0"/>
                </a:lnTo>
                <a:lnTo>
                  <a:pt x="3939121" y="3301700"/>
                </a:lnTo>
                <a:lnTo>
                  <a:pt x="0" y="33017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3926167" y="665188"/>
            <a:ext cx="3472364" cy="3561704"/>
          </a:xfrm>
          <a:custGeom>
            <a:avLst/>
            <a:gdLst/>
            <a:ahLst/>
            <a:cxnLst/>
            <a:rect r="r" b="b" t="t" l="l"/>
            <a:pathLst>
              <a:path h="3561704" w="3472364">
                <a:moveTo>
                  <a:pt x="3472364" y="0"/>
                </a:moveTo>
                <a:lnTo>
                  <a:pt x="0" y="0"/>
                </a:lnTo>
                <a:lnTo>
                  <a:pt x="0" y="3561704"/>
                </a:lnTo>
                <a:lnTo>
                  <a:pt x="3472364" y="3561704"/>
                </a:lnTo>
                <a:lnTo>
                  <a:pt x="347236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677756" y="-1028700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true" rot="7607102">
            <a:off x="15682989" y="7405962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39905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990512" y="0"/>
                </a:lnTo>
                <a:lnTo>
                  <a:pt x="3990512" y="411480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2045798">
            <a:off x="13645880" y="6781700"/>
            <a:ext cx="7226840" cy="5794612"/>
          </a:xfrm>
          <a:custGeom>
            <a:avLst/>
            <a:gdLst/>
            <a:ahLst/>
            <a:cxnLst/>
            <a:rect r="r" b="b" t="t" l="l"/>
            <a:pathLst>
              <a:path h="5794612" w="7226840">
                <a:moveTo>
                  <a:pt x="0" y="5794612"/>
                </a:moveTo>
                <a:lnTo>
                  <a:pt x="7226840" y="5794612"/>
                </a:lnTo>
                <a:lnTo>
                  <a:pt x="7226840" y="0"/>
                </a:lnTo>
                <a:lnTo>
                  <a:pt x="0" y="0"/>
                </a:lnTo>
                <a:lnTo>
                  <a:pt x="0" y="579461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646966">
            <a:off x="-2647797" y="-1393340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8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8" y="5410956"/>
                </a:lnTo>
                <a:lnTo>
                  <a:pt x="674835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15373128" y="-1709781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-1119650" y="7088393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89569">
            <a:off x="793502" y="6823051"/>
            <a:ext cx="3819752" cy="2680771"/>
          </a:xfrm>
          <a:custGeom>
            <a:avLst/>
            <a:gdLst/>
            <a:ahLst/>
            <a:cxnLst/>
            <a:rect r="r" b="b" t="t" l="l"/>
            <a:pathLst>
              <a:path h="2680771" w="3819752">
                <a:moveTo>
                  <a:pt x="0" y="0"/>
                </a:moveTo>
                <a:lnTo>
                  <a:pt x="3819751" y="0"/>
                </a:lnTo>
                <a:lnTo>
                  <a:pt x="3819751" y="2680771"/>
                </a:lnTo>
                <a:lnTo>
                  <a:pt x="0" y="26807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49887" y="2101486"/>
            <a:ext cx="9787563" cy="7178203"/>
          </a:xfrm>
          <a:custGeom>
            <a:avLst/>
            <a:gdLst/>
            <a:ahLst/>
            <a:cxnLst/>
            <a:rect r="r" b="b" t="t" l="l"/>
            <a:pathLst>
              <a:path h="7178203" w="9787563">
                <a:moveTo>
                  <a:pt x="0" y="0"/>
                </a:moveTo>
                <a:lnTo>
                  <a:pt x="9787563" y="0"/>
                </a:lnTo>
                <a:lnTo>
                  <a:pt x="9787563" y="7178203"/>
                </a:lnTo>
                <a:lnTo>
                  <a:pt x="0" y="71782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4349887" y="2057185"/>
            <a:ext cx="9787563" cy="7178203"/>
          </a:xfrm>
          <a:custGeom>
            <a:avLst/>
            <a:gdLst/>
            <a:ahLst/>
            <a:cxnLst/>
            <a:rect r="r" b="b" t="t" l="l"/>
            <a:pathLst>
              <a:path h="7178203" w="9787563">
                <a:moveTo>
                  <a:pt x="0" y="0"/>
                </a:moveTo>
                <a:lnTo>
                  <a:pt x="9787563" y="0"/>
                </a:lnTo>
                <a:lnTo>
                  <a:pt x="9787563" y="7178203"/>
                </a:lnTo>
                <a:lnTo>
                  <a:pt x="0" y="717820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1032235">
            <a:off x="14416146" y="543233"/>
            <a:ext cx="2582239" cy="3623040"/>
          </a:xfrm>
          <a:custGeom>
            <a:avLst/>
            <a:gdLst/>
            <a:ahLst/>
            <a:cxnLst/>
            <a:rect r="r" b="b" t="t" l="l"/>
            <a:pathLst>
              <a:path h="3623040" w="2582239">
                <a:moveTo>
                  <a:pt x="0" y="0"/>
                </a:moveTo>
                <a:lnTo>
                  <a:pt x="2582239" y="0"/>
                </a:lnTo>
                <a:lnTo>
                  <a:pt x="2582239" y="3623040"/>
                </a:lnTo>
                <a:lnTo>
                  <a:pt x="0" y="36230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1677756" y="-1028700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7607102">
            <a:off x="15264044" y="6806414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39905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990512" y="0"/>
                </a:lnTo>
                <a:lnTo>
                  <a:pt x="3990512" y="411480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967821" y="3755399"/>
            <a:ext cx="9169628" cy="434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25"/>
              </a:lnSpc>
            </a:pPr>
            <a:r>
              <a:rPr lang="en-US" sz="4171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15" tooltip="https://www.canva.com/design/DAGnMtz13yw/aj3T4E1iNouCU96vRU3cng/edit?utm_content=DAGnMtz13yw&amp;utm_campaign=designshare&amp;utm_medium=link2&amp;utm_source=sharebutton"/>
              </a:rPr>
              <a:t>Narbutaeva Elmara </a:t>
            </a:r>
            <a:r>
              <a:rPr lang="en-US" sz="417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12214711</a:t>
            </a:r>
          </a:p>
          <a:p>
            <a:pPr algn="l">
              <a:lnSpc>
                <a:spcPts val="6925"/>
              </a:lnSpc>
            </a:pPr>
            <a:r>
              <a:rPr lang="en-US" sz="4171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16" tooltip="https://www.canva.com/design/DAGnMtz13yw/aj3T4E1iNouCU96vRU3cng/edit?utm_content=DAGnMtz13yw&amp;utm_campaign=designshare&amp;utm_medium=link2&amp;utm_source=sharebutton"/>
              </a:rPr>
              <a:t>Bakhromov Makhmudbek</a:t>
            </a:r>
            <a:r>
              <a:rPr lang="en-US" sz="417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  <a:hlinkClick r:id="rId17" tooltip="https://www.canva.com/design/DAGnMtz13yw/aj3T4E1iNouCU96vRU3cng/edit?utm_content=DAGnMtz13yw&amp;utm_campaign=designshare&amp;utm_medium=link2&amp;utm_source=sharebutton"/>
              </a:rPr>
              <a:t> </a:t>
            </a:r>
            <a:r>
              <a:rPr lang="en-US" sz="417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12214685</a:t>
            </a:r>
          </a:p>
          <a:p>
            <a:pPr algn="l">
              <a:lnSpc>
                <a:spcPts val="6925"/>
              </a:lnSpc>
            </a:pPr>
            <a:r>
              <a:rPr lang="en-US" sz="4171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Abdurakhmonova Makhinur</a:t>
            </a:r>
            <a:r>
              <a:rPr lang="en-US" sz="417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12220241</a:t>
            </a:r>
          </a:p>
          <a:p>
            <a:pPr algn="l">
              <a:lnSpc>
                <a:spcPts val="6925"/>
              </a:lnSpc>
            </a:pPr>
            <a:r>
              <a:rPr lang="en-US" sz="4171" u="sng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Junrui Chan</a:t>
            </a:r>
            <a:r>
              <a:rPr lang="en-US" sz="417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12250106</a:t>
            </a:r>
          </a:p>
          <a:p>
            <a:pPr algn="l">
              <a:lnSpc>
                <a:spcPts val="692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349887" y="836638"/>
            <a:ext cx="9588227" cy="112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14"/>
              </a:lnSpc>
              <a:spcBef>
                <a:spcPct val="0"/>
              </a:spcBef>
            </a:pPr>
            <a:r>
              <a:rPr lang="en-US" sz="8499" strike="noStrike" u="none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Our Team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2045798">
            <a:off x="13645880" y="6781700"/>
            <a:ext cx="7226840" cy="5794612"/>
          </a:xfrm>
          <a:custGeom>
            <a:avLst/>
            <a:gdLst/>
            <a:ahLst/>
            <a:cxnLst/>
            <a:rect r="r" b="b" t="t" l="l"/>
            <a:pathLst>
              <a:path h="5794612" w="7226840">
                <a:moveTo>
                  <a:pt x="0" y="5794612"/>
                </a:moveTo>
                <a:lnTo>
                  <a:pt x="7226840" y="5794612"/>
                </a:lnTo>
                <a:lnTo>
                  <a:pt x="7226840" y="0"/>
                </a:lnTo>
                <a:lnTo>
                  <a:pt x="0" y="0"/>
                </a:lnTo>
                <a:lnTo>
                  <a:pt x="0" y="579461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646966">
            <a:off x="-2647797" y="-1393340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8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8" y="5410956"/>
                </a:lnTo>
                <a:lnTo>
                  <a:pt x="674835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15373128" y="-1709781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-1119650" y="7088393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27220" y="2765423"/>
            <a:ext cx="14433560" cy="6403252"/>
          </a:xfrm>
          <a:custGeom>
            <a:avLst/>
            <a:gdLst/>
            <a:ahLst/>
            <a:cxnLst/>
            <a:rect r="r" b="b" t="t" l="l"/>
            <a:pathLst>
              <a:path h="6403252" w="14433560">
                <a:moveTo>
                  <a:pt x="0" y="0"/>
                </a:moveTo>
                <a:lnTo>
                  <a:pt x="14433560" y="0"/>
                </a:lnTo>
                <a:lnTo>
                  <a:pt x="14433560" y="6403252"/>
                </a:lnTo>
                <a:lnTo>
                  <a:pt x="0" y="64032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2949393" y="4228850"/>
            <a:ext cx="12375240" cy="3061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5"/>
              </a:lnSpc>
            </a:pPr>
            <a:r>
              <a:rPr lang="en-US" sz="36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The use of hardware (e.g., computers, tablets), software (e.g., learning apps), and methodologies (e.g., blended learning) to enhance teaching and learning.</a:t>
            </a:r>
          </a:p>
          <a:p>
            <a:pPr algn="ctr">
              <a:lnSpc>
                <a:spcPts val="6105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589569">
            <a:off x="585333" y="7532929"/>
            <a:ext cx="3022693" cy="2121381"/>
          </a:xfrm>
          <a:custGeom>
            <a:avLst/>
            <a:gdLst/>
            <a:ahLst/>
            <a:cxnLst/>
            <a:rect r="r" b="b" t="t" l="l"/>
            <a:pathLst>
              <a:path h="2121381" w="3022693">
                <a:moveTo>
                  <a:pt x="0" y="0"/>
                </a:moveTo>
                <a:lnTo>
                  <a:pt x="3022693" y="0"/>
                </a:lnTo>
                <a:lnTo>
                  <a:pt x="3022693" y="2121381"/>
                </a:lnTo>
                <a:lnTo>
                  <a:pt x="0" y="21213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32235">
            <a:off x="14416146" y="543233"/>
            <a:ext cx="2582239" cy="3623040"/>
          </a:xfrm>
          <a:custGeom>
            <a:avLst/>
            <a:gdLst/>
            <a:ahLst/>
            <a:cxnLst/>
            <a:rect r="r" b="b" t="t" l="l"/>
            <a:pathLst>
              <a:path h="3623040" w="2582239">
                <a:moveTo>
                  <a:pt x="0" y="0"/>
                </a:moveTo>
                <a:lnTo>
                  <a:pt x="2582239" y="0"/>
                </a:lnTo>
                <a:lnTo>
                  <a:pt x="2582239" y="3623040"/>
                </a:lnTo>
                <a:lnTo>
                  <a:pt x="0" y="36230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949393" y="836638"/>
            <a:ext cx="12382227" cy="218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14"/>
              </a:lnSpc>
              <a:spcBef>
                <a:spcPct val="0"/>
              </a:spcBef>
            </a:pPr>
            <a:r>
              <a:rPr lang="en-US" sz="8499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What is Educational Technology?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677756" y="-1028700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7607102">
            <a:off x="15596086" y="7156350"/>
            <a:ext cx="3789493" cy="3907519"/>
          </a:xfrm>
          <a:custGeom>
            <a:avLst/>
            <a:gdLst/>
            <a:ahLst/>
            <a:cxnLst/>
            <a:rect r="r" b="b" t="t" l="l"/>
            <a:pathLst>
              <a:path h="3907519" w="3789493">
                <a:moveTo>
                  <a:pt x="3789493" y="3907519"/>
                </a:moveTo>
                <a:lnTo>
                  <a:pt x="0" y="3907519"/>
                </a:lnTo>
                <a:lnTo>
                  <a:pt x="0" y="0"/>
                </a:lnTo>
                <a:lnTo>
                  <a:pt x="3789493" y="0"/>
                </a:lnTo>
                <a:lnTo>
                  <a:pt x="3789493" y="3907519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27220" y="3388994"/>
            <a:ext cx="14433560" cy="6403252"/>
          </a:xfrm>
          <a:custGeom>
            <a:avLst/>
            <a:gdLst/>
            <a:ahLst/>
            <a:cxnLst/>
            <a:rect r="r" b="b" t="t" l="l"/>
            <a:pathLst>
              <a:path h="6403252" w="14433560">
                <a:moveTo>
                  <a:pt x="0" y="0"/>
                </a:moveTo>
                <a:lnTo>
                  <a:pt x="14433560" y="0"/>
                </a:lnTo>
                <a:lnTo>
                  <a:pt x="14433560" y="6403252"/>
                </a:lnTo>
                <a:lnTo>
                  <a:pt x="0" y="6403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true" rot="-2045798">
            <a:off x="13645880" y="6781700"/>
            <a:ext cx="7226840" cy="5794612"/>
          </a:xfrm>
          <a:custGeom>
            <a:avLst/>
            <a:gdLst/>
            <a:ahLst/>
            <a:cxnLst/>
            <a:rect r="r" b="b" t="t" l="l"/>
            <a:pathLst>
              <a:path h="5794612" w="7226840">
                <a:moveTo>
                  <a:pt x="0" y="5794612"/>
                </a:moveTo>
                <a:lnTo>
                  <a:pt x="7226840" y="5794612"/>
                </a:lnTo>
                <a:lnTo>
                  <a:pt x="7226840" y="0"/>
                </a:lnTo>
                <a:lnTo>
                  <a:pt x="0" y="0"/>
                </a:lnTo>
                <a:lnTo>
                  <a:pt x="0" y="579461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646966">
            <a:off x="-2647797" y="-1393340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8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8" y="5410956"/>
                </a:lnTo>
                <a:lnTo>
                  <a:pt x="674835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15373128" y="-1709781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00000">
            <a:off x="-1119650" y="7088393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69102">
            <a:off x="14605920" y="906860"/>
            <a:ext cx="3309321" cy="2773812"/>
          </a:xfrm>
          <a:custGeom>
            <a:avLst/>
            <a:gdLst/>
            <a:ahLst/>
            <a:cxnLst/>
            <a:rect r="r" b="b" t="t" l="l"/>
            <a:pathLst>
              <a:path h="2773812" w="3309321">
                <a:moveTo>
                  <a:pt x="0" y="0"/>
                </a:moveTo>
                <a:lnTo>
                  <a:pt x="3309321" y="0"/>
                </a:lnTo>
                <a:lnTo>
                  <a:pt x="3309321" y="2773812"/>
                </a:lnTo>
                <a:lnTo>
                  <a:pt x="0" y="27738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8028" y="7313180"/>
            <a:ext cx="2899226" cy="2973820"/>
          </a:xfrm>
          <a:custGeom>
            <a:avLst/>
            <a:gdLst/>
            <a:ahLst/>
            <a:cxnLst/>
            <a:rect r="r" b="b" t="t" l="l"/>
            <a:pathLst>
              <a:path h="2973820" w="2899226">
                <a:moveTo>
                  <a:pt x="0" y="0"/>
                </a:moveTo>
                <a:lnTo>
                  <a:pt x="2899225" y="0"/>
                </a:lnTo>
                <a:lnTo>
                  <a:pt x="2899225" y="2973820"/>
                </a:lnTo>
                <a:lnTo>
                  <a:pt x="0" y="29738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14887" y="1200150"/>
            <a:ext cx="10858227" cy="218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14"/>
              </a:lnSpc>
              <a:spcBef>
                <a:spcPct val="0"/>
              </a:spcBef>
            </a:pPr>
            <a:r>
              <a:rPr lang="en-US" sz="8499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Why is this Topic Important?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0652" y="4481632"/>
            <a:ext cx="11799940" cy="3610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55" indent="-388627" lvl="1">
              <a:lnSpc>
                <a:spcPts val="5976"/>
              </a:lnSpc>
              <a:buFont typeface="Arial"/>
              <a:buChar char="•"/>
            </a:pPr>
            <a:r>
              <a:rPr lang="en-US" sz="3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Improves accessibility, personalization, and engagement in education.</a:t>
            </a:r>
          </a:p>
          <a:p>
            <a:pPr algn="l" marL="777255" indent="-388627" lvl="1">
              <a:lnSpc>
                <a:spcPts val="5976"/>
              </a:lnSpc>
              <a:buFont typeface="Arial"/>
              <a:buChar char="•"/>
            </a:pPr>
            <a:r>
              <a:rPr lang="en-US" sz="3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Essential for adapting to the digital age and preparing students for the future.</a:t>
            </a:r>
          </a:p>
          <a:p>
            <a:pPr algn="l">
              <a:lnSpc>
                <a:spcPts val="4814"/>
              </a:lnSpc>
              <a:spcBef>
                <a:spcPct val="0"/>
              </a:spcBef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677756" y="-1028700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7607102">
            <a:off x="15675040" y="7239559"/>
            <a:ext cx="3741694" cy="3858231"/>
          </a:xfrm>
          <a:custGeom>
            <a:avLst/>
            <a:gdLst/>
            <a:ahLst/>
            <a:cxnLst/>
            <a:rect r="r" b="b" t="t" l="l"/>
            <a:pathLst>
              <a:path h="3858231" w="3741694">
                <a:moveTo>
                  <a:pt x="3741694" y="3858231"/>
                </a:moveTo>
                <a:lnTo>
                  <a:pt x="0" y="3858231"/>
                </a:lnTo>
                <a:lnTo>
                  <a:pt x="0" y="0"/>
                </a:lnTo>
                <a:lnTo>
                  <a:pt x="3741694" y="0"/>
                </a:lnTo>
                <a:lnTo>
                  <a:pt x="3741694" y="3858231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27220" y="3629023"/>
            <a:ext cx="14433560" cy="6403252"/>
          </a:xfrm>
          <a:custGeom>
            <a:avLst/>
            <a:gdLst/>
            <a:ahLst/>
            <a:cxnLst/>
            <a:rect r="r" b="b" t="t" l="l"/>
            <a:pathLst>
              <a:path h="6403252" w="14433560">
                <a:moveTo>
                  <a:pt x="0" y="0"/>
                </a:moveTo>
                <a:lnTo>
                  <a:pt x="14433560" y="0"/>
                </a:lnTo>
                <a:lnTo>
                  <a:pt x="14433560" y="6403252"/>
                </a:lnTo>
                <a:lnTo>
                  <a:pt x="0" y="6403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true" rot="-2045798">
            <a:off x="13645880" y="6781700"/>
            <a:ext cx="7226840" cy="5794612"/>
          </a:xfrm>
          <a:custGeom>
            <a:avLst/>
            <a:gdLst/>
            <a:ahLst/>
            <a:cxnLst/>
            <a:rect r="r" b="b" t="t" l="l"/>
            <a:pathLst>
              <a:path h="5794612" w="7226840">
                <a:moveTo>
                  <a:pt x="0" y="5794612"/>
                </a:moveTo>
                <a:lnTo>
                  <a:pt x="7226840" y="5794612"/>
                </a:lnTo>
                <a:lnTo>
                  <a:pt x="7226840" y="0"/>
                </a:lnTo>
                <a:lnTo>
                  <a:pt x="0" y="0"/>
                </a:lnTo>
                <a:lnTo>
                  <a:pt x="0" y="579461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646966">
            <a:off x="-2647797" y="-1393340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8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8" y="5410956"/>
                </a:lnTo>
                <a:lnTo>
                  <a:pt x="674835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15373128" y="-1709781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00000">
            <a:off x="-1119650" y="7088393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07706" y="4657768"/>
            <a:ext cx="11799940" cy="4485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7255" indent="-388627" lvl="1">
              <a:lnSpc>
                <a:spcPts val="5976"/>
              </a:lnSpc>
              <a:buFont typeface="Arial"/>
              <a:buChar char="•"/>
            </a:pPr>
            <a:r>
              <a:rPr lang="en-US" sz="3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Despite its potential, there is limited data on how educational technology is used, its effectiveness, and the challenges faced by users.</a:t>
            </a:r>
          </a:p>
          <a:p>
            <a:pPr algn="ctr" marL="777255" indent="-388627" lvl="1">
              <a:lnSpc>
                <a:spcPts val="5976"/>
              </a:lnSpc>
              <a:buFont typeface="Arial"/>
              <a:buChar char="•"/>
            </a:pPr>
            <a:r>
              <a:rPr lang="en-US" sz="3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This project will survey students and teachers to provide clarity on these issues.</a:t>
            </a:r>
          </a:p>
          <a:p>
            <a:pPr algn="ctr">
              <a:lnSpc>
                <a:spcPts val="5976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896810">
            <a:off x="14599879" y="1220906"/>
            <a:ext cx="3138387" cy="2202577"/>
          </a:xfrm>
          <a:custGeom>
            <a:avLst/>
            <a:gdLst/>
            <a:ahLst/>
            <a:cxnLst/>
            <a:rect r="r" b="b" t="t" l="l"/>
            <a:pathLst>
              <a:path h="2202577" w="3138387">
                <a:moveTo>
                  <a:pt x="0" y="0"/>
                </a:moveTo>
                <a:lnTo>
                  <a:pt x="3138386" y="0"/>
                </a:lnTo>
                <a:lnTo>
                  <a:pt x="3138386" y="2202577"/>
                </a:lnTo>
                <a:lnTo>
                  <a:pt x="0" y="22025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12252" y="1200150"/>
            <a:ext cx="11895393" cy="325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14"/>
              </a:lnSpc>
            </a:pPr>
            <a:r>
              <a:rPr lang="en-US" sz="8499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The Gap or Problem You Aim to Address</a:t>
            </a:r>
            <a:r>
              <a:rPr lang="en-US" sz="8499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:</a:t>
            </a:r>
          </a:p>
          <a:p>
            <a:pPr algn="ctr" marL="0" indent="0" lvl="0">
              <a:lnSpc>
                <a:spcPts val="8414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606490">
            <a:off x="539360" y="6045437"/>
            <a:ext cx="2396433" cy="3362342"/>
          </a:xfrm>
          <a:custGeom>
            <a:avLst/>
            <a:gdLst/>
            <a:ahLst/>
            <a:cxnLst/>
            <a:rect r="r" b="b" t="t" l="l"/>
            <a:pathLst>
              <a:path h="3362342" w="2396433">
                <a:moveTo>
                  <a:pt x="0" y="0"/>
                </a:moveTo>
                <a:lnTo>
                  <a:pt x="2396433" y="0"/>
                </a:lnTo>
                <a:lnTo>
                  <a:pt x="2396433" y="3362342"/>
                </a:lnTo>
                <a:lnTo>
                  <a:pt x="0" y="3362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677756" y="-1028700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7607102">
            <a:off x="15640801" y="7203474"/>
            <a:ext cx="3762422" cy="3879606"/>
          </a:xfrm>
          <a:custGeom>
            <a:avLst/>
            <a:gdLst/>
            <a:ahLst/>
            <a:cxnLst/>
            <a:rect r="r" b="b" t="t" l="l"/>
            <a:pathLst>
              <a:path h="3879606" w="3762422">
                <a:moveTo>
                  <a:pt x="3762422" y="3879606"/>
                </a:moveTo>
                <a:lnTo>
                  <a:pt x="0" y="3879606"/>
                </a:lnTo>
                <a:lnTo>
                  <a:pt x="0" y="0"/>
                </a:lnTo>
                <a:lnTo>
                  <a:pt x="3762422" y="0"/>
                </a:lnTo>
                <a:lnTo>
                  <a:pt x="3762422" y="3879606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27220" y="2765423"/>
            <a:ext cx="14433560" cy="6403252"/>
          </a:xfrm>
          <a:custGeom>
            <a:avLst/>
            <a:gdLst/>
            <a:ahLst/>
            <a:cxnLst/>
            <a:rect r="r" b="b" t="t" l="l"/>
            <a:pathLst>
              <a:path h="6403252" w="14433560">
                <a:moveTo>
                  <a:pt x="0" y="0"/>
                </a:moveTo>
                <a:lnTo>
                  <a:pt x="14433560" y="0"/>
                </a:lnTo>
                <a:lnTo>
                  <a:pt x="14433560" y="6403252"/>
                </a:lnTo>
                <a:lnTo>
                  <a:pt x="0" y="6403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true" rot="-2045798">
            <a:off x="13645880" y="6781700"/>
            <a:ext cx="7226840" cy="5794612"/>
          </a:xfrm>
          <a:custGeom>
            <a:avLst/>
            <a:gdLst/>
            <a:ahLst/>
            <a:cxnLst/>
            <a:rect r="r" b="b" t="t" l="l"/>
            <a:pathLst>
              <a:path h="5794612" w="7226840">
                <a:moveTo>
                  <a:pt x="0" y="5794612"/>
                </a:moveTo>
                <a:lnTo>
                  <a:pt x="7226840" y="5794612"/>
                </a:lnTo>
                <a:lnTo>
                  <a:pt x="7226840" y="0"/>
                </a:lnTo>
                <a:lnTo>
                  <a:pt x="0" y="0"/>
                </a:lnTo>
                <a:lnTo>
                  <a:pt x="0" y="579461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646966">
            <a:off x="-2647797" y="-1393340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8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8" y="5410956"/>
                </a:lnTo>
                <a:lnTo>
                  <a:pt x="674835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15373128" y="-1709781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00000">
            <a:off x="-1119650" y="7088393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69102">
            <a:off x="14605920" y="906860"/>
            <a:ext cx="3309321" cy="2773812"/>
          </a:xfrm>
          <a:custGeom>
            <a:avLst/>
            <a:gdLst/>
            <a:ahLst/>
            <a:cxnLst/>
            <a:rect r="r" b="b" t="t" l="l"/>
            <a:pathLst>
              <a:path h="2773812" w="3309321">
                <a:moveTo>
                  <a:pt x="0" y="0"/>
                </a:moveTo>
                <a:lnTo>
                  <a:pt x="3309321" y="0"/>
                </a:lnTo>
                <a:lnTo>
                  <a:pt x="3309321" y="2773812"/>
                </a:lnTo>
                <a:lnTo>
                  <a:pt x="0" y="277381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8028" y="7313180"/>
            <a:ext cx="2899226" cy="2973820"/>
          </a:xfrm>
          <a:custGeom>
            <a:avLst/>
            <a:gdLst/>
            <a:ahLst/>
            <a:cxnLst/>
            <a:rect r="r" b="b" t="t" l="l"/>
            <a:pathLst>
              <a:path h="2973820" w="2899226">
                <a:moveTo>
                  <a:pt x="0" y="0"/>
                </a:moveTo>
                <a:lnTo>
                  <a:pt x="2899225" y="0"/>
                </a:lnTo>
                <a:lnTo>
                  <a:pt x="2899225" y="2973820"/>
                </a:lnTo>
                <a:lnTo>
                  <a:pt x="0" y="29738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14887" y="1200150"/>
            <a:ext cx="10858227" cy="112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14"/>
              </a:lnSpc>
              <a:spcBef>
                <a:spcPct val="0"/>
              </a:spcBef>
            </a:pPr>
            <a:r>
              <a:rPr lang="en-US" sz="8499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Project Objectives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0652" y="4519732"/>
            <a:ext cx="11799940" cy="2411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28" indent="-313064" lvl="1">
              <a:lnSpc>
                <a:spcPts val="4814"/>
              </a:lnSpc>
              <a:buAutoNum type="arabicPeriod" startAt="1"/>
            </a:pPr>
            <a:r>
              <a:rPr lang="en-US" sz="29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Analyzing the Impact of Educational Technology</a:t>
            </a:r>
          </a:p>
          <a:p>
            <a:pPr algn="l" marL="626128" indent="-313064" lvl="1">
              <a:lnSpc>
                <a:spcPts val="4814"/>
              </a:lnSpc>
              <a:buAutoNum type="arabicPeriod" startAt="1"/>
            </a:pPr>
            <a:r>
              <a:rPr lang="en-US" sz="29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Identifying Usage trends</a:t>
            </a:r>
          </a:p>
          <a:p>
            <a:pPr algn="l" marL="626128" indent="-313064" lvl="1">
              <a:lnSpc>
                <a:spcPts val="4814"/>
              </a:lnSpc>
              <a:buAutoNum type="arabicPeriod" startAt="1"/>
            </a:pPr>
            <a:r>
              <a:rPr lang="en-US" sz="29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Measuring Satisfaction and Challenges</a:t>
            </a:r>
          </a:p>
          <a:p>
            <a:pPr algn="l" marL="626128" indent="-313064" lvl="1">
              <a:lnSpc>
                <a:spcPts val="4814"/>
              </a:lnSpc>
              <a:spcBef>
                <a:spcPct val="0"/>
              </a:spcBef>
              <a:buAutoNum type="arabicPeriod" startAt="1"/>
            </a:pPr>
            <a:r>
              <a:rPr lang="en-US" sz="29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Providing Actionable Insights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677756" y="-1028700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7607102">
            <a:off x="15675040" y="7239559"/>
            <a:ext cx="3741694" cy="3858231"/>
          </a:xfrm>
          <a:custGeom>
            <a:avLst/>
            <a:gdLst/>
            <a:ahLst/>
            <a:cxnLst/>
            <a:rect r="r" b="b" t="t" l="l"/>
            <a:pathLst>
              <a:path h="3858231" w="3741694">
                <a:moveTo>
                  <a:pt x="3741694" y="3858231"/>
                </a:moveTo>
                <a:lnTo>
                  <a:pt x="0" y="3858231"/>
                </a:lnTo>
                <a:lnTo>
                  <a:pt x="0" y="0"/>
                </a:lnTo>
                <a:lnTo>
                  <a:pt x="3741694" y="0"/>
                </a:lnTo>
                <a:lnTo>
                  <a:pt x="3741694" y="3858231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27220" y="2765423"/>
            <a:ext cx="14433560" cy="6403252"/>
          </a:xfrm>
          <a:custGeom>
            <a:avLst/>
            <a:gdLst/>
            <a:ahLst/>
            <a:cxnLst/>
            <a:rect r="r" b="b" t="t" l="l"/>
            <a:pathLst>
              <a:path h="6403252" w="14433560">
                <a:moveTo>
                  <a:pt x="0" y="0"/>
                </a:moveTo>
                <a:lnTo>
                  <a:pt x="14433560" y="0"/>
                </a:lnTo>
                <a:lnTo>
                  <a:pt x="14433560" y="6403252"/>
                </a:lnTo>
                <a:lnTo>
                  <a:pt x="0" y="64032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true" rot="-2045798">
            <a:off x="13645880" y="6781700"/>
            <a:ext cx="7226840" cy="5794612"/>
          </a:xfrm>
          <a:custGeom>
            <a:avLst/>
            <a:gdLst/>
            <a:ahLst/>
            <a:cxnLst/>
            <a:rect r="r" b="b" t="t" l="l"/>
            <a:pathLst>
              <a:path h="5794612" w="7226840">
                <a:moveTo>
                  <a:pt x="0" y="5794612"/>
                </a:moveTo>
                <a:lnTo>
                  <a:pt x="7226840" y="5794612"/>
                </a:lnTo>
                <a:lnTo>
                  <a:pt x="7226840" y="0"/>
                </a:lnTo>
                <a:lnTo>
                  <a:pt x="0" y="0"/>
                </a:lnTo>
                <a:lnTo>
                  <a:pt x="0" y="579461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646966">
            <a:off x="-2647797" y="-1393340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8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8" y="5410956"/>
                </a:lnTo>
                <a:lnTo>
                  <a:pt x="6748358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15373128" y="-1709781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2700000">
            <a:off x="-1119650" y="7088393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15336" y="3657602"/>
            <a:ext cx="11799940" cy="4867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6"/>
              </a:lnSpc>
            </a:pPr>
            <a:r>
              <a:rPr lang="en-US" sz="2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Participants: 30 individuals (students)</a:t>
            </a:r>
          </a:p>
          <a:p>
            <a:pPr algn="ctr">
              <a:lnSpc>
                <a:spcPts val="4316"/>
              </a:lnSpc>
            </a:pPr>
            <a:r>
              <a:rPr lang="en-US" sz="2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Survey Tool: Google Forms</a:t>
            </a:r>
          </a:p>
          <a:p>
            <a:pPr algn="l">
              <a:lnSpc>
                <a:spcPts val="4316"/>
              </a:lnSpc>
            </a:pPr>
            <a:r>
              <a:rPr lang="en-US" sz="2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Our Purpose: To explore user behavior, preferences, satisfaction and perceived effectiveness of EdTech tools</a:t>
            </a:r>
          </a:p>
          <a:p>
            <a:pPr algn="ctr">
              <a:lnSpc>
                <a:spcPts val="4316"/>
              </a:lnSpc>
            </a:pPr>
            <a:r>
              <a:rPr lang="en-US" sz="2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Sample Questions used in Survey:</a:t>
            </a:r>
          </a:p>
          <a:p>
            <a:pPr algn="l" marL="561360" indent="-280680" lvl="1">
              <a:lnSpc>
                <a:spcPts val="4316"/>
              </a:lnSpc>
              <a:buAutoNum type="arabicPeriod" startAt="1"/>
            </a:pPr>
            <a:r>
              <a:rPr lang="en-US" sz="2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 How frequently do you use EdTech tools (e.g., apps, platforms, LMS)?</a:t>
            </a:r>
          </a:p>
          <a:p>
            <a:pPr algn="l" marL="561360" indent="-280680" lvl="1">
              <a:lnSpc>
                <a:spcPts val="4316"/>
              </a:lnSpc>
              <a:buAutoNum type="arabicPeriod" startAt="1"/>
            </a:pPr>
            <a:r>
              <a:rPr lang="en-US" sz="2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What type of EdTech tools do you use the most?</a:t>
            </a:r>
          </a:p>
          <a:p>
            <a:pPr algn="l" marL="561360" indent="-280680" lvl="1">
              <a:lnSpc>
                <a:spcPts val="4316"/>
              </a:lnSpc>
              <a:buAutoNum type="arabicPeriod" startAt="1"/>
            </a:pPr>
            <a:r>
              <a:rPr lang="en-US" sz="2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Do you feel these tools improve your learning experience?</a:t>
            </a:r>
          </a:p>
          <a:p>
            <a:pPr algn="l" marL="561360" indent="-280680" lvl="1">
              <a:lnSpc>
                <a:spcPts val="4316"/>
              </a:lnSpc>
              <a:spcBef>
                <a:spcPct val="0"/>
              </a:spcBef>
              <a:buAutoNum type="arabicPeriod" startAt="1"/>
            </a:pPr>
            <a:r>
              <a:rPr lang="en-US" sz="2600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What challenges do you face when using EdTech?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896810">
            <a:off x="14599879" y="1220906"/>
            <a:ext cx="3138387" cy="2202577"/>
          </a:xfrm>
          <a:custGeom>
            <a:avLst/>
            <a:gdLst/>
            <a:ahLst/>
            <a:cxnLst/>
            <a:rect r="r" b="b" t="t" l="l"/>
            <a:pathLst>
              <a:path h="2202577" w="3138387">
                <a:moveTo>
                  <a:pt x="0" y="0"/>
                </a:moveTo>
                <a:lnTo>
                  <a:pt x="3138386" y="0"/>
                </a:lnTo>
                <a:lnTo>
                  <a:pt x="3138386" y="2202577"/>
                </a:lnTo>
                <a:lnTo>
                  <a:pt x="0" y="22025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212252" y="1200150"/>
            <a:ext cx="11895393" cy="112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14"/>
              </a:lnSpc>
              <a:spcBef>
                <a:spcPct val="0"/>
              </a:spcBef>
            </a:pPr>
            <a:r>
              <a:rPr lang="en-US" sz="8499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Survey Design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606490">
            <a:off x="539360" y="6045437"/>
            <a:ext cx="2396433" cy="3362342"/>
          </a:xfrm>
          <a:custGeom>
            <a:avLst/>
            <a:gdLst/>
            <a:ahLst/>
            <a:cxnLst/>
            <a:rect r="r" b="b" t="t" l="l"/>
            <a:pathLst>
              <a:path h="3362342" w="2396433">
                <a:moveTo>
                  <a:pt x="0" y="0"/>
                </a:moveTo>
                <a:lnTo>
                  <a:pt x="2396433" y="0"/>
                </a:lnTo>
                <a:lnTo>
                  <a:pt x="2396433" y="3362342"/>
                </a:lnTo>
                <a:lnTo>
                  <a:pt x="0" y="336234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677756" y="-1028700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7607102">
            <a:off x="15640801" y="7203474"/>
            <a:ext cx="3762422" cy="3879606"/>
          </a:xfrm>
          <a:custGeom>
            <a:avLst/>
            <a:gdLst/>
            <a:ahLst/>
            <a:cxnLst/>
            <a:rect r="r" b="b" t="t" l="l"/>
            <a:pathLst>
              <a:path h="3879606" w="3762422">
                <a:moveTo>
                  <a:pt x="3762422" y="3879606"/>
                </a:moveTo>
                <a:lnTo>
                  <a:pt x="0" y="3879606"/>
                </a:lnTo>
                <a:lnTo>
                  <a:pt x="0" y="0"/>
                </a:lnTo>
                <a:lnTo>
                  <a:pt x="3762422" y="0"/>
                </a:lnTo>
                <a:lnTo>
                  <a:pt x="3762422" y="3879606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2045798">
            <a:off x="13645880" y="6781700"/>
            <a:ext cx="7226840" cy="5794612"/>
          </a:xfrm>
          <a:custGeom>
            <a:avLst/>
            <a:gdLst/>
            <a:ahLst/>
            <a:cxnLst/>
            <a:rect r="r" b="b" t="t" l="l"/>
            <a:pathLst>
              <a:path h="5794612" w="7226840">
                <a:moveTo>
                  <a:pt x="0" y="5794612"/>
                </a:moveTo>
                <a:lnTo>
                  <a:pt x="7226840" y="5794612"/>
                </a:lnTo>
                <a:lnTo>
                  <a:pt x="7226840" y="0"/>
                </a:lnTo>
                <a:lnTo>
                  <a:pt x="0" y="0"/>
                </a:lnTo>
                <a:lnTo>
                  <a:pt x="0" y="579461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646966">
            <a:off x="-2647797" y="-1393340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8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8" y="5410956"/>
                </a:lnTo>
                <a:lnTo>
                  <a:pt x="674835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15373128" y="-1709781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-1119650" y="7088393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27220" y="2765423"/>
            <a:ext cx="14433560" cy="6403252"/>
          </a:xfrm>
          <a:custGeom>
            <a:avLst/>
            <a:gdLst/>
            <a:ahLst/>
            <a:cxnLst/>
            <a:rect r="r" b="b" t="t" l="l"/>
            <a:pathLst>
              <a:path h="6403252" w="14433560">
                <a:moveTo>
                  <a:pt x="0" y="0"/>
                </a:moveTo>
                <a:lnTo>
                  <a:pt x="14433560" y="0"/>
                </a:lnTo>
                <a:lnTo>
                  <a:pt x="14433560" y="6403252"/>
                </a:lnTo>
                <a:lnTo>
                  <a:pt x="0" y="64032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332025" y="3265169"/>
            <a:ext cx="12375240" cy="670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14"/>
              </a:lnSpc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Survey Participants: 30</a:t>
            </a:r>
          </a:p>
          <a:p>
            <a:pPr algn="ctr">
              <a:lnSpc>
                <a:spcPts val="4114"/>
              </a:lnSpc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Target Group: Inha University students</a:t>
            </a:r>
          </a:p>
          <a:p>
            <a:pPr algn="l" marL="535072" indent="-267536" lvl="1">
              <a:lnSpc>
                <a:spcPts val="4114"/>
              </a:lnSpc>
              <a:buAutoNum type="arabicPeriod" startAt="1"/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EdTech Usage Frequency</a:t>
            </a:r>
          </a:p>
          <a:p>
            <a:pPr algn="l">
              <a:lnSpc>
                <a:spcPts val="4114"/>
              </a:lnSpc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       Daily 43%   Several times a week 37%   Once a week 13 %   Rarely/Never 7%</a:t>
            </a:r>
          </a:p>
          <a:p>
            <a:pPr algn="l">
              <a:lnSpc>
                <a:spcPts val="4114"/>
              </a:lnSpc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   2. Favorite EdTech Platforms</a:t>
            </a:r>
          </a:p>
          <a:p>
            <a:pPr algn="l">
              <a:lnSpc>
                <a:spcPts val="4114"/>
              </a:lnSpc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       YouTube (educational content) 30%   Coursera 20%   Khan Academy 15%  </a:t>
            </a:r>
          </a:p>
          <a:p>
            <a:pPr algn="l">
              <a:lnSpc>
                <a:spcPts val="4114"/>
              </a:lnSpc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       ChatGPT or AI Tools 20%   Others (e.g., Notion, Edmodo, custom LMS) 15%</a:t>
            </a:r>
          </a:p>
          <a:p>
            <a:pPr algn="l">
              <a:lnSpc>
                <a:spcPts val="4114"/>
              </a:lnSpc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   3. Perceived Impact on Learning </a:t>
            </a:r>
          </a:p>
          <a:p>
            <a:pPr algn="l">
              <a:lnSpc>
                <a:spcPts val="4114"/>
              </a:lnSpc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       Strongly Agree 35%   Agree 40%   Neutral 15%   Disagree 10%   Strongly Agree 0%</a:t>
            </a:r>
          </a:p>
          <a:p>
            <a:pPr algn="l">
              <a:lnSpc>
                <a:spcPts val="4114"/>
              </a:lnSpc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   4. Main Challenges in using EdTech </a:t>
            </a:r>
          </a:p>
          <a:p>
            <a:pPr algn="l">
              <a:lnSpc>
                <a:spcPts val="4114"/>
              </a:lnSpc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       Internet or Technical Issues 35%   Lack of motivation/Self-discipline 30%   Unclear</a:t>
            </a:r>
          </a:p>
          <a:p>
            <a:pPr algn="l">
              <a:lnSpc>
                <a:spcPts val="4114"/>
              </a:lnSpc>
            </a:pPr>
            <a:r>
              <a:rPr lang="en-US" sz="2478">
                <a:solidFill>
                  <a:srgbClr val="202F5A"/>
                </a:solidFill>
                <a:latin typeface="Arimo"/>
                <a:ea typeface="Arimo"/>
                <a:cs typeface="Arimo"/>
                <a:sym typeface="Arimo"/>
              </a:rPr>
              <a:t>       Instructions/Lack of human support 20%   Complicated UI/App Fatigue 15%</a:t>
            </a:r>
          </a:p>
          <a:p>
            <a:pPr algn="l">
              <a:lnSpc>
                <a:spcPts val="4114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-589569">
            <a:off x="585333" y="7532929"/>
            <a:ext cx="3022693" cy="2121381"/>
          </a:xfrm>
          <a:custGeom>
            <a:avLst/>
            <a:gdLst/>
            <a:ahLst/>
            <a:cxnLst/>
            <a:rect r="r" b="b" t="t" l="l"/>
            <a:pathLst>
              <a:path h="2121381" w="3022693">
                <a:moveTo>
                  <a:pt x="0" y="0"/>
                </a:moveTo>
                <a:lnTo>
                  <a:pt x="3022693" y="0"/>
                </a:lnTo>
                <a:lnTo>
                  <a:pt x="3022693" y="2121381"/>
                </a:lnTo>
                <a:lnTo>
                  <a:pt x="0" y="212138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1032235">
            <a:off x="14416146" y="543233"/>
            <a:ext cx="2582239" cy="3623040"/>
          </a:xfrm>
          <a:custGeom>
            <a:avLst/>
            <a:gdLst/>
            <a:ahLst/>
            <a:cxnLst/>
            <a:rect r="r" b="b" t="t" l="l"/>
            <a:pathLst>
              <a:path h="3623040" w="2582239">
                <a:moveTo>
                  <a:pt x="0" y="0"/>
                </a:moveTo>
                <a:lnTo>
                  <a:pt x="2582239" y="0"/>
                </a:lnTo>
                <a:lnTo>
                  <a:pt x="2582239" y="3623040"/>
                </a:lnTo>
                <a:lnTo>
                  <a:pt x="0" y="36230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349887" y="1200150"/>
            <a:ext cx="9588227" cy="2188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14"/>
              </a:lnSpc>
              <a:spcBef>
                <a:spcPct val="0"/>
              </a:spcBef>
            </a:pPr>
            <a:r>
              <a:rPr lang="en-US" sz="8499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Preliminary Survey Results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1677756" y="-1028700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true" rot="7607102">
            <a:off x="15596086" y="7156350"/>
            <a:ext cx="3789493" cy="3907519"/>
          </a:xfrm>
          <a:custGeom>
            <a:avLst/>
            <a:gdLst/>
            <a:ahLst/>
            <a:cxnLst/>
            <a:rect r="r" b="b" t="t" l="l"/>
            <a:pathLst>
              <a:path h="3907519" w="3789493">
                <a:moveTo>
                  <a:pt x="3789493" y="3907519"/>
                </a:moveTo>
                <a:lnTo>
                  <a:pt x="0" y="3907519"/>
                </a:lnTo>
                <a:lnTo>
                  <a:pt x="0" y="0"/>
                </a:lnTo>
                <a:lnTo>
                  <a:pt x="3789493" y="0"/>
                </a:lnTo>
                <a:lnTo>
                  <a:pt x="3789493" y="3907519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2045798">
            <a:off x="13645880" y="6781700"/>
            <a:ext cx="7226840" cy="5794612"/>
          </a:xfrm>
          <a:custGeom>
            <a:avLst/>
            <a:gdLst/>
            <a:ahLst/>
            <a:cxnLst/>
            <a:rect r="r" b="b" t="t" l="l"/>
            <a:pathLst>
              <a:path h="5794612" w="7226840">
                <a:moveTo>
                  <a:pt x="0" y="5794612"/>
                </a:moveTo>
                <a:lnTo>
                  <a:pt x="7226840" y="5794612"/>
                </a:lnTo>
                <a:lnTo>
                  <a:pt x="7226840" y="0"/>
                </a:lnTo>
                <a:lnTo>
                  <a:pt x="0" y="0"/>
                </a:lnTo>
                <a:lnTo>
                  <a:pt x="0" y="579461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646966">
            <a:off x="-2647797" y="-1393340"/>
            <a:ext cx="6748358" cy="5410956"/>
          </a:xfrm>
          <a:custGeom>
            <a:avLst/>
            <a:gdLst/>
            <a:ahLst/>
            <a:cxnLst/>
            <a:rect r="r" b="b" t="t" l="l"/>
            <a:pathLst>
              <a:path h="5410956" w="6748358">
                <a:moveTo>
                  <a:pt x="6748358" y="0"/>
                </a:moveTo>
                <a:lnTo>
                  <a:pt x="0" y="0"/>
                </a:lnTo>
                <a:lnTo>
                  <a:pt x="0" y="5410956"/>
                </a:lnTo>
                <a:lnTo>
                  <a:pt x="6748358" y="5410956"/>
                </a:lnTo>
                <a:lnTo>
                  <a:pt x="674835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700000">
            <a:off x="15373128" y="-1709781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2700000">
            <a:off x="-1119650" y="7088393"/>
            <a:ext cx="4610234" cy="4749938"/>
          </a:xfrm>
          <a:custGeom>
            <a:avLst/>
            <a:gdLst/>
            <a:ahLst/>
            <a:cxnLst/>
            <a:rect r="r" b="b" t="t" l="l"/>
            <a:pathLst>
              <a:path h="4749938" w="4610234">
                <a:moveTo>
                  <a:pt x="0" y="0"/>
                </a:moveTo>
                <a:lnTo>
                  <a:pt x="4610234" y="0"/>
                </a:lnTo>
                <a:lnTo>
                  <a:pt x="4610234" y="4749938"/>
                </a:lnTo>
                <a:lnTo>
                  <a:pt x="0" y="47499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67007">
            <a:off x="2061697" y="2832643"/>
            <a:ext cx="6857872" cy="6620964"/>
          </a:xfrm>
          <a:custGeom>
            <a:avLst/>
            <a:gdLst/>
            <a:ahLst/>
            <a:cxnLst/>
            <a:rect r="r" b="b" t="t" l="l"/>
            <a:pathLst>
              <a:path h="6620964" w="6857872">
                <a:moveTo>
                  <a:pt x="0" y="0"/>
                </a:moveTo>
                <a:lnTo>
                  <a:pt x="6857872" y="0"/>
                </a:lnTo>
                <a:lnTo>
                  <a:pt x="6857872" y="6620964"/>
                </a:lnTo>
                <a:lnTo>
                  <a:pt x="0" y="66209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17230" y="2345866"/>
            <a:ext cx="1146806" cy="1181167"/>
          </a:xfrm>
          <a:custGeom>
            <a:avLst/>
            <a:gdLst/>
            <a:ahLst/>
            <a:cxnLst/>
            <a:rect r="r" b="b" t="t" l="l"/>
            <a:pathLst>
              <a:path h="1181167" w="1146806">
                <a:moveTo>
                  <a:pt x="0" y="0"/>
                </a:moveTo>
                <a:lnTo>
                  <a:pt x="1146806" y="0"/>
                </a:lnTo>
                <a:lnTo>
                  <a:pt x="1146806" y="1181167"/>
                </a:lnTo>
                <a:lnTo>
                  <a:pt x="0" y="11811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677756" y="-1028700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0" y="0"/>
                </a:moveTo>
                <a:lnTo>
                  <a:pt x="3990512" y="0"/>
                </a:lnTo>
                <a:lnTo>
                  <a:pt x="39905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7607102">
            <a:off x="15264044" y="6806414"/>
            <a:ext cx="3990513" cy="4114800"/>
          </a:xfrm>
          <a:custGeom>
            <a:avLst/>
            <a:gdLst/>
            <a:ahLst/>
            <a:cxnLst/>
            <a:rect r="r" b="b" t="t" l="l"/>
            <a:pathLst>
              <a:path h="4114800" w="3990513">
                <a:moveTo>
                  <a:pt x="3990512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990512" y="0"/>
                </a:lnTo>
                <a:lnTo>
                  <a:pt x="3990512" y="411480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67007">
            <a:off x="9368431" y="2832643"/>
            <a:ext cx="6857872" cy="6620964"/>
          </a:xfrm>
          <a:custGeom>
            <a:avLst/>
            <a:gdLst/>
            <a:ahLst/>
            <a:cxnLst/>
            <a:rect r="r" b="b" t="t" l="l"/>
            <a:pathLst>
              <a:path h="6620964" w="6857872">
                <a:moveTo>
                  <a:pt x="0" y="0"/>
                </a:moveTo>
                <a:lnTo>
                  <a:pt x="6857872" y="0"/>
                </a:lnTo>
                <a:lnTo>
                  <a:pt x="6857872" y="6620964"/>
                </a:lnTo>
                <a:lnTo>
                  <a:pt x="0" y="66209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223964" y="2345866"/>
            <a:ext cx="1146806" cy="1181167"/>
          </a:xfrm>
          <a:custGeom>
            <a:avLst/>
            <a:gdLst/>
            <a:ahLst/>
            <a:cxnLst/>
            <a:rect r="r" b="b" t="t" l="l"/>
            <a:pathLst>
              <a:path h="1181167" w="1146806">
                <a:moveTo>
                  <a:pt x="0" y="0"/>
                </a:moveTo>
                <a:lnTo>
                  <a:pt x="1146806" y="0"/>
                </a:lnTo>
                <a:lnTo>
                  <a:pt x="1146806" y="1181167"/>
                </a:lnTo>
                <a:lnTo>
                  <a:pt x="0" y="118116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694922" y="842235"/>
            <a:ext cx="9674002" cy="112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14"/>
              </a:lnSpc>
              <a:spcBef>
                <a:spcPct val="0"/>
              </a:spcBef>
            </a:pPr>
            <a:r>
              <a:rPr lang="en-US" sz="8499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Tools &amp; Methods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08633" y="2601046"/>
            <a:ext cx="996522" cy="621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61"/>
              </a:lnSpc>
              <a:spcBef>
                <a:spcPct val="0"/>
              </a:spcBef>
            </a:pPr>
            <a:r>
              <a:rPr lang="en-US" sz="4708">
                <a:solidFill>
                  <a:srgbClr val="FFFFFF"/>
                </a:solidFill>
                <a:latin typeface="Coiny"/>
                <a:ea typeface="Coiny"/>
                <a:cs typeface="Coiny"/>
                <a:sym typeface="Coiny"/>
              </a:rPr>
              <a:t>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30652" y="4502532"/>
            <a:ext cx="5155963" cy="54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39" indent="-302269" lvl="1">
              <a:lnSpc>
                <a:spcPts val="4648"/>
              </a:lnSpc>
              <a:buFont typeface="Arial"/>
              <a:buChar char="•"/>
            </a:pPr>
            <a:r>
              <a:rPr lang="en-US" sz="2800">
                <a:solidFill>
                  <a:srgbClr val="202F5A"/>
                </a:solidFill>
                <a:latin typeface="Coiny"/>
                <a:ea typeface="Coiny"/>
                <a:cs typeface="Coiny"/>
                <a:sym typeface="Coiny"/>
              </a:rPr>
              <a:t>Google Form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315367" y="2601046"/>
            <a:ext cx="996522" cy="621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61"/>
              </a:lnSpc>
              <a:spcBef>
                <a:spcPct val="0"/>
              </a:spcBef>
            </a:pPr>
            <a:r>
              <a:rPr lang="en-US" sz="4708">
                <a:solidFill>
                  <a:srgbClr val="FFFFFF"/>
                </a:solidFill>
                <a:latin typeface="Coiny"/>
                <a:ea typeface="Coiny"/>
                <a:cs typeface="Coiny"/>
                <a:sym typeface="Coiny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28913" y="3504338"/>
            <a:ext cx="5197810" cy="114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3"/>
              </a:lnSpc>
              <a:spcBef>
                <a:spcPct val="0"/>
              </a:spcBef>
            </a:pPr>
            <a:r>
              <a:rPr lang="en-US" sz="4508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For data collection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607335" y="3447660"/>
            <a:ext cx="4613496" cy="114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63"/>
              </a:lnSpc>
              <a:spcBef>
                <a:spcPct val="0"/>
              </a:spcBef>
            </a:pPr>
            <a:r>
              <a:rPr lang="en-US" sz="4508">
                <a:solidFill>
                  <a:srgbClr val="6887C6"/>
                </a:solidFill>
                <a:latin typeface="Coiny"/>
                <a:ea typeface="Coiny"/>
                <a:cs typeface="Coiny"/>
                <a:sym typeface="Coiny"/>
              </a:rPr>
              <a:t>For data analysis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30652" y="5894772"/>
            <a:ext cx="5155963" cy="54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39" indent="-302269" lvl="1">
              <a:lnSpc>
                <a:spcPts val="4648"/>
              </a:lnSpc>
              <a:buFont typeface="Arial"/>
              <a:buChar char="•"/>
            </a:pPr>
            <a:r>
              <a:rPr lang="en-US" sz="2800">
                <a:solidFill>
                  <a:srgbClr val="202F5A"/>
                </a:solidFill>
                <a:latin typeface="Coiny"/>
                <a:ea typeface="Coiny"/>
                <a:cs typeface="Coiny"/>
                <a:sym typeface="Coiny"/>
              </a:rPr>
              <a:t>Qualtrics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30652" y="7503544"/>
            <a:ext cx="5155963" cy="54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39" indent="-302269" lvl="1">
              <a:lnSpc>
                <a:spcPts val="4648"/>
              </a:lnSpc>
              <a:buFont typeface="Arial"/>
              <a:buChar char="•"/>
            </a:pPr>
            <a:r>
              <a:rPr lang="en-US" sz="2800">
                <a:solidFill>
                  <a:srgbClr val="202F5A"/>
                </a:solidFill>
                <a:latin typeface="Coiny"/>
                <a:ea typeface="Coiny"/>
                <a:cs typeface="Coiny"/>
                <a:sym typeface="Coiny"/>
              </a:rPr>
              <a:t>SurveyMonkey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928913" y="5058418"/>
            <a:ext cx="5703317" cy="835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  <a:spcBef>
                <a:spcPct val="0"/>
              </a:spcBef>
            </a:pPr>
            <a:r>
              <a:rPr lang="en-US" sz="1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It is a free questionnaire tool provided by Google. It enables users to conveniently create, share, and analyze questionnaires, and is suitable for individuals and small teams.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799157" y="7997188"/>
            <a:ext cx="5382953" cy="11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It is a globally renowned online questionnaire tool with powerful functions. It offers a rich variety of questionnaire design options and analysis functions, and has a wide range of user groups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845471" y="6420234"/>
            <a:ext cx="5786758" cy="11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It is a well-known online survey platform that provides powerful data analysis and visualization tools. It allows users to customize the questionnaire style, gain an in-depth understanding of respondents' feedback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064868" y="4502532"/>
            <a:ext cx="5155963" cy="54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39" indent="-302269" lvl="1">
              <a:lnSpc>
                <a:spcPts val="4648"/>
              </a:lnSpc>
              <a:buFont typeface="Arial"/>
              <a:buChar char="•"/>
            </a:pPr>
            <a:r>
              <a:rPr lang="en-US" sz="2800">
                <a:solidFill>
                  <a:srgbClr val="202F5A"/>
                </a:solidFill>
                <a:latin typeface="Coiny"/>
                <a:ea typeface="Coiny"/>
                <a:cs typeface="Coiny"/>
                <a:sym typeface="Coiny"/>
              </a:rPr>
              <a:t>Python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064868" y="6030216"/>
            <a:ext cx="5155963" cy="54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39" indent="-302269" lvl="1">
              <a:lnSpc>
                <a:spcPts val="4648"/>
              </a:lnSpc>
              <a:buFont typeface="Arial"/>
              <a:buChar char="•"/>
            </a:pPr>
            <a:r>
              <a:rPr lang="en-US" sz="2800">
                <a:solidFill>
                  <a:srgbClr val="202F5A"/>
                </a:solidFill>
                <a:latin typeface="Coiny"/>
                <a:ea typeface="Coiny"/>
                <a:cs typeface="Coiny"/>
                <a:sym typeface="Coiny"/>
              </a:rPr>
              <a:t>SPSS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19385" y="7635745"/>
            <a:ext cx="5155963" cy="541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39" indent="-302269" lvl="1">
              <a:lnSpc>
                <a:spcPts val="4648"/>
              </a:lnSpc>
              <a:buFont typeface="Arial"/>
              <a:buChar char="•"/>
            </a:pPr>
            <a:r>
              <a:rPr lang="en-US" sz="2800">
                <a:solidFill>
                  <a:srgbClr val="202F5A"/>
                </a:solidFill>
                <a:latin typeface="Coiny"/>
                <a:ea typeface="Coiny"/>
                <a:cs typeface="Coiny"/>
                <a:sym typeface="Coiny"/>
              </a:rPr>
              <a:t>AMOS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716397" y="5095875"/>
            <a:ext cx="4876434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 general-purpose programming language that supports statistical analysis and machine learning through third-party libraries.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716397" y="6552435"/>
            <a:ext cx="5164206" cy="1111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 professional statistical software with a user-friendly interface and no need for programming. Simple operation (menu-driven), suitable for beginners, and a standard tool in the field of social sciences.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607335" y="8262739"/>
            <a:ext cx="5164206" cy="835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3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Special software for structural equation modeling (SEM), usually as an extension module of SPSS.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DAGnMtz13yw</dc:identifier>
  <dcterms:modified xsi:type="dcterms:W3CDTF">2011-08-01T06:04:30Z</dcterms:modified>
  <cp:revision>1</cp:revision>
  <dc:title>Narbutaeva Elmara Bakhromov Makhmudbek</dc:title>
</cp:coreProperties>
</file>