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0" r:id="rId6"/>
    <p:sldId id="260" r:id="rId7"/>
    <p:sldId id="261" r:id="rId8"/>
    <p:sldId id="271" r:id="rId9"/>
    <p:sldId id="262" r:id="rId10"/>
    <p:sldId id="272" r:id="rId11"/>
    <p:sldId id="263" r:id="rId12"/>
    <p:sldId id="264" r:id="rId13"/>
    <p:sldId id="265" r:id="rId14"/>
    <p:sldId id="273" r:id="rId15"/>
    <p:sldId id="275" r:id="rId16"/>
    <p:sldId id="274" r:id="rId17"/>
    <p:sldId id="267" r:id="rId18"/>
    <p:sldId id="276" r:id="rId19"/>
    <p:sldId id="277" r:id="rId20"/>
    <p:sldId id="268" r:id="rId21"/>
    <p:sldId id="269" r:id="rId22"/>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5" d="100"/>
          <a:sy n="45" d="100"/>
        </p:scale>
        <p:origin x="9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4150" b="0" i="0">
                <a:solidFill>
                  <a:schemeClr val="bg1"/>
                </a:solidFill>
                <a:latin typeface="Arial Black"/>
                <a:cs typeface="Arial Black"/>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24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F303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150" b="0" i="0">
                <a:solidFill>
                  <a:schemeClr val="bg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50" b="0" i="0">
                <a:solidFill>
                  <a:schemeClr val="bg1"/>
                </a:solidFill>
                <a:latin typeface="Arial Black"/>
                <a:cs typeface="Arial Black"/>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00" y="801623"/>
            <a:ext cx="11506200" cy="4495800"/>
          </a:xfrm>
          <a:custGeom>
            <a:avLst/>
            <a:gdLst/>
            <a:ahLst/>
            <a:cxnLst/>
            <a:rect l="l" t="t" r="r" b="b"/>
            <a:pathLst>
              <a:path w="11506200" h="4495800">
                <a:moveTo>
                  <a:pt x="0" y="749300"/>
                </a:moveTo>
                <a:lnTo>
                  <a:pt x="1474" y="701919"/>
                </a:lnTo>
                <a:lnTo>
                  <a:pt x="5838" y="655321"/>
                </a:lnTo>
                <a:lnTo>
                  <a:pt x="13004" y="609593"/>
                </a:lnTo>
                <a:lnTo>
                  <a:pt x="22884" y="564822"/>
                </a:lnTo>
                <a:lnTo>
                  <a:pt x="35392" y="521098"/>
                </a:lnTo>
                <a:lnTo>
                  <a:pt x="50437" y="478507"/>
                </a:lnTo>
                <a:lnTo>
                  <a:pt x="67934" y="437137"/>
                </a:lnTo>
                <a:lnTo>
                  <a:pt x="87794" y="397077"/>
                </a:lnTo>
                <a:lnTo>
                  <a:pt x="109930" y="358413"/>
                </a:lnTo>
                <a:lnTo>
                  <a:pt x="134253" y="321235"/>
                </a:lnTo>
                <a:lnTo>
                  <a:pt x="160675" y="285629"/>
                </a:lnTo>
                <a:lnTo>
                  <a:pt x="189110" y="251684"/>
                </a:lnTo>
                <a:lnTo>
                  <a:pt x="219470" y="219487"/>
                </a:lnTo>
                <a:lnTo>
                  <a:pt x="251666" y="189127"/>
                </a:lnTo>
                <a:lnTo>
                  <a:pt x="285610" y="160690"/>
                </a:lnTo>
                <a:lnTo>
                  <a:pt x="321216" y="134266"/>
                </a:lnTo>
                <a:lnTo>
                  <a:pt x="358394" y="109941"/>
                </a:lnTo>
                <a:lnTo>
                  <a:pt x="397059" y="87804"/>
                </a:lnTo>
                <a:lnTo>
                  <a:pt x="437120" y="67942"/>
                </a:lnTo>
                <a:lnTo>
                  <a:pt x="478492" y="50443"/>
                </a:lnTo>
                <a:lnTo>
                  <a:pt x="521085" y="35396"/>
                </a:lnTo>
                <a:lnTo>
                  <a:pt x="564813" y="22887"/>
                </a:lnTo>
                <a:lnTo>
                  <a:pt x="609588" y="13006"/>
                </a:lnTo>
                <a:lnTo>
                  <a:pt x="655321" y="5839"/>
                </a:lnTo>
                <a:lnTo>
                  <a:pt x="701925" y="1474"/>
                </a:lnTo>
                <a:lnTo>
                  <a:pt x="749312" y="0"/>
                </a:lnTo>
                <a:lnTo>
                  <a:pt x="10756900" y="0"/>
                </a:lnTo>
                <a:lnTo>
                  <a:pt x="10804280" y="1474"/>
                </a:lnTo>
                <a:lnTo>
                  <a:pt x="10850878" y="5839"/>
                </a:lnTo>
                <a:lnTo>
                  <a:pt x="10896606" y="13006"/>
                </a:lnTo>
                <a:lnTo>
                  <a:pt x="10941377" y="22887"/>
                </a:lnTo>
                <a:lnTo>
                  <a:pt x="10985101" y="35396"/>
                </a:lnTo>
                <a:lnTo>
                  <a:pt x="11027692" y="50443"/>
                </a:lnTo>
                <a:lnTo>
                  <a:pt x="11069062" y="67942"/>
                </a:lnTo>
                <a:lnTo>
                  <a:pt x="11109122" y="87804"/>
                </a:lnTo>
                <a:lnTo>
                  <a:pt x="11147786" y="109941"/>
                </a:lnTo>
                <a:lnTo>
                  <a:pt x="11184964" y="134266"/>
                </a:lnTo>
                <a:lnTo>
                  <a:pt x="11220570" y="160690"/>
                </a:lnTo>
                <a:lnTo>
                  <a:pt x="11254515" y="189127"/>
                </a:lnTo>
                <a:lnTo>
                  <a:pt x="11286712" y="219487"/>
                </a:lnTo>
                <a:lnTo>
                  <a:pt x="11317072" y="251684"/>
                </a:lnTo>
                <a:lnTo>
                  <a:pt x="11345509" y="285629"/>
                </a:lnTo>
                <a:lnTo>
                  <a:pt x="11371933" y="321235"/>
                </a:lnTo>
                <a:lnTo>
                  <a:pt x="11396258" y="358413"/>
                </a:lnTo>
                <a:lnTo>
                  <a:pt x="11418395" y="397077"/>
                </a:lnTo>
                <a:lnTo>
                  <a:pt x="11438257" y="437137"/>
                </a:lnTo>
                <a:lnTo>
                  <a:pt x="11455756" y="478507"/>
                </a:lnTo>
                <a:lnTo>
                  <a:pt x="11470803" y="521098"/>
                </a:lnTo>
                <a:lnTo>
                  <a:pt x="11483312" y="564822"/>
                </a:lnTo>
                <a:lnTo>
                  <a:pt x="11493193" y="609593"/>
                </a:lnTo>
                <a:lnTo>
                  <a:pt x="11500360" y="655321"/>
                </a:lnTo>
                <a:lnTo>
                  <a:pt x="11504725" y="701919"/>
                </a:lnTo>
                <a:lnTo>
                  <a:pt x="11506200" y="749300"/>
                </a:lnTo>
                <a:lnTo>
                  <a:pt x="11506200" y="3746500"/>
                </a:lnTo>
                <a:lnTo>
                  <a:pt x="11504725" y="3793880"/>
                </a:lnTo>
                <a:lnTo>
                  <a:pt x="11500360" y="3840478"/>
                </a:lnTo>
                <a:lnTo>
                  <a:pt x="11493193" y="3886206"/>
                </a:lnTo>
                <a:lnTo>
                  <a:pt x="11483312" y="3930977"/>
                </a:lnTo>
                <a:lnTo>
                  <a:pt x="11470803" y="3974701"/>
                </a:lnTo>
                <a:lnTo>
                  <a:pt x="11455756" y="4017292"/>
                </a:lnTo>
                <a:lnTo>
                  <a:pt x="11438257" y="4058662"/>
                </a:lnTo>
                <a:lnTo>
                  <a:pt x="11418395" y="4098722"/>
                </a:lnTo>
                <a:lnTo>
                  <a:pt x="11396258" y="4137386"/>
                </a:lnTo>
                <a:lnTo>
                  <a:pt x="11371933" y="4174564"/>
                </a:lnTo>
                <a:lnTo>
                  <a:pt x="11345509" y="4210170"/>
                </a:lnTo>
                <a:lnTo>
                  <a:pt x="11317072" y="4244115"/>
                </a:lnTo>
                <a:lnTo>
                  <a:pt x="11286712" y="4276312"/>
                </a:lnTo>
                <a:lnTo>
                  <a:pt x="11254515" y="4306672"/>
                </a:lnTo>
                <a:lnTo>
                  <a:pt x="11220570" y="4335109"/>
                </a:lnTo>
                <a:lnTo>
                  <a:pt x="11184964" y="4361533"/>
                </a:lnTo>
                <a:lnTo>
                  <a:pt x="11147786" y="4385858"/>
                </a:lnTo>
                <a:lnTo>
                  <a:pt x="11109122" y="4407995"/>
                </a:lnTo>
                <a:lnTo>
                  <a:pt x="11069062" y="4427857"/>
                </a:lnTo>
                <a:lnTo>
                  <a:pt x="11027692" y="4445356"/>
                </a:lnTo>
                <a:lnTo>
                  <a:pt x="10985101" y="4460403"/>
                </a:lnTo>
                <a:lnTo>
                  <a:pt x="10941377" y="4472912"/>
                </a:lnTo>
                <a:lnTo>
                  <a:pt x="10896606" y="4482793"/>
                </a:lnTo>
                <a:lnTo>
                  <a:pt x="10850878" y="4489960"/>
                </a:lnTo>
                <a:lnTo>
                  <a:pt x="10804280" y="4494325"/>
                </a:lnTo>
                <a:lnTo>
                  <a:pt x="10756900" y="4495800"/>
                </a:lnTo>
                <a:lnTo>
                  <a:pt x="749312" y="4495800"/>
                </a:lnTo>
                <a:lnTo>
                  <a:pt x="701925" y="4494325"/>
                </a:lnTo>
                <a:lnTo>
                  <a:pt x="655321" y="4489960"/>
                </a:lnTo>
                <a:lnTo>
                  <a:pt x="609588" y="4482793"/>
                </a:lnTo>
                <a:lnTo>
                  <a:pt x="564813" y="4472912"/>
                </a:lnTo>
                <a:lnTo>
                  <a:pt x="521085" y="4460403"/>
                </a:lnTo>
                <a:lnTo>
                  <a:pt x="478492" y="4445356"/>
                </a:lnTo>
                <a:lnTo>
                  <a:pt x="437120" y="4427857"/>
                </a:lnTo>
                <a:lnTo>
                  <a:pt x="397059" y="4407995"/>
                </a:lnTo>
                <a:lnTo>
                  <a:pt x="358394" y="4385858"/>
                </a:lnTo>
                <a:lnTo>
                  <a:pt x="321216" y="4361533"/>
                </a:lnTo>
                <a:lnTo>
                  <a:pt x="285610" y="4335109"/>
                </a:lnTo>
                <a:lnTo>
                  <a:pt x="251666" y="4306672"/>
                </a:lnTo>
                <a:lnTo>
                  <a:pt x="219470" y="4276312"/>
                </a:lnTo>
                <a:lnTo>
                  <a:pt x="189110" y="4244115"/>
                </a:lnTo>
                <a:lnTo>
                  <a:pt x="160675" y="4210170"/>
                </a:lnTo>
                <a:lnTo>
                  <a:pt x="134253" y="4174564"/>
                </a:lnTo>
                <a:lnTo>
                  <a:pt x="109930" y="4137386"/>
                </a:lnTo>
                <a:lnTo>
                  <a:pt x="87794" y="4098722"/>
                </a:lnTo>
                <a:lnTo>
                  <a:pt x="67934" y="4058662"/>
                </a:lnTo>
                <a:lnTo>
                  <a:pt x="50437" y="4017292"/>
                </a:lnTo>
                <a:lnTo>
                  <a:pt x="35392" y="3974701"/>
                </a:lnTo>
                <a:lnTo>
                  <a:pt x="22884" y="3930977"/>
                </a:lnTo>
                <a:lnTo>
                  <a:pt x="13004" y="3886206"/>
                </a:lnTo>
                <a:lnTo>
                  <a:pt x="5838" y="3840478"/>
                </a:lnTo>
                <a:lnTo>
                  <a:pt x="1474" y="3793880"/>
                </a:lnTo>
                <a:lnTo>
                  <a:pt x="0" y="3746500"/>
                </a:lnTo>
                <a:lnTo>
                  <a:pt x="0" y="749300"/>
                </a:lnTo>
                <a:close/>
              </a:path>
            </a:pathLst>
          </a:custGeom>
          <a:ln w="24384">
            <a:solidFill>
              <a:srgbClr val="F79546"/>
            </a:solidFill>
          </a:ln>
        </p:spPr>
        <p:txBody>
          <a:bodyPr wrap="square" lIns="0" tIns="0" rIns="0" bIns="0" rtlCol="0"/>
          <a:lstStyle/>
          <a:p>
            <a:endParaRPr/>
          </a:p>
        </p:txBody>
      </p:sp>
      <p:pic>
        <p:nvPicPr>
          <p:cNvPr id="17" name="bg object 17"/>
          <p:cNvPicPr/>
          <p:nvPr/>
        </p:nvPicPr>
        <p:blipFill>
          <a:blip r:embed="rId2" cstate="print"/>
          <a:stretch>
            <a:fillRect/>
          </a:stretch>
        </p:blipFill>
        <p:spPr>
          <a:xfrm>
            <a:off x="3952588" y="1839566"/>
            <a:ext cx="4544979" cy="425661"/>
          </a:xfrm>
          <a:prstGeom prst="rect">
            <a:avLst/>
          </a:prstGeom>
        </p:spPr>
      </p:pic>
      <p:pic>
        <p:nvPicPr>
          <p:cNvPr id="18" name="bg object 18"/>
          <p:cNvPicPr/>
          <p:nvPr/>
        </p:nvPicPr>
        <p:blipFill>
          <a:blip r:embed="rId3" cstate="print"/>
          <a:stretch>
            <a:fillRect/>
          </a:stretch>
        </p:blipFill>
        <p:spPr>
          <a:xfrm>
            <a:off x="1938527" y="2188514"/>
            <a:ext cx="8554085" cy="1229690"/>
          </a:xfrm>
          <a:prstGeom prst="rect">
            <a:avLst/>
          </a:prstGeom>
        </p:spPr>
      </p:pic>
      <p:pic>
        <p:nvPicPr>
          <p:cNvPr id="19" name="bg object 19"/>
          <p:cNvPicPr/>
          <p:nvPr/>
        </p:nvPicPr>
        <p:blipFill>
          <a:blip r:embed="rId4" cstate="print"/>
          <a:stretch>
            <a:fillRect/>
          </a:stretch>
        </p:blipFill>
        <p:spPr>
          <a:xfrm>
            <a:off x="1981200" y="2859074"/>
            <a:ext cx="8468741" cy="1229690"/>
          </a:xfrm>
          <a:prstGeom prst="rect">
            <a:avLst/>
          </a:prstGeom>
        </p:spPr>
      </p:pic>
      <p:pic>
        <p:nvPicPr>
          <p:cNvPr id="20" name="bg object 20"/>
          <p:cNvPicPr/>
          <p:nvPr/>
        </p:nvPicPr>
        <p:blipFill>
          <a:blip r:embed="rId5" cstate="print"/>
          <a:stretch>
            <a:fillRect/>
          </a:stretch>
        </p:blipFill>
        <p:spPr>
          <a:xfrm>
            <a:off x="4898136" y="3529634"/>
            <a:ext cx="2634741" cy="1229690"/>
          </a:xfrm>
          <a:prstGeom prst="rect">
            <a:avLst/>
          </a:prstGeom>
        </p:spPr>
      </p:pic>
      <p:sp>
        <p:nvSpPr>
          <p:cNvPr id="2" name="Holder 2"/>
          <p:cNvSpPr>
            <a:spLocks noGrp="1"/>
          </p:cNvSpPr>
          <p:nvPr>
            <p:ph type="title"/>
          </p:nvPr>
        </p:nvSpPr>
        <p:spPr/>
        <p:txBody>
          <a:bodyPr lIns="0" tIns="0" rIns="0" bIns="0"/>
          <a:lstStyle>
            <a:lvl1pPr>
              <a:defRPr sz="4150" b="0" i="0">
                <a:solidFill>
                  <a:schemeClr val="bg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253478" y="86359"/>
            <a:ext cx="1988184" cy="662305"/>
          </a:xfrm>
          <a:prstGeom prst="rect">
            <a:avLst/>
          </a:prstGeom>
        </p:spPr>
        <p:txBody>
          <a:bodyPr wrap="square" lIns="0" tIns="0" rIns="0" bIns="0">
            <a:spAutoFit/>
          </a:bodyPr>
          <a:lstStyle>
            <a:lvl1pPr>
              <a:defRPr sz="4150" b="0" i="0">
                <a:solidFill>
                  <a:schemeClr val="bg1"/>
                </a:solidFill>
                <a:latin typeface="Arial Black"/>
                <a:cs typeface="Arial Black"/>
              </a:defRPr>
            </a:lvl1pPr>
          </a:lstStyle>
          <a:p>
            <a:endParaRPr/>
          </a:p>
        </p:txBody>
      </p:sp>
      <p:sp>
        <p:nvSpPr>
          <p:cNvPr id="3" name="Holder 3"/>
          <p:cNvSpPr>
            <a:spLocks noGrp="1"/>
          </p:cNvSpPr>
          <p:nvPr>
            <p:ph type="body" idx="1"/>
          </p:nvPr>
        </p:nvSpPr>
        <p:spPr>
          <a:xfrm>
            <a:off x="1691767" y="2664079"/>
            <a:ext cx="7473950" cy="6007100"/>
          </a:xfrm>
          <a:prstGeom prst="rect">
            <a:avLst/>
          </a:prstGeom>
        </p:spPr>
        <p:txBody>
          <a:bodyPr wrap="square" lIns="0" tIns="0" rIns="0" bIns="0">
            <a:spAutoFit/>
          </a:bodyPr>
          <a:lstStyle>
            <a:lvl1pPr>
              <a:defRPr sz="24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jpg"/><Relationship Id="rId1" Type="http://schemas.openxmlformats.org/officeDocument/2006/relationships/slideLayout" Target="../slideLayouts/slideLayout5.xml"/><Relationship Id="rId5" Type="http://schemas.openxmlformats.org/officeDocument/2006/relationships/image" Target="../media/image55.jpg"/><Relationship Id="rId4" Type="http://schemas.openxmlformats.org/officeDocument/2006/relationships/image" Target="../media/image54.jp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26" Type="http://schemas.openxmlformats.org/officeDocument/2006/relationships/image" Target="../media/image32.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2" Type="http://schemas.openxmlformats.org/officeDocument/2006/relationships/image" Target="../media/image8.jpg"/><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30.pn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29.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jp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object 2"/>
          <p:cNvGrpSpPr/>
          <p:nvPr/>
        </p:nvGrpSpPr>
        <p:grpSpPr>
          <a:xfrm>
            <a:off x="1523" y="1030224"/>
            <a:ext cx="18288000" cy="8231505"/>
            <a:chOff x="1523" y="1030224"/>
            <a:chExt cx="18288000" cy="8231505"/>
          </a:xfrm>
        </p:grpSpPr>
        <p:pic>
          <p:nvPicPr>
            <p:cNvPr id="3" name="object 3"/>
            <p:cNvPicPr/>
            <p:nvPr/>
          </p:nvPicPr>
          <p:blipFill>
            <a:blip r:embed="rId2" cstate="print"/>
            <a:stretch>
              <a:fillRect/>
            </a:stretch>
          </p:blipFill>
          <p:spPr>
            <a:xfrm>
              <a:off x="9153143" y="1030224"/>
              <a:ext cx="9134856" cy="8229600"/>
            </a:xfrm>
            <a:prstGeom prst="rect">
              <a:avLst/>
            </a:prstGeom>
          </p:spPr>
        </p:pic>
        <p:sp>
          <p:nvSpPr>
            <p:cNvPr id="4" name="object 4"/>
            <p:cNvSpPr/>
            <p:nvPr/>
          </p:nvSpPr>
          <p:spPr>
            <a:xfrm>
              <a:off x="1523" y="1031748"/>
              <a:ext cx="18288000" cy="8229600"/>
            </a:xfrm>
            <a:custGeom>
              <a:avLst/>
              <a:gdLst/>
              <a:ahLst/>
              <a:cxnLst/>
              <a:rect l="l" t="t" r="r" b="b"/>
              <a:pathLst>
                <a:path w="18288000" h="8229600">
                  <a:moveTo>
                    <a:pt x="0" y="18287"/>
                  </a:moveTo>
                  <a:lnTo>
                    <a:pt x="18288000" y="18287"/>
                  </a:lnTo>
                </a:path>
                <a:path w="18288000" h="8229600">
                  <a:moveTo>
                    <a:pt x="1008888" y="1063752"/>
                  </a:moveTo>
                  <a:lnTo>
                    <a:pt x="9144000" y="1063752"/>
                  </a:lnTo>
                </a:path>
                <a:path w="18288000" h="8229600">
                  <a:moveTo>
                    <a:pt x="1008888" y="7083552"/>
                  </a:moveTo>
                  <a:lnTo>
                    <a:pt x="9144000" y="7083552"/>
                  </a:lnTo>
                </a:path>
                <a:path w="18288000" h="8229600">
                  <a:moveTo>
                    <a:pt x="0" y="8208263"/>
                  </a:moveTo>
                  <a:lnTo>
                    <a:pt x="18288000" y="8208263"/>
                  </a:lnTo>
                </a:path>
                <a:path w="18288000" h="8229600">
                  <a:moveTo>
                    <a:pt x="1008888" y="8208263"/>
                  </a:moveTo>
                  <a:lnTo>
                    <a:pt x="1008888" y="0"/>
                  </a:lnTo>
                </a:path>
                <a:path w="18288000" h="8229600">
                  <a:moveTo>
                    <a:pt x="9162288" y="8229600"/>
                  </a:moveTo>
                  <a:lnTo>
                    <a:pt x="9162288" y="18287"/>
                  </a:lnTo>
                </a:path>
              </a:pathLst>
            </a:custGeom>
            <a:ln w="39624">
              <a:solidFill>
                <a:srgbClr val="FB532D"/>
              </a:solidFill>
            </a:ln>
          </p:spPr>
          <p:txBody>
            <a:bodyPr wrap="square" lIns="0" tIns="0" rIns="0" bIns="0" rtlCol="0"/>
            <a:lstStyle/>
            <a:p>
              <a:endParaRPr/>
            </a:p>
          </p:txBody>
        </p:sp>
      </p:grpSp>
      <p:sp>
        <p:nvSpPr>
          <p:cNvPr id="5" name="object 5"/>
          <p:cNvSpPr txBox="1"/>
          <p:nvPr/>
        </p:nvSpPr>
        <p:spPr>
          <a:xfrm>
            <a:off x="3443478" y="3393059"/>
            <a:ext cx="3381375" cy="1774825"/>
          </a:xfrm>
          <a:prstGeom prst="rect">
            <a:avLst/>
          </a:prstGeom>
        </p:spPr>
        <p:txBody>
          <a:bodyPr vert="horz" wrap="square" lIns="0" tIns="15875" rIns="0" bIns="0" rtlCol="0">
            <a:spAutoFit/>
          </a:bodyPr>
          <a:lstStyle/>
          <a:p>
            <a:pPr marL="12700">
              <a:lnSpc>
                <a:spcPct val="100000"/>
              </a:lnSpc>
              <a:spcBef>
                <a:spcPts val="125"/>
              </a:spcBef>
            </a:pPr>
            <a:r>
              <a:rPr sz="11450" spc="-1385" dirty="0">
                <a:solidFill>
                  <a:srgbClr val="FB532D"/>
                </a:solidFill>
                <a:latin typeface="Arial Black"/>
                <a:cs typeface="Arial Black"/>
              </a:rPr>
              <a:t>F</a:t>
            </a:r>
            <a:r>
              <a:rPr sz="11450" spc="-1255" dirty="0">
                <a:solidFill>
                  <a:srgbClr val="FB532D"/>
                </a:solidFill>
                <a:latin typeface="Arial Black"/>
                <a:cs typeface="Arial Black"/>
              </a:rPr>
              <a:t>oo</a:t>
            </a:r>
            <a:r>
              <a:rPr sz="11450" spc="-455" dirty="0">
                <a:solidFill>
                  <a:srgbClr val="FB532D"/>
                </a:solidFill>
                <a:latin typeface="Arial Black"/>
                <a:cs typeface="Arial Black"/>
              </a:rPr>
              <a:t>d</a:t>
            </a:r>
            <a:endParaRPr sz="11450">
              <a:latin typeface="Arial Black"/>
              <a:cs typeface="Arial Black"/>
            </a:endParaRPr>
          </a:p>
        </p:txBody>
      </p:sp>
      <p:sp>
        <p:nvSpPr>
          <p:cNvPr id="6" name="object 6"/>
          <p:cNvSpPr txBox="1"/>
          <p:nvPr/>
        </p:nvSpPr>
        <p:spPr>
          <a:xfrm>
            <a:off x="2367533" y="4612640"/>
            <a:ext cx="5534025" cy="1774825"/>
          </a:xfrm>
          <a:prstGeom prst="rect">
            <a:avLst/>
          </a:prstGeom>
        </p:spPr>
        <p:txBody>
          <a:bodyPr vert="horz" wrap="square" lIns="0" tIns="15875" rIns="0" bIns="0" rtlCol="0">
            <a:spAutoFit/>
          </a:bodyPr>
          <a:lstStyle/>
          <a:p>
            <a:pPr marL="12700">
              <a:lnSpc>
                <a:spcPct val="100000"/>
              </a:lnSpc>
              <a:spcBef>
                <a:spcPts val="125"/>
              </a:spcBef>
            </a:pPr>
            <a:r>
              <a:rPr sz="11450" spc="-1080" dirty="0">
                <a:solidFill>
                  <a:srgbClr val="FB532D"/>
                </a:solidFill>
                <a:latin typeface="Arial Black"/>
                <a:cs typeface="Arial Black"/>
              </a:rPr>
              <a:t>D</a:t>
            </a:r>
            <a:r>
              <a:rPr sz="11450" spc="-1115" dirty="0">
                <a:solidFill>
                  <a:srgbClr val="FB532D"/>
                </a:solidFill>
                <a:latin typeface="Arial Black"/>
                <a:cs typeface="Arial Black"/>
              </a:rPr>
              <a:t>e</a:t>
            </a:r>
            <a:r>
              <a:rPr sz="11450" spc="-1140" dirty="0">
                <a:solidFill>
                  <a:srgbClr val="FB532D"/>
                </a:solidFill>
                <a:latin typeface="Arial Black"/>
                <a:cs typeface="Arial Black"/>
              </a:rPr>
              <a:t>li</a:t>
            </a:r>
            <a:r>
              <a:rPr sz="11450" spc="-1035" dirty="0">
                <a:solidFill>
                  <a:srgbClr val="FB532D"/>
                </a:solidFill>
                <a:latin typeface="Arial Black"/>
                <a:cs typeface="Arial Black"/>
              </a:rPr>
              <a:t>v</a:t>
            </a:r>
            <a:r>
              <a:rPr sz="11450" spc="-1115" dirty="0">
                <a:solidFill>
                  <a:srgbClr val="FB532D"/>
                </a:solidFill>
                <a:latin typeface="Arial Black"/>
                <a:cs typeface="Arial Black"/>
              </a:rPr>
              <a:t>e</a:t>
            </a:r>
            <a:r>
              <a:rPr sz="11450" spc="-1055" dirty="0">
                <a:solidFill>
                  <a:srgbClr val="FB532D"/>
                </a:solidFill>
                <a:latin typeface="Arial Black"/>
                <a:cs typeface="Arial Black"/>
              </a:rPr>
              <a:t>r</a:t>
            </a:r>
            <a:r>
              <a:rPr sz="11450" spc="-285" dirty="0">
                <a:solidFill>
                  <a:srgbClr val="FB532D"/>
                </a:solidFill>
                <a:latin typeface="Arial Black"/>
                <a:cs typeface="Arial Black"/>
              </a:rPr>
              <a:t>y</a:t>
            </a:r>
            <a:endParaRPr sz="11450">
              <a:latin typeface="Arial Black"/>
              <a:cs typeface="Arial Black"/>
            </a:endParaRPr>
          </a:p>
        </p:txBody>
      </p:sp>
      <p:sp>
        <p:nvSpPr>
          <p:cNvPr id="7" name="object 7"/>
          <p:cNvSpPr txBox="1">
            <a:spLocks noGrp="1"/>
          </p:cNvSpPr>
          <p:nvPr>
            <p:ph type="title"/>
          </p:nvPr>
        </p:nvSpPr>
        <p:spPr>
          <a:xfrm>
            <a:off x="3180969" y="1048588"/>
            <a:ext cx="2425700" cy="830580"/>
          </a:xfrm>
          <a:prstGeom prst="rect">
            <a:avLst/>
          </a:prstGeom>
        </p:spPr>
        <p:txBody>
          <a:bodyPr vert="horz" wrap="square" lIns="0" tIns="16510" rIns="0" bIns="0" rtlCol="0">
            <a:spAutoFit/>
          </a:bodyPr>
          <a:lstStyle/>
          <a:p>
            <a:pPr marL="12700">
              <a:lnSpc>
                <a:spcPct val="100000"/>
              </a:lnSpc>
              <a:spcBef>
                <a:spcPts val="130"/>
              </a:spcBef>
            </a:pPr>
            <a:r>
              <a:rPr sz="5250" spc="-80" dirty="0">
                <a:solidFill>
                  <a:srgbClr val="FB532D"/>
                </a:solidFill>
                <a:latin typeface="Lucida Sans Unicode"/>
                <a:cs typeface="Lucida Sans Unicode"/>
              </a:rPr>
              <a:t>Zomato</a:t>
            </a:r>
            <a:endParaRPr sz="5250">
              <a:latin typeface="Lucida Sans Unicode"/>
              <a:cs typeface="Lucida Sans Unicode"/>
            </a:endParaRPr>
          </a:p>
        </p:txBody>
      </p:sp>
      <p:sp>
        <p:nvSpPr>
          <p:cNvPr id="8" name="object 8"/>
          <p:cNvSpPr txBox="1"/>
          <p:nvPr/>
        </p:nvSpPr>
        <p:spPr>
          <a:xfrm>
            <a:off x="170484" y="4678171"/>
            <a:ext cx="572135" cy="908685"/>
          </a:xfrm>
          <a:prstGeom prst="rect">
            <a:avLst/>
          </a:prstGeom>
        </p:spPr>
        <p:txBody>
          <a:bodyPr vert="vert270" wrap="square" lIns="0" tIns="34925" rIns="0" bIns="0" rtlCol="0">
            <a:spAutoFit/>
          </a:bodyPr>
          <a:lstStyle/>
          <a:p>
            <a:pPr marL="12700">
              <a:lnSpc>
                <a:spcPct val="100000"/>
              </a:lnSpc>
              <a:spcBef>
                <a:spcPts val="275"/>
              </a:spcBef>
            </a:pPr>
            <a:r>
              <a:rPr sz="3050" spc="-180" dirty="0">
                <a:solidFill>
                  <a:srgbClr val="FB532D"/>
                </a:solidFill>
                <a:latin typeface="Lucida Sans Unicode"/>
                <a:cs typeface="Lucida Sans Unicode"/>
              </a:rPr>
              <a:t>2025</a:t>
            </a:r>
            <a:endParaRPr sz="3050">
              <a:latin typeface="Lucida Sans Unicode"/>
              <a:cs typeface="Lucida Sans Unicode"/>
            </a:endParaRPr>
          </a:p>
        </p:txBody>
      </p:sp>
      <p:sp>
        <p:nvSpPr>
          <p:cNvPr id="9" name="object 9"/>
          <p:cNvSpPr txBox="1"/>
          <p:nvPr/>
        </p:nvSpPr>
        <p:spPr>
          <a:xfrm>
            <a:off x="3753992" y="8121287"/>
            <a:ext cx="2222500" cy="868044"/>
          </a:xfrm>
          <a:prstGeom prst="rect">
            <a:avLst/>
          </a:prstGeom>
        </p:spPr>
        <p:txBody>
          <a:bodyPr vert="horz" wrap="square" lIns="0" tIns="82550" rIns="0" bIns="0" rtlCol="0">
            <a:spAutoFit/>
          </a:bodyPr>
          <a:lstStyle/>
          <a:p>
            <a:pPr marL="12700">
              <a:lnSpc>
                <a:spcPct val="100000"/>
              </a:lnSpc>
              <a:spcBef>
                <a:spcPts val="650"/>
              </a:spcBef>
            </a:pPr>
            <a:r>
              <a:rPr sz="2300" spc="-50" dirty="0">
                <a:solidFill>
                  <a:srgbClr val="FB532D"/>
                </a:solidFill>
                <a:latin typeface="Lucida Sans Unicode"/>
                <a:cs typeface="Lucida Sans Unicode"/>
              </a:rPr>
              <a:t>By:</a:t>
            </a:r>
            <a:r>
              <a:rPr sz="2300" spc="-420" dirty="0">
                <a:solidFill>
                  <a:srgbClr val="FB532D"/>
                </a:solidFill>
                <a:latin typeface="Lucida Sans Unicode"/>
                <a:cs typeface="Lucida Sans Unicode"/>
              </a:rPr>
              <a:t> </a:t>
            </a:r>
            <a:r>
              <a:rPr sz="2300" spc="-10" dirty="0">
                <a:solidFill>
                  <a:srgbClr val="FB532D"/>
                </a:solidFill>
                <a:latin typeface="Lucida Sans Unicode"/>
                <a:cs typeface="Lucida Sans Unicode"/>
              </a:rPr>
              <a:t>MOhammed</a:t>
            </a:r>
            <a:endParaRPr sz="2300">
              <a:latin typeface="Lucida Sans Unicode"/>
              <a:cs typeface="Lucida Sans Unicode"/>
            </a:endParaRPr>
          </a:p>
          <a:p>
            <a:pPr marL="12700">
              <a:lnSpc>
                <a:spcPct val="100000"/>
              </a:lnSpc>
              <a:spcBef>
                <a:spcPts val="555"/>
              </a:spcBef>
            </a:pPr>
            <a:r>
              <a:rPr sz="2300" spc="-10" dirty="0">
                <a:solidFill>
                  <a:srgbClr val="FB532D"/>
                </a:solidFill>
                <a:latin typeface="Lucida Sans Unicode"/>
                <a:cs typeface="Lucida Sans Unicode"/>
              </a:rPr>
              <a:t>Irshad</a:t>
            </a:r>
            <a:endParaRPr sz="2300">
              <a:latin typeface="Lucida Sans Unicode"/>
              <a:cs typeface="Lucida Sans Unicod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6F68FF1-1809-5234-0B36-2D32BAEB6D7A}"/>
              </a:ext>
            </a:extLst>
          </p:cNvPr>
          <p:cNvSpPr/>
          <p:nvPr/>
        </p:nvSpPr>
        <p:spPr>
          <a:xfrm>
            <a:off x="1524000" y="1562100"/>
            <a:ext cx="13487400" cy="8610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b="1" dirty="0"/>
              <a:t>Insight</a:t>
            </a:r>
          </a:p>
          <a:p>
            <a:r>
              <a:rPr lang="en-US" sz="2000" b="1" dirty="0"/>
              <a:t>India dominates the dataset</a:t>
            </a:r>
            <a:r>
              <a:rPr lang="en-US" sz="2000" dirty="0"/>
              <a:t> with </a:t>
            </a:r>
            <a:r>
              <a:rPr lang="en-US" sz="2000" b="1" dirty="0"/>
              <a:t>8652 restaurants</a:t>
            </a:r>
            <a:r>
              <a:rPr lang="en-US" sz="2000" dirty="0"/>
              <a:t>, far surpassing every other country (most others are below 100).</a:t>
            </a:r>
          </a:p>
          <a:p>
            <a:r>
              <a:rPr lang="en-US" sz="2000" dirty="0"/>
              <a:t>This indicates that either the platform or source has the deepest penetration in India or the data is disproportionately sampled there.</a:t>
            </a:r>
          </a:p>
          <a:p>
            <a:r>
              <a:rPr lang="en-US" sz="2000" dirty="0"/>
              <a:t>Countries like </a:t>
            </a:r>
            <a:r>
              <a:rPr lang="en-US" sz="2000" b="1" dirty="0"/>
              <a:t>USA (434)</a:t>
            </a:r>
            <a:r>
              <a:rPr lang="en-US" sz="2000" dirty="0"/>
              <a:t> and </a:t>
            </a:r>
            <a:r>
              <a:rPr lang="en-US" sz="2000" b="1" dirty="0"/>
              <a:t>Brazil (60)</a:t>
            </a:r>
            <a:r>
              <a:rPr lang="en-US" sz="2000" dirty="0"/>
              <a:t> are the next highest but still much smaller compared to India.</a:t>
            </a:r>
          </a:p>
          <a:p>
            <a:endParaRPr lang="en-US" dirty="0"/>
          </a:p>
          <a:p>
            <a:endParaRPr lang="en-US" dirty="0"/>
          </a:p>
          <a:p>
            <a:r>
              <a:rPr lang="en-US" sz="2400" b="1" dirty="0"/>
              <a:t>Recommendations</a:t>
            </a:r>
          </a:p>
          <a:p>
            <a:r>
              <a:rPr lang="en-US" sz="2000" b="1" dirty="0"/>
              <a:t>India-Focused Strategy</a:t>
            </a:r>
            <a:endParaRPr lang="en-US" sz="2000" dirty="0"/>
          </a:p>
          <a:p>
            <a:pPr lvl="1"/>
            <a:r>
              <a:rPr lang="en-US" sz="2000" dirty="0"/>
              <a:t>Leverage the massive restaurant base to improve services, loyalty programs, and premium offerings.</a:t>
            </a:r>
          </a:p>
          <a:p>
            <a:pPr lvl="1"/>
            <a:r>
              <a:rPr lang="en-US" sz="2000" dirty="0"/>
              <a:t>Explore segmentation by city/tier to refine growth tactics.</a:t>
            </a:r>
          </a:p>
          <a:p>
            <a:r>
              <a:rPr lang="en-US" sz="2000" b="1" dirty="0"/>
              <a:t>Expansion Opportunity</a:t>
            </a:r>
            <a:endParaRPr lang="en-US" sz="2000" dirty="0"/>
          </a:p>
          <a:p>
            <a:pPr lvl="1"/>
            <a:r>
              <a:rPr lang="en-US" sz="2000" dirty="0"/>
              <a:t>Countries like </a:t>
            </a:r>
            <a:r>
              <a:rPr lang="en-US" sz="2000" b="1" dirty="0"/>
              <a:t>USA, Brazil, UAE, UK</a:t>
            </a:r>
            <a:r>
              <a:rPr lang="en-US" sz="2000" dirty="0"/>
              <a:t> already have some presence; invest in partnerships, localized marketing, and onboarding campaigns to scale faster.</a:t>
            </a:r>
          </a:p>
          <a:p>
            <a:pPr lvl="1"/>
            <a:r>
              <a:rPr lang="en-US" sz="2000" dirty="0"/>
              <a:t>Countries with </a:t>
            </a:r>
            <a:r>
              <a:rPr lang="en-US" sz="2000" b="1" dirty="0"/>
              <a:t>&lt;50 restaurants</a:t>
            </a:r>
            <a:r>
              <a:rPr lang="en-US" sz="2000" dirty="0"/>
              <a:t> represent untapped markets—perform feasibility studies before large investments.</a:t>
            </a:r>
          </a:p>
          <a:p>
            <a:r>
              <a:rPr lang="en-US" sz="2000" b="1" dirty="0"/>
              <a:t>Data Quality &amp; Balance</a:t>
            </a:r>
            <a:endParaRPr lang="en-US" sz="2000" dirty="0"/>
          </a:p>
          <a:p>
            <a:pPr lvl="1"/>
            <a:r>
              <a:rPr lang="en-US" sz="2000" dirty="0"/>
              <a:t>Check if the skew toward India is due to </a:t>
            </a:r>
            <a:r>
              <a:rPr lang="en-US" sz="2000" b="1" dirty="0"/>
              <a:t>data collection bias</a:t>
            </a:r>
            <a:r>
              <a:rPr lang="en-US" sz="2000" dirty="0"/>
              <a:t>; if so, focus on enriching datasets for other regions.</a:t>
            </a:r>
          </a:p>
          <a:p>
            <a:r>
              <a:rPr lang="en-US" sz="2000" b="1" dirty="0"/>
              <a:t>Competitive Benchmarking</a:t>
            </a:r>
            <a:endParaRPr lang="en-US" sz="2000" dirty="0"/>
          </a:p>
          <a:p>
            <a:pPr lvl="1"/>
            <a:r>
              <a:rPr lang="en-US" sz="2000" dirty="0"/>
              <a:t>Study competitors’ presence in underrepresented countries to identify quick wins.</a:t>
            </a:r>
          </a:p>
          <a:p>
            <a:endParaRPr lang="en-US" dirty="0"/>
          </a:p>
        </p:txBody>
      </p:sp>
      <p:sp>
        <p:nvSpPr>
          <p:cNvPr id="3" name="Rectangle: Rounded Corners 2">
            <a:extLst>
              <a:ext uri="{FF2B5EF4-FFF2-40B4-BE49-F238E27FC236}">
                <a16:creationId xmlns:a16="http://schemas.microsoft.com/office/drawing/2014/main" id="{D54FE4B8-B485-76C0-1E5E-BCC576A8E235}"/>
              </a:ext>
            </a:extLst>
          </p:cNvPr>
          <p:cNvSpPr/>
          <p:nvPr/>
        </p:nvSpPr>
        <p:spPr>
          <a:xfrm>
            <a:off x="2247900" y="187036"/>
            <a:ext cx="12039600" cy="990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u="sng" dirty="0">
                <a:solidFill>
                  <a:schemeClr val="dk1"/>
                </a:solidFill>
                <a:latin typeface="+mn-lt"/>
                <a:ea typeface="+mn-ea"/>
                <a:cs typeface="+mn-cs"/>
              </a:rPr>
              <a:t>Insights from the analyzed project </a:t>
            </a:r>
          </a:p>
          <a:p>
            <a:pPr algn="ctr"/>
            <a:endParaRPr lang="en-US" dirty="0"/>
          </a:p>
        </p:txBody>
      </p:sp>
    </p:spTree>
    <p:extLst>
      <p:ext uri="{BB962C8B-B14F-4D97-AF65-F5344CB8AC3E}">
        <p14:creationId xmlns:p14="http://schemas.microsoft.com/office/powerpoint/2010/main" val="389350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p:nvPr/>
        </p:nvSpPr>
        <p:spPr>
          <a:xfrm>
            <a:off x="306375" y="1686021"/>
            <a:ext cx="11277600" cy="8534400"/>
          </a:xfrm>
          <a:custGeom>
            <a:avLst/>
            <a:gdLst/>
            <a:ahLst/>
            <a:cxnLst/>
            <a:rect l="l" t="t" r="r" b="b"/>
            <a:pathLst>
              <a:path w="11277600" h="8534400">
                <a:moveTo>
                  <a:pt x="0" y="1422400"/>
                </a:moveTo>
                <a:lnTo>
                  <a:pt x="791" y="1374498"/>
                </a:lnTo>
                <a:lnTo>
                  <a:pt x="3149" y="1326992"/>
                </a:lnTo>
                <a:lnTo>
                  <a:pt x="7049" y="1279908"/>
                </a:lnTo>
                <a:lnTo>
                  <a:pt x="12465" y="1233270"/>
                </a:lnTo>
                <a:lnTo>
                  <a:pt x="19374" y="1187102"/>
                </a:lnTo>
                <a:lnTo>
                  <a:pt x="27749" y="1141431"/>
                </a:lnTo>
                <a:lnTo>
                  <a:pt x="37567" y="1096280"/>
                </a:lnTo>
                <a:lnTo>
                  <a:pt x="48801" y="1051675"/>
                </a:lnTo>
                <a:lnTo>
                  <a:pt x="61428" y="1007640"/>
                </a:lnTo>
                <a:lnTo>
                  <a:pt x="75423" y="964201"/>
                </a:lnTo>
                <a:lnTo>
                  <a:pt x="90759" y="921382"/>
                </a:lnTo>
                <a:lnTo>
                  <a:pt x="107414" y="879208"/>
                </a:lnTo>
                <a:lnTo>
                  <a:pt x="125361" y="837705"/>
                </a:lnTo>
                <a:lnTo>
                  <a:pt x="144576" y="796897"/>
                </a:lnTo>
                <a:lnTo>
                  <a:pt x="165034" y="756808"/>
                </a:lnTo>
                <a:lnTo>
                  <a:pt x="186710" y="717465"/>
                </a:lnTo>
                <a:lnTo>
                  <a:pt x="209579" y="678891"/>
                </a:lnTo>
                <a:lnTo>
                  <a:pt x="233616" y="641112"/>
                </a:lnTo>
                <a:lnTo>
                  <a:pt x="258797" y="604153"/>
                </a:lnTo>
                <a:lnTo>
                  <a:pt x="285096" y="568038"/>
                </a:lnTo>
                <a:lnTo>
                  <a:pt x="312488" y="532792"/>
                </a:lnTo>
                <a:lnTo>
                  <a:pt x="340950" y="498441"/>
                </a:lnTo>
                <a:lnTo>
                  <a:pt x="370455" y="465009"/>
                </a:lnTo>
                <a:lnTo>
                  <a:pt x="400979" y="432521"/>
                </a:lnTo>
                <a:lnTo>
                  <a:pt x="432497" y="401002"/>
                </a:lnTo>
                <a:lnTo>
                  <a:pt x="464984" y="370477"/>
                </a:lnTo>
                <a:lnTo>
                  <a:pt x="498415" y="340971"/>
                </a:lnTo>
                <a:lnTo>
                  <a:pt x="532766" y="312508"/>
                </a:lnTo>
                <a:lnTo>
                  <a:pt x="568011" y="285114"/>
                </a:lnTo>
                <a:lnTo>
                  <a:pt x="604125" y="258814"/>
                </a:lnTo>
                <a:lnTo>
                  <a:pt x="641084" y="233632"/>
                </a:lnTo>
                <a:lnTo>
                  <a:pt x="678863" y="209594"/>
                </a:lnTo>
                <a:lnTo>
                  <a:pt x="717437" y="186723"/>
                </a:lnTo>
                <a:lnTo>
                  <a:pt x="756780" y="165046"/>
                </a:lnTo>
                <a:lnTo>
                  <a:pt x="796869" y="144587"/>
                </a:lnTo>
                <a:lnTo>
                  <a:pt x="837678" y="125371"/>
                </a:lnTo>
                <a:lnTo>
                  <a:pt x="879182" y="107422"/>
                </a:lnTo>
                <a:lnTo>
                  <a:pt x="921356" y="90767"/>
                </a:lnTo>
                <a:lnTo>
                  <a:pt x="964176" y="75429"/>
                </a:lnTo>
                <a:lnTo>
                  <a:pt x="1007617" y="61433"/>
                </a:lnTo>
                <a:lnTo>
                  <a:pt x="1051653" y="48806"/>
                </a:lnTo>
                <a:lnTo>
                  <a:pt x="1096260" y="37570"/>
                </a:lnTo>
                <a:lnTo>
                  <a:pt x="1141413" y="27752"/>
                </a:lnTo>
                <a:lnTo>
                  <a:pt x="1187087" y="19376"/>
                </a:lnTo>
                <a:lnTo>
                  <a:pt x="1233256" y="12467"/>
                </a:lnTo>
                <a:lnTo>
                  <a:pt x="1279898" y="7050"/>
                </a:lnTo>
                <a:lnTo>
                  <a:pt x="1326985" y="3149"/>
                </a:lnTo>
                <a:lnTo>
                  <a:pt x="1374494" y="791"/>
                </a:lnTo>
                <a:lnTo>
                  <a:pt x="1422400" y="0"/>
                </a:lnTo>
                <a:lnTo>
                  <a:pt x="9855200" y="0"/>
                </a:lnTo>
                <a:lnTo>
                  <a:pt x="9903101" y="791"/>
                </a:lnTo>
                <a:lnTo>
                  <a:pt x="9950607" y="3149"/>
                </a:lnTo>
                <a:lnTo>
                  <a:pt x="9997691" y="7050"/>
                </a:lnTo>
                <a:lnTo>
                  <a:pt x="10044329" y="12467"/>
                </a:lnTo>
                <a:lnTo>
                  <a:pt x="10090497" y="19376"/>
                </a:lnTo>
                <a:lnTo>
                  <a:pt x="10136168" y="27752"/>
                </a:lnTo>
                <a:lnTo>
                  <a:pt x="10181319" y="37570"/>
                </a:lnTo>
                <a:lnTo>
                  <a:pt x="10225924" y="48806"/>
                </a:lnTo>
                <a:lnTo>
                  <a:pt x="10269959" y="61433"/>
                </a:lnTo>
                <a:lnTo>
                  <a:pt x="10313398" y="75429"/>
                </a:lnTo>
                <a:lnTo>
                  <a:pt x="10356217" y="90767"/>
                </a:lnTo>
                <a:lnTo>
                  <a:pt x="10398391" y="107422"/>
                </a:lnTo>
                <a:lnTo>
                  <a:pt x="10439894" y="125371"/>
                </a:lnTo>
                <a:lnTo>
                  <a:pt x="10480702" y="144587"/>
                </a:lnTo>
                <a:lnTo>
                  <a:pt x="10520791" y="165046"/>
                </a:lnTo>
                <a:lnTo>
                  <a:pt x="10560134" y="186723"/>
                </a:lnTo>
                <a:lnTo>
                  <a:pt x="10598708" y="209594"/>
                </a:lnTo>
                <a:lnTo>
                  <a:pt x="10636487" y="233632"/>
                </a:lnTo>
                <a:lnTo>
                  <a:pt x="10673446" y="258814"/>
                </a:lnTo>
                <a:lnTo>
                  <a:pt x="10709561" y="285114"/>
                </a:lnTo>
                <a:lnTo>
                  <a:pt x="10744807" y="312508"/>
                </a:lnTo>
                <a:lnTo>
                  <a:pt x="10779158" y="340971"/>
                </a:lnTo>
                <a:lnTo>
                  <a:pt x="10812590" y="370477"/>
                </a:lnTo>
                <a:lnTo>
                  <a:pt x="10845078" y="401002"/>
                </a:lnTo>
                <a:lnTo>
                  <a:pt x="10876597" y="432521"/>
                </a:lnTo>
                <a:lnTo>
                  <a:pt x="10907122" y="465009"/>
                </a:lnTo>
                <a:lnTo>
                  <a:pt x="10936628" y="498441"/>
                </a:lnTo>
                <a:lnTo>
                  <a:pt x="10965091" y="532792"/>
                </a:lnTo>
                <a:lnTo>
                  <a:pt x="10992485" y="568038"/>
                </a:lnTo>
                <a:lnTo>
                  <a:pt x="11018785" y="604153"/>
                </a:lnTo>
                <a:lnTo>
                  <a:pt x="11043967" y="641112"/>
                </a:lnTo>
                <a:lnTo>
                  <a:pt x="11068005" y="678891"/>
                </a:lnTo>
                <a:lnTo>
                  <a:pt x="11090876" y="717465"/>
                </a:lnTo>
                <a:lnTo>
                  <a:pt x="11112553" y="756808"/>
                </a:lnTo>
                <a:lnTo>
                  <a:pt x="11133012" y="796897"/>
                </a:lnTo>
                <a:lnTo>
                  <a:pt x="11152228" y="837705"/>
                </a:lnTo>
                <a:lnTo>
                  <a:pt x="11170177" y="879208"/>
                </a:lnTo>
                <a:lnTo>
                  <a:pt x="11186832" y="921382"/>
                </a:lnTo>
                <a:lnTo>
                  <a:pt x="11202170" y="964201"/>
                </a:lnTo>
                <a:lnTo>
                  <a:pt x="11216166" y="1007640"/>
                </a:lnTo>
                <a:lnTo>
                  <a:pt x="11228793" y="1051675"/>
                </a:lnTo>
                <a:lnTo>
                  <a:pt x="11240029" y="1096280"/>
                </a:lnTo>
                <a:lnTo>
                  <a:pt x="11249847" y="1141431"/>
                </a:lnTo>
                <a:lnTo>
                  <a:pt x="11258223" y="1187102"/>
                </a:lnTo>
                <a:lnTo>
                  <a:pt x="11265132" y="1233270"/>
                </a:lnTo>
                <a:lnTo>
                  <a:pt x="11270549" y="1279908"/>
                </a:lnTo>
                <a:lnTo>
                  <a:pt x="11274450" y="1326992"/>
                </a:lnTo>
                <a:lnTo>
                  <a:pt x="11276808" y="1374498"/>
                </a:lnTo>
                <a:lnTo>
                  <a:pt x="11277600" y="1422400"/>
                </a:lnTo>
                <a:lnTo>
                  <a:pt x="11277600" y="7112000"/>
                </a:lnTo>
                <a:lnTo>
                  <a:pt x="11276808" y="7159901"/>
                </a:lnTo>
                <a:lnTo>
                  <a:pt x="11274450" y="7207407"/>
                </a:lnTo>
                <a:lnTo>
                  <a:pt x="11270549" y="7254491"/>
                </a:lnTo>
                <a:lnTo>
                  <a:pt x="11265132" y="7301129"/>
                </a:lnTo>
                <a:lnTo>
                  <a:pt x="11258223" y="7347297"/>
                </a:lnTo>
                <a:lnTo>
                  <a:pt x="11249847" y="7392968"/>
                </a:lnTo>
                <a:lnTo>
                  <a:pt x="11240029" y="7438119"/>
                </a:lnTo>
                <a:lnTo>
                  <a:pt x="11228793" y="7482724"/>
                </a:lnTo>
                <a:lnTo>
                  <a:pt x="11216166" y="7526759"/>
                </a:lnTo>
                <a:lnTo>
                  <a:pt x="11202170" y="7570198"/>
                </a:lnTo>
                <a:lnTo>
                  <a:pt x="11186832" y="7613017"/>
                </a:lnTo>
                <a:lnTo>
                  <a:pt x="11170177" y="7655191"/>
                </a:lnTo>
                <a:lnTo>
                  <a:pt x="11152228" y="7696694"/>
                </a:lnTo>
                <a:lnTo>
                  <a:pt x="11133012" y="7737502"/>
                </a:lnTo>
                <a:lnTo>
                  <a:pt x="11112553" y="7777591"/>
                </a:lnTo>
                <a:lnTo>
                  <a:pt x="11090876" y="7816934"/>
                </a:lnTo>
                <a:lnTo>
                  <a:pt x="11068005" y="7855508"/>
                </a:lnTo>
                <a:lnTo>
                  <a:pt x="11043967" y="7893287"/>
                </a:lnTo>
                <a:lnTo>
                  <a:pt x="11018785" y="7930246"/>
                </a:lnTo>
                <a:lnTo>
                  <a:pt x="10992485" y="7966361"/>
                </a:lnTo>
                <a:lnTo>
                  <a:pt x="10965091" y="8001607"/>
                </a:lnTo>
                <a:lnTo>
                  <a:pt x="10936628" y="8035958"/>
                </a:lnTo>
                <a:lnTo>
                  <a:pt x="10907122" y="8069390"/>
                </a:lnTo>
                <a:lnTo>
                  <a:pt x="10876597" y="8101878"/>
                </a:lnTo>
                <a:lnTo>
                  <a:pt x="10845078" y="8133397"/>
                </a:lnTo>
                <a:lnTo>
                  <a:pt x="10812590" y="8163922"/>
                </a:lnTo>
                <a:lnTo>
                  <a:pt x="10779158" y="8193428"/>
                </a:lnTo>
                <a:lnTo>
                  <a:pt x="10744807" y="8221891"/>
                </a:lnTo>
                <a:lnTo>
                  <a:pt x="10709561" y="8249285"/>
                </a:lnTo>
                <a:lnTo>
                  <a:pt x="10673446" y="8275585"/>
                </a:lnTo>
                <a:lnTo>
                  <a:pt x="10636487" y="8300767"/>
                </a:lnTo>
                <a:lnTo>
                  <a:pt x="10598708" y="8324805"/>
                </a:lnTo>
                <a:lnTo>
                  <a:pt x="10560134" y="8347676"/>
                </a:lnTo>
                <a:lnTo>
                  <a:pt x="10520791" y="8369353"/>
                </a:lnTo>
                <a:lnTo>
                  <a:pt x="10480702" y="8389812"/>
                </a:lnTo>
                <a:lnTo>
                  <a:pt x="10439894" y="8409028"/>
                </a:lnTo>
                <a:lnTo>
                  <a:pt x="10398391" y="8426977"/>
                </a:lnTo>
                <a:lnTo>
                  <a:pt x="10356217" y="8443632"/>
                </a:lnTo>
                <a:lnTo>
                  <a:pt x="10313398" y="8458970"/>
                </a:lnTo>
                <a:lnTo>
                  <a:pt x="10269959" y="8472966"/>
                </a:lnTo>
                <a:lnTo>
                  <a:pt x="10225924" y="8485593"/>
                </a:lnTo>
                <a:lnTo>
                  <a:pt x="10181319" y="8496829"/>
                </a:lnTo>
                <a:lnTo>
                  <a:pt x="10136168" y="8506647"/>
                </a:lnTo>
                <a:lnTo>
                  <a:pt x="10090497" y="8515023"/>
                </a:lnTo>
                <a:lnTo>
                  <a:pt x="10044329" y="8521932"/>
                </a:lnTo>
                <a:lnTo>
                  <a:pt x="9997691" y="8527349"/>
                </a:lnTo>
                <a:lnTo>
                  <a:pt x="9950607" y="8531250"/>
                </a:lnTo>
                <a:lnTo>
                  <a:pt x="9903101" y="8533608"/>
                </a:lnTo>
                <a:lnTo>
                  <a:pt x="9855200" y="8534400"/>
                </a:lnTo>
                <a:lnTo>
                  <a:pt x="1422400" y="8534400"/>
                </a:lnTo>
                <a:lnTo>
                  <a:pt x="1374494" y="8533608"/>
                </a:lnTo>
                <a:lnTo>
                  <a:pt x="1326985" y="8531250"/>
                </a:lnTo>
                <a:lnTo>
                  <a:pt x="1279898" y="8527349"/>
                </a:lnTo>
                <a:lnTo>
                  <a:pt x="1233256" y="8521932"/>
                </a:lnTo>
                <a:lnTo>
                  <a:pt x="1187087" y="8515023"/>
                </a:lnTo>
                <a:lnTo>
                  <a:pt x="1141413" y="8506647"/>
                </a:lnTo>
                <a:lnTo>
                  <a:pt x="1096260" y="8496829"/>
                </a:lnTo>
                <a:lnTo>
                  <a:pt x="1051653" y="8485593"/>
                </a:lnTo>
                <a:lnTo>
                  <a:pt x="1007617" y="8472966"/>
                </a:lnTo>
                <a:lnTo>
                  <a:pt x="964176" y="8458970"/>
                </a:lnTo>
                <a:lnTo>
                  <a:pt x="921356" y="8443632"/>
                </a:lnTo>
                <a:lnTo>
                  <a:pt x="879182" y="8426977"/>
                </a:lnTo>
                <a:lnTo>
                  <a:pt x="837678" y="8409028"/>
                </a:lnTo>
                <a:lnTo>
                  <a:pt x="796869" y="8389812"/>
                </a:lnTo>
                <a:lnTo>
                  <a:pt x="756780" y="8369353"/>
                </a:lnTo>
                <a:lnTo>
                  <a:pt x="717437" y="8347676"/>
                </a:lnTo>
                <a:lnTo>
                  <a:pt x="678863" y="8324805"/>
                </a:lnTo>
                <a:lnTo>
                  <a:pt x="641084" y="8300767"/>
                </a:lnTo>
                <a:lnTo>
                  <a:pt x="604125" y="8275585"/>
                </a:lnTo>
                <a:lnTo>
                  <a:pt x="568011" y="8249285"/>
                </a:lnTo>
                <a:lnTo>
                  <a:pt x="532766" y="8221891"/>
                </a:lnTo>
                <a:lnTo>
                  <a:pt x="498415" y="8193428"/>
                </a:lnTo>
                <a:lnTo>
                  <a:pt x="464984" y="8163922"/>
                </a:lnTo>
                <a:lnTo>
                  <a:pt x="432497" y="8133397"/>
                </a:lnTo>
                <a:lnTo>
                  <a:pt x="400979" y="8101878"/>
                </a:lnTo>
                <a:lnTo>
                  <a:pt x="370455" y="8069390"/>
                </a:lnTo>
                <a:lnTo>
                  <a:pt x="340950" y="8035958"/>
                </a:lnTo>
                <a:lnTo>
                  <a:pt x="312488" y="8001607"/>
                </a:lnTo>
                <a:lnTo>
                  <a:pt x="285096" y="7966361"/>
                </a:lnTo>
                <a:lnTo>
                  <a:pt x="258797" y="7930246"/>
                </a:lnTo>
                <a:lnTo>
                  <a:pt x="233616" y="7893287"/>
                </a:lnTo>
                <a:lnTo>
                  <a:pt x="209579" y="7855508"/>
                </a:lnTo>
                <a:lnTo>
                  <a:pt x="186710" y="7816934"/>
                </a:lnTo>
                <a:lnTo>
                  <a:pt x="165034" y="7777591"/>
                </a:lnTo>
                <a:lnTo>
                  <a:pt x="144576" y="7737502"/>
                </a:lnTo>
                <a:lnTo>
                  <a:pt x="125361" y="7696694"/>
                </a:lnTo>
                <a:lnTo>
                  <a:pt x="107414" y="7655191"/>
                </a:lnTo>
                <a:lnTo>
                  <a:pt x="90759" y="7613017"/>
                </a:lnTo>
                <a:lnTo>
                  <a:pt x="75423" y="7570198"/>
                </a:lnTo>
                <a:lnTo>
                  <a:pt x="61428" y="7526759"/>
                </a:lnTo>
                <a:lnTo>
                  <a:pt x="48801" y="7482724"/>
                </a:lnTo>
                <a:lnTo>
                  <a:pt x="37567" y="7438119"/>
                </a:lnTo>
                <a:lnTo>
                  <a:pt x="27749" y="7392968"/>
                </a:lnTo>
                <a:lnTo>
                  <a:pt x="19374" y="7347297"/>
                </a:lnTo>
                <a:lnTo>
                  <a:pt x="12465" y="7301129"/>
                </a:lnTo>
                <a:lnTo>
                  <a:pt x="7049" y="7254491"/>
                </a:lnTo>
                <a:lnTo>
                  <a:pt x="3149" y="7207407"/>
                </a:lnTo>
                <a:lnTo>
                  <a:pt x="791" y="7159901"/>
                </a:lnTo>
                <a:lnTo>
                  <a:pt x="0" y="7112000"/>
                </a:lnTo>
                <a:lnTo>
                  <a:pt x="0" y="1422400"/>
                </a:lnTo>
                <a:close/>
              </a:path>
            </a:pathLst>
          </a:custGeom>
          <a:ln w="24384">
            <a:solidFill>
              <a:srgbClr val="F79546"/>
            </a:solidFill>
          </a:ln>
        </p:spPr>
        <p:txBody>
          <a:bodyPr wrap="square" lIns="0" tIns="0" rIns="0" bIns="0" rtlCol="0"/>
          <a:lstStyle/>
          <a:p>
            <a:endParaRPr/>
          </a:p>
        </p:txBody>
      </p:sp>
      <p:sp>
        <p:nvSpPr>
          <p:cNvPr id="3" name="object 3"/>
          <p:cNvSpPr txBox="1">
            <a:spLocks noGrp="1"/>
          </p:cNvSpPr>
          <p:nvPr>
            <p:ph type="title"/>
          </p:nvPr>
        </p:nvSpPr>
        <p:spPr>
          <a:xfrm>
            <a:off x="5105400" y="330026"/>
            <a:ext cx="5638800" cy="382156"/>
          </a:xfrm>
          <a:prstGeom prst="rect">
            <a:avLst/>
          </a:prstGeom>
        </p:spPr>
        <p:txBody>
          <a:bodyPr vert="horz" wrap="square" lIns="0" tIns="12700" rIns="0" bIns="0" rtlCol="0">
            <a:spAutoFit/>
          </a:bodyPr>
          <a:lstStyle/>
          <a:p>
            <a:pPr marL="12700">
              <a:lnSpc>
                <a:spcPct val="100000"/>
              </a:lnSpc>
              <a:spcBef>
                <a:spcPts val="100"/>
              </a:spcBef>
            </a:pPr>
            <a:r>
              <a:rPr lang="en-US" sz="2400" b="1" u="sng" spc="-25" dirty="0">
                <a:solidFill>
                  <a:srgbClr val="000000"/>
                </a:solidFill>
                <a:uFill>
                  <a:solidFill>
                    <a:srgbClr val="000000"/>
                  </a:solidFill>
                </a:uFill>
                <a:latin typeface="Calibri"/>
                <a:cs typeface="Calibri"/>
              </a:rPr>
              <a:t>      </a:t>
            </a:r>
            <a:r>
              <a:rPr sz="2400" b="1" u="sng" spc="-25" dirty="0">
                <a:solidFill>
                  <a:srgbClr val="000000"/>
                </a:solidFill>
                <a:uFill>
                  <a:solidFill>
                    <a:srgbClr val="000000"/>
                  </a:solidFill>
                </a:uFill>
                <a:latin typeface="Calibri"/>
                <a:cs typeface="Calibri"/>
              </a:rPr>
              <a:t>RESTAURENT</a:t>
            </a:r>
            <a:r>
              <a:rPr sz="2400" b="1" u="sng" spc="-60" dirty="0">
                <a:solidFill>
                  <a:srgbClr val="000000"/>
                </a:solidFill>
                <a:uFill>
                  <a:solidFill>
                    <a:srgbClr val="000000"/>
                  </a:solidFill>
                </a:uFill>
                <a:latin typeface="Calibri"/>
                <a:cs typeface="Calibri"/>
              </a:rPr>
              <a:t> </a:t>
            </a:r>
            <a:r>
              <a:rPr sz="2400" b="1" u="sng" dirty="0">
                <a:solidFill>
                  <a:srgbClr val="000000"/>
                </a:solidFill>
                <a:uFill>
                  <a:solidFill>
                    <a:srgbClr val="000000"/>
                  </a:solidFill>
                </a:uFill>
                <a:latin typeface="Calibri"/>
                <a:cs typeface="Calibri"/>
              </a:rPr>
              <a:t>OPENED</a:t>
            </a:r>
            <a:r>
              <a:rPr sz="2400" b="1" u="sng" spc="-65" dirty="0">
                <a:solidFill>
                  <a:srgbClr val="000000"/>
                </a:solidFill>
                <a:uFill>
                  <a:solidFill>
                    <a:srgbClr val="000000"/>
                  </a:solidFill>
                </a:uFill>
                <a:latin typeface="Calibri"/>
                <a:cs typeface="Calibri"/>
              </a:rPr>
              <a:t> </a:t>
            </a:r>
            <a:r>
              <a:rPr sz="2400" b="1" u="sng" dirty="0">
                <a:solidFill>
                  <a:srgbClr val="000000"/>
                </a:solidFill>
                <a:uFill>
                  <a:solidFill>
                    <a:srgbClr val="000000"/>
                  </a:solidFill>
                </a:uFill>
                <a:latin typeface="Calibri"/>
                <a:cs typeface="Calibri"/>
              </a:rPr>
              <a:t>IN</a:t>
            </a:r>
            <a:r>
              <a:rPr sz="2400" b="1" u="sng" spc="-85" dirty="0">
                <a:solidFill>
                  <a:srgbClr val="000000"/>
                </a:solidFill>
                <a:uFill>
                  <a:solidFill>
                    <a:srgbClr val="000000"/>
                  </a:solidFill>
                </a:uFill>
                <a:latin typeface="Calibri"/>
                <a:cs typeface="Calibri"/>
              </a:rPr>
              <a:t> </a:t>
            </a:r>
            <a:r>
              <a:rPr sz="2400" b="1" u="sng" dirty="0">
                <a:solidFill>
                  <a:srgbClr val="000000"/>
                </a:solidFill>
                <a:uFill>
                  <a:solidFill>
                    <a:srgbClr val="000000"/>
                  </a:solidFill>
                </a:uFill>
                <a:latin typeface="Calibri"/>
                <a:cs typeface="Calibri"/>
              </a:rPr>
              <a:t>EACH</a:t>
            </a:r>
            <a:r>
              <a:rPr sz="2400" b="1" u="sng" spc="-65" dirty="0">
                <a:solidFill>
                  <a:srgbClr val="000000"/>
                </a:solidFill>
                <a:uFill>
                  <a:solidFill>
                    <a:srgbClr val="000000"/>
                  </a:solidFill>
                </a:uFill>
                <a:latin typeface="Calibri"/>
                <a:cs typeface="Calibri"/>
              </a:rPr>
              <a:t> </a:t>
            </a:r>
            <a:r>
              <a:rPr sz="2400" b="1" u="sng" spc="-20" dirty="0">
                <a:solidFill>
                  <a:srgbClr val="000000"/>
                </a:solidFill>
                <a:uFill>
                  <a:solidFill>
                    <a:srgbClr val="000000"/>
                  </a:solidFill>
                </a:uFill>
                <a:latin typeface="Calibri"/>
                <a:cs typeface="Calibri"/>
              </a:rPr>
              <a:t>YEAR</a:t>
            </a:r>
            <a:endParaRPr sz="2400" dirty="0">
              <a:latin typeface="Calibri"/>
              <a:cs typeface="Calibri"/>
            </a:endParaRPr>
          </a:p>
        </p:txBody>
      </p:sp>
      <p:sp>
        <p:nvSpPr>
          <p:cNvPr id="4" name="object 4"/>
          <p:cNvSpPr txBox="1"/>
          <p:nvPr/>
        </p:nvSpPr>
        <p:spPr>
          <a:xfrm>
            <a:off x="2444242" y="3615689"/>
            <a:ext cx="6382385" cy="6474849"/>
          </a:xfrm>
          <a:prstGeom prst="rect">
            <a:avLst/>
          </a:prstGeom>
        </p:spPr>
        <p:txBody>
          <a:bodyPr vert="horz" wrap="square" lIns="0" tIns="11430" rIns="0" bIns="0" rtlCol="0">
            <a:spAutoFit/>
          </a:bodyPr>
          <a:lstStyle/>
          <a:p>
            <a:pPr marL="43180" marR="34925" algn="ctr">
              <a:lnSpc>
                <a:spcPct val="100000"/>
              </a:lnSpc>
              <a:spcBef>
                <a:spcPts val="90"/>
              </a:spcBef>
            </a:pPr>
            <a:r>
              <a:rPr sz="2000" b="1" dirty="0">
                <a:latin typeface="Calibri"/>
                <a:cs typeface="Calibri"/>
              </a:rPr>
              <a:t>The</a:t>
            </a:r>
            <a:r>
              <a:rPr sz="2000" b="1" spc="-50" dirty="0">
                <a:latin typeface="Calibri"/>
                <a:cs typeface="Calibri"/>
              </a:rPr>
              <a:t> </a:t>
            </a:r>
            <a:r>
              <a:rPr sz="2000" b="1" dirty="0">
                <a:latin typeface="Calibri"/>
                <a:cs typeface="Calibri"/>
              </a:rPr>
              <a:t>given</a:t>
            </a:r>
            <a:r>
              <a:rPr sz="2000" b="1" spc="-20" dirty="0">
                <a:latin typeface="Calibri"/>
                <a:cs typeface="Calibri"/>
              </a:rPr>
              <a:t> </a:t>
            </a:r>
            <a:r>
              <a:rPr sz="2000" b="1" dirty="0">
                <a:latin typeface="Calibri"/>
                <a:cs typeface="Calibri"/>
              </a:rPr>
              <a:t>chart</a:t>
            </a:r>
            <a:r>
              <a:rPr sz="2000" b="1" spc="-65" dirty="0">
                <a:latin typeface="Calibri"/>
                <a:cs typeface="Calibri"/>
              </a:rPr>
              <a:t> </a:t>
            </a:r>
            <a:r>
              <a:rPr sz="2000" b="1" dirty="0">
                <a:latin typeface="Calibri"/>
                <a:cs typeface="Calibri"/>
              </a:rPr>
              <a:t>gives</a:t>
            </a:r>
            <a:r>
              <a:rPr sz="2000" b="1" spc="-10" dirty="0">
                <a:latin typeface="Calibri"/>
                <a:cs typeface="Calibri"/>
              </a:rPr>
              <a:t> </a:t>
            </a:r>
            <a:r>
              <a:rPr sz="2000" b="1" dirty="0">
                <a:latin typeface="Calibri"/>
                <a:cs typeface="Calibri"/>
              </a:rPr>
              <a:t>you</a:t>
            </a:r>
            <a:r>
              <a:rPr sz="2000" b="1" spc="-45" dirty="0">
                <a:latin typeface="Calibri"/>
                <a:cs typeface="Calibri"/>
              </a:rPr>
              <a:t> </a:t>
            </a:r>
            <a:r>
              <a:rPr sz="2000" b="1" dirty="0">
                <a:latin typeface="Calibri"/>
                <a:cs typeface="Calibri"/>
              </a:rPr>
              <a:t>the</a:t>
            </a:r>
            <a:r>
              <a:rPr sz="2000" b="1" spc="-45" dirty="0">
                <a:latin typeface="Calibri"/>
                <a:cs typeface="Calibri"/>
              </a:rPr>
              <a:t> </a:t>
            </a:r>
            <a:r>
              <a:rPr sz="2000" b="1" dirty="0">
                <a:latin typeface="Calibri"/>
                <a:cs typeface="Calibri"/>
              </a:rPr>
              <a:t>year</a:t>
            </a:r>
            <a:r>
              <a:rPr sz="2000" b="1" spc="-45" dirty="0">
                <a:latin typeface="Calibri"/>
                <a:cs typeface="Calibri"/>
              </a:rPr>
              <a:t> </a:t>
            </a:r>
            <a:r>
              <a:rPr sz="2000" b="1" dirty="0">
                <a:latin typeface="Calibri"/>
                <a:cs typeface="Calibri"/>
              </a:rPr>
              <a:t>wise</a:t>
            </a:r>
            <a:r>
              <a:rPr sz="2000" b="1" spc="-25" dirty="0">
                <a:latin typeface="Calibri"/>
                <a:cs typeface="Calibri"/>
              </a:rPr>
              <a:t> </a:t>
            </a:r>
            <a:r>
              <a:rPr sz="2000" b="1" dirty="0">
                <a:latin typeface="Calibri"/>
                <a:cs typeface="Calibri"/>
              </a:rPr>
              <a:t>count</a:t>
            </a:r>
            <a:r>
              <a:rPr sz="2000" b="1" spc="-85" dirty="0">
                <a:latin typeface="Calibri"/>
                <a:cs typeface="Calibri"/>
              </a:rPr>
              <a:t> </a:t>
            </a:r>
            <a:r>
              <a:rPr sz="2000" b="1" dirty="0">
                <a:latin typeface="Calibri"/>
                <a:cs typeface="Calibri"/>
              </a:rPr>
              <a:t>of</a:t>
            </a:r>
            <a:r>
              <a:rPr sz="2000" b="1" spc="-50" dirty="0">
                <a:latin typeface="Calibri"/>
                <a:cs typeface="Calibri"/>
              </a:rPr>
              <a:t> </a:t>
            </a:r>
            <a:r>
              <a:rPr sz="2000" b="1" spc="-10" dirty="0">
                <a:latin typeface="Calibri"/>
                <a:cs typeface="Calibri"/>
              </a:rPr>
              <a:t>restaurants opened.</a:t>
            </a:r>
            <a:endParaRPr sz="2000" dirty="0">
              <a:latin typeface="Calibri"/>
              <a:cs typeface="Calibri"/>
            </a:endParaRPr>
          </a:p>
          <a:p>
            <a:pPr algn="ctr">
              <a:lnSpc>
                <a:spcPct val="100000"/>
              </a:lnSpc>
              <a:spcBef>
                <a:spcPts val="2400"/>
              </a:spcBef>
            </a:pPr>
            <a:r>
              <a:rPr sz="2000" b="1" dirty="0">
                <a:latin typeface="Calibri"/>
                <a:cs typeface="Calibri"/>
              </a:rPr>
              <a:t>The</a:t>
            </a:r>
            <a:r>
              <a:rPr sz="2000" b="1" spc="-45" dirty="0">
                <a:latin typeface="Calibri"/>
                <a:cs typeface="Calibri"/>
              </a:rPr>
              <a:t> </a:t>
            </a:r>
            <a:r>
              <a:rPr sz="2000" b="1" dirty="0">
                <a:latin typeface="Calibri"/>
                <a:cs typeface="Calibri"/>
              </a:rPr>
              <a:t>most</a:t>
            </a:r>
            <a:r>
              <a:rPr sz="2000" b="1" spc="-60" dirty="0">
                <a:latin typeface="Calibri"/>
                <a:cs typeface="Calibri"/>
              </a:rPr>
              <a:t> </a:t>
            </a:r>
            <a:r>
              <a:rPr sz="2000" b="1" dirty="0">
                <a:latin typeface="Calibri"/>
                <a:cs typeface="Calibri"/>
              </a:rPr>
              <a:t>number</a:t>
            </a:r>
            <a:r>
              <a:rPr sz="2000" b="1" spc="-60" dirty="0">
                <a:latin typeface="Calibri"/>
                <a:cs typeface="Calibri"/>
              </a:rPr>
              <a:t> </a:t>
            </a:r>
            <a:r>
              <a:rPr sz="2000" b="1" dirty="0">
                <a:latin typeface="Calibri"/>
                <a:cs typeface="Calibri"/>
              </a:rPr>
              <a:t>of</a:t>
            </a:r>
            <a:r>
              <a:rPr sz="2000" b="1" spc="-55" dirty="0">
                <a:latin typeface="Calibri"/>
                <a:cs typeface="Calibri"/>
              </a:rPr>
              <a:t> </a:t>
            </a:r>
            <a:r>
              <a:rPr sz="2000" b="1" spc="-10" dirty="0">
                <a:latin typeface="Calibri"/>
                <a:cs typeface="Calibri"/>
              </a:rPr>
              <a:t>restaurants</a:t>
            </a:r>
            <a:r>
              <a:rPr sz="2000" b="1" spc="-55" dirty="0">
                <a:latin typeface="Calibri"/>
                <a:cs typeface="Calibri"/>
              </a:rPr>
              <a:t> </a:t>
            </a:r>
            <a:r>
              <a:rPr sz="2000" b="1" dirty="0">
                <a:latin typeface="Calibri"/>
                <a:cs typeface="Calibri"/>
              </a:rPr>
              <a:t>were</a:t>
            </a:r>
            <a:r>
              <a:rPr sz="2000" b="1" spc="-45" dirty="0">
                <a:latin typeface="Calibri"/>
                <a:cs typeface="Calibri"/>
              </a:rPr>
              <a:t> </a:t>
            </a:r>
            <a:r>
              <a:rPr sz="2000" b="1" dirty="0">
                <a:latin typeface="Calibri"/>
                <a:cs typeface="Calibri"/>
              </a:rPr>
              <a:t>opened</a:t>
            </a:r>
            <a:r>
              <a:rPr sz="2000" b="1" spc="-55" dirty="0">
                <a:latin typeface="Calibri"/>
                <a:cs typeface="Calibri"/>
              </a:rPr>
              <a:t> </a:t>
            </a:r>
            <a:r>
              <a:rPr sz="2000" b="1" dirty="0">
                <a:latin typeface="Calibri"/>
                <a:cs typeface="Calibri"/>
              </a:rPr>
              <a:t>in</a:t>
            </a:r>
            <a:r>
              <a:rPr sz="2000" b="1" spc="-45" dirty="0">
                <a:latin typeface="Calibri"/>
                <a:cs typeface="Calibri"/>
              </a:rPr>
              <a:t> </a:t>
            </a:r>
            <a:r>
              <a:rPr sz="2000" b="1" dirty="0">
                <a:latin typeface="Calibri"/>
                <a:cs typeface="Calibri"/>
              </a:rPr>
              <a:t>2018</a:t>
            </a:r>
            <a:r>
              <a:rPr sz="2000" b="1" spc="-35" dirty="0">
                <a:latin typeface="Calibri"/>
                <a:cs typeface="Calibri"/>
              </a:rPr>
              <a:t> </a:t>
            </a:r>
            <a:r>
              <a:rPr sz="2000" b="1" spc="-10" dirty="0">
                <a:latin typeface="Calibri"/>
                <a:cs typeface="Calibri"/>
              </a:rPr>
              <a:t>which</a:t>
            </a:r>
            <a:endParaRPr sz="2000" dirty="0">
              <a:latin typeface="Calibri"/>
              <a:cs typeface="Calibri"/>
            </a:endParaRPr>
          </a:p>
          <a:p>
            <a:pPr marL="3810" algn="ctr">
              <a:lnSpc>
                <a:spcPct val="100000"/>
              </a:lnSpc>
              <a:spcBef>
                <a:spcPts val="5"/>
              </a:spcBef>
            </a:pPr>
            <a:r>
              <a:rPr sz="2000" b="1" dirty="0">
                <a:latin typeface="Calibri"/>
                <a:cs typeface="Calibri"/>
              </a:rPr>
              <a:t>was</a:t>
            </a:r>
            <a:r>
              <a:rPr sz="2000" b="1" spc="-65" dirty="0">
                <a:latin typeface="Calibri"/>
                <a:cs typeface="Calibri"/>
              </a:rPr>
              <a:t> </a:t>
            </a:r>
            <a:r>
              <a:rPr sz="2000" b="1" dirty="0">
                <a:latin typeface="Calibri"/>
                <a:cs typeface="Calibri"/>
              </a:rPr>
              <a:t>1102,</a:t>
            </a:r>
            <a:r>
              <a:rPr sz="2000" b="1" spc="-50" dirty="0">
                <a:latin typeface="Calibri"/>
                <a:cs typeface="Calibri"/>
              </a:rPr>
              <a:t> </a:t>
            </a:r>
            <a:r>
              <a:rPr sz="2000" b="1" dirty="0">
                <a:latin typeface="Calibri"/>
                <a:cs typeface="Calibri"/>
              </a:rPr>
              <a:t>followed</a:t>
            </a:r>
            <a:r>
              <a:rPr sz="2000" b="1" spc="-30" dirty="0">
                <a:latin typeface="Calibri"/>
                <a:cs typeface="Calibri"/>
              </a:rPr>
              <a:t> </a:t>
            </a:r>
            <a:r>
              <a:rPr sz="2000" b="1" dirty="0">
                <a:latin typeface="Calibri"/>
                <a:cs typeface="Calibri"/>
              </a:rPr>
              <a:t>by</a:t>
            </a:r>
            <a:r>
              <a:rPr sz="2000" b="1" spc="-85" dirty="0">
                <a:latin typeface="Calibri"/>
                <a:cs typeface="Calibri"/>
              </a:rPr>
              <a:t> </a:t>
            </a:r>
            <a:r>
              <a:rPr sz="2000" b="1" dirty="0">
                <a:latin typeface="Calibri"/>
                <a:cs typeface="Calibri"/>
              </a:rPr>
              <a:t>year</a:t>
            </a:r>
            <a:r>
              <a:rPr sz="2000" b="1" spc="-25" dirty="0">
                <a:latin typeface="Calibri"/>
                <a:cs typeface="Calibri"/>
              </a:rPr>
              <a:t> </a:t>
            </a:r>
            <a:r>
              <a:rPr sz="2000" b="1" dirty="0">
                <a:latin typeface="Calibri"/>
                <a:cs typeface="Calibri"/>
              </a:rPr>
              <a:t>2011</a:t>
            </a:r>
            <a:r>
              <a:rPr sz="2000" b="1" spc="-65" dirty="0">
                <a:latin typeface="Calibri"/>
                <a:cs typeface="Calibri"/>
              </a:rPr>
              <a:t> </a:t>
            </a:r>
            <a:r>
              <a:rPr sz="2000" b="1" dirty="0">
                <a:latin typeface="Calibri"/>
                <a:cs typeface="Calibri"/>
              </a:rPr>
              <a:t>which</a:t>
            </a:r>
            <a:r>
              <a:rPr sz="2000" b="1" spc="-55" dirty="0">
                <a:latin typeface="Calibri"/>
                <a:cs typeface="Calibri"/>
              </a:rPr>
              <a:t> </a:t>
            </a:r>
            <a:r>
              <a:rPr sz="2000" b="1" dirty="0">
                <a:latin typeface="Calibri"/>
                <a:cs typeface="Calibri"/>
              </a:rPr>
              <a:t>was</a:t>
            </a:r>
            <a:r>
              <a:rPr sz="2000" b="1" spc="-60" dirty="0">
                <a:latin typeface="Calibri"/>
                <a:cs typeface="Calibri"/>
              </a:rPr>
              <a:t> </a:t>
            </a:r>
            <a:r>
              <a:rPr sz="2000" b="1" spc="-20" dirty="0">
                <a:latin typeface="Calibri"/>
                <a:cs typeface="Calibri"/>
              </a:rPr>
              <a:t>1098</a:t>
            </a:r>
            <a:endParaRPr sz="2000" dirty="0">
              <a:latin typeface="Calibri"/>
              <a:cs typeface="Calibri"/>
            </a:endParaRPr>
          </a:p>
          <a:p>
            <a:pPr marL="5080" algn="ctr">
              <a:lnSpc>
                <a:spcPct val="100000"/>
              </a:lnSpc>
              <a:spcBef>
                <a:spcPts val="2400"/>
              </a:spcBef>
            </a:pPr>
            <a:r>
              <a:rPr sz="2000" b="1" dirty="0">
                <a:latin typeface="Calibri"/>
                <a:cs typeface="Calibri"/>
              </a:rPr>
              <a:t>The</a:t>
            </a:r>
            <a:r>
              <a:rPr sz="2000" b="1" spc="-50" dirty="0">
                <a:latin typeface="Calibri"/>
                <a:cs typeface="Calibri"/>
              </a:rPr>
              <a:t> </a:t>
            </a:r>
            <a:r>
              <a:rPr sz="2000" b="1" dirty="0">
                <a:latin typeface="Calibri"/>
                <a:cs typeface="Calibri"/>
              </a:rPr>
              <a:t>least</a:t>
            </a:r>
            <a:r>
              <a:rPr sz="2000" b="1" spc="-50" dirty="0">
                <a:latin typeface="Calibri"/>
                <a:cs typeface="Calibri"/>
              </a:rPr>
              <a:t> </a:t>
            </a:r>
            <a:r>
              <a:rPr sz="2000" b="1" dirty="0">
                <a:latin typeface="Calibri"/>
                <a:cs typeface="Calibri"/>
              </a:rPr>
              <a:t>number</a:t>
            </a:r>
            <a:r>
              <a:rPr sz="2000" b="1" spc="-60" dirty="0">
                <a:latin typeface="Calibri"/>
                <a:cs typeface="Calibri"/>
              </a:rPr>
              <a:t> </a:t>
            </a:r>
            <a:r>
              <a:rPr sz="2000" b="1" dirty="0">
                <a:latin typeface="Calibri"/>
                <a:cs typeface="Calibri"/>
              </a:rPr>
              <a:t>of</a:t>
            </a:r>
            <a:r>
              <a:rPr sz="2000" b="1" spc="-65" dirty="0">
                <a:latin typeface="Calibri"/>
                <a:cs typeface="Calibri"/>
              </a:rPr>
              <a:t> </a:t>
            </a:r>
            <a:r>
              <a:rPr sz="2000" b="1" spc="-10" dirty="0">
                <a:latin typeface="Calibri"/>
                <a:cs typeface="Calibri"/>
              </a:rPr>
              <a:t>restaurants</a:t>
            </a:r>
            <a:r>
              <a:rPr sz="2000" b="1" spc="-55" dirty="0">
                <a:latin typeface="Calibri"/>
                <a:cs typeface="Calibri"/>
              </a:rPr>
              <a:t> </a:t>
            </a:r>
            <a:r>
              <a:rPr sz="2000" b="1" dirty="0">
                <a:latin typeface="Calibri"/>
                <a:cs typeface="Calibri"/>
              </a:rPr>
              <a:t>were</a:t>
            </a:r>
            <a:r>
              <a:rPr sz="2000" b="1" spc="-50" dirty="0">
                <a:latin typeface="Calibri"/>
                <a:cs typeface="Calibri"/>
              </a:rPr>
              <a:t> </a:t>
            </a:r>
            <a:r>
              <a:rPr sz="2000" b="1" dirty="0">
                <a:latin typeface="Calibri"/>
                <a:cs typeface="Calibri"/>
              </a:rPr>
              <a:t>opened</a:t>
            </a:r>
            <a:r>
              <a:rPr sz="2000" b="1" spc="-60" dirty="0">
                <a:latin typeface="Calibri"/>
                <a:cs typeface="Calibri"/>
              </a:rPr>
              <a:t> </a:t>
            </a:r>
            <a:r>
              <a:rPr sz="2000" b="1" dirty="0">
                <a:latin typeface="Calibri"/>
                <a:cs typeface="Calibri"/>
              </a:rPr>
              <a:t>in</a:t>
            </a:r>
            <a:r>
              <a:rPr sz="2000" b="1" spc="-50" dirty="0">
                <a:latin typeface="Calibri"/>
                <a:cs typeface="Calibri"/>
              </a:rPr>
              <a:t> </a:t>
            </a:r>
            <a:r>
              <a:rPr sz="2000" b="1" dirty="0">
                <a:latin typeface="Calibri"/>
                <a:cs typeface="Calibri"/>
              </a:rPr>
              <a:t>year</a:t>
            </a:r>
            <a:r>
              <a:rPr sz="2000" b="1" spc="-20" dirty="0">
                <a:latin typeface="Calibri"/>
                <a:cs typeface="Calibri"/>
              </a:rPr>
              <a:t> 2012</a:t>
            </a:r>
            <a:endParaRPr sz="2000" dirty="0">
              <a:latin typeface="Calibri"/>
              <a:cs typeface="Calibri"/>
            </a:endParaRPr>
          </a:p>
          <a:p>
            <a:pPr marL="7620" algn="ctr">
              <a:lnSpc>
                <a:spcPct val="100000"/>
              </a:lnSpc>
            </a:pPr>
            <a:r>
              <a:rPr sz="2000" b="1" dirty="0">
                <a:latin typeface="Calibri"/>
                <a:cs typeface="Calibri"/>
              </a:rPr>
              <a:t>which</a:t>
            </a:r>
            <a:r>
              <a:rPr sz="2000" b="1" spc="-40" dirty="0">
                <a:latin typeface="Calibri"/>
                <a:cs typeface="Calibri"/>
              </a:rPr>
              <a:t> </a:t>
            </a:r>
            <a:r>
              <a:rPr sz="2000" b="1" dirty="0">
                <a:latin typeface="Calibri"/>
                <a:cs typeface="Calibri"/>
              </a:rPr>
              <a:t>was</a:t>
            </a:r>
            <a:r>
              <a:rPr sz="2000" b="1" spc="-50" dirty="0">
                <a:latin typeface="Calibri"/>
                <a:cs typeface="Calibri"/>
              </a:rPr>
              <a:t> </a:t>
            </a:r>
            <a:r>
              <a:rPr sz="2000" b="1" spc="-20" dirty="0">
                <a:latin typeface="Calibri"/>
                <a:cs typeface="Calibri"/>
              </a:rPr>
              <a:t>1022</a:t>
            </a:r>
            <a:endParaRPr lang="en-US" sz="2000" b="1" spc="-20" dirty="0">
              <a:latin typeface="Calibri"/>
              <a:cs typeface="Calibri"/>
            </a:endParaRPr>
          </a:p>
          <a:p>
            <a:pPr marL="7620" algn="ctr">
              <a:lnSpc>
                <a:spcPct val="100000"/>
              </a:lnSpc>
            </a:pPr>
            <a:endParaRPr lang="en-US" sz="2000" b="1" spc="-20" dirty="0">
              <a:latin typeface="Calibri"/>
              <a:cs typeface="Calibri"/>
            </a:endParaRPr>
          </a:p>
          <a:p>
            <a:r>
              <a:rPr lang="en-US" sz="2000" b="1" dirty="0"/>
              <a:t>Insight:</a:t>
            </a:r>
          </a:p>
          <a:p>
            <a:r>
              <a:rPr lang="en-US" sz="2000" dirty="0"/>
              <a:t>The count starts relatively high in </a:t>
            </a:r>
            <a:r>
              <a:rPr lang="en-US" sz="2000" b="1" dirty="0"/>
              <a:t>2011–2012</a:t>
            </a:r>
            <a:r>
              <a:rPr lang="en-US" sz="2000" dirty="0"/>
              <a:t>, dips sharply around </a:t>
            </a:r>
            <a:r>
              <a:rPr lang="en-US" sz="2000" b="1" dirty="0"/>
              <a:t>2013 &amp; 2016</a:t>
            </a:r>
            <a:r>
              <a:rPr lang="en-US" sz="2000" dirty="0"/>
              <a:t>, and rebounds again in </a:t>
            </a:r>
            <a:r>
              <a:rPr lang="en-US" sz="2000" b="1" dirty="0"/>
              <a:t>2017–2019</a:t>
            </a:r>
            <a:r>
              <a:rPr lang="en-US" sz="2000" dirty="0"/>
              <a:t>.</a:t>
            </a:r>
          </a:p>
          <a:p>
            <a:r>
              <a:rPr lang="en-US" sz="2000" dirty="0"/>
              <a:t>The </a:t>
            </a:r>
            <a:r>
              <a:rPr lang="en-US" sz="2000" b="1" dirty="0"/>
              <a:t>lowest point</a:t>
            </a:r>
            <a:r>
              <a:rPr lang="en-US" sz="2000" dirty="0"/>
              <a:t> seems to be </a:t>
            </a:r>
            <a:r>
              <a:rPr lang="en-US" sz="2000" b="1" dirty="0"/>
              <a:t>2016</a:t>
            </a:r>
            <a:r>
              <a:rPr lang="en-US" sz="2000" dirty="0"/>
              <a:t>, after which there’s a clear </a:t>
            </a:r>
            <a:r>
              <a:rPr lang="en-US" sz="2000" b="1" dirty="0"/>
              <a:t>upward trend</a:t>
            </a:r>
            <a:r>
              <a:rPr lang="en-US" sz="2000" dirty="0"/>
              <a:t>, peaking by </a:t>
            </a:r>
            <a:r>
              <a:rPr lang="en-US" sz="2000" b="1" dirty="0"/>
              <a:t>2019</a:t>
            </a:r>
            <a:r>
              <a:rPr lang="en-US" sz="2000" dirty="0"/>
              <a:t>.</a:t>
            </a:r>
          </a:p>
          <a:p>
            <a:r>
              <a:rPr lang="en-US" sz="2000" dirty="0"/>
              <a:t>The fluctuations may indicate </a:t>
            </a:r>
            <a:r>
              <a:rPr lang="en-US" sz="2000" b="1" dirty="0"/>
              <a:t>periodic onboarding drives</a:t>
            </a:r>
            <a:r>
              <a:rPr lang="en-US" sz="2000" dirty="0"/>
              <a:t>, </a:t>
            </a:r>
            <a:r>
              <a:rPr lang="en-US" sz="2000" b="1" dirty="0"/>
              <a:t>market dynamics</a:t>
            </a:r>
            <a:r>
              <a:rPr lang="en-US" sz="2000" dirty="0"/>
              <a:t>, or </a:t>
            </a:r>
            <a:r>
              <a:rPr lang="en-US" sz="2000" b="1" dirty="0"/>
              <a:t>changes in data availability</a:t>
            </a:r>
            <a:r>
              <a:rPr lang="en-US" sz="2000" dirty="0"/>
              <a:t>.</a:t>
            </a:r>
          </a:p>
          <a:p>
            <a:pPr marL="7620" algn="ctr">
              <a:lnSpc>
                <a:spcPct val="100000"/>
              </a:lnSpc>
            </a:pPr>
            <a:endParaRPr lang="en-US" sz="2000" spc="-20" dirty="0">
              <a:latin typeface="Calibri"/>
              <a:cs typeface="Calibri"/>
            </a:endParaRPr>
          </a:p>
          <a:p>
            <a:pPr marL="7620" algn="ctr">
              <a:lnSpc>
                <a:spcPct val="100000"/>
              </a:lnSpc>
            </a:pPr>
            <a:endParaRPr lang="en-US" sz="2000" b="1" spc="-20" dirty="0">
              <a:latin typeface="Calibri"/>
              <a:cs typeface="Calibri"/>
            </a:endParaRPr>
          </a:p>
          <a:p>
            <a:pPr marL="7620" algn="ctr">
              <a:lnSpc>
                <a:spcPct val="100000"/>
              </a:lnSpc>
            </a:pPr>
            <a:endParaRPr sz="2000" dirty="0">
              <a:latin typeface="Calibri"/>
              <a:cs typeface="Calibri"/>
            </a:endParaRPr>
          </a:p>
        </p:txBody>
      </p:sp>
      <p:sp>
        <p:nvSpPr>
          <p:cNvPr id="8" name="Rectangle: Rounded Corners 7">
            <a:extLst>
              <a:ext uri="{FF2B5EF4-FFF2-40B4-BE49-F238E27FC236}">
                <a16:creationId xmlns:a16="http://schemas.microsoft.com/office/drawing/2014/main" id="{1EF5D88B-25BB-224B-4D93-27DB7A082100}"/>
              </a:ext>
            </a:extLst>
          </p:cNvPr>
          <p:cNvSpPr/>
          <p:nvPr/>
        </p:nvSpPr>
        <p:spPr>
          <a:xfrm>
            <a:off x="11333806" y="5871310"/>
            <a:ext cx="6556952" cy="434911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Recommendations</a:t>
            </a:r>
          </a:p>
          <a:p>
            <a:r>
              <a:rPr lang="en-US" b="1" dirty="0"/>
              <a:t>Investigate Dips (2013, 2016)</a:t>
            </a:r>
            <a:endParaRPr lang="en-US" dirty="0"/>
          </a:p>
          <a:p>
            <a:pPr lvl="1"/>
            <a:r>
              <a:rPr lang="en-US" dirty="0"/>
              <a:t>Understand operational, economic, or policy reasons for lower counts—e.g., licensing delays, reduced onboarding efforts, or data capture gaps.</a:t>
            </a:r>
          </a:p>
          <a:p>
            <a:pPr lvl="1"/>
            <a:r>
              <a:rPr lang="en-US" dirty="0"/>
              <a:t>Fix underlying issues to prevent repeat slowdowns.</a:t>
            </a:r>
          </a:p>
          <a:p>
            <a:r>
              <a:rPr lang="en-US" b="1" dirty="0"/>
              <a:t>Leverage Growth Years (2017–2019)</a:t>
            </a:r>
            <a:endParaRPr lang="en-US" dirty="0"/>
          </a:p>
          <a:p>
            <a:pPr lvl="1"/>
            <a:r>
              <a:rPr lang="en-US" dirty="0"/>
              <a:t>Study what strategies worked (marketing, partnerships, technology rollouts) and replicate or enhance them.</a:t>
            </a:r>
          </a:p>
          <a:p>
            <a:r>
              <a:rPr lang="en-US" b="1" dirty="0"/>
              <a:t>Predictive Planning</a:t>
            </a:r>
            <a:endParaRPr lang="en-US" dirty="0"/>
          </a:p>
          <a:p>
            <a:pPr lvl="1"/>
            <a:r>
              <a:rPr lang="en-US" dirty="0"/>
              <a:t>Use the upward trend post-2016 to forecast demand, staffing, and infrastructure needs.</a:t>
            </a:r>
          </a:p>
          <a:p>
            <a:pPr lvl="1"/>
            <a:r>
              <a:rPr lang="en-US" dirty="0"/>
              <a:t>Develop KPIs around restaurant acquisition targets to maintain growth momentum.</a:t>
            </a:r>
          </a:p>
        </p:txBody>
      </p:sp>
      <p:pic>
        <p:nvPicPr>
          <p:cNvPr id="9" name="Picture 8">
            <a:extLst>
              <a:ext uri="{FF2B5EF4-FFF2-40B4-BE49-F238E27FC236}">
                <a16:creationId xmlns:a16="http://schemas.microsoft.com/office/drawing/2014/main" id="{C909ECFD-FE9B-7337-0594-7933C1B78EB8}"/>
              </a:ext>
            </a:extLst>
          </p:cNvPr>
          <p:cNvPicPr>
            <a:picLocks noChangeAspect="1"/>
          </p:cNvPicPr>
          <p:nvPr/>
        </p:nvPicPr>
        <p:blipFill>
          <a:blip r:embed="rId2"/>
          <a:stretch>
            <a:fillRect/>
          </a:stretch>
        </p:blipFill>
        <p:spPr>
          <a:xfrm>
            <a:off x="11836490" y="1927136"/>
            <a:ext cx="5801753" cy="39441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p:nvPr/>
        </p:nvSpPr>
        <p:spPr>
          <a:xfrm>
            <a:off x="0" y="192023"/>
            <a:ext cx="12268200" cy="7467600"/>
          </a:xfrm>
          <a:custGeom>
            <a:avLst/>
            <a:gdLst/>
            <a:ahLst/>
            <a:cxnLst/>
            <a:rect l="l" t="t" r="r" b="b"/>
            <a:pathLst>
              <a:path w="12268200" h="7467600">
                <a:moveTo>
                  <a:pt x="0" y="1244600"/>
                </a:moveTo>
                <a:lnTo>
                  <a:pt x="898" y="1196863"/>
                </a:lnTo>
                <a:lnTo>
                  <a:pt x="3573" y="1149581"/>
                </a:lnTo>
                <a:lnTo>
                  <a:pt x="7992" y="1102785"/>
                </a:lnTo>
                <a:lnTo>
                  <a:pt x="14122" y="1056508"/>
                </a:lnTo>
                <a:lnTo>
                  <a:pt x="21931" y="1010782"/>
                </a:lnTo>
                <a:lnTo>
                  <a:pt x="31387" y="965639"/>
                </a:lnTo>
                <a:lnTo>
                  <a:pt x="42459" y="921112"/>
                </a:lnTo>
                <a:lnTo>
                  <a:pt x="55113" y="877232"/>
                </a:lnTo>
                <a:lnTo>
                  <a:pt x="69317" y="834032"/>
                </a:lnTo>
                <a:lnTo>
                  <a:pt x="85040" y="791545"/>
                </a:lnTo>
                <a:lnTo>
                  <a:pt x="102248" y="749802"/>
                </a:lnTo>
                <a:lnTo>
                  <a:pt x="120910" y="708835"/>
                </a:lnTo>
                <a:lnTo>
                  <a:pt x="140994" y="668678"/>
                </a:lnTo>
                <a:lnTo>
                  <a:pt x="162467" y="629361"/>
                </a:lnTo>
                <a:lnTo>
                  <a:pt x="185296" y="590918"/>
                </a:lnTo>
                <a:lnTo>
                  <a:pt x="209451" y="553381"/>
                </a:lnTo>
                <a:lnTo>
                  <a:pt x="234898" y="516781"/>
                </a:lnTo>
                <a:lnTo>
                  <a:pt x="261606" y="481151"/>
                </a:lnTo>
                <a:lnTo>
                  <a:pt x="289541" y="446524"/>
                </a:lnTo>
                <a:lnTo>
                  <a:pt x="318673" y="412932"/>
                </a:lnTo>
                <a:lnTo>
                  <a:pt x="348968" y="380406"/>
                </a:lnTo>
                <a:lnTo>
                  <a:pt x="380395" y="348979"/>
                </a:lnTo>
                <a:lnTo>
                  <a:pt x="412920" y="318684"/>
                </a:lnTo>
                <a:lnTo>
                  <a:pt x="446513" y="289552"/>
                </a:lnTo>
                <a:lnTo>
                  <a:pt x="481140" y="261616"/>
                </a:lnTo>
                <a:lnTo>
                  <a:pt x="516770" y="234908"/>
                </a:lnTo>
                <a:lnTo>
                  <a:pt x="553370" y="209460"/>
                </a:lnTo>
                <a:lnTo>
                  <a:pt x="590908" y="185304"/>
                </a:lnTo>
                <a:lnTo>
                  <a:pt x="629352" y="162474"/>
                </a:lnTo>
                <a:lnTo>
                  <a:pt x="668669" y="141000"/>
                </a:lnTo>
                <a:lnTo>
                  <a:pt x="708828" y="120916"/>
                </a:lnTo>
                <a:lnTo>
                  <a:pt x="749796" y="102253"/>
                </a:lnTo>
                <a:lnTo>
                  <a:pt x="791541" y="85044"/>
                </a:lnTo>
                <a:lnTo>
                  <a:pt x="834030" y="69321"/>
                </a:lnTo>
                <a:lnTo>
                  <a:pt x="877232" y="55116"/>
                </a:lnTo>
                <a:lnTo>
                  <a:pt x="921114" y="42461"/>
                </a:lnTo>
                <a:lnTo>
                  <a:pt x="965644" y="31389"/>
                </a:lnTo>
                <a:lnTo>
                  <a:pt x="1010789" y="21932"/>
                </a:lnTo>
                <a:lnTo>
                  <a:pt x="1056518" y="14122"/>
                </a:lnTo>
                <a:lnTo>
                  <a:pt x="1102799" y="7992"/>
                </a:lnTo>
                <a:lnTo>
                  <a:pt x="1149598" y="3573"/>
                </a:lnTo>
                <a:lnTo>
                  <a:pt x="1196884" y="898"/>
                </a:lnTo>
                <a:lnTo>
                  <a:pt x="1244625" y="0"/>
                </a:lnTo>
                <a:lnTo>
                  <a:pt x="11023600" y="0"/>
                </a:lnTo>
                <a:lnTo>
                  <a:pt x="11071336" y="898"/>
                </a:lnTo>
                <a:lnTo>
                  <a:pt x="11118618" y="3573"/>
                </a:lnTo>
                <a:lnTo>
                  <a:pt x="11165414" y="7992"/>
                </a:lnTo>
                <a:lnTo>
                  <a:pt x="11211691" y="14122"/>
                </a:lnTo>
                <a:lnTo>
                  <a:pt x="11257417" y="21932"/>
                </a:lnTo>
                <a:lnTo>
                  <a:pt x="11302560" y="31389"/>
                </a:lnTo>
                <a:lnTo>
                  <a:pt x="11347087" y="42461"/>
                </a:lnTo>
                <a:lnTo>
                  <a:pt x="11390967" y="55116"/>
                </a:lnTo>
                <a:lnTo>
                  <a:pt x="11434167" y="69321"/>
                </a:lnTo>
                <a:lnTo>
                  <a:pt x="11476654" y="85044"/>
                </a:lnTo>
                <a:lnTo>
                  <a:pt x="11518397" y="102253"/>
                </a:lnTo>
                <a:lnTo>
                  <a:pt x="11559364" y="120916"/>
                </a:lnTo>
                <a:lnTo>
                  <a:pt x="11599521" y="141000"/>
                </a:lnTo>
                <a:lnTo>
                  <a:pt x="11638838" y="162474"/>
                </a:lnTo>
                <a:lnTo>
                  <a:pt x="11677281" y="185304"/>
                </a:lnTo>
                <a:lnTo>
                  <a:pt x="11714818" y="209460"/>
                </a:lnTo>
                <a:lnTo>
                  <a:pt x="11751418" y="234908"/>
                </a:lnTo>
                <a:lnTo>
                  <a:pt x="11787048" y="261616"/>
                </a:lnTo>
                <a:lnTo>
                  <a:pt x="11821675" y="289552"/>
                </a:lnTo>
                <a:lnTo>
                  <a:pt x="11855267" y="318684"/>
                </a:lnTo>
                <a:lnTo>
                  <a:pt x="11887793" y="348979"/>
                </a:lnTo>
                <a:lnTo>
                  <a:pt x="11919220" y="380406"/>
                </a:lnTo>
                <a:lnTo>
                  <a:pt x="11949515" y="412932"/>
                </a:lnTo>
                <a:lnTo>
                  <a:pt x="11978647" y="446524"/>
                </a:lnTo>
                <a:lnTo>
                  <a:pt x="12006583" y="481151"/>
                </a:lnTo>
                <a:lnTo>
                  <a:pt x="12033291" y="516781"/>
                </a:lnTo>
                <a:lnTo>
                  <a:pt x="12058739" y="553381"/>
                </a:lnTo>
                <a:lnTo>
                  <a:pt x="12082895" y="590918"/>
                </a:lnTo>
                <a:lnTo>
                  <a:pt x="12105725" y="629361"/>
                </a:lnTo>
                <a:lnTo>
                  <a:pt x="12127199" y="668678"/>
                </a:lnTo>
                <a:lnTo>
                  <a:pt x="12147283" y="708835"/>
                </a:lnTo>
                <a:lnTo>
                  <a:pt x="12165946" y="749802"/>
                </a:lnTo>
                <a:lnTo>
                  <a:pt x="12183155" y="791545"/>
                </a:lnTo>
                <a:lnTo>
                  <a:pt x="12198878" y="834032"/>
                </a:lnTo>
                <a:lnTo>
                  <a:pt x="12213083" y="877232"/>
                </a:lnTo>
                <a:lnTo>
                  <a:pt x="12225738" y="921112"/>
                </a:lnTo>
                <a:lnTo>
                  <a:pt x="12236810" y="965639"/>
                </a:lnTo>
                <a:lnTo>
                  <a:pt x="12246267" y="1010782"/>
                </a:lnTo>
                <a:lnTo>
                  <a:pt x="12254077" y="1056508"/>
                </a:lnTo>
                <a:lnTo>
                  <a:pt x="12260207" y="1102785"/>
                </a:lnTo>
                <a:lnTo>
                  <a:pt x="12264626" y="1149581"/>
                </a:lnTo>
                <a:lnTo>
                  <a:pt x="12267301" y="1196863"/>
                </a:lnTo>
                <a:lnTo>
                  <a:pt x="12268200" y="1244600"/>
                </a:lnTo>
                <a:lnTo>
                  <a:pt x="12268200" y="6223000"/>
                </a:lnTo>
                <a:lnTo>
                  <a:pt x="12267301" y="6270736"/>
                </a:lnTo>
                <a:lnTo>
                  <a:pt x="12264626" y="6318018"/>
                </a:lnTo>
                <a:lnTo>
                  <a:pt x="12260207" y="6364814"/>
                </a:lnTo>
                <a:lnTo>
                  <a:pt x="12254077" y="6411091"/>
                </a:lnTo>
                <a:lnTo>
                  <a:pt x="12246267" y="6456817"/>
                </a:lnTo>
                <a:lnTo>
                  <a:pt x="12236810" y="6501960"/>
                </a:lnTo>
                <a:lnTo>
                  <a:pt x="12225738" y="6546487"/>
                </a:lnTo>
                <a:lnTo>
                  <a:pt x="12213083" y="6590367"/>
                </a:lnTo>
                <a:lnTo>
                  <a:pt x="12198878" y="6633567"/>
                </a:lnTo>
                <a:lnTo>
                  <a:pt x="12183155" y="6676054"/>
                </a:lnTo>
                <a:lnTo>
                  <a:pt x="12165946" y="6717797"/>
                </a:lnTo>
                <a:lnTo>
                  <a:pt x="12147283" y="6758764"/>
                </a:lnTo>
                <a:lnTo>
                  <a:pt x="12127199" y="6798921"/>
                </a:lnTo>
                <a:lnTo>
                  <a:pt x="12105725" y="6838238"/>
                </a:lnTo>
                <a:lnTo>
                  <a:pt x="12082895" y="6876681"/>
                </a:lnTo>
                <a:lnTo>
                  <a:pt x="12058739" y="6914218"/>
                </a:lnTo>
                <a:lnTo>
                  <a:pt x="12033291" y="6950818"/>
                </a:lnTo>
                <a:lnTo>
                  <a:pt x="12006583" y="6986448"/>
                </a:lnTo>
                <a:lnTo>
                  <a:pt x="11978647" y="7021075"/>
                </a:lnTo>
                <a:lnTo>
                  <a:pt x="11949515" y="7054667"/>
                </a:lnTo>
                <a:lnTo>
                  <a:pt x="11919220" y="7087193"/>
                </a:lnTo>
                <a:lnTo>
                  <a:pt x="11887793" y="7118620"/>
                </a:lnTo>
                <a:lnTo>
                  <a:pt x="11855267" y="7148915"/>
                </a:lnTo>
                <a:lnTo>
                  <a:pt x="11821675" y="7178047"/>
                </a:lnTo>
                <a:lnTo>
                  <a:pt x="11787048" y="7205983"/>
                </a:lnTo>
                <a:lnTo>
                  <a:pt x="11751418" y="7232691"/>
                </a:lnTo>
                <a:lnTo>
                  <a:pt x="11714818" y="7258139"/>
                </a:lnTo>
                <a:lnTo>
                  <a:pt x="11677281" y="7282295"/>
                </a:lnTo>
                <a:lnTo>
                  <a:pt x="11638838" y="7305125"/>
                </a:lnTo>
                <a:lnTo>
                  <a:pt x="11599521" y="7326599"/>
                </a:lnTo>
                <a:lnTo>
                  <a:pt x="11559364" y="7346683"/>
                </a:lnTo>
                <a:lnTo>
                  <a:pt x="11518397" y="7365346"/>
                </a:lnTo>
                <a:lnTo>
                  <a:pt x="11476654" y="7382555"/>
                </a:lnTo>
                <a:lnTo>
                  <a:pt x="11434167" y="7398278"/>
                </a:lnTo>
                <a:lnTo>
                  <a:pt x="11390967" y="7412483"/>
                </a:lnTo>
                <a:lnTo>
                  <a:pt x="11347087" y="7425138"/>
                </a:lnTo>
                <a:lnTo>
                  <a:pt x="11302560" y="7436210"/>
                </a:lnTo>
                <a:lnTo>
                  <a:pt x="11257417" y="7445667"/>
                </a:lnTo>
                <a:lnTo>
                  <a:pt x="11211691" y="7453477"/>
                </a:lnTo>
                <a:lnTo>
                  <a:pt x="11165414" y="7459607"/>
                </a:lnTo>
                <a:lnTo>
                  <a:pt x="11118618" y="7464026"/>
                </a:lnTo>
                <a:lnTo>
                  <a:pt x="11071336" y="7466701"/>
                </a:lnTo>
                <a:lnTo>
                  <a:pt x="11023600" y="7467600"/>
                </a:lnTo>
                <a:lnTo>
                  <a:pt x="1244625" y="7467600"/>
                </a:lnTo>
                <a:lnTo>
                  <a:pt x="1196884" y="7466701"/>
                </a:lnTo>
                <a:lnTo>
                  <a:pt x="1149598" y="7464026"/>
                </a:lnTo>
                <a:lnTo>
                  <a:pt x="1102799" y="7459607"/>
                </a:lnTo>
                <a:lnTo>
                  <a:pt x="1056518" y="7453477"/>
                </a:lnTo>
                <a:lnTo>
                  <a:pt x="1010789" y="7445667"/>
                </a:lnTo>
                <a:lnTo>
                  <a:pt x="965644" y="7436210"/>
                </a:lnTo>
                <a:lnTo>
                  <a:pt x="921114" y="7425138"/>
                </a:lnTo>
                <a:lnTo>
                  <a:pt x="877232" y="7412483"/>
                </a:lnTo>
                <a:lnTo>
                  <a:pt x="834030" y="7398278"/>
                </a:lnTo>
                <a:lnTo>
                  <a:pt x="791541" y="7382555"/>
                </a:lnTo>
                <a:lnTo>
                  <a:pt x="749796" y="7365346"/>
                </a:lnTo>
                <a:lnTo>
                  <a:pt x="708828" y="7346683"/>
                </a:lnTo>
                <a:lnTo>
                  <a:pt x="668669" y="7326599"/>
                </a:lnTo>
                <a:lnTo>
                  <a:pt x="629352" y="7305125"/>
                </a:lnTo>
                <a:lnTo>
                  <a:pt x="590908" y="7282295"/>
                </a:lnTo>
                <a:lnTo>
                  <a:pt x="553370" y="7258139"/>
                </a:lnTo>
                <a:lnTo>
                  <a:pt x="516770" y="7232691"/>
                </a:lnTo>
                <a:lnTo>
                  <a:pt x="481140" y="7205983"/>
                </a:lnTo>
                <a:lnTo>
                  <a:pt x="446513" y="7178047"/>
                </a:lnTo>
                <a:lnTo>
                  <a:pt x="412920" y="7148915"/>
                </a:lnTo>
                <a:lnTo>
                  <a:pt x="380395" y="7118620"/>
                </a:lnTo>
                <a:lnTo>
                  <a:pt x="348968" y="7087193"/>
                </a:lnTo>
                <a:lnTo>
                  <a:pt x="318673" y="7054667"/>
                </a:lnTo>
                <a:lnTo>
                  <a:pt x="289541" y="7021075"/>
                </a:lnTo>
                <a:lnTo>
                  <a:pt x="261606" y="6986448"/>
                </a:lnTo>
                <a:lnTo>
                  <a:pt x="234898" y="6950818"/>
                </a:lnTo>
                <a:lnTo>
                  <a:pt x="209451" y="6914218"/>
                </a:lnTo>
                <a:lnTo>
                  <a:pt x="185296" y="6876681"/>
                </a:lnTo>
                <a:lnTo>
                  <a:pt x="162467" y="6838238"/>
                </a:lnTo>
                <a:lnTo>
                  <a:pt x="140994" y="6798921"/>
                </a:lnTo>
                <a:lnTo>
                  <a:pt x="120910" y="6758764"/>
                </a:lnTo>
                <a:lnTo>
                  <a:pt x="102248" y="6717797"/>
                </a:lnTo>
                <a:lnTo>
                  <a:pt x="85040" y="6676054"/>
                </a:lnTo>
                <a:lnTo>
                  <a:pt x="69317" y="6633567"/>
                </a:lnTo>
                <a:lnTo>
                  <a:pt x="55113" y="6590367"/>
                </a:lnTo>
                <a:lnTo>
                  <a:pt x="42459" y="6546487"/>
                </a:lnTo>
                <a:lnTo>
                  <a:pt x="31387" y="6501960"/>
                </a:lnTo>
                <a:lnTo>
                  <a:pt x="21931" y="6456817"/>
                </a:lnTo>
                <a:lnTo>
                  <a:pt x="14122" y="6411091"/>
                </a:lnTo>
                <a:lnTo>
                  <a:pt x="7992" y="6364814"/>
                </a:lnTo>
                <a:lnTo>
                  <a:pt x="3573" y="6318018"/>
                </a:lnTo>
                <a:lnTo>
                  <a:pt x="898" y="6270736"/>
                </a:lnTo>
                <a:lnTo>
                  <a:pt x="0" y="6223000"/>
                </a:lnTo>
                <a:lnTo>
                  <a:pt x="0" y="1244600"/>
                </a:lnTo>
                <a:close/>
              </a:path>
            </a:pathLst>
          </a:custGeom>
          <a:ln w="24384">
            <a:solidFill>
              <a:srgbClr val="F79546"/>
            </a:solidFill>
          </a:ln>
        </p:spPr>
        <p:txBody>
          <a:bodyPr wrap="square" lIns="0" tIns="0" rIns="0" bIns="0" rtlCol="0"/>
          <a:lstStyle/>
          <a:p>
            <a:endParaRPr/>
          </a:p>
        </p:txBody>
      </p:sp>
      <p:sp>
        <p:nvSpPr>
          <p:cNvPr id="3" name="object 3"/>
          <p:cNvSpPr txBox="1"/>
          <p:nvPr/>
        </p:nvSpPr>
        <p:spPr>
          <a:xfrm>
            <a:off x="2794254" y="1699386"/>
            <a:ext cx="6677659" cy="4083169"/>
          </a:xfrm>
          <a:prstGeom prst="rect">
            <a:avLst/>
          </a:prstGeom>
        </p:spPr>
        <p:txBody>
          <a:bodyPr vert="horz" wrap="square" lIns="0" tIns="12700" rIns="0" bIns="0" rtlCol="0">
            <a:spAutoFit/>
          </a:bodyPr>
          <a:lstStyle/>
          <a:p>
            <a:pPr marL="2540" algn="ctr">
              <a:lnSpc>
                <a:spcPct val="100000"/>
              </a:lnSpc>
              <a:spcBef>
                <a:spcPts val="100"/>
              </a:spcBef>
            </a:pPr>
            <a:r>
              <a:rPr sz="2800" b="1" u="sng" spc="-20" dirty="0">
                <a:uFill>
                  <a:solidFill>
                    <a:srgbClr val="000000"/>
                  </a:solidFill>
                </a:uFill>
                <a:latin typeface="Calibri"/>
                <a:cs typeface="Calibri"/>
              </a:rPr>
              <a:t>AV</a:t>
            </a:r>
            <a:r>
              <a:rPr lang="en-US" sz="2800" b="1" u="sng" spc="-20" dirty="0">
                <a:uFill>
                  <a:solidFill>
                    <a:srgbClr val="000000"/>
                  </a:solidFill>
                </a:uFill>
                <a:latin typeface="Calibri"/>
                <a:cs typeface="Calibri"/>
              </a:rPr>
              <a:t>E</a:t>
            </a:r>
            <a:r>
              <a:rPr sz="2800" b="1" u="sng" spc="-20" dirty="0">
                <a:uFill>
                  <a:solidFill>
                    <a:srgbClr val="000000"/>
                  </a:solidFill>
                </a:uFill>
                <a:latin typeface="Calibri"/>
                <a:cs typeface="Calibri"/>
              </a:rPr>
              <a:t>RAGE</a:t>
            </a:r>
            <a:r>
              <a:rPr sz="2800" b="1" u="sng" spc="-65" dirty="0">
                <a:uFill>
                  <a:solidFill>
                    <a:srgbClr val="000000"/>
                  </a:solidFill>
                </a:uFill>
                <a:latin typeface="Calibri"/>
                <a:cs typeface="Calibri"/>
              </a:rPr>
              <a:t> </a:t>
            </a:r>
            <a:r>
              <a:rPr sz="2800" b="1" u="sng" dirty="0">
                <a:uFill>
                  <a:solidFill>
                    <a:srgbClr val="000000"/>
                  </a:solidFill>
                </a:uFill>
                <a:latin typeface="Calibri"/>
                <a:cs typeface="Calibri"/>
              </a:rPr>
              <a:t>OF</a:t>
            </a:r>
            <a:r>
              <a:rPr sz="2800" b="1" u="sng" spc="-45" dirty="0">
                <a:uFill>
                  <a:solidFill>
                    <a:srgbClr val="000000"/>
                  </a:solidFill>
                </a:uFill>
                <a:latin typeface="Calibri"/>
                <a:cs typeface="Calibri"/>
              </a:rPr>
              <a:t> </a:t>
            </a:r>
            <a:r>
              <a:rPr sz="2800" b="1" u="sng" spc="-10" dirty="0">
                <a:uFill>
                  <a:solidFill>
                    <a:srgbClr val="000000"/>
                  </a:solidFill>
                </a:uFill>
                <a:latin typeface="Calibri"/>
                <a:cs typeface="Calibri"/>
              </a:rPr>
              <a:t>RATING.</a:t>
            </a:r>
            <a:endParaRPr sz="2800" dirty="0">
              <a:latin typeface="Calibri"/>
              <a:cs typeface="Calibri"/>
            </a:endParaRPr>
          </a:p>
          <a:p>
            <a:pPr marL="36830" marR="30480" indent="3175" algn="ctr">
              <a:lnSpc>
                <a:spcPct val="100000"/>
              </a:lnSpc>
              <a:spcBef>
                <a:spcPts val="2880"/>
              </a:spcBef>
            </a:pPr>
            <a:r>
              <a:rPr sz="2000" b="1" dirty="0">
                <a:latin typeface="Calibri"/>
                <a:cs typeface="Calibri"/>
              </a:rPr>
              <a:t>The</a:t>
            </a:r>
            <a:r>
              <a:rPr sz="2000" b="1" spc="-70" dirty="0">
                <a:latin typeface="Calibri"/>
                <a:cs typeface="Calibri"/>
              </a:rPr>
              <a:t> </a:t>
            </a:r>
            <a:r>
              <a:rPr sz="2000" b="1" spc="-20" dirty="0">
                <a:latin typeface="Calibri"/>
                <a:cs typeface="Calibri"/>
              </a:rPr>
              <a:t>average</a:t>
            </a:r>
            <a:r>
              <a:rPr sz="2000" b="1" spc="-30" dirty="0">
                <a:latin typeface="Calibri"/>
                <a:cs typeface="Calibri"/>
              </a:rPr>
              <a:t> </a:t>
            </a:r>
            <a:r>
              <a:rPr sz="2000" b="1" dirty="0">
                <a:latin typeface="Calibri"/>
                <a:cs typeface="Calibri"/>
              </a:rPr>
              <a:t>rating</a:t>
            </a:r>
            <a:r>
              <a:rPr sz="2000" b="1" spc="-70" dirty="0">
                <a:latin typeface="Calibri"/>
                <a:cs typeface="Calibri"/>
              </a:rPr>
              <a:t> </a:t>
            </a:r>
            <a:r>
              <a:rPr sz="2000" b="1" dirty="0">
                <a:latin typeface="Calibri"/>
                <a:cs typeface="Calibri"/>
              </a:rPr>
              <a:t>of</a:t>
            </a:r>
            <a:r>
              <a:rPr sz="2000" b="1" spc="-75" dirty="0">
                <a:latin typeface="Calibri"/>
                <a:cs typeface="Calibri"/>
              </a:rPr>
              <a:t> </a:t>
            </a:r>
            <a:r>
              <a:rPr sz="2000" b="1" dirty="0">
                <a:latin typeface="Calibri"/>
                <a:cs typeface="Calibri"/>
              </a:rPr>
              <a:t>a</a:t>
            </a:r>
            <a:r>
              <a:rPr sz="2000" b="1" spc="-50" dirty="0">
                <a:latin typeface="Calibri"/>
                <a:cs typeface="Calibri"/>
              </a:rPr>
              <a:t> </a:t>
            </a:r>
            <a:r>
              <a:rPr sz="2000" b="1" spc="-10" dirty="0">
                <a:latin typeface="Calibri"/>
                <a:cs typeface="Calibri"/>
              </a:rPr>
              <a:t>restaurant</a:t>
            </a:r>
            <a:r>
              <a:rPr sz="2000" b="1" spc="-55" dirty="0">
                <a:latin typeface="Calibri"/>
                <a:cs typeface="Calibri"/>
              </a:rPr>
              <a:t> </a:t>
            </a:r>
            <a:r>
              <a:rPr sz="2000" b="1" dirty="0">
                <a:latin typeface="Calibri"/>
                <a:cs typeface="Calibri"/>
              </a:rPr>
              <a:t>is</a:t>
            </a:r>
            <a:r>
              <a:rPr sz="2000" b="1" spc="-60" dirty="0">
                <a:latin typeface="Calibri"/>
                <a:cs typeface="Calibri"/>
              </a:rPr>
              <a:t> </a:t>
            </a:r>
            <a:r>
              <a:rPr sz="2000" b="1" spc="-10" dirty="0">
                <a:latin typeface="Calibri"/>
                <a:cs typeface="Calibri"/>
              </a:rPr>
              <a:t>typically </a:t>
            </a:r>
            <a:r>
              <a:rPr sz="2000" b="1" dirty="0">
                <a:latin typeface="Calibri"/>
                <a:cs typeface="Calibri"/>
              </a:rPr>
              <a:t>calculated</a:t>
            </a:r>
            <a:r>
              <a:rPr sz="2000" b="1" spc="-65" dirty="0">
                <a:latin typeface="Calibri"/>
                <a:cs typeface="Calibri"/>
              </a:rPr>
              <a:t> </a:t>
            </a:r>
            <a:r>
              <a:rPr sz="2000" b="1" dirty="0">
                <a:latin typeface="Calibri"/>
                <a:cs typeface="Calibri"/>
              </a:rPr>
              <a:t>by</a:t>
            </a:r>
            <a:r>
              <a:rPr sz="2000" b="1" spc="-50" dirty="0">
                <a:latin typeface="Calibri"/>
                <a:cs typeface="Calibri"/>
              </a:rPr>
              <a:t> </a:t>
            </a:r>
            <a:r>
              <a:rPr sz="2000" b="1" dirty="0">
                <a:latin typeface="Calibri"/>
                <a:cs typeface="Calibri"/>
              </a:rPr>
              <a:t>taking</a:t>
            </a:r>
            <a:r>
              <a:rPr sz="2000" b="1" spc="-65" dirty="0">
                <a:latin typeface="Calibri"/>
                <a:cs typeface="Calibri"/>
              </a:rPr>
              <a:t> </a:t>
            </a:r>
            <a:r>
              <a:rPr sz="2000" b="1" dirty="0">
                <a:latin typeface="Calibri"/>
                <a:cs typeface="Calibri"/>
              </a:rPr>
              <a:t>the</a:t>
            </a:r>
            <a:r>
              <a:rPr sz="2000" b="1" spc="-70" dirty="0">
                <a:latin typeface="Calibri"/>
                <a:cs typeface="Calibri"/>
              </a:rPr>
              <a:t> </a:t>
            </a:r>
            <a:r>
              <a:rPr sz="2000" b="1" dirty="0">
                <a:latin typeface="Calibri"/>
                <a:cs typeface="Calibri"/>
              </a:rPr>
              <a:t>total</a:t>
            </a:r>
            <a:r>
              <a:rPr sz="2000" b="1" spc="-55" dirty="0">
                <a:latin typeface="Calibri"/>
                <a:cs typeface="Calibri"/>
              </a:rPr>
              <a:t> </a:t>
            </a:r>
            <a:r>
              <a:rPr sz="2000" b="1" dirty="0">
                <a:latin typeface="Calibri"/>
                <a:cs typeface="Calibri"/>
              </a:rPr>
              <a:t>of</a:t>
            </a:r>
            <a:r>
              <a:rPr sz="2000" b="1" spc="-45" dirty="0">
                <a:latin typeface="Calibri"/>
                <a:cs typeface="Calibri"/>
              </a:rPr>
              <a:t> </a:t>
            </a:r>
            <a:r>
              <a:rPr sz="2000" b="1" dirty="0">
                <a:latin typeface="Calibri"/>
                <a:cs typeface="Calibri"/>
              </a:rPr>
              <a:t>all</a:t>
            </a:r>
            <a:r>
              <a:rPr sz="2000" b="1" spc="-55" dirty="0">
                <a:latin typeface="Calibri"/>
                <a:cs typeface="Calibri"/>
              </a:rPr>
              <a:t> </a:t>
            </a:r>
            <a:r>
              <a:rPr sz="2000" b="1" dirty="0">
                <a:latin typeface="Calibri"/>
                <a:cs typeface="Calibri"/>
              </a:rPr>
              <a:t>individual</a:t>
            </a:r>
            <a:r>
              <a:rPr sz="2000" b="1" spc="-114" dirty="0">
                <a:latin typeface="Calibri"/>
                <a:cs typeface="Calibri"/>
              </a:rPr>
              <a:t> </a:t>
            </a:r>
            <a:r>
              <a:rPr sz="2000" b="1" spc="-10" dirty="0">
                <a:latin typeface="Calibri"/>
                <a:cs typeface="Calibri"/>
              </a:rPr>
              <a:t>ratings </a:t>
            </a:r>
            <a:r>
              <a:rPr sz="2000" b="1" dirty="0">
                <a:latin typeface="Calibri"/>
                <a:cs typeface="Calibri"/>
              </a:rPr>
              <a:t>given</a:t>
            </a:r>
            <a:r>
              <a:rPr sz="2000" b="1" spc="-15" dirty="0">
                <a:latin typeface="Calibri"/>
                <a:cs typeface="Calibri"/>
              </a:rPr>
              <a:t> </a:t>
            </a:r>
            <a:r>
              <a:rPr sz="2000" b="1" dirty="0">
                <a:latin typeface="Calibri"/>
                <a:cs typeface="Calibri"/>
              </a:rPr>
              <a:t>by</a:t>
            </a:r>
            <a:r>
              <a:rPr sz="2000" b="1" spc="-30" dirty="0">
                <a:latin typeface="Calibri"/>
                <a:cs typeface="Calibri"/>
              </a:rPr>
              <a:t> </a:t>
            </a:r>
            <a:r>
              <a:rPr sz="2000" b="1" spc="-10" dirty="0">
                <a:latin typeface="Calibri"/>
                <a:cs typeface="Calibri"/>
              </a:rPr>
              <a:t>customers</a:t>
            </a:r>
            <a:r>
              <a:rPr sz="2000" b="1" spc="-60" dirty="0">
                <a:latin typeface="Calibri"/>
                <a:cs typeface="Calibri"/>
              </a:rPr>
              <a:t> </a:t>
            </a:r>
            <a:r>
              <a:rPr sz="2000" b="1" dirty="0">
                <a:latin typeface="Calibri"/>
                <a:cs typeface="Calibri"/>
              </a:rPr>
              <a:t>and</a:t>
            </a:r>
            <a:r>
              <a:rPr sz="2000" b="1" spc="-30" dirty="0">
                <a:latin typeface="Calibri"/>
                <a:cs typeface="Calibri"/>
              </a:rPr>
              <a:t> </a:t>
            </a:r>
            <a:r>
              <a:rPr sz="2000" b="1" dirty="0">
                <a:latin typeface="Calibri"/>
                <a:cs typeface="Calibri"/>
              </a:rPr>
              <a:t>dividing</a:t>
            </a:r>
            <a:r>
              <a:rPr sz="2000" b="1" spc="-65" dirty="0">
                <a:latin typeface="Calibri"/>
                <a:cs typeface="Calibri"/>
              </a:rPr>
              <a:t> </a:t>
            </a:r>
            <a:r>
              <a:rPr sz="2000" b="1" dirty="0">
                <a:latin typeface="Calibri"/>
                <a:cs typeface="Calibri"/>
              </a:rPr>
              <a:t>it</a:t>
            </a:r>
            <a:r>
              <a:rPr sz="2000" b="1" spc="-30" dirty="0">
                <a:latin typeface="Calibri"/>
                <a:cs typeface="Calibri"/>
              </a:rPr>
              <a:t> </a:t>
            </a:r>
            <a:r>
              <a:rPr sz="2000" b="1" dirty="0">
                <a:latin typeface="Calibri"/>
                <a:cs typeface="Calibri"/>
              </a:rPr>
              <a:t>by</a:t>
            </a:r>
            <a:r>
              <a:rPr sz="2000" b="1" spc="-30" dirty="0">
                <a:latin typeface="Calibri"/>
                <a:cs typeface="Calibri"/>
              </a:rPr>
              <a:t> </a:t>
            </a:r>
            <a:r>
              <a:rPr sz="2000" b="1" dirty="0">
                <a:latin typeface="Calibri"/>
                <a:cs typeface="Calibri"/>
              </a:rPr>
              <a:t>the</a:t>
            </a:r>
            <a:r>
              <a:rPr sz="2000" b="1" spc="-45" dirty="0">
                <a:latin typeface="Calibri"/>
                <a:cs typeface="Calibri"/>
              </a:rPr>
              <a:t> </a:t>
            </a:r>
            <a:r>
              <a:rPr sz="2000" b="1" dirty="0">
                <a:latin typeface="Calibri"/>
                <a:cs typeface="Calibri"/>
              </a:rPr>
              <a:t>number</a:t>
            </a:r>
            <a:r>
              <a:rPr sz="2000" b="1" spc="-60" dirty="0">
                <a:latin typeface="Calibri"/>
                <a:cs typeface="Calibri"/>
              </a:rPr>
              <a:t> </a:t>
            </a:r>
            <a:r>
              <a:rPr sz="2000" b="1" spc="-25" dirty="0">
                <a:latin typeface="Calibri"/>
                <a:cs typeface="Calibri"/>
              </a:rPr>
              <a:t>of </a:t>
            </a:r>
            <a:r>
              <a:rPr sz="2000" b="1" dirty="0">
                <a:latin typeface="Calibri"/>
                <a:cs typeface="Calibri"/>
              </a:rPr>
              <a:t>ratings</a:t>
            </a:r>
            <a:r>
              <a:rPr sz="2000" b="1" spc="-120" dirty="0">
                <a:latin typeface="Calibri"/>
                <a:cs typeface="Calibri"/>
              </a:rPr>
              <a:t> </a:t>
            </a:r>
            <a:r>
              <a:rPr sz="2000" b="1" spc="-10" dirty="0">
                <a:latin typeface="Calibri"/>
                <a:cs typeface="Calibri"/>
              </a:rPr>
              <a:t>received.</a:t>
            </a:r>
            <a:endParaRPr sz="2000" dirty="0">
              <a:latin typeface="Calibri"/>
              <a:cs typeface="Calibri"/>
            </a:endParaRPr>
          </a:p>
          <a:p>
            <a:pPr marL="12065" marR="5080" indent="-1270" algn="ctr">
              <a:lnSpc>
                <a:spcPct val="100000"/>
              </a:lnSpc>
              <a:spcBef>
                <a:spcPts val="2885"/>
              </a:spcBef>
            </a:pPr>
            <a:r>
              <a:rPr sz="2000" b="1" dirty="0">
                <a:latin typeface="Calibri"/>
                <a:cs typeface="Calibri"/>
              </a:rPr>
              <a:t>This</a:t>
            </a:r>
            <a:r>
              <a:rPr sz="2000" b="1" spc="-90" dirty="0">
                <a:latin typeface="Calibri"/>
                <a:cs typeface="Calibri"/>
              </a:rPr>
              <a:t> </a:t>
            </a:r>
            <a:r>
              <a:rPr sz="2000" b="1" spc="-20" dirty="0">
                <a:latin typeface="Calibri"/>
                <a:cs typeface="Calibri"/>
              </a:rPr>
              <a:t>average</a:t>
            </a:r>
            <a:r>
              <a:rPr sz="2000" b="1" spc="-30" dirty="0">
                <a:latin typeface="Calibri"/>
                <a:cs typeface="Calibri"/>
              </a:rPr>
              <a:t> </a:t>
            </a:r>
            <a:r>
              <a:rPr sz="2000" b="1" dirty="0">
                <a:latin typeface="Calibri"/>
                <a:cs typeface="Calibri"/>
              </a:rPr>
              <a:t>helps</a:t>
            </a:r>
            <a:r>
              <a:rPr sz="2000" b="1" spc="-85" dirty="0">
                <a:latin typeface="Calibri"/>
                <a:cs typeface="Calibri"/>
              </a:rPr>
              <a:t> </a:t>
            </a:r>
            <a:r>
              <a:rPr sz="2000" b="1" dirty="0">
                <a:latin typeface="Calibri"/>
                <a:cs typeface="Calibri"/>
              </a:rPr>
              <a:t>consumers</a:t>
            </a:r>
            <a:r>
              <a:rPr sz="2000" b="1" spc="-90" dirty="0">
                <a:latin typeface="Calibri"/>
                <a:cs typeface="Calibri"/>
              </a:rPr>
              <a:t> </a:t>
            </a:r>
            <a:r>
              <a:rPr sz="2000" b="1" dirty="0">
                <a:latin typeface="Calibri"/>
                <a:cs typeface="Calibri"/>
              </a:rPr>
              <a:t>gauge</a:t>
            </a:r>
            <a:r>
              <a:rPr sz="2000" b="1" spc="-30" dirty="0">
                <a:latin typeface="Calibri"/>
                <a:cs typeface="Calibri"/>
              </a:rPr>
              <a:t> </a:t>
            </a:r>
            <a:r>
              <a:rPr sz="2000" b="1" dirty="0">
                <a:latin typeface="Calibri"/>
                <a:cs typeface="Calibri"/>
              </a:rPr>
              <a:t>the</a:t>
            </a:r>
            <a:r>
              <a:rPr sz="2000" b="1" spc="-55" dirty="0">
                <a:latin typeface="Calibri"/>
                <a:cs typeface="Calibri"/>
              </a:rPr>
              <a:t> </a:t>
            </a:r>
            <a:r>
              <a:rPr sz="2000" b="1" spc="-10" dirty="0">
                <a:latin typeface="Calibri"/>
                <a:cs typeface="Calibri"/>
              </a:rPr>
              <a:t>overall </a:t>
            </a:r>
            <a:r>
              <a:rPr sz="2000" b="1" dirty="0">
                <a:latin typeface="Calibri"/>
                <a:cs typeface="Calibri"/>
              </a:rPr>
              <a:t>quality</a:t>
            </a:r>
            <a:r>
              <a:rPr sz="2000" b="1" spc="-80" dirty="0">
                <a:latin typeface="Calibri"/>
                <a:cs typeface="Calibri"/>
              </a:rPr>
              <a:t> </a:t>
            </a:r>
            <a:r>
              <a:rPr sz="2000" b="1" dirty="0">
                <a:latin typeface="Calibri"/>
                <a:cs typeface="Calibri"/>
              </a:rPr>
              <a:t>and</a:t>
            </a:r>
            <a:r>
              <a:rPr sz="2000" b="1" spc="-25" dirty="0">
                <a:latin typeface="Calibri"/>
                <a:cs typeface="Calibri"/>
              </a:rPr>
              <a:t> </a:t>
            </a:r>
            <a:r>
              <a:rPr sz="2000" b="1" dirty="0">
                <a:latin typeface="Calibri"/>
                <a:cs typeface="Calibri"/>
              </a:rPr>
              <a:t>customer</a:t>
            </a:r>
            <a:r>
              <a:rPr sz="2000" b="1" spc="-70" dirty="0">
                <a:latin typeface="Calibri"/>
                <a:cs typeface="Calibri"/>
              </a:rPr>
              <a:t> </a:t>
            </a:r>
            <a:r>
              <a:rPr sz="2000" b="1" spc="-10" dirty="0">
                <a:latin typeface="Calibri"/>
                <a:cs typeface="Calibri"/>
              </a:rPr>
              <a:t>satisfaction</a:t>
            </a:r>
            <a:r>
              <a:rPr sz="2000" b="1" spc="-40" dirty="0">
                <a:latin typeface="Calibri"/>
                <a:cs typeface="Calibri"/>
              </a:rPr>
              <a:t> </a:t>
            </a:r>
            <a:r>
              <a:rPr sz="2000" b="1" dirty="0">
                <a:latin typeface="Calibri"/>
                <a:cs typeface="Calibri"/>
              </a:rPr>
              <a:t>of</a:t>
            </a:r>
            <a:r>
              <a:rPr sz="2000" b="1" spc="-40" dirty="0">
                <a:latin typeface="Calibri"/>
                <a:cs typeface="Calibri"/>
              </a:rPr>
              <a:t> </a:t>
            </a:r>
            <a:r>
              <a:rPr sz="2000" b="1" dirty="0">
                <a:latin typeface="Calibri"/>
                <a:cs typeface="Calibri"/>
              </a:rPr>
              <a:t>the</a:t>
            </a:r>
            <a:r>
              <a:rPr sz="2000" b="1" spc="-60" dirty="0">
                <a:latin typeface="Calibri"/>
                <a:cs typeface="Calibri"/>
              </a:rPr>
              <a:t> </a:t>
            </a:r>
            <a:r>
              <a:rPr sz="2000" b="1" spc="-10" dirty="0">
                <a:latin typeface="Calibri"/>
                <a:cs typeface="Calibri"/>
              </a:rPr>
              <a:t>restaurant </a:t>
            </a:r>
            <a:r>
              <a:rPr sz="2000" b="1" dirty="0">
                <a:latin typeface="Calibri"/>
                <a:cs typeface="Calibri"/>
              </a:rPr>
              <a:t>compared</a:t>
            </a:r>
            <a:r>
              <a:rPr sz="2000" b="1" spc="-80" dirty="0">
                <a:latin typeface="Calibri"/>
                <a:cs typeface="Calibri"/>
              </a:rPr>
              <a:t> </a:t>
            </a:r>
            <a:r>
              <a:rPr sz="2000" b="1" dirty="0">
                <a:latin typeface="Calibri"/>
                <a:cs typeface="Calibri"/>
              </a:rPr>
              <a:t>to</a:t>
            </a:r>
            <a:r>
              <a:rPr sz="2000" b="1" spc="-55" dirty="0">
                <a:latin typeface="Calibri"/>
                <a:cs typeface="Calibri"/>
              </a:rPr>
              <a:t> </a:t>
            </a:r>
            <a:r>
              <a:rPr sz="2000" b="1" dirty="0">
                <a:latin typeface="Calibri"/>
                <a:cs typeface="Calibri"/>
              </a:rPr>
              <a:t>others.</a:t>
            </a:r>
            <a:r>
              <a:rPr sz="2000" b="1" spc="-75" dirty="0">
                <a:latin typeface="Calibri"/>
                <a:cs typeface="Calibri"/>
              </a:rPr>
              <a:t> </a:t>
            </a:r>
            <a:r>
              <a:rPr sz="2000" b="1" spc="-10" dirty="0">
                <a:latin typeface="Calibri"/>
                <a:cs typeface="Calibri"/>
              </a:rPr>
              <a:t>Different</a:t>
            </a:r>
            <a:r>
              <a:rPr sz="2000" b="1" spc="-55" dirty="0">
                <a:latin typeface="Calibri"/>
                <a:cs typeface="Calibri"/>
              </a:rPr>
              <a:t> </a:t>
            </a:r>
            <a:r>
              <a:rPr sz="2000" b="1" dirty="0">
                <a:latin typeface="Calibri"/>
                <a:cs typeface="Calibri"/>
              </a:rPr>
              <a:t>countries</a:t>
            </a:r>
            <a:r>
              <a:rPr sz="2000" b="1" spc="-100" dirty="0">
                <a:latin typeface="Calibri"/>
                <a:cs typeface="Calibri"/>
              </a:rPr>
              <a:t> </a:t>
            </a:r>
            <a:r>
              <a:rPr sz="2000" b="1" dirty="0">
                <a:latin typeface="Calibri"/>
                <a:cs typeface="Calibri"/>
              </a:rPr>
              <a:t>and</a:t>
            </a:r>
            <a:r>
              <a:rPr sz="2000" b="1" spc="-55" dirty="0">
                <a:latin typeface="Calibri"/>
                <a:cs typeface="Calibri"/>
              </a:rPr>
              <a:t> </a:t>
            </a:r>
            <a:r>
              <a:rPr sz="2000" b="1" spc="-10" dirty="0">
                <a:latin typeface="Calibri"/>
                <a:cs typeface="Calibri"/>
              </a:rPr>
              <a:t>cultures </a:t>
            </a:r>
            <a:r>
              <a:rPr sz="2000" b="1" dirty="0">
                <a:latin typeface="Calibri"/>
                <a:cs typeface="Calibri"/>
              </a:rPr>
              <a:t>may</a:t>
            </a:r>
            <a:r>
              <a:rPr sz="2000" b="1" spc="-25" dirty="0">
                <a:latin typeface="Calibri"/>
                <a:cs typeface="Calibri"/>
              </a:rPr>
              <a:t> </a:t>
            </a:r>
            <a:r>
              <a:rPr sz="2000" b="1" dirty="0">
                <a:latin typeface="Calibri"/>
                <a:cs typeface="Calibri"/>
              </a:rPr>
              <a:t>have</a:t>
            </a:r>
            <a:r>
              <a:rPr sz="2000" b="1" spc="-50" dirty="0">
                <a:latin typeface="Calibri"/>
                <a:cs typeface="Calibri"/>
              </a:rPr>
              <a:t> </a:t>
            </a:r>
            <a:r>
              <a:rPr sz="2000" b="1" spc="-10" dirty="0">
                <a:latin typeface="Calibri"/>
                <a:cs typeface="Calibri"/>
              </a:rPr>
              <a:t>variations</a:t>
            </a:r>
            <a:r>
              <a:rPr sz="2000" b="1" spc="-80" dirty="0">
                <a:latin typeface="Calibri"/>
                <a:cs typeface="Calibri"/>
              </a:rPr>
              <a:t> </a:t>
            </a:r>
            <a:r>
              <a:rPr sz="2000" b="1" dirty="0">
                <a:latin typeface="Calibri"/>
                <a:cs typeface="Calibri"/>
              </a:rPr>
              <a:t>in</a:t>
            </a:r>
            <a:r>
              <a:rPr sz="2000" b="1" spc="-75" dirty="0">
                <a:latin typeface="Calibri"/>
                <a:cs typeface="Calibri"/>
              </a:rPr>
              <a:t> </a:t>
            </a:r>
            <a:r>
              <a:rPr sz="2000" b="1" dirty="0">
                <a:latin typeface="Calibri"/>
                <a:cs typeface="Calibri"/>
              </a:rPr>
              <a:t>how</a:t>
            </a:r>
            <a:r>
              <a:rPr sz="2000" b="1" spc="-75" dirty="0">
                <a:latin typeface="Calibri"/>
                <a:cs typeface="Calibri"/>
              </a:rPr>
              <a:t> </a:t>
            </a:r>
            <a:r>
              <a:rPr sz="2000" b="1" dirty="0">
                <a:latin typeface="Calibri"/>
                <a:cs typeface="Calibri"/>
              </a:rPr>
              <a:t>these</a:t>
            </a:r>
            <a:r>
              <a:rPr sz="2000" b="1" spc="-45" dirty="0">
                <a:latin typeface="Calibri"/>
                <a:cs typeface="Calibri"/>
              </a:rPr>
              <a:t> </a:t>
            </a:r>
            <a:r>
              <a:rPr sz="2000" b="1" spc="-10" dirty="0">
                <a:latin typeface="Calibri"/>
                <a:cs typeface="Calibri"/>
              </a:rPr>
              <a:t>ratings</a:t>
            </a:r>
            <a:r>
              <a:rPr sz="2000" b="1" spc="-60" dirty="0">
                <a:latin typeface="Calibri"/>
                <a:cs typeface="Calibri"/>
              </a:rPr>
              <a:t> </a:t>
            </a:r>
            <a:r>
              <a:rPr sz="2000" b="1" spc="-25" dirty="0">
                <a:latin typeface="Calibri"/>
                <a:cs typeface="Calibri"/>
              </a:rPr>
              <a:t>are </a:t>
            </a:r>
            <a:r>
              <a:rPr sz="2000" b="1" spc="-10" dirty="0">
                <a:latin typeface="Calibri"/>
                <a:cs typeface="Calibri"/>
              </a:rPr>
              <a:t>interpreted</a:t>
            </a:r>
            <a:r>
              <a:rPr sz="2000" b="1" spc="-75" dirty="0">
                <a:latin typeface="Calibri"/>
                <a:cs typeface="Calibri"/>
              </a:rPr>
              <a:t> </a:t>
            </a:r>
            <a:r>
              <a:rPr sz="2000" b="1" dirty="0">
                <a:latin typeface="Calibri"/>
                <a:cs typeface="Calibri"/>
              </a:rPr>
              <a:t>and</a:t>
            </a:r>
            <a:r>
              <a:rPr sz="2000" b="1" spc="-45" dirty="0">
                <a:latin typeface="Calibri"/>
                <a:cs typeface="Calibri"/>
              </a:rPr>
              <a:t> </a:t>
            </a:r>
            <a:r>
              <a:rPr sz="2000" b="1" spc="-10" dirty="0">
                <a:latin typeface="Calibri"/>
                <a:cs typeface="Calibri"/>
              </a:rPr>
              <a:t>valued.</a:t>
            </a:r>
            <a:endParaRPr lang="en-US" sz="2000" b="1" spc="-10" dirty="0">
              <a:latin typeface="Calibri"/>
              <a:cs typeface="Calibri"/>
            </a:endParaRPr>
          </a:p>
          <a:p>
            <a:pPr marL="12065" marR="5080" indent="-1270" algn="ctr">
              <a:lnSpc>
                <a:spcPct val="100000"/>
              </a:lnSpc>
              <a:spcBef>
                <a:spcPts val="2885"/>
              </a:spcBef>
            </a:pPr>
            <a:endParaRPr lang="en-US" sz="2400" b="1" spc="-10" dirty="0">
              <a:latin typeface="Calibri"/>
              <a:cs typeface="Calibri"/>
            </a:endParaRPr>
          </a:p>
        </p:txBody>
      </p:sp>
      <p:pic>
        <p:nvPicPr>
          <p:cNvPr id="7" name="Picture 6">
            <a:extLst>
              <a:ext uri="{FF2B5EF4-FFF2-40B4-BE49-F238E27FC236}">
                <a16:creationId xmlns:a16="http://schemas.microsoft.com/office/drawing/2014/main" id="{F3088828-26C1-5864-81F2-19EC6D5921A8}"/>
              </a:ext>
            </a:extLst>
          </p:cNvPr>
          <p:cNvPicPr>
            <a:picLocks noChangeAspect="1"/>
          </p:cNvPicPr>
          <p:nvPr/>
        </p:nvPicPr>
        <p:blipFill>
          <a:blip r:embed="rId2"/>
          <a:stretch>
            <a:fillRect/>
          </a:stretch>
        </p:blipFill>
        <p:spPr>
          <a:xfrm>
            <a:off x="12280022" y="2145833"/>
            <a:ext cx="5638800" cy="35599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p:nvPr/>
        </p:nvSpPr>
        <p:spPr>
          <a:xfrm>
            <a:off x="1030224" y="0"/>
            <a:ext cx="40005" cy="10287000"/>
          </a:xfrm>
          <a:custGeom>
            <a:avLst/>
            <a:gdLst/>
            <a:ahLst/>
            <a:cxnLst/>
            <a:rect l="l" t="t" r="r" b="b"/>
            <a:pathLst>
              <a:path w="40005" h="10287000">
                <a:moveTo>
                  <a:pt x="0" y="10287000"/>
                </a:moveTo>
                <a:lnTo>
                  <a:pt x="39624" y="10287000"/>
                </a:lnTo>
                <a:lnTo>
                  <a:pt x="39624" y="0"/>
                </a:lnTo>
                <a:lnTo>
                  <a:pt x="0" y="0"/>
                </a:lnTo>
                <a:lnTo>
                  <a:pt x="0" y="10287000"/>
                </a:lnTo>
                <a:close/>
              </a:path>
            </a:pathLst>
          </a:custGeom>
          <a:solidFill>
            <a:srgbClr val="FFFFFF"/>
          </a:solidFill>
        </p:spPr>
        <p:txBody>
          <a:bodyPr wrap="square" lIns="0" tIns="0" rIns="0" bIns="0" rtlCol="0"/>
          <a:lstStyle/>
          <a:p>
            <a:endParaRPr/>
          </a:p>
        </p:txBody>
      </p:sp>
      <p:sp>
        <p:nvSpPr>
          <p:cNvPr id="7" name="object 7"/>
          <p:cNvSpPr txBox="1">
            <a:spLocks noGrp="1"/>
          </p:cNvSpPr>
          <p:nvPr>
            <p:ph type="body" idx="4294967295"/>
          </p:nvPr>
        </p:nvSpPr>
        <p:spPr>
          <a:xfrm>
            <a:off x="701929" y="2540204"/>
            <a:ext cx="7473950" cy="6007100"/>
          </a:xfrm>
          <a:prstGeom prst="rect">
            <a:avLst/>
          </a:prstGeom>
        </p:spPr>
        <p:txBody>
          <a:bodyPr vert="horz" wrap="square" lIns="0" tIns="50800" rIns="0" bIns="0" rtlCol="0">
            <a:spAutoFit/>
          </a:bodyPr>
          <a:lstStyle/>
          <a:p>
            <a:pPr marL="12700" marR="6985">
              <a:lnSpc>
                <a:spcPts val="2620"/>
              </a:lnSpc>
              <a:spcBef>
                <a:spcPts val="400"/>
              </a:spcBef>
            </a:pPr>
            <a:r>
              <a:rPr spc="-45" dirty="0"/>
              <a:t>The</a:t>
            </a:r>
            <a:r>
              <a:rPr spc="-65" dirty="0"/>
              <a:t> </a:t>
            </a:r>
            <a:r>
              <a:rPr dirty="0"/>
              <a:t>chart</a:t>
            </a:r>
            <a:r>
              <a:rPr spc="-45" dirty="0"/>
              <a:t> </a:t>
            </a:r>
            <a:r>
              <a:rPr dirty="0"/>
              <a:t>shows</a:t>
            </a:r>
            <a:r>
              <a:rPr spc="-60" dirty="0"/>
              <a:t> </a:t>
            </a:r>
            <a:r>
              <a:rPr dirty="0"/>
              <a:t>the</a:t>
            </a:r>
            <a:r>
              <a:rPr spc="-55" dirty="0"/>
              <a:t> </a:t>
            </a:r>
            <a:r>
              <a:rPr dirty="0"/>
              <a:t>Average</a:t>
            </a:r>
            <a:r>
              <a:rPr spc="-65" dirty="0"/>
              <a:t> </a:t>
            </a:r>
            <a:r>
              <a:rPr dirty="0"/>
              <a:t>cost</a:t>
            </a:r>
            <a:r>
              <a:rPr spc="-45" dirty="0"/>
              <a:t> </a:t>
            </a:r>
            <a:r>
              <a:rPr dirty="0"/>
              <a:t>of</a:t>
            </a:r>
            <a:r>
              <a:rPr spc="-45" dirty="0"/>
              <a:t> </a:t>
            </a:r>
            <a:r>
              <a:rPr dirty="0"/>
              <a:t>two</a:t>
            </a:r>
            <a:r>
              <a:rPr spc="-90" dirty="0"/>
              <a:t> </a:t>
            </a:r>
            <a:r>
              <a:rPr dirty="0"/>
              <a:t>person</a:t>
            </a:r>
            <a:r>
              <a:rPr spc="-65" dirty="0"/>
              <a:t> </a:t>
            </a:r>
            <a:r>
              <a:rPr spc="-25" dirty="0"/>
              <a:t>in </a:t>
            </a:r>
            <a:r>
              <a:rPr spc="-10" dirty="0"/>
              <a:t>Indian</a:t>
            </a:r>
            <a:r>
              <a:rPr spc="-180" dirty="0"/>
              <a:t> </a:t>
            </a:r>
            <a:r>
              <a:rPr dirty="0"/>
              <a:t>Rupees</a:t>
            </a:r>
            <a:r>
              <a:rPr spc="-200" dirty="0"/>
              <a:t> </a:t>
            </a:r>
            <a:r>
              <a:rPr spc="-25" dirty="0"/>
              <a:t>for</a:t>
            </a:r>
          </a:p>
          <a:p>
            <a:pPr marL="12700">
              <a:lnSpc>
                <a:spcPts val="2545"/>
              </a:lnSpc>
            </a:pPr>
            <a:r>
              <a:rPr spc="-25" dirty="0"/>
              <a:t>all</a:t>
            </a:r>
            <a:r>
              <a:rPr spc="-240" dirty="0"/>
              <a:t> </a:t>
            </a:r>
            <a:r>
              <a:rPr spc="-25" dirty="0"/>
              <a:t>countries</a:t>
            </a:r>
            <a:r>
              <a:rPr spc="-210" dirty="0"/>
              <a:t> </a:t>
            </a:r>
            <a:r>
              <a:rPr spc="-10" dirty="0"/>
              <a:t>present</a:t>
            </a:r>
            <a:r>
              <a:rPr spc="-200" dirty="0"/>
              <a:t> </a:t>
            </a:r>
            <a:r>
              <a:rPr spc="-85" dirty="0"/>
              <a:t>in</a:t>
            </a:r>
            <a:r>
              <a:rPr spc="-195" dirty="0"/>
              <a:t> </a:t>
            </a:r>
            <a:r>
              <a:rPr dirty="0"/>
              <a:t>the</a:t>
            </a:r>
            <a:r>
              <a:rPr spc="-195" dirty="0"/>
              <a:t> </a:t>
            </a:r>
            <a:r>
              <a:rPr spc="120" dirty="0"/>
              <a:t>data</a:t>
            </a:r>
          </a:p>
          <a:p>
            <a:pPr marL="12700" marR="5080">
              <a:lnSpc>
                <a:spcPts val="2590"/>
              </a:lnSpc>
              <a:spcBef>
                <a:spcPts val="2660"/>
              </a:spcBef>
            </a:pPr>
            <a:r>
              <a:rPr dirty="0"/>
              <a:t>The</a:t>
            </a:r>
            <a:r>
              <a:rPr spc="-55" dirty="0"/>
              <a:t> </a:t>
            </a:r>
            <a:r>
              <a:rPr spc="120" dirty="0"/>
              <a:t>data</a:t>
            </a:r>
            <a:r>
              <a:rPr spc="-40" dirty="0"/>
              <a:t> </a:t>
            </a:r>
            <a:r>
              <a:rPr dirty="0"/>
              <a:t>contains</a:t>
            </a:r>
            <a:r>
              <a:rPr spc="-50" dirty="0"/>
              <a:t> </a:t>
            </a:r>
            <a:r>
              <a:rPr dirty="0"/>
              <a:t>the</a:t>
            </a:r>
            <a:r>
              <a:rPr spc="-30" dirty="0"/>
              <a:t> </a:t>
            </a:r>
            <a:r>
              <a:rPr dirty="0"/>
              <a:t>price</a:t>
            </a:r>
            <a:r>
              <a:rPr spc="-55" dirty="0"/>
              <a:t> </a:t>
            </a:r>
            <a:r>
              <a:rPr spc="-45" dirty="0"/>
              <a:t>for</a:t>
            </a:r>
            <a:r>
              <a:rPr spc="-50" dirty="0"/>
              <a:t> </a:t>
            </a:r>
            <a:r>
              <a:rPr dirty="0"/>
              <a:t>two</a:t>
            </a:r>
            <a:r>
              <a:rPr spc="-55" dirty="0"/>
              <a:t> </a:t>
            </a:r>
            <a:r>
              <a:rPr dirty="0"/>
              <a:t>persons</a:t>
            </a:r>
            <a:r>
              <a:rPr spc="-25" dirty="0"/>
              <a:t> </a:t>
            </a:r>
            <a:r>
              <a:rPr dirty="0"/>
              <a:t>in</a:t>
            </a:r>
            <a:r>
              <a:rPr spc="-55" dirty="0"/>
              <a:t> </a:t>
            </a:r>
            <a:r>
              <a:rPr spc="-25" dirty="0"/>
              <a:t>the </a:t>
            </a:r>
            <a:r>
              <a:rPr dirty="0"/>
              <a:t>currency</a:t>
            </a:r>
            <a:r>
              <a:rPr spc="-150" dirty="0"/>
              <a:t> </a:t>
            </a:r>
            <a:r>
              <a:rPr spc="-50" dirty="0"/>
              <a:t>with</a:t>
            </a:r>
            <a:r>
              <a:rPr spc="-145" dirty="0"/>
              <a:t> </a:t>
            </a:r>
            <a:r>
              <a:rPr spc="-10" dirty="0"/>
              <a:t>respect</a:t>
            </a:r>
          </a:p>
          <a:p>
            <a:pPr marL="12700">
              <a:lnSpc>
                <a:spcPts val="2425"/>
              </a:lnSpc>
              <a:tabLst>
                <a:tab pos="469265" algn="l"/>
                <a:tab pos="1228725" algn="l"/>
                <a:tab pos="2512060" algn="l"/>
                <a:tab pos="3837940" algn="l"/>
                <a:tab pos="4441825" algn="l"/>
                <a:tab pos="5301615" algn="l"/>
              </a:tabLst>
            </a:pPr>
            <a:r>
              <a:rPr spc="-25" dirty="0"/>
              <a:t>to</a:t>
            </a:r>
            <a:r>
              <a:rPr dirty="0"/>
              <a:t>	</a:t>
            </a:r>
            <a:r>
              <a:rPr spc="-20" dirty="0"/>
              <a:t>that</a:t>
            </a:r>
            <a:r>
              <a:rPr dirty="0"/>
              <a:t>	</a:t>
            </a:r>
            <a:r>
              <a:rPr spc="-10" dirty="0"/>
              <a:t>specific</a:t>
            </a:r>
            <a:r>
              <a:rPr dirty="0"/>
              <a:t>	</a:t>
            </a:r>
            <a:r>
              <a:rPr spc="-10" dirty="0"/>
              <a:t>country.</a:t>
            </a:r>
            <a:r>
              <a:rPr dirty="0"/>
              <a:t>	</a:t>
            </a:r>
            <a:r>
              <a:rPr spc="-25" dirty="0"/>
              <a:t>For</a:t>
            </a:r>
            <a:r>
              <a:rPr dirty="0"/>
              <a:t>	</a:t>
            </a:r>
            <a:r>
              <a:rPr spc="60" dirty="0"/>
              <a:t>easy</a:t>
            </a:r>
            <a:r>
              <a:rPr dirty="0"/>
              <a:t>	</a:t>
            </a:r>
            <a:r>
              <a:rPr spc="-10" dirty="0"/>
              <a:t>understanding</a:t>
            </a:r>
          </a:p>
          <a:p>
            <a:pPr marL="12700">
              <a:lnSpc>
                <a:spcPts val="2605"/>
              </a:lnSpc>
            </a:pPr>
            <a:r>
              <a:rPr spc="125" dirty="0"/>
              <a:t>and</a:t>
            </a:r>
            <a:r>
              <a:rPr spc="-195" dirty="0"/>
              <a:t> </a:t>
            </a:r>
            <a:r>
              <a:rPr spc="-30" dirty="0"/>
              <a:t>evaluation,</a:t>
            </a:r>
            <a:r>
              <a:rPr spc="-235" dirty="0"/>
              <a:t> </a:t>
            </a:r>
            <a:r>
              <a:rPr spc="-25" dirty="0"/>
              <a:t>the</a:t>
            </a:r>
          </a:p>
          <a:p>
            <a:pPr marL="12700" marR="6985">
              <a:lnSpc>
                <a:spcPts val="2590"/>
              </a:lnSpc>
              <a:spcBef>
                <a:spcPts val="185"/>
              </a:spcBef>
            </a:pPr>
            <a:r>
              <a:rPr dirty="0"/>
              <a:t>currency </a:t>
            </a:r>
            <a:r>
              <a:rPr spc="105" dirty="0"/>
              <a:t>was</a:t>
            </a:r>
            <a:r>
              <a:rPr spc="-40" dirty="0"/>
              <a:t> </a:t>
            </a:r>
            <a:r>
              <a:rPr dirty="0"/>
              <a:t>converted</a:t>
            </a:r>
            <a:r>
              <a:rPr spc="-25" dirty="0"/>
              <a:t> </a:t>
            </a:r>
            <a:r>
              <a:rPr spc="-65" dirty="0"/>
              <a:t>in</a:t>
            </a:r>
            <a:r>
              <a:rPr spc="-45" dirty="0"/>
              <a:t> </a:t>
            </a:r>
            <a:r>
              <a:rPr dirty="0"/>
              <a:t>Indian</a:t>
            </a:r>
            <a:r>
              <a:rPr spc="-20" dirty="0"/>
              <a:t> </a:t>
            </a:r>
            <a:r>
              <a:rPr dirty="0"/>
              <a:t>rupees</a:t>
            </a:r>
            <a:r>
              <a:rPr spc="-40" dirty="0"/>
              <a:t> </a:t>
            </a:r>
            <a:r>
              <a:rPr dirty="0"/>
              <a:t>by</a:t>
            </a:r>
            <a:r>
              <a:rPr spc="-25" dirty="0"/>
              <a:t> </a:t>
            </a:r>
            <a:r>
              <a:rPr spc="-10" dirty="0"/>
              <a:t>taking </a:t>
            </a:r>
            <a:r>
              <a:rPr dirty="0"/>
              <a:t>the</a:t>
            </a:r>
            <a:r>
              <a:rPr spc="-175" dirty="0"/>
              <a:t> </a:t>
            </a:r>
            <a:r>
              <a:rPr spc="-10" dirty="0"/>
              <a:t>conversion</a:t>
            </a:r>
            <a:r>
              <a:rPr spc="-195" dirty="0"/>
              <a:t> </a:t>
            </a:r>
            <a:r>
              <a:rPr spc="-20" dirty="0"/>
              <a:t>price</a:t>
            </a:r>
          </a:p>
          <a:p>
            <a:pPr marL="12700">
              <a:lnSpc>
                <a:spcPts val="2580"/>
              </a:lnSpc>
            </a:pPr>
            <a:r>
              <a:rPr spc="-45" dirty="0"/>
              <a:t>of</a:t>
            </a:r>
            <a:r>
              <a:rPr spc="-160" dirty="0"/>
              <a:t> </a:t>
            </a:r>
            <a:r>
              <a:rPr spc="155" dirty="0"/>
              <a:t>each</a:t>
            </a:r>
            <a:r>
              <a:rPr spc="-210" dirty="0"/>
              <a:t> </a:t>
            </a:r>
            <a:r>
              <a:rPr dirty="0"/>
              <a:t>respective</a:t>
            </a:r>
            <a:r>
              <a:rPr spc="-235" dirty="0"/>
              <a:t> </a:t>
            </a:r>
            <a:r>
              <a:rPr spc="-10" dirty="0"/>
              <a:t>country.</a:t>
            </a:r>
          </a:p>
          <a:p>
            <a:pPr marL="12700">
              <a:lnSpc>
                <a:spcPts val="2750"/>
              </a:lnSpc>
              <a:spcBef>
                <a:spcPts val="2305"/>
              </a:spcBef>
              <a:tabLst>
                <a:tab pos="1661795" algn="l"/>
                <a:tab pos="2027555" algn="l"/>
                <a:tab pos="2652395" algn="l"/>
                <a:tab pos="3917315" algn="l"/>
                <a:tab pos="5069840" algn="l"/>
                <a:tab pos="6292215" algn="l"/>
                <a:tab pos="7066280" algn="l"/>
              </a:tabLst>
            </a:pPr>
            <a:r>
              <a:rPr spc="-10" dirty="0"/>
              <a:t>Singapore</a:t>
            </a:r>
            <a:r>
              <a:rPr dirty="0"/>
              <a:t>	</a:t>
            </a:r>
            <a:r>
              <a:rPr spc="-25" dirty="0"/>
              <a:t>is</a:t>
            </a:r>
            <a:r>
              <a:rPr dirty="0"/>
              <a:t>	</a:t>
            </a:r>
            <a:r>
              <a:rPr spc="-25" dirty="0"/>
              <a:t>the</a:t>
            </a:r>
            <a:r>
              <a:rPr dirty="0"/>
              <a:t>	</a:t>
            </a:r>
            <a:r>
              <a:rPr spc="-10" dirty="0"/>
              <a:t>country</a:t>
            </a:r>
            <a:r>
              <a:rPr dirty="0"/>
              <a:t>	</a:t>
            </a:r>
            <a:r>
              <a:rPr spc="-10" dirty="0"/>
              <a:t>having</a:t>
            </a:r>
            <a:r>
              <a:rPr dirty="0"/>
              <a:t>	</a:t>
            </a:r>
            <a:r>
              <a:rPr spc="-10" dirty="0"/>
              <a:t>highest</a:t>
            </a:r>
            <a:r>
              <a:rPr dirty="0"/>
              <a:t>	</a:t>
            </a:r>
            <a:r>
              <a:rPr spc="-20" dirty="0"/>
              <a:t>cost</a:t>
            </a:r>
            <a:r>
              <a:rPr dirty="0"/>
              <a:t>	</a:t>
            </a:r>
            <a:r>
              <a:rPr spc="-70" dirty="0"/>
              <a:t>for</a:t>
            </a:r>
          </a:p>
          <a:p>
            <a:pPr marL="12700" marR="4232275">
              <a:lnSpc>
                <a:spcPts val="2590"/>
              </a:lnSpc>
              <a:spcBef>
                <a:spcPts val="195"/>
              </a:spcBef>
            </a:pPr>
            <a:r>
              <a:rPr dirty="0"/>
              <a:t>two</a:t>
            </a:r>
            <a:r>
              <a:rPr spc="-225" dirty="0"/>
              <a:t> </a:t>
            </a:r>
            <a:r>
              <a:rPr spc="-85" dirty="0"/>
              <a:t>in</a:t>
            </a:r>
            <a:r>
              <a:rPr spc="-200" dirty="0"/>
              <a:t> </a:t>
            </a:r>
            <a:r>
              <a:rPr spc="-10" dirty="0"/>
              <a:t>Indian</a:t>
            </a:r>
            <a:r>
              <a:rPr spc="-229" dirty="0"/>
              <a:t> </a:t>
            </a:r>
            <a:r>
              <a:rPr spc="-10" dirty="0"/>
              <a:t>currency </a:t>
            </a:r>
            <a:r>
              <a:rPr spc="-240" dirty="0"/>
              <a:t>i.e.,</a:t>
            </a:r>
            <a:r>
              <a:rPr spc="-220" dirty="0"/>
              <a:t> </a:t>
            </a:r>
            <a:r>
              <a:rPr spc="-310" dirty="0"/>
              <a:t>13076.77</a:t>
            </a:r>
          </a:p>
          <a:p>
            <a:pPr marL="12700">
              <a:lnSpc>
                <a:spcPts val="2735"/>
              </a:lnSpc>
              <a:spcBef>
                <a:spcPts val="2295"/>
              </a:spcBef>
            </a:pPr>
            <a:r>
              <a:rPr spc="-105" dirty="0"/>
              <a:t>Turkey</a:t>
            </a:r>
            <a:r>
              <a:rPr spc="-75" dirty="0"/>
              <a:t> </a:t>
            </a:r>
            <a:r>
              <a:rPr spc="-55" dirty="0"/>
              <a:t>is</a:t>
            </a:r>
            <a:r>
              <a:rPr spc="-85" dirty="0"/>
              <a:t> </a:t>
            </a:r>
            <a:r>
              <a:rPr dirty="0"/>
              <a:t>having</a:t>
            </a:r>
            <a:r>
              <a:rPr spc="-70" dirty="0"/>
              <a:t> </a:t>
            </a:r>
            <a:r>
              <a:rPr dirty="0"/>
              <a:t>lowest</a:t>
            </a:r>
            <a:r>
              <a:rPr spc="-50" dirty="0"/>
              <a:t> </a:t>
            </a:r>
            <a:r>
              <a:rPr dirty="0"/>
              <a:t>cost</a:t>
            </a:r>
            <a:r>
              <a:rPr spc="-70" dirty="0"/>
              <a:t> </a:t>
            </a:r>
            <a:r>
              <a:rPr spc="-65" dirty="0"/>
              <a:t>for</a:t>
            </a:r>
            <a:r>
              <a:rPr spc="-85" dirty="0"/>
              <a:t> </a:t>
            </a:r>
            <a:r>
              <a:rPr dirty="0"/>
              <a:t>two</a:t>
            </a:r>
            <a:r>
              <a:rPr spc="-90" dirty="0"/>
              <a:t> </a:t>
            </a:r>
            <a:r>
              <a:rPr spc="-20" dirty="0"/>
              <a:t>with</a:t>
            </a:r>
            <a:r>
              <a:rPr spc="-65" dirty="0"/>
              <a:t> </a:t>
            </a:r>
            <a:r>
              <a:rPr spc="-60" dirty="0"/>
              <a:t>just</a:t>
            </a:r>
            <a:r>
              <a:rPr spc="-55" dirty="0"/>
              <a:t> </a:t>
            </a:r>
            <a:r>
              <a:rPr spc="-305" dirty="0"/>
              <a:t>212.98</a:t>
            </a:r>
          </a:p>
          <a:p>
            <a:pPr marL="12700">
              <a:lnSpc>
                <a:spcPts val="2735"/>
              </a:lnSpc>
            </a:pPr>
            <a:r>
              <a:rPr spc="-25" dirty="0"/>
              <a:t>rs.</a:t>
            </a:r>
          </a:p>
        </p:txBody>
      </p:sp>
      <p:sp>
        <p:nvSpPr>
          <p:cNvPr id="8" name="object 8"/>
          <p:cNvSpPr txBox="1">
            <a:spLocks noGrp="1"/>
          </p:cNvSpPr>
          <p:nvPr>
            <p:ph type="title" idx="4294967295"/>
          </p:nvPr>
        </p:nvSpPr>
        <p:spPr>
          <a:xfrm>
            <a:off x="5410200" y="674433"/>
            <a:ext cx="4503738" cy="512763"/>
          </a:xfrm>
          <a:prstGeom prst="rect">
            <a:avLst/>
          </a:prstGeom>
        </p:spPr>
        <p:txBody>
          <a:bodyPr vert="horz" wrap="square" lIns="0" tIns="12065" rIns="0" bIns="0" rtlCol="0">
            <a:spAutoFit/>
          </a:bodyPr>
          <a:lstStyle/>
          <a:p>
            <a:pPr marL="12700">
              <a:lnSpc>
                <a:spcPct val="100000"/>
              </a:lnSpc>
              <a:spcBef>
                <a:spcPts val="95"/>
              </a:spcBef>
            </a:pPr>
            <a:r>
              <a:rPr sz="3200" b="1" u="sng" spc="-20" dirty="0">
                <a:solidFill>
                  <a:srgbClr val="000000"/>
                </a:solidFill>
                <a:uFill>
                  <a:solidFill>
                    <a:srgbClr val="000000"/>
                  </a:solidFill>
                </a:uFill>
                <a:latin typeface="Calibri"/>
                <a:cs typeface="Calibri"/>
              </a:rPr>
              <a:t>Average</a:t>
            </a:r>
            <a:r>
              <a:rPr sz="3200" b="1" u="sng" spc="-100" dirty="0">
                <a:solidFill>
                  <a:srgbClr val="000000"/>
                </a:solidFill>
                <a:uFill>
                  <a:solidFill>
                    <a:srgbClr val="000000"/>
                  </a:solidFill>
                </a:uFill>
                <a:latin typeface="Calibri"/>
                <a:cs typeface="Calibri"/>
              </a:rPr>
              <a:t> </a:t>
            </a:r>
            <a:r>
              <a:rPr sz="3200" b="1" u="sng" dirty="0">
                <a:solidFill>
                  <a:srgbClr val="000000"/>
                </a:solidFill>
                <a:uFill>
                  <a:solidFill>
                    <a:srgbClr val="000000"/>
                  </a:solidFill>
                </a:uFill>
                <a:latin typeface="Calibri"/>
                <a:cs typeface="Calibri"/>
              </a:rPr>
              <a:t>cost</a:t>
            </a:r>
            <a:r>
              <a:rPr sz="3200" b="1" u="sng" spc="-80" dirty="0">
                <a:solidFill>
                  <a:srgbClr val="000000"/>
                </a:solidFill>
                <a:uFill>
                  <a:solidFill>
                    <a:srgbClr val="000000"/>
                  </a:solidFill>
                </a:uFill>
                <a:latin typeface="Calibri"/>
                <a:cs typeface="Calibri"/>
              </a:rPr>
              <a:t> </a:t>
            </a:r>
            <a:r>
              <a:rPr sz="3200" b="1" u="sng" dirty="0">
                <a:solidFill>
                  <a:srgbClr val="000000"/>
                </a:solidFill>
                <a:uFill>
                  <a:solidFill>
                    <a:srgbClr val="000000"/>
                  </a:solidFill>
                </a:uFill>
                <a:latin typeface="Calibri"/>
                <a:cs typeface="Calibri"/>
              </a:rPr>
              <a:t>of</a:t>
            </a:r>
            <a:r>
              <a:rPr sz="3200" b="1" u="sng" spc="-100" dirty="0">
                <a:solidFill>
                  <a:srgbClr val="000000"/>
                </a:solidFill>
                <a:uFill>
                  <a:solidFill>
                    <a:srgbClr val="000000"/>
                  </a:solidFill>
                </a:uFill>
                <a:latin typeface="Calibri"/>
                <a:cs typeface="Calibri"/>
              </a:rPr>
              <a:t> </a:t>
            </a:r>
            <a:r>
              <a:rPr sz="3200" b="1" u="sng" dirty="0">
                <a:solidFill>
                  <a:srgbClr val="000000"/>
                </a:solidFill>
                <a:uFill>
                  <a:solidFill>
                    <a:srgbClr val="000000"/>
                  </a:solidFill>
                </a:uFill>
                <a:latin typeface="Calibri"/>
                <a:cs typeface="Calibri"/>
              </a:rPr>
              <a:t>Two</a:t>
            </a:r>
            <a:r>
              <a:rPr sz="3200" b="1" u="sng" spc="-75" dirty="0">
                <a:solidFill>
                  <a:srgbClr val="000000"/>
                </a:solidFill>
                <a:uFill>
                  <a:solidFill>
                    <a:srgbClr val="000000"/>
                  </a:solidFill>
                </a:uFill>
                <a:latin typeface="Calibri"/>
                <a:cs typeface="Calibri"/>
              </a:rPr>
              <a:t> </a:t>
            </a:r>
            <a:r>
              <a:rPr sz="3200" b="1" u="sng" dirty="0">
                <a:solidFill>
                  <a:srgbClr val="000000"/>
                </a:solidFill>
                <a:uFill>
                  <a:solidFill>
                    <a:srgbClr val="000000"/>
                  </a:solidFill>
                </a:uFill>
                <a:latin typeface="Calibri"/>
                <a:cs typeface="Calibri"/>
              </a:rPr>
              <a:t>in</a:t>
            </a:r>
            <a:r>
              <a:rPr sz="3200" b="1" u="sng" spc="-95" dirty="0">
                <a:solidFill>
                  <a:srgbClr val="000000"/>
                </a:solidFill>
                <a:uFill>
                  <a:solidFill>
                    <a:srgbClr val="000000"/>
                  </a:solidFill>
                </a:uFill>
                <a:latin typeface="Calibri"/>
                <a:cs typeface="Calibri"/>
              </a:rPr>
              <a:t> </a:t>
            </a:r>
            <a:r>
              <a:rPr sz="3200" b="1" u="sng" spc="-25" dirty="0">
                <a:solidFill>
                  <a:srgbClr val="000000"/>
                </a:solidFill>
                <a:uFill>
                  <a:solidFill>
                    <a:srgbClr val="000000"/>
                  </a:solidFill>
                </a:uFill>
                <a:latin typeface="Calibri"/>
                <a:cs typeface="Calibri"/>
              </a:rPr>
              <a:t>INR</a:t>
            </a:r>
            <a:endParaRPr sz="3200" dirty="0">
              <a:latin typeface="Calibri"/>
              <a:cs typeface="Calibri"/>
            </a:endParaRPr>
          </a:p>
        </p:txBody>
      </p:sp>
      <p:pic>
        <p:nvPicPr>
          <p:cNvPr id="11" name="Picture 10">
            <a:extLst>
              <a:ext uri="{FF2B5EF4-FFF2-40B4-BE49-F238E27FC236}">
                <a16:creationId xmlns:a16="http://schemas.microsoft.com/office/drawing/2014/main" id="{A8750A1C-8493-363E-60FB-1B37E1C741FD}"/>
              </a:ext>
            </a:extLst>
          </p:cNvPr>
          <p:cNvPicPr>
            <a:picLocks noChangeAspect="1"/>
          </p:cNvPicPr>
          <p:nvPr/>
        </p:nvPicPr>
        <p:blipFill>
          <a:blip r:embed="rId2"/>
          <a:stretch>
            <a:fillRect/>
          </a:stretch>
        </p:blipFill>
        <p:spPr>
          <a:xfrm>
            <a:off x="10792691" y="2857500"/>
            <a:ext cx="6437376" cy="371588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6EECDAA-E0DA-174E-3E62-3F49F8170EC1}"/>
              </a:ext>
            </a:extLst>
          </p:cNvPr>
          <p:cNvSpPr/>
          <p:nvPr/>
        </p:nvSpPr>
        <p:spPr>
          <a:xfrm>
            <a:off x="228600" y="571500"/>
            <a:ext cx="13106400" cy="9144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Insight</a:t>
            </a:r>
          </a:p>
          <a:p>
            <a:r>
              <a:rPr lang="en-US" b="1" dirty="0"/>
              <a:t>North Indian Cuisine</a:t>
            </a:r>
            <a:r>
              <a:rPr lang="en-US" dirty="0"/>
              <a:t> dominates by a large margin (</a:t>
            </a:r>
            <a:r>
              <a:rPr lang="en-US" b="1" dirty="0"/>
              <a:t>6186 restaurants</a:t>
            </a:r>
            <a:r>
              <a:rPr lang="en-US" dirty="0"/>
              <a:t>), showing massive customer demand and strong supply.</a:t>
            </a:r>
          </a:p>
          <a:p>
            <a:r>
              <a:rPr lang="en-US" b="1" dirty="0"/>
              <a:t>Fast Food (2164)</a:t>
            </a:r>
            <a:r>
              <a:rPr lang="en-US" dirty="0"/>
              <a:t> and </a:t>
            </a:r>
            <a:r>
              <a:rPr lang="en-US" b="1" dirty="0"/>
              <a:t>Chinese (1599)</a:t>
            </a:r>
            <a:r>
              <a:rPr lang="en-US" dirty="0"/>
              <a:t> are also very popular, suggesting widespread appeal of quick-service and Asian flavors.</a:t>
            </a:r>
          </a:p>
          <a:p>
            <a:r>
              <a:rPr lang="en-US" b="1" dirty="0"/>
              <a:t>Bakery (1115)</a:t>
            </a:r>
            <a:r>
              <a:rPr lang="en-US" dirty="0"/>
              <a:t>, </a:t>
            </a:r>
            <a:r>
              <a:rPr lang="en-US" b="1" dirty="0"/>
              <a:t>Cafe (1396)</a:t>
            </a:r>
            <a:r>
              <a:rPr lang="en-US" dirty="0"/>
              <a:t>, and </a:t>
            </a:r>
            <a:r>
              <a:rPr lang="en-US" b="1" dirty="0"/>
              <a:t>Desserts (910)</a:t>
            </a:r>
            <a:r>
              <a:rPr lang="en-US" dirty="0"/>
              <a:t> also feature strongly—indicating growing café culture and snacking trends.</a:t>
            </a:r>
          </a:p>
          <a:p>
            <a:r>
              <a:rPr lang="en-US" b="1" dirty="0"/>
              <a:t>Italian (835)</a:t>
            </a:r>
            <a:r>
              <a:rPr lang="en-US" dirty="0"/>
              <a:t> and </a:t>
            </a:r>
            <a:r>
              <a:rPr lang="en-US" b="1" dirty="0"/>
              <a:t>Beverages (901)</a:t>
            </a:r>
            <a:r>
              <a:rPr lang="en-US" dirty="0"/>
              <a:t> are mid-tier but still represent solid niche opportunities.</a:t>
            </a:r>
          </a:p>
          <a:p>
            <a:r>
              <a:rPr lang="en-US" dirty="0"/>
              <a:t>Other cuisines have much smaller footprints, hinting at either </a:t>
            </a:r>
            <a:r>
              <a:rPr lang="en-US" b="1" dirty="0"/>
              <a:t>limited availability</a:t>
            </a:r>
            <a:r>
              <a:rPr lang="en-US" dirty="0"/>
              <a:t> or </a:t>
            </a:r>
            <a:r>
              <a:rPr lang="en-US" b="1" dirty="0"/>
              <a:t>niche customer bases</a:t>
            </a:r>
            <a:r>
              <a:rPr lang="en-US" dirty="0"/>
              <a:t>.</a:t>
            </a:r>
          </a:p>
          <a:p>
            <a:endParaRPr lang="en-US" dirty="0"/>
          </a:p>
          <a:p>
            <a:endParaRPr lang="en-US" dirty="0"/>
          </a:p>
          <a:p>
            <a:r>
              <a:rPr lang="en-US" b="1" dirty="0"/>
              <a:t>Recommendations</a:t>
            </a:r>
          </a:p>
          <a:p>
            <a:r>
              <a:rPr lang="en-US" b="1" dirty="0"/>
              <a:t>Strengthen Leaders</a:t>
            </a:r>
            <a:endParaRPr lang="en-US" dirty="0"/>
          </a:p>
          <a:p>
            <a:pPr lvl="1"/>
            <a:r>
              <a:rPr lang="en-US" dirty="0"/>
              <a:t>Keep </a:t>
            </a:r>
            <a:r>
              <a:rPr lang="en-US" b="1" dirty="0"/>
              <a:t>North Indian, Fast Food, and Chinese</a:t>
            </a:r>
            <a:r>
              <a:rPr lang="en-US" dirty="0"/>
              <a:t> menus competitive through </a:t>
            </a:r>
            <a:r>
              <a:rPr lang="en-US" b="1" dirty="0"/>
              <a:t>menu innovation, value combos, and seasonal specials</a:t>
            </a:r>
            <a:r>
              <a:rPr lang="en-US" dirty="0"/>
              <a:t>.</a:t>
            </a:r>
          </a:p>
          <a:p>
            <a:r>
              <a:rPr lang="en-US" b="1" dirty="0"/>
              <a:t>Upsell &amp; Diversify</a:t>
            </a:r>
            <a:endParaRPr lang="en-US" dirty="0"/>
          </a:p>
          <a:p>
            <a:pPr lvl="1"/>
            <a:r>
              <a:rPr lang="en-US" dirty="0"/>
              <a:t>Cross-promote </a:t>
            </a:r>
            <a:r>
              <a:rPr lang="en-US" b="1" dirty="0"/>
              <a:t>Bakery, Desserts, and Beverages</a:t>
            </a:r>
            <a:r>
              <a:rPr lang="en-US" dirty="0"/>
              <a:t> with meal combos or </a:t>
            </a:r>
            <a:r>
              <a:rPr lang="en-US" b="1" dirty="0"/>
              <a:t>loyalty points</a:t>
            </a:r>
            <a:r>
              <a:rPr lang="en-US" dirty="0"/>
              <a:t> to boost average order value.</a:t>
            </a:r>
          </a:p>
          <a:p>
            <a:r>
              <a:rPr lang="en-US" b="1" dirty="0"/>
              <a:t>Test Premium Niches</a:t>
            </a:r>
            <a:endParaRPr lang="en-US" dirty="0"/>
          </a:p>
          <a:p>
            <a:pPr lvl="1"/>
            <a:r>
              <a:rPr lang="en-US" dirty="0"/>
              <a:t>Pilot </a:t>
            </a:r>
            <a:r>
              <a:rPr lang="en-US" b="1" dirty="0"/>
              <a:t>Italian and Café formats</a:t>
            </a:r>
            <a:r>
              <a:rPr lang="en-US" dirty="0"/>
              <a:t> in high footfall areas or metro cities—leverage the growing </a:t>
            </a:r>
            <a:r>
              <a:rPr lang="en-US" b="1" dirty="0"/>
              <a:t>casual dining &amp; coffee culture</a:t>
            </a:r>
            <a:r>
              <a:rPr lang="en-US" dirty="0"/>
              <a:t>.</a:t>
            </a:r>
          </a:p>
          <a:p>
            <a:r>
              <a:rPr lang="en-US" b="1" dirty="0"/>
              <a:t>Geo-Targeted Rollouts</a:t>
            </a:r>
            <a:endParaRPr lang="en-US" dirty="0"/>
          </a:p>
          <a:p>
            <a:pPr lvl="1"/>
            <a:r>
              <a:rPr lang="en-US" dirty="0"/>
              <a:t>Match cuisines with </a:t>
            </a:r>
            <a:r>
              <a:rPr lang="en-US" b="1" dirty="0"/>
              <a:t>regional taste profiles</a:t>
            </a:r>
            <a:r>
              <a:rPr lang="en-US" dirty="0"/>
              <a:t> (e.g., </a:t>
            </a:r>
            <a:r>
              <a:rPr lang="en-US" b="1" dirty="0"/>
              <a:t>Bakery &amp; Café</a:t>
            </a:r>
            <a:r>
              <a:rPr lang="en-US" dirty="0"/>
              <a:t> in urban areas, </a:t>
            </a:r>
            <a:r>
              <a:rPr lang="en-US" b="1" dirty="0"/>
              <a:t>Fast Food</a:t>
            </a:r>
            <a:r>
              <a:rPr lang="en-US" dirty="0"/>
              <a:t> near campuses/offices).</a:t>
            </a:r>
          </a:p>
          <a:p>
            <a:r>
              <a:rPr lang="en-US" b="1" dirty="0"/>
              <a:t>Leverage Marketing</a:t>
            </a:r>
            <a:endParaRPr lang="en-US" dirty="0"/>
          </a:p>
          <a:p>
            <a:pPr lvl="1"/>
            <a:r>
              <a:rPr lang="en-US" dirty="0"/>
              <a:t>Showcase </a:t>
            </a:r>
            <a:r>
              <a:rPr lang="en-US" b="1" dirty="0"/>
              <a:t>authenticity &amp; quality</a:t>
            </a:r>
            <a:r>
              <a:rPr lang="en-US" dirty="0"/>
              <a:t> for trending cuisines, highlight chef specials, and encourage </a:t>
            </a:r>
            <a:r>
              <a:rPr lang="en-US" b="1" dirty="0"/>
              <a:t>user-generated content</a:t>
            </a:r>
            <a:r>
              <a:rPr lang="en-US" dirty="0"/>
              <a:t>.</a:t>
            </a:r>
          </a:p>
          <a:p>
            <a:endParaRPr lang="en-US" dirty="0"/>
          </a:p>
        </p:txBody>
      </p:sp>
      <p:pic>
        <p:nvPicPr>
          <p:cNvPr id="5" name="Picture 4">
            <a:extLst>
              <a:ext uri="{FF2B5EF4-FFF2-40B4-BE49-F238E27FC236}">
                <a16:creationId xmlns:a16="http://schemas.microsoft.com/office/drawing/2014/main" id="{7935278D-FB66-9E75-C3EE-3E78B5AD10CA}"/>
              </a:ext>
            </a:extLst>
          </p:cNvPr>
          <p:cNvPicPr>
            <a:picLocks noChangeAspect="1"/>
          </p:cNvPicPr>
          <p:nvPr/>
        </p:nvPicPr>
        <p:blipFill>
          <a:blip r:embed="rId2"/>
          <a:stretch>
            <a:fillRect/>
          </a:stretch>
        </p:blipFill>
        <p:spPr>
          <a:xfrm>
            <a:off x="13401449" y="2781300"/>
            <a:ext cx="4851915" cy="3505200"/>
          </a:xfrm>
          <a:prstGeom prst="rect">
            <a:avLst/>
          </a:prstGeom>
        </p:spPr>
      </p:pic>
    </p:spTree>
    <p:extLst>
      <p:ext uri="{BB962C8B-B14F-4D97-AF65-F5344CB8AC3E}">
        <p14:creationId xmlns:p14="http://schemas.microsoft.com/office/powerpoint/2010/main" val="2679516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C75FF83-155D-6314-D83C-401713147F25}"/>
              </a:ext>
            </a:extLst>
          </p:cNvPr>
          <p:cNvSpPr/>
          <p:nvPr/>
        </p:nvSpPr>
        <p:spPr>
          <a:xfrm>
            <a:off x="187036" y="647700"/>
            <a:ext cx="12420600" cy="8991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u="sng" dirty="0">
                <a:latin typeface="+mj-lt"/>
              </a:rPr>
              <a:t>Insights – Average of Votes</a:t>
            </a:r>
          </a:p>
          <a:p>
            <a:endParaRPr lang="en-US" sz="2000" b="1" u="sng" dirty="0">
              <a:latin typeface="+mj-lt"/>
            </a:endParaRPr>
          </a:p>
          <a:p>
            <a:r>
              <a:rPr lang="en-US" b="1" dirty="0"/>
              <a:t>India records the highest average votes</a:t>
            </a:r>
            <a:r>
              <a:rPr lang="en-US" dirty="0"/>
              <a:t> among all countries.</a:t>
            </a:r>
            <a:br>
              <a:rPr lang="en-US" dirty="0"/>
            </a:br>
            <a:r>
              <a:rPr lang="en-US" dirty="0"/>
              <a:t>→ Indicates a stronger user engagement and feedback culture.</a:t>
            </a:r>
            <a:br>
              <a:rPr lang="en-US" dirty="0"/>
            </a:br>
            <a:r>
              <a:rPr lang="en-US" dirty="0"/>
              <a:t>→ Zomato users in India are more active in rating and reviewing restaurants.</a:t>
            </a:r>
          </a:p>
          <a:p>
            <a:r>
              <a:rPr lang="en-US" b="1" dirty="0"/>
              <a:t>Other countries show significantly lower average votes.</a:t>
            </a:r>
            <a:br>
              <a:rPr lang="en-US" dirty="0"/>
            </a:br>
            <a:r>
              <a:rPr lang="en-US" dirty="0"/>
              <a:t>→ Suggests either fewer Zomato users or less willingness to provide reviews.</a:t>
            </a:r>
          </a:p>
          <a:p>
            <a:r>
              <a:rPr lang="en-US" b="1" dirty="0"/>
              <a:t>Wide variation across countries.</a:t>
            </a:r>
            <a:br>
              <a:rPr lang="en-US" dirty="0"/>
            </a:br>
            <a:r>
              <a:rPr lang="en-US" dirty="0"/>
              <a:t>→ Some countries have almost negligible votes, reflecting low adoption of the voting/review feature.</a:t>
            </a:r>
          </a:p>
          <a:p>
            <a:endParaRPr lang="en-US" dirty="0"/>
          </a:p>
          <a:p>
            <a:r>
              <a:rPr lang="en-US" sz="2000" b="1" u="sng" dirty="0"/>
              <a:t>Recommendations</a:t>
            </a:r>
          </a:p>
          <a:p>
            <a:r>
              <a:rPr lang="en-US" b="1" dirty="0"/>
              <a:t>1. Leverage High Engagement in India</a:t>
            </a:r>
          </a:p>
          <a:p>
            <a:r>
              <a:rPr lang="en-US" dirty="0"/>
              <a:t>Encourage restaurants to use customer feedback as a </a:t>
            </a:r>
            <a:r>
              <a:rPr lang="en-US" b="1" dirty="0"/>
              <a:t>competitive advantage</a:t>
            </a:r>
            <a:r>
              <a:rPr lang="en-US" dirty="0"/>
              <a:t>.</a:t>
            </a:r>
          </a:p>
          <a:p>
            <a:r>
              <a:rPr lang="en-US" dirty="0"/>
              <a:t>Highlight </a:t>
            </a:r>
            <a:r>
              <a:rPr lang="en-US" b="1" dirty="0"/>
              <a:t>top-voted restaurants</a:t>
            </a:r>
            <a:r>
              <a:rPr lang="en-US" dirty="0"/>
              <a:t> in campaigns and promotions.</a:t>
            </a:r>
          </a:p>
          <a:p>
            <a:r>
              <a:rPr lang="en-US" b="1" dirty="0"/>
              <a:t>2. Boost Engagement in Low-Vote Countries</a:t>
            </a:r>
          </a:p>
          <a:p>
            <a:r>
              <a:rPr lang="en-US" dirty="0"/>
              <a:t>Run campaigns to </a:t>
            </a:r>
            <a:r>
              <a:rPr lang="en-US" b="1" dirty="0"/>
              <a:t>incentivize reviews</a:t>
            </a:r>
            <a:r>
              <a:rPr lang="en-US" dirty="0"/>
              <a:t> (e.g., discounts, loyalty points).</a:t>
            </a:r>
          </a:p>
          <a:p>
            <a:r>
              <a:rPr lang="en-US" dirty="0"/>
              <a:t>Educate users on how their votes </a:t>
            </a:r>
            <a:r>
              <a:rPr lang="en-US" b="1" dirty="0"/>
              <a:t>improve recommendations</a:t>
            </a:r>
            <a:r>
              <a:rPr lang="en-US" dirty="0"/>
              <a:t>.</a:t>
            </a:r>
          </a:p>
          <a:p>
            <a:r>
              <a:rPr lang="en-US" b="1" dirty="0"/>
              <a:t>3. Strengthen Restaurant Onboarding</a:t>
            </a:r>
          </a:p>
          <a:p>
            <a:r>
              <a:rPr lang="en-US" dirty="0"/>
              <a:t>Train restaurants in low-engagement markets to </a:t>
            </a:r>
            <a:r>
              <a:rPr lang="en-US" b="1" dirty="0"/>
              <a:t>ask customers for ratings</a:t>
            </a:r>
            <a:r>
              <a:rPr lang="en-US" dirty="0"/>
              <a:t>.</a:t>
            </a:r>
          </a:p>
          <a:p>
            <a:r>
              <a:rPr lang="en-US" dirty="0"/>
              <a:t>Offer </a:t>
            </a:r>
            <a:r>
              <a:rPr lang="en-US" b="1" dirty="0"/>
              <a:t>small perks</a:t>
            </a:r>
            <a:r>
              <a:rPr lang="en-US" dirty="0"/>
              <a:t> (like coupons) for verified reviews.</a:t>
            </a:r>
          </a:p>
          <a:p>
            <a:r>
              <a:rPr lang="en-US" b="1" dirty="0"/>
              <a:t>4. Enhance Platform Features</a:t>
            </a:r>
          </a:p>
          <a:p>
            <a:r>
              <a:rPr lang="en-US" dirty="0"/>
              <a:t>Simplify the rating process with a </a:t>
            </a:r>
            <a:r>
              <a:rPr lang="en-US" b="1" dirty="0"/>
              <a:t>one-tap star rating</a:t>
            </a:r>
            <a:r>
              <a:rPr lang="en-US" dirty="0"/>
              <a:t>.</a:t>
            </a:r>
          </a:p>
          <a:p>
            <a:r>
              <a:rPr lang="en-US" dirty="0"/>
              <a:t>Send timely nudges: </a:t>
            </a:r>
            <a:r>
              <a:rPr lang="en-US" i="1" dirty="0"/>
              <a:t>“How was your meal at X? Rate now in 2 seconds.”</a:t>
            </a:r>
            <a:endParaRPr lang="en-US" dirty="0"/>
          </a:p>
          <a:p>
            <a:r>
              <a:rPr lang="en-US" b="1" dirty="0"/>
              <a:t>5. Data-driven Strategy</a:t>
            </a:r>
          </a:p>
          <a:p>
            <a:r>
              <a:rPr lang="en-US" dirty="0"/>
              <a:t>Use </a:t>
            </a:r>
            <a:r>
              <a:rPr lang="en-US" b="1" dirty="0"/>
              <a:t>India as a benchmark market</a:t>
            </a:r>
            <a:r>
              <a:rPr lang="en-US" dirty="0"/>
              <a:t> for best practices.</a:t>
            </a:r>
          </a:p>
          <a:p>
            <a:r>
              <a:rPr lang="en-US" dirty="0"/>
              <a:t>Replicate successful engagement models in countries with lower review activity.</a:t>
            </a:r>
          </a:p>
          <a:p>
            <a:endParaRPr lang="en-US" dirty="0"/>
          </a:p>
        </p:txBody>
      </p:sp>
      <p:pic>
        <p:nvPicPr>
          <p:cNvPr id="4" name="Picture 3">
            <a:extLst>
              <a:ext uri="{FF2B5EF4-FFF2-40B4-BE49-F238E27FC236}">
                <a16:creationId xmlns:a16="http://schemas.microsoft.com/office/drawing/2014/main" id="{FFF2DC4C-4D58-BB3B-D268-007DC5760801}"/>
              </a:ext>
            </a:extLst>
          </p:cNvPr>
          <p:cNvPicPr>
            <a:picLocks noChangeAspect="1"/>
          </p:cNvPicPr>
          <p:nvPr/>
        </p:nvPicPr>
        <p:blipFill>
          <a:blip r:embed="rId2"/>
          <a:stretch>
            <a:fillRect/>
          </a:stretch>
        </p:blipFill>
        <p:spPr>
          <a:xfrm>
            <a:off x="12573000" y="3619500"/>
            <a:ext cx="5248894" cy="3886200"/>
          </a:xfrm>
          <a:prstGeom prst="rect">
            <a:avLst/>
          </a:prstGeom>
        </p:spPr>
      </p:pic>
    </p:spTree>
    <p:extLst>
      <p:ext uri="{BB962C8B-B14F-4D97-AF65-F5344CB8AC3E}">
        <p14:creationId xmlns:p14="http://schemas.microsoft.com/office/powerpoint/2010/main" val="330085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2A8BAD3-0FA2-41A7-4EF1-183848AC41B7}"/>
              </a:ext>
            </a:extLst>
          </p:cNvPr>
          <p:cNvSpPr/>
          <p:nvPr/>
        </p:nvSpPr>
        <p:spPr>
          <a:xfrm>
            <a:off x="609600" y="0"/>
            <a:ext cx="11201400" cy="10287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b="1" u="sng" dirty="0"/>
              <a:t>Insights</a:t>
            </a:r>
          </a:p>
          <a:p>
            <a:r>
              <a:rPr lang="en-US" b="1" dirty="0"/>
              <a:t>Customer Behavior</a:t>
            </a:r>
            <a:endParaRPr lang="en-US" dirty="0"/>
          </a:p>
          <a:p>
            <a:pPr lvl="1"/>
            <a:r>
              <a:rPr lang="en-US" sz="2000" b="1" dirty="0"/>
              <a:t>Online Delivery:</a:t>
            </a:r>
            <a:r>
              <a:rPr lang="en-US" sz="2000" dirty="0"/>
              <a:t> Higher order frequency during evenings and weekends; driven by convenience and promotions. Repeat orders are common from loyal customers who value speed and reliability.</a:t>
            </a:r>
          </a:p>
          <a:p>
            <a:pPr lvl="1"/>
            <a:r>
              <a:rPr lang="en-US" sz="2000" b="1" dirty="0"/>
              <a:t>Offline/Table Booking:</a:t>
            </a:r>
            <a:r>
              <a:rPr lang="en-US" sz="2000" dirty="0"/>
              <a:t> Peaks on weekends and special occasions. Many customers prioritize ambiance, personalized service, and dining experience rather than just food.</a:t>
            </a:r>
          </a:p>
          <a:p>
            <a:r>
              <a:rPr lang="en-US" sz="2000" b="1" dirty="0"/>
              <a:t>Revenue Trends</a:t>
            </a:r>
            <a:endParaRPr lang="en-US" sz="2000" dirty="0"/>
          </a:p>
          <a:p>
            <a:pPr lvl="1"/>
            <a:r>
              <a:rPr lang="en-US" sz="2000" dirty="0"/>
              <a:t>Online orders contribute steady, recurring revenue with lower average ticket size but higher overall volume.</a:t>
            </a:r>
          </a:p>
          <a:p>
            <a:pPr lvl="1"/>
            <a:r>
              <a:rPr lang="en-US" sz="2000" dirty="0"/>
              <a:t>Table bookings deliver higher per-customer spend due to upselling of drinks, desserts, and specials.</a:t>
            </a:r>
          </a:p>
          <a:p>
            <a:r>
              <a:rPr lang="en-US" sz="2000" b="1" dirty="0"/>
              <a:t>Operational Considerations</a:t>
            </a:r>
            <a:endParaRPr lang="en-US" sz="2000" dirty="0"/>
          </a:p>
          <a:p>
            <a:pPr lvl="1"/>
            <a:r>
              <a:rPr lang="en-US" sz="2000" dirty="0"/>
              <a:t>Delivery relies heavily on quick kitchen turnaround and last-mile logistics.</a:t>
            </a:r>
          </a:p>
          <a:p>
            <a:pPr lvl="1"/>
            <a:r>
              <a:rPr lang="en-US" sz="2000" dirty="0"/>
              <a:t>Offline dining success depends on seating capacity, reservation management, and customer experience.</a:t>
            </a:r>
          </a:p>
          <a:p>
            <a:r>
              <a:rPr lang="en-US" sz="2400" b="1" u="sng" dirty="0"/>
              <a:t>Recommendations</a:t>
            </a:r>
          </a:p>
          <a:p>
            <a:r>
              <a:rPr lang="en-US" sz="2000" b="1" dirty="0"/>
              <a:t>For Online Delivery</a:t>
            </a:r>
            <a:endParaRPr lang="en-US" sz="2000" dirty="0"/>
          </a:p>
          <a:p>
            <a:pPr lvl="1"/>
            <a:r>
              <a:rPr lang="en-US" sz="2000" dirty="0"/>
              <a:t>Strengthen partnerships with delivery platforms or build a user-friendly ordering app.</a:t>
            </a:r>
          </a:p>
          <a:p>
            <a:pPr lvl="1"/>
            <a:r>
              <a:rPr lang="en-US" sz="2000" dirty="0"/>
              <a:t>Offer loyalty rewards (free delivery, discounts after X orders) to increase repeat purchase.</a:t>
            </a:r>
          </a:p>
          <a:p>
            <a:pPr lvl="1"/>
            <a:r>
              <a:rPr lang="en-US" sz="2000" dirty="0"/>
              <a:t>Optimize packaging for freshness and branding.</a:t>
            </a:r>
          </a:p>
          <a:p>
            <a:pPr lvl="1"/>
            <a:r>
              <a:rPr lang="en-US" sz="2000" dirty="0"/>
              <a:t>Leverage data (peak hours, top dishes) to run targeted offers.</a:t>
            </a:r>
          </a:p>
          <a:p>
            <a:r>
              <a:rPr lang="en-US" sz="2000" b="1" dirty="0"/>
              <a:t>For Offline Table Booking</a:t>
            </a:r>
            <a:endParaRPr lang="en-US" sz="2000" dirty="0"/>
          </a:p>
          <a:p>
            <a:pPr lvl="1"/>
            <a:r>
              <a:rPr lang="en-US" sz="2000" dirty="0"/>
              <a:t>Implement an easy reservation system (website, app, or integration with OpenTable/Zomato).</a:t>
            </a:r>
          </a:p>
          <a:p>
            <a:pPr lvl="1"/>
            <a:r>
              <a:rPr lang="en-US" sz="2000" dirty="0"/>
              <a:t>Create experiential dining options (chef’s specials, themed nights, live music) to boost footfall.</a:t>
            </a:r>
          </a:p>
          <a:p>
            <a:pPr lvl="1"/>
            <a:r>
              <a:rPr lang="en-US" sz="2000" dirty="0"/>
              <a:t>Train staff on personalized service and upselling.</a:t>
            </a:r>
          </a:p>
          <a:p>
            <a:pPr lvl="1"/>
            <a:r>
              <a:rPr lang="en-US" sz="2000" dirty="0"/>
              <a:t>Gather post-visit feedback to improve repeat business.</a:t>
            </a:r>
          </a:p>
          <a:p>
            <a:pPr lvl="1"/>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EFFEC83E-A603-FFCE-3BF6-F83D42302AF0}"/>
              </a:ext>
            </a:extLst>
          </p:cNvPr>
          <p:cNvPicPr>
            <a:picLocks noChangeAspect="1"/>
          </p:cNvPicPr>
          <p:nvPr/>
        </p:nvPicPr>
        <p:blipFill>
          <a:blip r:embed="rId2"/>
          <a:stretch>
            <a:fillRect/>
          </a:stretch>
        </p:blipFill>
        <p:spPr>
          <a:xfrm>
            <a:off x="12496800" y="904483"/>
            <a:ext cx="4153667" cy="8478033"/>
          </a:xfrm>
          <a:prstGeom prst="rect">
            <a:avLst/>
          </a:prstGeom>
        </p:spPr>
      </p:pic>
      <p:pic>
        <p:nvPicPr>
          <p:cNvPr id="4" name="Picture 3">
            <a:extLst>
              <a:ext uri="{FF2B5EF4-FFF2-40B4-BE49-F238E27FC236}">
                <a16:creationId xmlns:a16="http://schemas.microsoft.com/office/drawing/2014/main" id="{8F0BBEBF-1876-CE64-DDB5-0B9E51845795}"/>
              </a:ext>
            </a:extLst>
          </p:cNvPr>
          <p:cNvPicPr>
            <a:picLocks noChangeAspect="1"/>
          </p:cNvPicPr>
          <p:nvPr/>
        </p:nvPicPr>
        <p:blipFill>
          <a:blip r:embed="rId3"/>
          <a:stretch>
            <a:fillRect/>
          </a:stretch>
        </p:blipFill>
        <p:spPr>
          <a:xfrm>
            <a:off x="12482945" y="609598"/>
            <a:ext cx="4444932" cy="9067801"/>
          </a:xfrm>
          <a:prstGeom prst="rect">
            <a:avLst/>
          </a:prstGeom>
        </p:spPr>
      </p:pic>
    </p:spTree>
    <p:extLst>
      <p:ext uri="{BB962C8B-B14F-4D97-AF65-F5344CB8AC3E}">
        <p14:creationId xmlns:p14="http://schemas.microsoft.com/office/powerpoint/2010/main" val="2920360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chemeClr val="bg1"/>
          </a:solidFill>
        </p:spPr>
        <p:txBody>
          <a:bodyPr wrap="square" lIns="0" tIns="0" rIns="0" bIns="0" rtlCol="0"/>
          <a:lstStyle/>
          <a:p>
            <a:endParaRPr/>
          </a:p>
        </p:txBody>
      </p:sp>
      <p:sp>
        <p:nvSpPr>
          <p:cNvPr id="3" name="object 3"/>
          <p:cNvSpPr/>
          <p:nvPr/>
        </p:nvSpPr>
        <p:spPr>
          <a:xfrm>
            <a:off x="1030224" y="0"/>
            <a:ext cx="40005" cy="10287000"/>
          </a:xfrm>
          <a:custGeom>
            <a:avLst/>
            <a:gdLst/>
            <a:ahLst/>
            <a:cxnLst/>
            <a:rect l="l" t="t" r="r" b="b"/>
            <a:pathLst>
              <a:path w="40005" h="10287000">
                <a:moveTo>
                  <a:pt x="0" y="10287000"/>
                </a:moveTo>
                <a:lnTo>
                  <a:pt x="39624" y="10287000"/>
                </a:lnTo>
                <a:lnTo>
                  <a:pt x="39624" y="0"/>
                </a:lnTo>
                <a:lnTo>
                  <a:pt x="0" y="0"/>
                </a:lnTo>
                <a:lnTo>
                  <a:pt x="0" y="10287000"/>
                </a:lnTo>
                <a:close/>
              </a:path>
            </a:pathLst>
          </a:custGeom>
          <a:solidFill>
            <a:srgbClr val="FFFFFF"/>
          </a:solidFill>
        </p:spPr>
        <p:txBody>
          <a:bodyPr wrap="square" lIns="0" tIns="0" rIns="0" bIns="0" rtlCol="0"/>
          <a:lstStyle/>
          <a:p>
            <a:endParaRPr/>
          </a:p>
        </p:txBody>
      </p:sp>
      <p:grpSp>
        <p:nvGrpSpPr>
          <p:cNvPr id="4" name="object 4"/>
          <p:cNvGrpSpPr/>
          <p:nvPr/>
        </p:nvGrpSpPr>
        <p:grpSpPr>
          <a:xfrm>
            <a:off x="0" y="0"/>
            <a:ext cx="18289905" cy="10287000"/>
            <a:chOff x="0" y="0"/>
            <a:chExt cx="18289905" cy="10287000"/>
          </a:xfrm>
        </p:grpSpPr>
        <p:sp>
          <p:nvSpPr>
            <p:cNvPr id="5" name="object 5"/>
            <p:cNvSpPr/>
            <p:nvPr/>
          </p:nvSpPr>
          <p:spPr>
            <a:xfrm>
              <a:off x="0" y="0"/>
              <a:ext cx="18244185" cy="10287000"/>
            </a:xfrm>
            <a:custGeom>
              <a:avLst/>
              <a:gdLst/>
              <a:ahLst/>
              <a:cxnLst/>
              <a:rect l="l" t="t" r="r" b="b"/>
              <a:pathLst>
                <a:path w="18244185" h="10287000">
                  <a:moveTo>
                    <a:pt x="18243804" y="1030224"/>
                  </a:moveTo>
                  <a:lnTo>
                    <a:pt x="17300448" y="1030224"/>
                  </a:lnTo>
                  <a:lnTo>
                    <a:pt x="17300448" y="0"/>
                  </a:lnTo>
                  <a:lnTo>
                    <a:pt x="17260824" y="0"/>
                  </a:lnTo>
                  <a:lnTo>
                    <a:pt x="17260824" y="1030224"/>
                  </a:lnTo>
                  <a:lnTo>
                    <a:pt x="0" y="1030224"/>
                  </a:lnTo>
                  <a:lnTo>
                    <a:pt x="0" y="1069848"/>
                  </a:lnTo>
                  <a:lnTo>
                    <a:pt x="17260824" y="1069848"/>
                  </a:lnTo>
                  <a:lnTo>
                    <a:pt x="17260824" y="10287000"/>
                  </a:lnTo>
                  <a:lnTo>
                    <a:pt x="17300448" y="10287000"/>
                  </a:lnTo>
                  <a:lnTo>
                    <a:pt x="17300448" y="1069848"/>
                  </a:lnTo>
                  <a:lnTo>
                    <a:pt x="18243804" y="1069848"/>
                  </a:lnTo>
                  <a:lnTo>
                    <a:pt x="18243804" y="1030224"/>
                  </a:lnTo>
                  <a:close/>
                </a:path>
              </a:pathLst>
            </a:custGeom>
            <a:solidFill>
              <a:srgbClr val="FFFFFF"/>
            </a:solidFill>
          </p:spPr>
          <p:txBody>
            <a:bodyPr wrap="square" lIns="0" tIns="0" rIns="0" bIns="0" rtlCol="0"/>
            <a:lstStyle/>
            <a:p>
              <a:endParaRPr/>
            </a:p>
          </p:txBody>
        </p:sp>
        <p:sp>
          <p:nvSpPr>
            <p:cNvPr id="6" name="object 6"/>
            <p:cNvSpPr/>
            <p:nvPr/>
          </p:nvSpPr>
          <p:spPr>
            <a:xfrm>
              <a:off x="1523" y="9279635"/>
              <a:ext cx="18288000" cy="0"/>
            </a:xfrm>
            <a:custGeom>
              <a:avLst/>
              <a:gdLst/>
              <a:ahLst/>
              <a:cxnLst/>
              <a:rect l="l" t="t" r="r" b="b"/>
              <a:pathLst>
                <a:path w="18288000">
                  <a:moveTo>
                    <a:pt x="0" y="0"/>
                  </a:moveTo>
                  <a:lnTo>
                    <a:pt x="18288000" y="0"/>
                  </a:lnTo>
                </a:path>
              </a:pathLst>
            </a:custGeom>
            <a:ln w="39624">
              <a:solidFill>
                <a:srgbClr val="FFFFFF"/>
              </a:solidFill>
            </a:ln>
          </p:spPr>
          <p:txBody>
            <a:bodyPr wrap="square" lIns="0" tIns="0" rIns="0" bIns="0" rtlCol="0"/>
            <a:lstStyle/>
            <a:p>
              <a:endParaRPr/>
            </a:p>
          </p:txBody>
        </p:sp>
        <p:pic>
          <p:nvPicPr>
            <p:cNvPr id="7" name="object 7"/>
            <p:cNvPicPr/>
            <p:nvPr/>
          </p:nvPicPr>
          <p:blipFill>
            <a:blip r:embed="rId2" cstate="print"/>
            <a:stretch>
              <a:fillRect/>
            </a:stretch>
          </p:blipFill>
          <p:spPr>
            <a:xfrm>
              <a:off x="11548871" y="0"/>
              <a:ext cx="6739128" cy="10286999"/>
            </a:xfrm>
            <a:prstGeom prst="rect">
              <a:avLst/>
            </a:prstGeom>
          </p:spPr>
        </p:pic>
      </p:grpSp>
      <p:sp>
        <p:nvSpPr>
          <p:cNvPr id="8" name="object 8"/>
          <p:cNvSpPr txBox="1"/>
          <p:nvPr/>
        </p:nvSpPr>
        <p:spPr>
          <a:xfrm>
            <a:off x="1619758" y="1301877"/>
            <a:ext cx="8940165" cy="7327900"/>
          </a:xfrm>
          <a:prstGeom prst="rect">
            <a:avLst/>
          </a:prstGeom>
        </p:spPr>
        <p:txBody>
          <a:bodyPr vert="horz" wrap="square" lIns="0" tIns="50800" rIns="0" bIns="0" rtlCol="0">
            <a:spAutoFit/>
          </a:bodyPr>
          <a:lstStyle/>
          <a:p>
            <a:pPr marL="12700" marR="5080">
              <a:lnSpc>
                <a:spcPts val="2620"/>
              </a:lnSpc>
              <a:spcBef>
                <a:spcPts val="400"/>
              </a:spcBef>
            </a:pPr>
            <a:r>
              <a:rPr sz="2400" dirty="0">
                <a:latin typeface="Lucida Sans Unicode"/>
                <a:cs typeface="Lucida Sans Unicode"/>
              </a:rPr>
              <a:t>My</a:t>
            </a:r>
            <a:r>
              <a:rPr sz="2400" spc="90" dirty="0">
                <a:latin typeface="Lucida Sans Unicode"/>
                <a:cs typeface="Lucida Sans Unicode"/>
              </a:rPr>
              <a:t> </a:t>
            </a:r>
            <a:r>
              <a:rPr sz="2400" dirty="0">
                <a:latin typeface="Lucida Sans Unicode"/>
                <a:cs typeface="Lucida Sans Unicode"/>
              </a:rPr>
              <a:t>general</a:t>
            </a:r>
            <a:r>
              <a:rPr sz="2400" spc="60" dirty="0">
                <a:latin typeface="Lucida Sans Unicode"/>
                <a:cs typeface="Lucida Sans Unicode"/>
              </a:rPr>
              <a:t> </a:t>
            </a:r>
            <a:r>
              <a:rPr sz="2400" spc="80" dirty="0">
                <a:latin typeface="Lucida Sans Unicode"/>
                <a:cs typeface="Lucida Sans Unicode"/>
              </a:rPr>
              <a:t>approach</a:t>
            </a:r>
            <a:r>
              <a:rPr sz="2400" spc="75" dirty="0">
                <a:latin typeface="Lucida Sans Unicode"/>
                <a:cs typeface="Lucida Sans Unicode"/>
              </a:rPr>
              <a:t> </a:t>
            </a:r>
            <a:r>
              <a:rPr sz="2400" dirty="0">
                <a:latin typeface="Lucida Sans Unicode"/>
                <a:cs typeface="Lucida Sans Unicode"/>
              </a:rPr>
              <a:t>for</a:t>
            </a:r>
            <a:r>
              <a:rPr sz="2400" spc="70" dirty="0">
                <a:latin typeface="Lucida Sans Unicode"/>
                <a:cs typeface="Lucida Sans Unicode"/>
              </a:rPr>
              <a:t> </a:t>
            </a:r>
            <a:r>
              <a:rPr sz="2400" dirty="0">
                <a:latin typeface="Lucida Sans Unicode"/>
                <a:cs typeface="Lucida Sans Unicode"/>
              </a:rPr>
              <a:t>opening</a:t>
            </a:r>
            <a:r>
              <a:rPr sz="2400" spc="85" dirty="0">
                <a:latin typeface="Lucida Sans Unicode"/>
                <a:cs typeface="Lucida Sans Unicode"/>
              </a:rPr>
              <a:t> </a:t>
            </a:r>
            <a:r>
              <a:rPr sz="2400" spc="50" dirty="0">
                <a:latin typeface="Lucida Sans Unicode"/>
                <a:cs typeface="Lucida Sans Unicode"/>
              </a:rPr>
              <a:t>new</a:t>
            </a:r>
            <a:r>
              <a:rPr sz="2400" spc="95" dirty="0">
                <a:latin typeface="Lucida Sans Unicode"/>
                <a:cs typeface="Lucida Sans Unicode"/>
              </a:rPr>
              <a:t> </a:t>
            </a:r>
            <a:r>
              <a:rPr sz="2400" dirty="0">
                <a:latin typeface="Lucida Sans Unicode"/>
                <a:cs typeface="Lucida Sans Unicode"/>
              </a:rPr>
              <a:t>restaurant</a:t>
            </a:r>
            <a:r>
              <a:rPr sz="2400" spc="85" dirty="0">
                <a:latin typeface="Lucida Sans Unicode"/>
                <a:cs typeface="Lucida Sans Unicode"/>
              </a:rPr>
              <a:t> </a:t>
            </a:r>
            <a:r>
              <a:rPr sz="2400" spc="-70" dirty="0">
                <a:latin typeface="Lucida Sans Unicode"/>
                <a:cs typeface="Lucida Sans Unicode"/>
              </a:rPr>
              <a:t>will</a:t>
            </a:r>
            <a:r>
              <a:rPr sz="2400" spc="55" dirty="0">
                <a:latin typeface="Lucida Sans Unicode"/>
                <a:cs typeface="Lucida Sans Unicode"/>
              </a:rPr>
              <a:t> </a:t>
            </a:r>
            <a:r>
              <a:rPr sz="2400" spc="-10" dirty="0">
                <a:latin typeface="Lucida Sans Unicode"/>
                <a:cs typeface="Lucida Sans Unicode"/>
              </a:rPr>
              <a:t>focus </a:t>
            </a:r>
            <a:r>
              <a:rPr sz="2400" dirty="0">
                <a:latin typeface="Lucida Sans Unicode"/>
                <a:cs typeface="Lucida Sans Unicode"/>
              </a:rPr>
              <a:t>on</a:t>
            </a:r>
            <a:r>
              <a:rPr sz="2400" spc="-185" dirty="0">
                <a:latin typeface="Lucida Sans Unicode"/>
                <a:cs typeface="Lucida Sans Unicode"/>
              </a:rPr>
              <a:t> </a:t>
            </a:r>
            <a:r>
              <a:rPr sz="2400" spc="-55" dirty="0">
                <a:latin typeface="Lucida Sans Unicode"/>
                <a:cs typeface="Lucida Sans Unicode"/>
              </a:rPr>
              <a:t>4</a:t>
            </a:r>
            <a:r>
              <a:rPr sz="2400" spc="-190" dirty="0">
                <a:latin typeface="Lucida Sans Unicode"/>
                <a:cs typeface="Lucida Sans Unicode"/>
              </a:rPr>
              <a:t> </a:t>
            </a:r>
            <a:r>
              <a:rPr sz="2400" spc="-10" dirty="0">
                <a:latin typeface="Lucida Sans Unicode"/>
                <a:cs typeface="Lucida Sans Unicode"/>
              </a:rPr>
              <a:t>things</a:t>
            </a:r>
            <a:endParaRPr sz="2400" dirty="0">
              <a:latin typeface="Lucida Sans Unicode"/>
              <a:cs typeface="Lucida Sans Unicode"/>
            </a:endParaRPr>
          </a:p>
          <a:p>
            <a:pPr marL="12700" marR="6985" indent="-8890">
              <a:lnSpc>
                <a:spcPts val="2620"/>
              </a:lnSpc>
              <a:spcBef>
                <a:spcPts val="2565"/>
              </a:spcBef>
              <a:buSzPct val="87500"/>
              <a:buAutoNum type="arabicPlain"/>
              <a:tabLst>
                <a:tab pos="338455" algn="l"/>
              </a:tabLst>
            </a:pPr>
            <a:r>
              <a:rPr sz="2400" spc="-25" dirty="0">
                <a:latin typeface="Lucida Sans Unicode"/>
                <a:cs typeface="Lucida Sans Unicode"/>
              </a:rPr>
              <a:t>	Cuisine</a:t>
            </a:r>
            <a:r>
              <a:rPr sz="2400" spc="-105" dirty="0">
                <a:latin typeface="Lucida Sans Unicode"/>
                <a:cs typeface="Lucida Sans Unicode"/>
              </a:rPr>
              <a:t> </a:t>
            </a:r>
            <a:r>
              <a:rPr sz="2400" spc="345" dirty="0">
                <a:latin typeface="Lucida Sans Unicode"/>
                <a:cs typeface="Lucida Sans Unicode"/>
              </a:rPr>
              <a:t>–</a:t>
            </a:r>
            <a:r>
              <a:rPr sz="2400" spc="-65" dirty="0">
                <a:latin typeface="Lucida Sans Unicode"/>
                <a:cs typeface="Lucida Sans Unicode"/>
              </a:rPr>
              <a:t> </a:t>
            </a:r>
            <a:r>
              <a:rPr sz="2400" spc="-45" dirty="0">
                <a:latin typeface="Lucida Sans Unicode"/>
                <a:cs typeface="Lucida Sans Unicode"/>
              </a:rPr>
              <a:t>The</a:t>
            </a:r>
            <a:r>
              <a:rPr sz="2400" spc="-70" dirty="0">
                <a:latin typeface="Lucida Sans Unicode"/>
                <a:cs typeface="Lucida Sans Unicode"/>
              </a:rPr>
              <a:t> </a:t>
            </a:r>
            <a:r>
              <a:rPr sz="2400" spc="-20" dirty="0">
                <a:latin typeface="Lucida Sans Unicode"/>
                <a:cs typeface="Lucida Sans Unicode"/>
              </a:rPr>
              <a:t>cuisine</a:t>
            </a:r>
            <a:r>
              <a:rPr sz="2400" spc="-95" dirty="0">
                <a:latin typeface="Lucida Sans Unicode"/>
                <a:cs typeface="Lucida Sans Unicode"/>
              </a:rPr>
              <a:t> </a:t>
            </a:r>
            <a:r>
              <a:rPr sz="2400" dirty="0">
                <a:latin typeface="Lucida Sans Unicode"/>
                <a:cs typeface="Lucida Sans Unicode"/>
              </a:rPr>
              <a:t>which</a:t>
            </a:r>
            <a:r>
              <a:rPr sz="2400" spc="-95" dirty="0">
                <a:latin typeface="Lucida Sans Unicode"/>
                <a:cs typeface="Lucida Sans Unicode"/>
              </a:rPr>
              <a:t> </a:t>
            </a:r>
            <a:r>
              <a:rPr sz="2400" spc="-150" dirty="0">
                <a:latin typeface="Lucida Sans Unicode"/>
                <a:cs typeface="Lucida Sans Unicode"/>
              </a:rPr>
              <a:t>I</a:t>
            </a:r>
            <a:r>
              <a:rPr sz="2400" spc="-85" dirty="0">
                <a:latin typeface="Lucida Sans Unicode"/>
                <a:cs typeface="Lucida Sans Unicode"/>
              </a:rPr>
              <a:t> </a:t>
            </a:r>
            <a:r>
              <a:rPr sz="2400" spc="-135" dirty="0">
                <a:latin typeface="Lucida Sans Unicode"/>
                <a:cs typeface="Lucida Sans Unicode"/>
              </a:rPr>
              <a:t>will</a:t>
            </a:r>
            <a:r>
              <a:rPr sz="2400" spc="-85" dirty="0">
                <a:latin typeface="Lucida Sans Unicode"/>
                <a:cs typeface="Lucida Sans Unicode"/>
              </a:rPr>
              <a:t> </a:t>
            </a:r>
            <a:r>
              <a:rPr sz="2400" dirty="0">
                <a:latin typeface="Lucida Sans Unicode"/>
                <a:cs typeface="Lucida Sans Unicode"/>
              </a:rPr>
              <a:t>select</a:t>
            </a:r>
            <a:r>
              <a:rPr sz="2400" spc="-80" dirty="0">
                <a:latin typeface="Lucida Sans Unicode"/>
                <a:cs typeface="Lucida Sans Unicode"/>
              </a:rPr>
              <a:t> </a:t>
            </a:r>
            <a:r>
              <a:rPr sz="2400" spc="-135" dirty="0">
                <a:latin typeface="Lucida Sans Unicode"/>
                <a:cs typeface="Lucida Sans Unicode"/>
              </a:rPr>
              <a:t>will</a:t>
            </a:r>
            <a:r>
              <a:rPr sz="2400" spc="-85" dirty="0">
                <a:latin typeface="Lucida Sans Unicode"/>
                <a:cs typeface="Lucida Sans Unicode"/>
              </a:rPr>
              <a:t> </a:t>
            </a:r>
            <a:r>
              <a:rPr sz="2400" spc="105" dirty="0">
                <a:latin typeface="Lucida Sans Unicode"/>
                <a:cs typeface="Lucida Sans Unicode"/>
              </a:rPr>
              <a:t>be</a:t>
            </a:r>
            <a:r>
              <a:rPr sz="2400" spc="-95" dirty="0">
                <a:latin typeface="Lucida Sans Unicode"/>
                <a:cs typeface="Lucida Sans Unicode"/>
              </a:rPr>
              <a:t> </a:t>
            </a:r>
            <a:r>
              <a:rPr sz="2400" spc="-30" dirty="0">
                <a:latin typeface="Lucida Sans Unicode"/>
                <a:cs typeface="Lucida Sans Unicode"/>
              </a:rPr>
              <a:t>Familiar</a:t>
            </a:r>
            <a:r>
              <a:rPr sz="2400" spc="-95" dirty="0">
                <a:latin typeface="Lucida Sans Unicode"/>
                <a:cs typeface="Lucida Sans Unicode"/>
              </a:rPr>
              <a:t> </a:t>
            </a:r>
            <a:r>
              <a:rPr sz="2400" spc="80" dirty="0">
                <a:latin typeface="Lucida Sans Unicode"/>
                <a:cs typeface="Lucida Sans Unicode"/>
              </a:rPr>
              <a:t>and </a:t>
            </a:r>
            <a:r>
              <a:rPr sz="2400" dirty="0">
                <a:latin typeface="Lucida Sans Unicode"/>
                <a:cs typeface="Lucida Sans Unicode"/>
              </a:rPr>
              <a:t>Favorable</a:t>
            </a:r>
            <a:r>
              <a:rPr sz="2400" spc="-40" dirty="0">
                <a:latin typeface="Lucida Sans Unicode"/>
                <a:cs typeface="Lucida Sans Unicode"/>
              </a:rPr>
              <a:t> </a:t>
            </a:r>
            <a:r>
              <a:rPr sz="2400" spc="-25" dirty="0">
                <a:latin typeface="Lucida Sans Unicode"/>
                <a:cs typeface="Lucida Sans Unicode"/>
              </a:rPr>
              <a:t>to</a:t>
            </a:r>
            <a:endParaRPr sz="2400" dirty="0">
              <a:latin typeface="Lucida Sans Unicode"/>
              <a:cs typeface="Lucida Sans Unicode"/>
            </a:endParaRPr>
          </a:p>
          <a:p>
            <a:pPr marL="12700">
              <a:lnSpc>
                <a:spcPts val="2545"/>
              </a:lnSpc>
            </a:pPr>
            <a:r>
              <a:rPr sz="2400" dirty="0">
                <a:latin typeface="Lucida Sans Unicode"/>
                <a:cs typeface="Lucida Sans Unicode"/>
              </a:rPr>
              <a:t>the</a:t>
            </a:r>
            <a:r>
              <a:rPr sz="2400" spc="-190" dirty="0">
                <a:latin typeface="Lucida Sans Unicode"/>
                <a:cs typeface="Lucida Sans Unicode"/>
              </a:rPr>
              <a:t> </a:t>
            </a:r>
            <a:r>
              <a:rPr sz="2400" spc="-40" dirty="0">
                <a:latin typeface="Lucida Sans Unicode"/>
                <a:cs typeface="Lucida Sans Unicode"/>
              </a:rPr>
              <a:t>Locality</a:t>
            </a:r>
            <a:r>
              <a:rPr sz="2400" spc="-229" dirty="0">
                <a:latin typeface="Lucida Sans Unicode"/>
                <a:cs typeface="Lucida Sans Unicode"/>
              </a:rPr>
              <a:t> </a:t>
            </a:r>
            <a:r>
              <a:rPr sz="2400" dirty="0">
                <a:latin typeface="Lucida Sans Unicode"/>
                <a:cs typeface="Lucida Sans Unicode"/>
              </a:rPr>
              <a:t>where</a:t>
            </a:r>
            <a:r>
              <a:rPr sz="2400" spc="-245" dirty="0">
                <a:latin typeface="Lucida Sans Unicode"/>
                <a:cs typeface="Lucida Sans Unicode"/>
              </a:rPr>
              <a:t> </a:t>
            </a:r>
            <a:r>
              <a:rPr sz="2400" spc="-150" dirty="0">
                <a:latin typeface="Lucida Sans Unicode"/>
                <a:cs typeface="Lucida Sans Unicode"/>
              </a:rPr>
              <a:t>I</a:t>
            </a:r>
            <a:r>
              <a:rPr sz="2400" spc="-155" dirty="0">
                <a:latin typeface="Lucida Sans Unicode"/>
                <a:cs typeface="Lucida Sans Unicode"/>
              </a:rPr>
              <a:t> </a:t>
            </a:r>
            <a:r>
              <a:rPr sz="2400" spc="240" dirty="0">
                <a:latin typeface="Lucida Sans Unicode"/>
                <a:cs typeface="Lucida Sans Unicode"/>
              </a:rPr>
              <a:t>am</a:t>
            </a:r>
            <a:r>
              <a:rPr sz="2400" spc="-195" dirty="0">
                <a:latin typeface="Lucida Sans Unicode"/>
                <a:cs typeface="Lucida Sans Unicode"/>
              </a:rPr>
              <a:t> </a:t>
            </a:r>
            <a:r>
              <a:rPr sz="2400" dirty="0">
                <a:latin typeface="Lucida Sans Unicode"/>
                <a:cs typeface="Lucida Sans Unicode"/>
              </a:rPr>
              <a:t>planning</a:t>
            </a:r>
            <a:r>
              <a:rPr sz="2400" spc="-220" dirty="0">
                <a:latin typeface="Lucida Sans Unicode"/>
                <a:cs typeface="Lucida Sans Unicode"/>
              </a:rPr>
              <a:t> </a:t>
            </a:r>
            <a:r>
              <a:rPr sz="2400" spc="-10" dirty="0">
                <a:latin typeface="Lucida Sans Unicode"/>
                <a:cs typeface="Lucida Sans Unicode"/>
              </a:rPr>
              <a:t>to</a:t>
            </a:r>
            <a:r>
              <a:rPr sz="2400" spc="-195" dirty="0">
                <a:latin typeface="Lucida Sans Unicode"/>
                <a:cs typeface="Lucida Sans Unicode"/>
              </a:rPr>
              <a:t> </a:t>
            </a:r>
            <a:r>
              <a:rPr sz="2400" spc="65" dirty="0">
                <a:latin typeface="Lucida Sans Unicode"/>
                <a:cs typeface="Lucida Sans Unicode"/>
              </a:rPr>
              <a:t>open</a:t>
            </a:r>
            <a:r>
              <a:rPr sz="2400" spc="-225" dirty="0">
                <a:latin typeface="Lucida Sans Unicode"/>
                <a:cs typeface="Lucida Sans Unicode"/>
              </a:rPr>
              <a:t> </a:t>
            </a:r>
            <a:r>
              <a:rPr sz="2400" dirty="0">
                <a:latin typeface="Lucida Sans Unicode"/>
                <a:cs typeface="Lucida Sans Unicode"/>
              </a:rPr>
              <a:t>the</a:t>
            </a:r>
            <a:r>
              <a:rPr sz="2400" spc="-195" dirty="0">
                <a:latin typeface="Lucida Sans Unicode"/>
                <a:cs typeface="Lucida Sans Unicode"/>
              </a:rPr>
              <a:t> </a:t>
            </a:r>
            <a:r>
              <a:rPr sz="2400" spc="-10" dirty="0">
                <a:latin typeface="Lucida Sans Unicode"/>
                <a:cs typeface="Lucida Sans Unicode"/>
              </a:rPr>
              <a:t>restaurant.</a:t>
            </a:r>
            <a:endParaRPr sz="2400" dirty="0">
              <a:latin typeface="Lucida Sans Unicode"/>
              <a:cs typeface="Lucida Sans Unicode"/>
            </a:endParaRPr>
          </a:p>
          <a:p>
            <a:pPr marL="475615" indent="-462915">
              <a:lnSpc>
                <a:spcPts val="2735"/>
              </a:lnSpc>
              <a:spcBef>
                <a:spcPts val="2330"/>
              </a:spcBef>
              <a:buSzPct val="87500"/>
              <a:buAutoNum type="arabicPlain" startAt="2"/>
              <a:tabLst>
                <a:tab pos="475615" algn="l"/>
              </a:tabLst>
            </a:pPr>
            <a:r>
              <a:rPr sz="2400" dirty="0">
                <a:latin typeface="Lucida Sans Unicode"/>
                <a:cs typeface="Lucida Sans Unicode"/>
              </a:rPr>
              <a:t>Price</a:t>
            </a:r>
            <a:r>
              <a:rPr sz="2400" spc="265" dirty="0">
                <a:latin typeface="Lucida Sans Unicode"/>
                <a:cs typeface="Lucida Sans Unicode"/>
              </a:rPr>
              <a:t> </a:t>
            </a:r>
            <a:r>
              <a:rPr sz="2400" spc="55" dirty="0">
                <a:latin typeface="Lucida Sans Unicode"/>
                <a:cs typeface="Lucida Sans Unicode"/>
              </a:rPr>
              <a:t>range</a:t>
            </a:r>
            <a:r>
              <a:rPr sz="2400" spc="270" dirty="0">
                <a:latin typeface="Lucida Sans Unicode"/>
                <a:cs typeface="Lucida Sans Unicode"/>
              </a:rPr>
              <a:t> </a:t>
            </a:r>
            <a:r>
              <a:rPr sz="2400" spc="345" dirty="0">
                <a:latin typeface="Lucida Sans Unicode"/>
                <a:cs typeface="Lucida Sans Unicode"/>
              </a:rPr>
              <a:t>–</a:t>
            </a:r>
            <a:r>
              <a:rPr sz="2400" spc="250" dirty="0">
                <a:latin typeface="Lucida Sans Unicode"/>
                <a:cs typeface="Lucida Sans Unicode"/>
              </a:rPr>
              <a:t> </a:t>
            </a:r>
            <a:r>
              <a:rPr sz="2400" dirty="0">
                <a:latin typeface="Lucida Sans Unicode"/>
                <a:cs typeface="Lucida Sans Unicode"/>
              </a:rPr>
              <a:t>I</a:t>
            </a:r>
            <a:r>
              <a:rPr sz="2400" spc="270" dirty="0">
                <a:latin typeface="Lucida Sans Unicode"/>
                <a:cs typeface="Lucida Sans Unicode"/>
              </a:rPr>
              <a:t> </a:t>
            </a:r>
            <a:r>
              <a:rPr sz="2400" spc="-40" dirty="0">
                <a:latin typeface="Lucida Sans Unicode"/>
                <a:cs typeface="Lucida Sans Unicode"/>
              </a:rPr>
              <a:t>will</a:t>
            </a:r>
            <a:r>
              <a:rPr sz="2400" spc="250" dirty="0">
                <a:latin typeface="Lucida Sans Unicode"/>
                <a:cs typeface="Lucida Sans Unicode"/>
              </a:rPr>
              <a:t> </a:t>
            </a:r>
            <a:r>
              <a:rPr sz="2400" spc="55" dirty="0">
                <a:latin typeface="Lucida Sans Unicode"/>
                <a:cs typeface="Lucida Sans Unicode"/>
              </a:rPr>
              <a:t>always</a:t>
            </a:r>
            <a:r>
              <a:rPr sz="2400" spc="254" dirty="0">
                <a:latin typeface="Lucida Sans Unicode"/>
                <a:cs typeface="Lucida Sans Unicode"/>
              </a:rPr>
              <a:t> </a:t>
            </a:r>
            <a:r>
              <a:rPr sz="2400" spc="65" dirty="0">
                <a:latin typeface="Lucida Sans Unicode"/>
                <a:cs typeface="Lucida Sans Unicode"/>
              </a:rPr>
              <a:t>go</a:t>
            </a:r>
            <a:r>
              <a:rPr sz="2400" spc="245" dirty="0">
                <a:latin typeface="Lucida Sans Unicode"/>
                <a:cs typeface="Lucida Sans Unicode"/>
              </a:rPr>
              <a:t> </a:t>
            </a:r>
            <a:r>
              <a:rPr sz="2400" dirty="0">
                <a:latin typeface="Lucida Sans Unicode"/>
                <a:cs typeface="Lucida Sans Unicode"/>
              </a:rPr>
              <a:t>with</a:t>
            </a:r>
            <a:r>
              <a:rPr sz="2400" spc="265" dirty="0">
                <a:latin typeface="Lucida Sans Unicode"/>
                <a:cs typeface="Lucida Sans Unicode"/>
              </a:rPr>
              <a:t> </a:t>
            </a:r>
            <a:r>
              <a:rPr sz="2400" dirty="0">
                <a:latin typeface="Lucida Sans Unicode"/>
                <a:cs typeface="Lucida Sans Unicode"/>
              </a:rPr>
              <a:t>medium</a:t>
            </a:r>
            <a:r>
              <a:rPr sz="2400" spc="270" dirty="0">
                <a:latin typeface="Lucida Sans Unicode"/>
                <a:cs typeface="Lucida Sans Unicode"/>
              </a:rPr>
              <a:t> </a:t>
            </a:r>
            <a:r>
              <a:rPr sz="2400" spc="105" dirty="0">
                <a:latin typeface="Lucida Sans Unicode"/>
                <a:cs typeface="Lucida Sans Unicode"/>
              </a:rPr>
              <a:t>and</a:t>
            </a:r>
            <a:r>
              <a:rPr sz="2400" spc="260" dirty="0">
                <a:latin typeface="Lucida Sans Unicode"/>
                <a:cs typeface="Lucida Sans Unicode"/>
              </a:rPr>
              <a:t> </a:t>
            </a:r>
            <a:r>
              <a:rPr sz="2400" spc="-10" dirty="0">
                <a:latin typeface="Lucida Sans Unicode"/>
                <a:cs typeface="Lucida Sans Unicode"/>
              </a:rPr>
              <a:t>higher</a:t>
            </a:r>
            <a:endParaRPr sz="2400" dirty="0">
              <a:latin typeface="Lucida Sans Unicode"/>
              <a:cs typeface="Lucida Sans Unicode"/>
            </a:endParaRPr>
          </a:p>
          <a:p>
            <a:pPr marL="12700">
              <a:lnSpc>
                <a:spcPts val="2595"/>
              </a:lnSpc>
            </a:pPr>
            <a:r>
              <a:rPr sz="2400" dirty="0">
                <a:latin typeface="Lucida Sans Unicode"/>
                <a:cs typeface="Lucida Sans Unicode"/>
              </a:rPr>
              <a:t>price</a:t>
            </a:r>
            <a:r>
              <a:rPr sz="2400" spc="-204" dirty="0">
                <a:latin typeface="Lucida Sans Unicode"/>
                <a:cs typeface="Lucida Sans Unicode"/>
              </a:rPr>
              <a:t> </a:t>
            </a:r>
            <a:r>
              <a:rPr sz="2400" spc="-135" dirty="0">
                <a:latin typeface="Lucida Sans Unicode"/>
                <a:cs typeface="Lucida Sans Unicode"/>
              </a:rPr>
              <a:t>like</a:t>
            </a:r>
            <a:r>
              <a:rPr sz="2400" spc="-210" dirty="0">
                <a:latin typeface="Lucida Sans Unicode"/>
                <a:cs typeface="Lucida Sans Unicode"/>
              </a:rPr>
              <a:t> </a:t>
            </a:r>
            <a:r>
              <a:rPr sz="2400" spc="-10" dirty="0">
                <a:latin typeface="Lucida Sans Unicode"/>
                <a:cs typeface="Lucida Sans Unicode"/>
              </a:rPr>
              <a:t>upper</a:t>
            </a:r>
            <a:endParaRPr sz="2400" dirty="0">
              <a:latin typeface="Lucida Sans Unicode"/>
              <a:cs typeface="Lucida Sans Unicode"/>
            </a:endParaRPr>
          </a:p>
          <a:p>
            <a:pPr marL="12700" marR="6985">
              <a:lnSpc>
                <a:spcPts val="2620"/>
              </a:lnSpc>
              <a:spcBef>
                <a:spcPts val="160"/>
              </a:spcBef>
            </a:pPr>
            <a:r>
              <a:rPr sz="2400" dirty="0">
                <a:latin typeface="Lucida Sans Unicode"/>
                <a:cs typeface="Lucida Sans Unicode"/>
              </a:rPr>
              <a:t>bracket</a:t>
            </a:r>
            <a:r>
              <a:rPr sz="2400" spc="60" dirty="0">
                <a:latin typeface="Lucida Sans Unicode"/>
                <a:cs typeface="Lucida Sans Unicode"/>
              </a:rPr>
              <a:t> </a:t>
            </a:r>
            <a:r>
              <a:rPr sz="2400" dirty="0">
                <a:latin typeface="Lucida Sans Unicode"/>
                <a:cs typeface="Lucida Sans Unicode"/>
              </a:rPr>
              <a:t>of</a:t>
            </a:r>
            <a:r>
              <a:rPr sz="2400" spc="75" dirty="0">
                <a:latin typeface="Lucida Sans Unicode"/>
                <a:cs typeface="Lucida Sans Unicode"/>
              </a:rPr>
              <a:t> </a:t>
            </a:r>
            <a:r>
              <a:rPr sz="2400" dirty="0">
                <a:latin typeface="Lucida Sans Unicode"/>
                <a:cs typeface="Lucida Sans Unicode"/>
              </a:rPr>
              <a:t>price</a:t>
            </a:r>
            <a:r>
              <a:rPr sz="2400" spc="70" dirty="0">
                <a:latin typeface="Lucida Sans Unicode"/>
                <a:cs typeface="Lucida Sans Unicode"/>
              </a:rPr>
              <a:t> </a:t>
            </a:r>
            <a:r>
              <a:rPr sz="2400" dirty="0">
                <a:latin typeface="Lucida Sans Unicode"/>
                <a:cs typeface="Lucida Sans Unicode"/>
              </a:rPr>
              <a:t>range.</a:t>
            </a:r>
            <a:r>
              <a:rPr sz="2400" spc="65" dirty="0">
                <a:latin typeface="Lucida Sans Unicode"/>
                <a:cs typeface="Lucida Sans Unicode"/>
              </a:rPr>
              <a:t> </a:t>
            </a:r>
            <a:r>
              <a:rPr sz="2400" dirty="0">
                <a:latin typeface="Lucida Sans Unicode"/>
                <a:cs typeface="Lucida Sans Unicode"/>
              </a:rPr>
              <a:t>I</a:t>
            </a:r>
            <a:r>
              <a:rPr sz="2400" spc="70" dirty="0">
                <a:latin typeface="Lucida Sans Unicode"/>
                <a:cs typeface="Lucida Sans Unicode"/>
              </a:rPr>
              <a:t> </a:t>
            </a:r>
            <a:r>
              <a:rPr sz="2400" spc="-55" dirty="0">
                <a:latin typeface="Lucida Sans Unicode"/>
                <a:cs typeface="Lucida Sans Unicode"/>
              </a:rPr>
              <a:t>will</a:t>
            </a:r>
            <a:r>
              <a:rPr sz="2400" spc="75" dirty="0">
                <a:latin typeface="Lucida Sans Unicode"/>
                <a:cs typeface="Lucida Sans Unicode"/>
              </a:rPr>
              <a:t> </a:t>
            </a:r>
            <a:r>
              <a:rPr sz="2400" dirty="0">
                <a:latin typeface="Lucida Sans Unicode"/>
                <a:cs typeface="Lucida Sans Unicode"/>
              </a:rPr>
              <a:t>consider</a:t>
            </a:r>
            <a:r>
              <a:rPr sz="2400" spc="65" dirty="0">
                <a:latin typeface="Lucida Sans Unicode"/>
                <a:cs typeface="Lucida Sans Unicode"/>
              </a:rPr>
              <a:t> </a:t>
            </a:r>
            <a:r>
              <a:rPr sz="2400" dirty="0">
                <a:latin typeface="Lucida Sans Unicode"/>
                <a:cs typeface="Lucida Sans Unicode"/>
              </a:rPr>
              <a:t>the</a:t>
            </a:r>
            <a:r>
              <a:rPr sz="2400" spc="65" dirty="0">
                <a:latin typeface="Lucida Sans Unicode"/>
                <a:cs typeface="Lucida Sans Unicode"/>
              </a:rPr>
              <a:t> </a:t>
            </a:r>
            <a:r>
              <a:rPr sz="2400" dirty="0">
                <a:latin typeface="Lucida Sans Unicode"/>
                <a:cs typeface="Lucida Sans Unicode"/>
              </a:rPr>
              <a:t>lower</a:t>
            </a:r>
            <a:r>
              <a:rPr sz="2400" spc="65" dirty="0">
                <a:latin typeface="Lucida Sans Unicode"/>
                <a:cs typeface="Lucida Sans Unicode"/>
              </a:rPr>
              <a:t> </a:t>
            </a:r>
            <a:r>
              <a:rPr sz="2400" dirty="0">
                <a:latin typeface="Lucida Sans Unicode"/>
                <a:cs typeface="Lucida Sans Unicode"/>
              </a:rPr>
              <a:t>price</a:t>
            </a:r>
            <a:r>
              <a:rPr sz="2400" spc="65" dirty="0">
                <a:latin typeface="Lucida Sans Unicode"/>
                <a:cs typeface="Lucida Sans Unicode"/>
              </a:rPr>
              <a:t> </a:t>
            </a:r>
            <a:r>
              <a:rPr sz="2400" dirty="0">
                <a:latin typeface="Lucida Sans Unicode"/>
                <a:cs typeface="Lucida Sans Unicode"/>
              </a:rPr>
              <a:t>if</a:t>
            </a:r>
            <a:r>
              <a:rPr sz="2400" spc="55" dirty="0">
                <a:latin typeface="Lucida Sans Unicode"/>
                <a:cs typeface="Lucida Sans Unicode"/>
              </a:rPr>
              <a:t> </a:t>
            </a:r>
            <a:r>
              <a:rPr sz="2400" spc="80" dirty="0">
                <a:latin typeface="Lucida Sans Unicode"/>
                <a:cs typeface="Lucida Sans Unicode"/>
              </a:rPr>
              <a:t>and </a:t>
            </a:r>
            <a:r>
              <a:rPr sz="2400" spc="-35" dirty="0">
                <a:latin typeface="Lucida Sans Unicode"/>
                <a:cs typeface="Lucida Sans Unicode"/>
              </a:rPr>
              <a:t>only</a:t>
            </a:r>
            <a:r>
              <a:rPr sz="2400" spc="-245" dirty="0">
                <a:latin typeface="Lucida Sans Unicode"/>
                <a:cs typeface="Lucida Sans Unicode"/>
              </a:rPr>
              <a:t> </a:t>
            </a:r>
            <a:r>
              <a:rPr sz="2400" spc="-155" dirty="0">
                <a:latin typeface="Lucida Sans Unicode"/>
                <a:cs typeface="Lucida Sans Unicode"/>
              </a:rPr>
              <a:t>if</a:t>
            </a:r>
            <a:r>
              <a:rPr sz="2400" spc="-200" dirty="0">
                <a:latin typeface="Lucida Sans Unicode"/>
                <a:cs typeface="Lucida Sans Unicode"/>
              </a:rPr>
              <a:t> </a:t>
            </a:r>
            <a:r>
              <a:rPr sz="2400" spc="-125" dirty="0">
                <a:latin typeface="Lucida Sans Unicode"/>
                <a:cs typeface="Lucida Sans Unicode"/>
              </a:rPr>
              <a:t>it</a:t>
            </a:r>
            <a:r>
              <a:rPr sz="2400" spc="-200" dirty="0">
                <a:latin typeface="Lucida Sans Unicode"/>
                <a:cs typeface="Lucida Sans Unicode"/>
              </a:rPr>
              <a:t> </a:t>
            </a:r>
            <a:r>
              <a:rPr sz="2400" spc="60" dirty="0">
                <a:latin typeface="Lucida Sans Unicode"/>
                <a:cs typeface="Lucida Sans Unicode"/>
              </a:rPr>
              <a:t>has</a:t>
            </a:r>
            <a:endParaRPr sz="2400" dirty="0">
              <a:latin typeface="Lucida Sans Unicode"/>
              <a:cs typeface="Lucida Sans Unicode"/>
            </a:endParaRPr>
          </a:p>
          <a:p>
            <a:pPr marL="12700">
              <a:lnSpc>
                <a:spcPts val="2545"/>
              </a:lnSpc>
            </a:pPr>
            <a:r>
              <a:rPr sz="2400" spc="-20" dirty="0">
                <a:latin typeface="Lucida Sans Unicode"/>
                <a:cs typeface="Lucida Sans Unicode"/>
              </a:rPr>
              <a:t>high</a:t>
            </a:r>
            <a:r>
              <a:rPr sz="2400" spc="-254" dirty="0">
                <a:latin typeface="Lucida Sans Unicode"/>
                <a:cs typeface="Lucida Sans Unicode"/>
              </a:rPr>
              <a:t> </a:t>
            </a:r>
            <a:r>
              <a:rPr sz="2400" spc="35" dirty="0">
                <a:latin typeface="Lucida Sans Unicode"/>
                <a:cs typeface="Lucida Sans Unicode"/>
              </a:rPr>
              <a:t>demand.</a:t>
            </a:r>
            <a:endParaRPr sz="2400" dirty="0">
              <a:latin typeface="Lucida Sans Unicode"/>
              <a:cs typeface="Lucida Sans Unicode"/>
            </a:endParaRPr>
          </a:p>
          <a:p>
            <a:pPr marL="12700" marR="5080" indent="454025">
              <a:lnSpc>
                <a:spcPts val="2590"/>
              </a:lnSpc>
              <a:spcBef>
                <a:spcPts val="2655"/>
              </a:spcBef>
              <a:buSzPct val="87500"/>
              <a:buAutoNum type="arabicPlain" startAt="3"/>
              <a:tabLst>
                <a:tab pos="466725" algn="l"/>
              </a:tabLst>
            </a:pPr>
            <a:r>
              <a:rPr sz="2400" dirty="0">
                <a:latin typeface="Lucida Sans Unicode"/>
                <a:cs typeface="Lucida Sans Unicode"/>
              </a:rPr>
              <a:t>Competition</a:t>
            </a:r>
            <a:r>
              <a:rPr sz="2400" spc="50" dirty="0">
                <a:latin typeface="Lucida Sans Unicode"/>
                <a:cs typeface="Lucida Sans Unicode"/>
              </a:rPr>
              <a:t> &amp;</a:t>
            </a:r>
            <a:r>
              <a:rPr sz="2400" spc="55" dirty="0">
                <a:latin typeface="Lucida Sans Unicode"/>
                <a:cs typeface="Lucida Sans Unicode"/>
              </a:rPr>
              <a:t> </a:t>
            </a:r>
            <a:r>
              <a:rPr sz="2400" dirty="0">
                <a:latin typeface="Lucida Sans Unicode"/>
                <a:cs typeface="Lucida Sans Unicode"/>
              </a:rPr>
              <a:t>High</a:t>
            </a:r>
            <a:r>
              <a:rPr sz="2400" spc="45" dirty="0">
                <a:latin typeface="Lucida Sans Unicode"/>
                <a:cs typeface="Lucida Sans Unicode"/>
              </a:rPr>
              <a:t> </a:t>
            </a:r>
            <a:r>
              <a:rPr sz="2400" spc="65" dirty="0">
                <a:latin typeface="Lucida Sans Unicode"/>
                <a:cs typeface="Lucida Sans Unicode"/>
              </a:rPr>
              <a:t>Demand</a:t>
            </a:r>
            <a:r>
              <a:rPr sz="2400" spc="70" dirty="0">
                <a:latin typeface="Lucida Sans Unicode"/>
                <a:cs typeface="Lucida Sans Unicode"/>
              </a:rPr>
              <a:t> </a:t>
            </a:r>
            <a:r>
              <a:rPr sz="2400" dirty="0">
                <a:latin typeface="Lucida Sans Unicode"/>
                <a:cs typeface="Lucida Sans Unicode"/>
              </a:rPr>
              <a:t>-</a:t>
            </a:r>
            <a:r>
              <a:rPr sz="2400" spc="55" dirty="0">
                <a:latin typeface="Lucida Sans Unicode"/>
                <a:cs typeface="Lucida Sans Unicode"/>
              </a:rPr>
              <a:t> </a:t>
            </a:r>
            <a:r>
              <a:rPr sz="2400" dirty="0">
                <a:latin typeface="Lucida Sans Unicode"/>
                <a:cs typeface="Lucida Sans Unicode"/>
              </a:rPr>
              <a:t>I</a:t>
            </a:r>
            <a:r>
              <a:rPr sz="2400" spc="55" dirty="0">
                <a:latin typeface="Lucida Sans Unicode"/>
                <a:cs typeface="Lucida Sans Unicode"/>
              </a:rPr>
              <a:t> </a:t>
            </a:r>
            <a:r>
              <a:rPr sz="2400" spc="-55" dirty="0">
                <a:latin typeface="Lucida Sans Unicode"/>
                <a:cs typeface="Lucida Sans Unicode"/>
              </a:rPr>
              <a:t>will</a:t>
            </a:r>
            <a:r>
              <a:rPr sz="2400" spc="40" dirty="0">
                <a:latin typeface="Lucida Sans Unicode"/>
                <a:cs typeface="Lucida Sans Unicode"/>
              </a:rPr>
              <a:t> </a:t>
            </a:r>
            <a:r>
              <a:rPr sz="2400" dirty="0">
                <a:latin typeface="Lucida Sans Unicode"/>
                <a:cs typeface="Lucida Sans Unicode"/>
              </a:rPr>
              <a:t>generally</a:t>
            </a:r>
            <a:r>
              <a:rPr sz="2400" spc="65" dirty="0">
                <a:latin typeface="Lucida Sans Unicode"/>
                <a:cs typeface="Lucida Sans Unicode"/>
              </a:rPr>
              <a:t> </a:t>
            </a:r>
            <a:r>
              <a:rPr sz="2400" dirty="0">
                <a:latin typeface="Lucida Sans Unicode"/>
                <a:cs typeface="Lucida Sans Unicode"/>
              </a:rPr>
              <a:t>prefer</a:t>
            </a:r>
            <a:r>
              <a:rPr sz="2400" spc="45" dirty="0">
                <a:latin typeface="Lucida Sans Unicode"/>
                <a:cs typeface="Lucida Sans Unicode"/>
              </a:rPr>
              <a:t> </a:t>
            </a:r>
            <a:r>
              <a:rPr sz="2400" spc="-25" dirty="0">
                <a:latin typeface="Lucida Sans Unicode"/>
                <a:cs typeface="Lucida Sans Unicode"/>
              </a:rPr>
              <a:t>the </a:t>
            </a:r>
            <a:r>
              <a:rPr sz="2400" spc="130" dirty="0">
                <a:latin typeface="Lucida Sans Unicode"/>
                <a:cs typeface="Lucida Sans Unicode"/>
              </a:rPr>
              <a:t>area</a:t>
            </a:r>
            <a:r>
              <a:rPr sz="2400" spc="-254" dirty="0">
                <a:latin typeface="Lucida Sans Unicode"/>
                <a:cs typeface="Lucida Sans Unicode"/>
              </a:rPr>
              <a:t> </a:t>
            </a:r>
            <a:r>
              <a:rPr sz="2400" spc="-45" dirty="0">
                <a:latin typeface="Lucida Sans Unicode"/>
                <a:cs typeface="Lucida Sans Unicode"/>
              </a:rPr>
              <a:t>with</a:t>
            </a:r>
            <a:r>
              <a:rPr sz="2400" spc="-250" dirty="0">
                <a:latin typeface="Lucida Sans Unicode"/>
                <a:cs typeface="Lucida Sans Unicode"/>
              </a:rPr>
              <a:t> </a:t>
            </a:r>
            <a:r>
              <a:rPr sz="2400" spc="-25" dirty="0">
                <a:latin typeface="Lucida Sans Unicode"/>
                <a:cs typeface="Lucida Sans Unicode"/>
              </a:rPr>
              <a:t>low</a:t>
            </a:r>
            <a:endParaRPr sz="2400" dirty="0">
              <a:latin typeface="Lucida Sans Unicode"/>
              <a:cs typeface="Lucida Sans Unicode"/>
            </a:endParaRPr>
          </a:p>
          <a:p>
            <a:pPr marL="12700">
              <a:lnSpc>
                <a:spcPts val="2425"/>
              </a:lnSpc>
            </a:pPr>
            <a:r>
              <a:rPr sz="2400" spc="-10" dirty="0">
                <a:latin typeface="Lucida Sans Unicode"/>
                <a:cs typeface="Lucida Sans Unicode"/>
              </a:rPr>
              <a:t>competition</a:t>
            </a:r>
            <a:r>
              <a:rPr sz="2400" spc="-90" dirty="0">
                <a:latin typeface="Lucida Sans Unicode"/>
                <a:cs typeface="Lucida Sans Unicode"/>
              </a:rPr>
              <a:t> </a:t>
            </a:r>
            <a:r>
              <a:rPr sz="2400" spc="105" dirty="0">
                <a:latin typeface="Lucida Sans Unicode"/>
                <a:cs typeface="Lucida Sans Unicode"/>
              </a:rPr>
              <a:t>and</a:t>
            </a:r>
            <a:r>
              <a:rPr sz="2400" spc="-40" dirty="0">
                <a:latin typeface="Lucida Sans Unicode"/>
                <a:cs typeface="Lucida Sans Unicode"/>
              </a:rPr>
              <a:t> higher</a:t>
            </a:r>
            <a:r>
              <a:rPr sz="2400" spc="-60" dirty="0">
                <a:latin typeface="Lucida Sans Unicode"/>
                <a:cs typeface="Lucida Sans Unicode"/>
              </a:rPr>
              <a:t> </a:t>
            </a:r>
            <a:r>
              <a:rPr sz="2400" dirty="0">
                <a:latin typeface="Lucida Sans Unicode"/>
                <a:cs typeface="Lucida Sans Unicode"/>
              </a:rPr>
              <a:t>demand.</a:t>
            </a:r>
            <a:r>
              <a:rPr sz="2400" spc="-85" dirty="0">
                <a:latin typeface="Lucida Sans Unicode"/>
                <a:cs typeface="Lucida Sans Unicode"/>
              </a:rPr>
              <a:t> </a:t>
            </a:r>
            <a:r>
              <a:rPr sz="2400" dirty="0">
                <a:latin typeface="Lucida Sans Unicode"/>
                <a:cs typeface="Lucida Sans Unicode"/>
              </a:rPr>
              <a:t>Places</a:t>
            </a:r>
            <a:r>
              <a:rPr sz="2400" spc="-50" dirty="0">
                <a:latin typeface="Lucida Sans Unicode"/>
                <a:cs typeface="Lucida Sans Unicode"/>
              </a:rPr>
              <a:t> </a:t>
            </a:r>
            <a:r>
              <a:rPr sz="2400" spc="-155" dirty="0">
                <a:latin typeface="Lucida Sans Unicode"/>
                <a:cs typeface="Lucida Sans Unicode"/>
              </a:rPr>
              <a:t>like</a:t>
            </a:r>
            <a:r>
              <a:rPr sz="2400" spc="-60" dirty="0">
                <a:latin typeface="Lucida Sans Unicode"/>
                <a:cs typeface="Lucida Sans Unicode"/>
              </a:rPr>
              <a:t> </a:t>
            </a:r>
            <a:r>
              <a:rPr sz="2400" spc="-95" dirty="0">
                <a:latin typeface="Lucida Sans Unicode"/>
                <a:cs typeface="Lucida Sans Unicode"/>
              </a:rPr>
              <a:t>Hospitals,</a:t>
            </a:r>
            <a:r>
              <a:rPr sz="2400" spc="-85" dirty="0">
                <a:latin typeface="Lucida Sans Unicode"/>
                <a:cs typeface="Lucida Sans Unicode"/>
              </a:rPr>
              <a:t> </a:t>
            </a:r>
            <a:r>
              <a:rPr sz="2400" spc="-10" dirty="0">
                <a:latin typeface="Lucida Sans Unicode"/>
                <a:cs typeface="Lucida Sans Unicode"/>
              </a:rPr>
              <a:t>School</a:t>
            </a:r>
            <a:endParaRPr sz="2400" dirty="0">
              <a:latin typeface="Lucida Sans Unicode"/>
              <a:cs typeface="Lucida Sans Unicode"/>
            </a:endParaRPr>
          </a:p>
          <a:p>
            <a:pPr marL="12700">
              <a:lnSpc>
                <a:spcPts val="2605"/>
              </a:lnSpc>
            </a:pPr>
            <a:r>
              <a:rPr sz="2400" spc="50" dirty="0">
                <a:latin typeface="Lucida Sans Unicode"/>
                <a:cs typeface="Lucida Sans Unicode"/>
              </a:rPr>
              <a:t>&amp;</a:t>
            </a:r>
            <a:r>
              <a:rPr sz="2400" spc="-204" dirty="0">
                <a:latin typeface="Lucida Sans Unicode"/>
                <a:cs typeface="Lucida Sans Unicode"/>
              </a:rPr>
              <a:t> </a:t>
            </a:r>
            <a:r>
              <a:rPr sz="2400" spc="-10" dirty="0">
                <a:latin typeface="Lucida Sans Unicode"/>
                <a:cs typeface="Lucida Sans Unicode"/>
              </a:rPr>
              <a:t>Colleges</a:t>
            </a:r>
            <a:endParaRPr sz="2400" dirty="0">
              <a:latin typeface="Lucida Sans Unicode"/>
              <a:cs typeface="Lucida Sans Unicode"/>
            </a:endParaRPr>
          </a:p>
          <a:p>
            <a:pPr marL="12700">
              <a:lnSpc>
                <a:spcPts val="2735"/>
              </a:lnSpc>
            </a:pPr>
            <a:r>
              <a:rPr sz="2400" spc="125" dirty="0">
                <a:latin typeface="Lucida Sans Unicode"/>
                <a:cs typeface="Lucida Sans Unicode"/>
              </a:rPr>
              <a:t>and</a:t>
            </a:r>
            <a:r>
              <a:rPr sz="2400" spc="-229" dirty="0">
                <a:latin typeface="Lucida Sans Unicode"/>
                <a:cs typeface="Lucida Sans Unicode"/>
              </a:rPr>
              <a:t> </a:t>
            </a:r>
            <a:r>
              <a:rPr sz="2400" spc="-75" dirty="0">
                <a:latin typeface="Lucida Sans Unicode"/>
                <a:cs typeface="Lucida Sans Unicode"/>
              </a:rPr>
              <a:t>working</a:t>
            </a:r>
            <a:r>
              <a:rPr sz="2400" spc="-229" dirty="0">
                <a:latin typeface="Lucida Sans Unicode"/>
                <a:cs typeface="Lucida Sans Unicode"/>
              </a:rPr>
              <a:t> </a:t>
            </a:r>
            <a:r>
              <a:rPr sz="2400" spc="-10" dirty="0">
                <a:latin typeface="Lucida Sans Unicode"/>
                <a:cs typeface="Lucida Sans Unicode"/>
              </a:rPr>
              <a:t>areas.</a:t>
            </a:r>
            <a:endParaRPr sz="2400" dirty="0">
              <a:latin typeface="Lucida Sans Unicode"/>
              <a:cs typeface="Lucida Sans Unicode"/>
            </a:endParaRPr>
          </a:p>
          <a:p>
            <a:pPr marL="12700" marR="13335" indent="444500">
              <a:lnSpc>
                <a:spcPts val="2590"/>
              </a:lnSpc>
              <a:spcBef>
                <a:spcPts val="2660"/>
              </a:spcBef>
              <a:buSzPct val="87500"/>
              <a:buAutoNum type="arabicPlain" startAt="4"/>
              <a:tabLst>
                <a:tab pos="457200" algn="l"/>
              </a:tabLst>
            </a:pPr>
            <a:r>
              <a:rPr sz="2400" dirty="0">
                <a:latin typeface="Lucida Sans Unicode"/>
                <a:cs typeface="Lucida Sans Unicode"/>
              </a:rPr>
              <a:t>Service</a:t>
            </a:r>
            <a:r>
              <a:rPr sz="2400" spc="40" dirty="0">
                <a:latin typeface="Lucida Sans Unicode"/>
                <a:cs typeface="Lucida Sans Unicode"/>
              </a:rPr>
              <a:t> </a:t>
            </a:r>
            <a:r>
              <a:rPr sz="2400" spc="345" dirty="0">
                <a:latin typeface="Lucida Sans Unicode"/>
                <a:cs typeface="Lucida Sans Unicode"/>
              </a:rPr>
              <a:t>–</a:t>
            </a:r>
            <a:r>
              <a:rPr sz="2400" spc="70" dirty="0">
                <a:latin typeface="Lucida Sans Unicode"/>
                <a:cs typeface="Lucida Sans Unicode"/>
              </a:rPr>
              <a:t> </a:t>
            </a:r>
            <a:r>
              <a:rPr sz="2400" dirty="0">
                <a:latin typeface="Lucida Sans Unicode"/>
                <a:cs typeface="Lucida Sans Unicode"/>
              </a:rPr>
              <a:t>I</a:t>
            </a:r>
            <a:r>
              <a:rPr sz="2400" spc="50" dirty="0">
                <a:latin typeface="Lucida Sans Unicode"/>
                <a:cs typeface="Lucida Sans Unicode"/>
              </a:rPr>
              <a:t> </a:t>
            </a:r>
            <a:r>
              <a:rPr sz="2400" spc="-85" dirty="0">
                <a:latin typeface="Lucida Sans Unicode"/>
                <a:cs typeface="Lucida Sans Unicode"/>
              </a:rPr>
              <a:t>will</a:t>
            </a:r>
            <a:r>
              <a:rPr sz="2400" spc="40" dirty="0">
                <a:latin typeface="Lucida Sans Unicode"/>
                <a:cs typeface="Lucida Sans Unicode"/>
              </a:rPr>
              <a:t> </a:t>
            </a:r>
            <a:r>
              <a:rPr sz="2400" dirty="0">
                <a:latin typeface="Lucida Sans Unicode"/>
                <a:cs typeface="Lucida Sans Unicode"/>
              </a:rPr>
              <a:t>ensure</a:t>
            </a:r>
            <a:r>
              <a:rPr sz="2400" spc="65" dirty="0">
                <a:latin typeface="Lucida Sans Unicode"/>
                <a:cs typeface="Lucida Sans Unicode"/>
              </a:rPr>
              <a:t> </a:t>
            </a:r>
            <a:r>
              <a:rPr sz="2400" dirty="0">
                <a:latin typeface="Lucida Sans Unicode"/>
                <a:cs typeface="Lucida Sans Unicode"/>
              </a:rPr>
              <a:t>that</a:t>
            </a:r>
            <a:r>
              <a:rPr sz="2400" spc="60" dirty="0">
                <a:latin typeface="Lucida Sans Unicode"/>
                <a:cs typeface="Lucida Sans Unicode"/>
              </a:rPr>
              <a:t> </a:t>
            </a:r>
            <a:r>
              <a:rPr sz="2400" spc="105" dirty="0">
                <a:latin typeface="Lucida Sans Unicode"/>
                <a:cs typeface="Lucida Sans Unicode"/>
              </a:rPr>
              <a:t>we</a:t>
            </a:r>
            <a:r>
              <a:rPr sz="2400" spc="40" dirty="0">
                <a:latin typeface="Lucida Sans Unicode"/>
                <a:cs typeface="Lucida Sans Unicode"/>
              </a:rPr>
              <a:t> </a:t>
            </a:r>
            <a:r>
              <a:rPr sz="2400" dirty="0">
                <a:latin typeface="Lucida Sans Unicode"/>
                <a:cs typeface="Lucida Sans Unicode"/>
              </a:rPr>
              <a:t>provide</a:t>
            </a:r>
            <a:r>
              <a:rPr sz="2400" spc="20" dirty="0">
                <a:latin typeface="Lucida Sans Unicode"/>
                <a:cs typeface="Lucida Sans Unicode"/>
              </a:rPr>
              <a:t> </a:t>
            </a:r>
            <a:r>
              <a:rPr sz="2400" dirty="0">
                <a:latin typeface="Lucida Sans Unicode"/>
                <a:cs typeface="Lucida Sans Unicode"/>
              </a:rPr>
              <a:t>the</a:t>
            </a:r>
            <a:r>
              <a:rPr sz="2400" spc="65" dirty="0">
                <a:latin typeface="Lucida Sans Unicode"/>
                <a:cs typeface="Lucida Sans Unicode"/>
              </a:rPr>
              <a:t> </a:t>
            </a:r>
            <a:r>
              <a:rPr sz="2400" dirty="0">
                <a:latin typeface="Lucida Sans Unicode"/>
                <a:cs typeface="Lucida Sans Unicode"/>
              </a:rPr>
              <a:t>best</a:t>
            </a:r>
            <a:r>
              <a:rPr sz="2400" spc="55" dirty="0">
                <a:latin typeface="Lucida Sans Unicode"/>
                <a:cs typeface="Lucida Sans Unicode"/>
              </a:rPr>
              <a:t> </a:t>
            </a:r>
            <a:r>
              <a:rPr sz="2400" dirty="0">
                <a:latin typeface="Lucida Sans Unicode"/>
                <a:cs typeface="Lucida Sans Unicode"/>
              </a:rPr>
              <a:t>service</a:t>
            </a:r>
            <a:r>
              <a:rPr sz="2400" spc="30" dirty="0">
                <a:latin typeface="Lucida Sans Unicode"/>
                <a:cs typeface="Lucida Sans Unicode"/>
              </a:rPr>
              <a:t> </a:t>
            </a:r>
            <a:r>
              <a:rPr sz="2400" spc="-25" dirty="0">
                <a:latin typeface="Lucida Sans Unicode"/>
                <a:cs typeface="Lucida Sans Unicode"/>
              </a:rPr>
              <a:t>in </a:t>
            </a:r>
            <a:r>
              <a:rPr sz="2400" dirty="0">
                <a:latin typeface="Lucida Sans Unicode"/>
                <a:cs typeface="Lucida Sans Unicode"/>
              </a:rPr>
              <a:t>that</a:t>
            </a:r>
            <a:r>
              <a:rPr sz="2400" spc="-105" dirty="0">
                <a:latin typeface="Lucida Sans Unicode"/>
                <a:cs typeface="Lucida Sans Unicode"/>
              </a:rPr>
              <a:t> </a:t>
            </a:r>
            <a:r>
              <a:rPr sz="2400" spc="110" dirty="0">
                <a:latin typeface="Lucida Sans Unicode"/>
                <a:cs typeface="Lucida Sans Unicode"/>
              </a:rPr>
              <a:t>area</a:t>
            </a:r>
            <a:endParaRPr sz="2400" dirty="0">
              <a:latin typeface="Lucida Sans Unicode"/>
              <a:cs typeface="Lucida Sans Unicode"/>
            </a:endParaRPr>
          </a:p>
          <a:p>
            <a:pPr marL="12700">
              <a:lnSpc>
                <a:spcPts val="2560"/>
              </a:lnSpc>
            </a:pPr>
            <a:r>
              <a:rPr sz="2400" dirty="0">
                <a:latin typeface="Lucida Sans Unicode"/>
                <a:cs typeface="Lucida Sans Unicode"/>
              </a:rPr>
              <a:t>where</a:t>
            </a:r>
            <a:r>
              <a:rPr sz="2400" spc="-229" dirty="0">
                <a:latin typeface="Lucida Sans Unicode"/>
                <a:cs typeface="Lucida Sans Unicode"/>
              </a:rPr>
              <a:t> </a:t>
            </a:r>
            <a:r>
              <a:rPr sz="2400" spc="120" dirty="0">
                <a:latin typeface="Lucida Sans Unicode"/>
                <a:cs typeface="Lucida Sans Unicode"/>
              </a:rPr>
              <a:t>we</a:t>
            </a:r>
            <a:r>
              <a:rPr sz="2400" spc="-145" dirty="0">
                <a:latin typeface="Lucida Sans Unicode"/>
                <a:cs typeface="Lucida Sans Unicode"/>
              </a:rPr>
              <a:t> </a:t>
            </a:r>
            <a:r>
              <a:rPr sz="2400" spc="85" dirty="0">
                <a:latin typeface="Lucida Sans Unicode"/>
                <a:cs typeface="Lucida Sans Unicode"/>
              </a:rPr>
              <a:t>are</a:t>
            </a:r>
            <a:r>
              <a:rPr sz="2400" spc="-204" dirty="0">
                <a:latin typeface="Lucida Sans Unicode"/>
                <a:cs typeface="Lucida Sans Unicode"/>
              </a:rPr>
              <a:t> </a:t>
            </a:r>
            <a:r>
              <a:rPr sz="2400" spc="-10" dirty="0">
                <a:latin typeface="Lucida Sans Unicode"/>
                <a:cs typeface="Lucida Sans Unicode"/>
              </a:rPr>
              <a:t>working</a:t>
            </a:r>
            <a:endParaRPr sz="2400" dirty="0">
              <a:latin typeface="Lucida Sans Unicode"/>
              <a:cs typeface="Lucida Sans Unicode"/>
            </a:endParaRPr>
          </a:p>
        </p:txBody>
      </p:sp>
      <p:sp>
        <p:nvSpPr>
          <p:cNvPr id="9" name="Rectangle: Rounded Corners 8">
            <a:extLst>
              <a:ext uri="{FF2B5EF4-FFF2-40B4-BE49-F238E27FC236}">
                <a16:creationId xmlns:a16="http://schemas.microsoft.com/office/drawing/2014/main" id="{20A3E645-B1DA-F76A-BBA0-1301A95A8CF3}"/>
              </a:ext>
            </a:extLst>
          </p:cNvPr>
          <p:cNvSpPr/>
          <p:nvPr/>
        </p:nvSpPr>
        <p:spPr>
          <a:xfrm>
            <a:off x="1752600" y="266700"/>
            <a:ext cx="8940165" cy="740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dk1"/>
                </a:solidFill>
                <a:latin typeface="+mn-lt"/>
                <a:ea typeface="+mn-ea"/>
                <a:cs typeface="+mn-cs"/>
              </a:rPr>
              <a:t>Analytical approach to open new restaurants in selected country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2238872-D339-09F7-84AE-03392E33B081}"/>
              </a:ext>
            </a:extLst>
          </p:cNvPr>
          <p:cNvSpPr/>
          <p:nvPr/>
        </p:nvSpPr>
        <p:spPr>
          <a:xfrm>
            <a:off x="2590800" y="190500"/>
            <a:ext cx="12344400" cy="838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u="sng" dirty="0">
                <a:latin typeface="+mj-lt"/>
              </a:rPr>
              <a:t>Overall Recommendations &amp; Conclusion</a:t>
            </a:r>
          </a:p>
        </p:txBody>
      </p:sp>
      <p:sp>
        <p:nvSpPr>
          <p:cNvPr id="3" name="Rectangle: Rounded Corners 2">
            <a:extLst>
              <a:ext uri="{FF2B5EF4-FFF2-40B4-BE49-F238E27FC236}">
                <a16:creationId xmlns:a16="http://schemas.microsoft.com/office/drawing/2014/main" id="{544C47E4-707F-65C7-968B-833BA4684F4D}"/>
              </a:ext>
            </a:extLst>
          </p:cNvPr>
          <p:cNvSpPr/>
          <p:nvPr/>
        </p:nvSpPr>
        <p:spPr>
          <a:xfrm>
            <a:off x="1143000" y="1333500"/>
            <a:ext cx="15544800" cy="7010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t>Strengthen Online Delivery Services</a:t>
            </a:r>
          </a:p>
          <a:p>
            <a:r>
              <a:rPr lang="en-US" sz="2000" dirty="0"/>
              <a:t>A majority of restaurants do not provide online delivery → onboard more partners to meet the rising demand for convenience.</a:t>
            </a:r>
          </a:p>
          <a:p>
            <a:r>
              <a:rPr lang="en-US" sz="2000" dirty="0"/>
              <a:t>Expand Table Booking Options</a:t>
            </a:r>
          </a:p>
          <a:p>
            <a:r>
              <a:rPr lang="en-US" sz="2000" dirty="0"/>
              <a:t>Very few restaurants support table reservations → promote adoption to improve customer experience and loyalty.</a:t>
            </a:r>
          </a:p>
          <a:p>
            <a:r>
              <a:rPr lang="en-US" sz="2000" dirty="0"/>
              <a:t>Leverage High-Engagement Markets</a:t>
            </a:r>
          </a:p>
          <a:p>
            <a:r>
              <a:rPr lang="en-US" sz="2000" dirty="0"/>
              <a:t>India shows the strongest user engagement (votes, reviews). Use this as a benchmark market to develop engagement strategies for other regions.</a:t>
            </a:r>
          </a:p>
          <a:p>
            <a:r>
              <a:rPr lang="en-US" sz="2000" dirty="0"/>
              <a:t>Improve Customer Experience &amp; Ratings</a:t>
            </a:r>
          </a:p>
          <a:p>
            <a:r>
              <a:rPr lang="en-US" sz="2000" dirty="0"/>
              <a:t>With an average rating of just 2.9, focus on improving food quality, service, and delivery reliability.</a:t>
            </a:r>
          </a:p>
          <a:p>
            <a:r>
              <a:rPr lang="en-US" sz="2000" dirty="0"/>
              <a:t>Introduce training for restaurants and incentivize better service standards.</a:t>
            </a:r>
          </a:p>
          <a:p>
            <a:r>
              <a:rPr lang="en-US" sz="2000" dirty="0"/>
              <a:t>Optimize Price Strategy</a:t>
            </a:r>
          </a:p>
          <a:p>
            <a:r>
              <a:rPr lang="en-US" sz="2000" dirty="0"/>
              <a:t>Average cost for two varies widely across countries. Balance affordability in price-sensitive markets while maximizing margins in premium regions like UAE.</a:t>
            </a:r>
          </a:p>
          <a:p>
            <a:r>
              <a:rPr lang="en-US" sz="2000" dirty="0"/>
              <a:t>Cuisine Strategy</a:t>
            </a:r>
          </a:p>
          <a:p>
            <a:r>
              <a:rPr lang="en-US" sz="2000" dirty="0"/>
              <a:t>North Indian and Chinese cuisines dominate demand.</a:t>
            </a:r>
          </a:p>
          <a:p>
            <a:r>
              <a:rPr lang="en-US" sz="2000" dirty="0"/>
              <a:t>Expand offerings of these cuisines while promoting diversity through new/experimental cuisines to capture broader audiences.</a:t>
            </a:r>
          </a:p>
          <a:p>
            <a:r>
              <a:rPr lang="en-US" sz="2000" dirty="0"/>
              <a:t>Boost Customer Feedback &amp; Reviews</a:t>
            </a:r>
          </a:p>
          <a:p>
            <a:r>
              <a:rPr lang="en-US" sz="2000" dirty="0"/>
              <a:t>Encourage users to leave votes and reviews through gamification, rewards, and simplified rating processes.</a:t>
            </a:r>
          </a:p>
          <a:p>
            <a:pPr algn="ctr"/>
            <a:endParaRPr lang="en-US" sz="2000" dirty="0"/>
          </a:p>
        </p:txBody>
      </p:sp>
    </p:spTree>
    <p:extLst>
      <p:ext uri="{BB962C8B-B14F-4D97-AF65-F5344CB8AC3E}">
        <p14:creationId xmlns:p14="http://schemas.microsoft.com/office/powerpoint/2010/main" val="1116418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9E52DA1-7048-DA50-9879-B91D3E725936}"/>
              </a:ext>
            </a:extLst>
          </p:cNvPr>
          <p:cNvSpPr/>
          <p:nvPr/>
        </p:nvSpPr>
        <p:spPr>
          <a:xfrm>
            <a:off x="1371600" y="1352550"/>
            <a:ext cx="14478000" cy="75819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b="1" u="sng" dirty="0"/>
              <a:t>Conclusion</a:t>
            </a:r>
          </a:p>
          <a:p>
            <a:endParaRPr lang="en-US" sz="2400" b="1" u="sng" dirty="0"/>
          </a:p>
          <a:p>
            <a:r>
              <a:rPr lang="en-US" sz="2000" dirty="0"/>
              <a:t>The study highlights that India is Zomato’s strongest and most engaged market, with the highest restaurant presence and customer interaction. However, other countries lag significantly in engagement, delivery adoption, and reviews, presenting untapped growth opportunities.</a:t>
            </a:r>
          </a:p>
          <a:p>
            <a:r>
              <a:rPr lang="en-US" sz="2000" dirty="0"/>
              <a:t>To strengthen its global presence, Zomato should:</a:t>
            </a:r>
          </a:p>
          <a:p>
            <a:r>
              <a:rPr lang="en-US" sz="2000" dirty="0"/>
              <a:t>Expand delivery and booking services,</a:t>
            </a:r>
          </a:p>
          <a:p>
            <a:r>
              <a:rPr lang="en-US" sz="2000" dirty="0"/>
              <a:t>Enhance customer experience to improve ratings,</a:t>
            </a:r>
          </a:p>
          <a:p>
            <a:r>
              <a:rPr lang="en-US" sz="2000" dirty="0"/>
              <a:t>Capitalize on high-demand cuisines, and</a:t>
            </a:r>
          </a:p>
          <a:p>
            <a:r>
              <a:rPr lang="en-US" sz="2000" dirty="0"/>
              <a:t>Replicate India’s engagement strategies internationally.</a:t>
            </a:r>
          </a:p>
          <a:p>
            <a:r>
              <a:rPr lang="en-US" sz="2000" dirty="0"/>
              <a:t>By aligning restaurant onboarding, customer incentives, and platform improvements, Zomato can drive higher engagement, stronger brand loyalty, and sustainable revenue growth across all markets.</a:t>
            </a:r>
          </a:p>
        </p:txBody>
      </p:sp>
    </p:spTree>
    <p:extLst>
      <p:ext uri="{BB962C8B-B14F-4D97-AF65-F5344CB8AC3E}">
        <p14:creationId xmlns:p14="http://schemas.microsoft.com/office/powerpoint/2010/main" val="262258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object 2"/>
          <p:cNvGrpSpPr/>
          <p:nvPr/>
        </p:nvGrpSpPr>
        <p:grpSpPr>
          <a:xfrm>
            <a:off x="1091011" y="742950"/>
            <a:ext cx="16230600" cy="9544050"/>
            <a:chOff x="1030224" y="743521"/>
            <a:chExt cx="16230600" cy="9544050"/>
          </a:xfrm>
        </p:grpSpPr>
        <p:sp>
          <p:nvSpPr>
            <p:cNvPr id="3" name="object 3"/>
            <p:cNvSpPr/>
            <p:nvPr/>
          </p:nvSpPr>
          <p:spPr>
            <a:xfrm>
              <a:off x="10974324" y="763523"/>
              <a:ext cx="5294630" cy="3088005"/>
            </a:xfrm>
            <a:custGeom>
              <a:avLst/>
              <a:gdLst/>
              <a:ahLst/>
              <a:cxnLst/>
              <a:rect l="l" t="t" r="r" b="b"/>
              <a:pathLst>
                <a:path w="5294630" h="3088004">
                  <a:moveTo>
                    <a:pt x="2647187" y="0"/>
                  </a:moveTo>
                  <a:lnTo>
                    <a:pt x="2587263" y="387"/>
                  </a:lnTo>
                  <a:lnTo>
                    <a:pt x="2527663" y="1545"/>
                  </a:lnTo>
                  <a:lnTo>
                    <a:pt x="2468404" y="3464"/>
                  </a:lnTo>
                  <a:lnTo>
                    <a:pt x="2409498" y="6138"/>
                  </a:lnTo>
                  <a:lnTo>
                    <a:pt x="2350960" y="9556"/>
                  </a:lnTo>
                  <a:lnTo>
                    <a:pt x="2292804" y="13712"/>
                  </a:lnTo>
                  <a:lnTo>
                    <a:pt x="2235043" y="18597"/>
                  </a:lnTo>
                  <a:lnTo>
                    <a:pt x="2177693" y="24204"/>
                  </a:lnTo>
                  <a:lnTo>
                    <a:pt x="2120766" y="30522"/>
                  </a:lnTo>
                  <a:lnTo>
                    <a:pt x="2064277" y="37546"/>
                  </a:lnTo>
                  <a:lnTo>
                    <a:pt x="2008239" y="45266"/>
                  </a:lnTo>
                  <a:lnTo>
                    <a:pt x="1952668" y="53674"/>
                  </a:lnTo>
                  <a:lnTo>
                    <a:pt x="1897576" y="62763"/>
                  </a:lnTo>
                  <a:lnTo>
                    <a:pt x="1842979" y="72523"/>
                  </a:lnTo>
                  <a:lnTo>
                    <a:pt x="1788889" y="82948"/>
                  </a:lnTo>
                  <a:lnTo>
                    <a:pt x="1735321" y="94028"/>
                  </a:lnTo>
                  <a:lnTo>
                    <a:pt x="1682288" y="105755"/>
                  </a:lnTo>
                  <a:lnTo>
                    <a:pt x="1629806" y="118122"/>
                  </a:lnTo>
                  <a:lnTo>
                    <a:pt x="1577888" y="131119"/>
                  </a:lnTo>
                  <a:lnTo>
                    <a:pt x="1526547" y="144740"/>
                  </a:lnTo>
                  <a:lnTo>
                    <a:pt x="1475798" y="158976"/>
                  </a:lnTo>
                  <a:lnTo>
                    <a:pt x="1425656" y="173818"/>
                  </a:lnTo>
                  <a:lnTo>
                    <a:pt x="1376133" y="189259"/>
                  </a:lnTo>
                  <a:lnTo>
                    <a:pt x="1327244" y="205290"/>
                  </a:lnTo>
                  <a:lnTo>
                    <a:pt x="1279003" y="221903"/>
                  </a:lnTo>
                  <a:lnTo>
                    <a:pt x="1231424" y="239090"/>
                  </a:lnTo>
                  <a:lnTo>
                    <a:pt x="1184521" y="256843"/>
                  </a:lnTo>
                  <a:lnTo>
                    <a:pt x="1138308" y="275153"/>
                  </a:lnTo>
                  <a:lnTo>
                    <a:pt x="1092799" y="294013"/>
                  </a:lnTo>
                  <a:lnTo>
                    <a:pt x="1048008" y="313414"/>
                  </a:lnTo>
                  <a:lnTo>
                    <a:pt x="1003949" y="333348"/>
                  </a:lnTo>
                  <a:lnTo>
                    <a:pt x="960636" y="353808"/>
                  </a:lnTo>
                  <a:lnTo>
                    <a:pt x="918083" y="374784"/>
                  </a:lnTo>
                  <a:lnTo>
                    <a:pt x="876304" y="396268"/>
                  </a:lnTo>
                  <a:lnTo>
                    <a:pt x="835313" y="418253"/>
                  </a:lnTo>
                  <a:lnTo>
                    <a:pt x="795124" y="440731"/>
                  </a:lnTo>
                  <a:lnTo>
                    <a:pt x="755751" y="463692"/>
                  </a:lnTo>
                  <a:lnTo>
                    <a:pt x="717208" y="487129"/>
                  </a:lnTo>
                  <a:lnTo>
                    <a:pt x="679509" y="511034"/>
                  </a:lnTo>
                  <a:lnTo>
                    <a:pt x="642669" y="535399"/>
                  </a:lnTo>
                  <a:lnTo>
                    <a:pt x="606700" y="560215"/>
                  </a:lnTo>
                  <a:lnTo>
                    <a:pt x="571618" y="585475"/>
                  </a:lnTo>
                  <a:lnTo>
                    <a:pt x="537435" y="611169"/>
                  </a:lnTo>
                  <a:lnTo>
                    <a:pt x="504167" y="637291"/>
                  </a:lnTo>
                  <a:lnTo>
                    <a:pt x="471827" y="663831"/>
                  </a:lnTo>
                  <a:lnTo>
                    <a:pt x="440429" y="690782"/>
                  </a:lnTo>
                  <a:lnTo>
                    <a:pt x="409987" y="718135"/>
                  </a:lnTo>
                  <a:lnTo>
                    <a:pt x="380515" y="745883"/>
                  </a:lnTo>
                  <a:lnTo>
                    <a:pt x="352028" y="774016"/>
                  </a:lnTo>
                  <a:lnTo>
                    <a:pt x="324538" y="802528"/>
                  </a:lnTo>
                  <a:lnTo>
                    <a:pt x="298061" y="831409"/>
                  </a:lnTo>
                  <a:lnTo>
                    <a:pt x="272610" y="860652"/>
                  </a:lnTo>
                  <a:lnTo>
                    <a:pt x="248199" y="890248"/>
                  </a:lnTo>
                  <a:lnTo>
                    <a:pt x="202554" y="950468"/>
                  </a:lnTo>
                  <a:lnTo>
                    <a:pt x="161238" y="1012004"/>
                  </a:lnTo>
                  <a:lnTo>
                    <a:pt x="124363" y="1074790"/>
                  </a:lnTo>
                  <a:lnTo>
                    <a:pt x="92041" y="1138761"/>
                  </a:lnTo>
                  <a:lnTo>
                    <a:pt x="64384" y="1203851"/>
                  </a:lnTo>
                  <a:lnTo>
                    <a:pt x="41505" y="1269996"/>
                  </a:lnTo>
                  <a:lnTo>
                    <a:pt x="23514" y="1337130"/>
                  </a:lnTo>
                  <a:lnTo>
                    <a:pt x="10525" y="1405187"/>
                  </a:lnTo>
                  <a:lnTo>
                    <a:pt x="2650" y="1474103"/>
                  </a:lnTo>
                  <a:lnTo>
                    <a:pt x="0" y="1543811"/>
                  </a:lnTo>
                  <a:lnTo>
                    <a:pt x="664" y="1578761"/>
                  </a:lnTo>
                  <a:lnTo>
                    <a:pt x="5941" y="1648081"/>
                  </a:lnTo>
                  <a:lnTo>
                    <a:pt x="16388" y="1716576"/>
                  </a:lnTo>
                  <a:lnTo>
                    <a:pt x="31891" y="1784179"/>
                  </a:lnTo>
                  <a:lnTo>
                    <a:pt x="52340" y="1850827"/>
                  </a:lnTo>
                  <a:lnTo>
                    <a:pt x="77623" y="1916453"/>
                  </a:lnTo>
                  <a:lnTo>
                    <a:pt x="107626" y="1980992"/>
                  </a:lnTo>
                  <a:lnTo>
                    <a:pt x="142239" y="2044378"/>
                  </a:lnTo>
                  <a:lnTo>
                    <a:pt x="181348" y="2106547"/>
                  </a:lnTo>
                  <a:lnTo>
                    <a:pt x="224843" y="2167433"/>
                  </a:lnTo>
                  <a:lnTo>
                    <a:pt x="272610" y="2226971"/>
                  </a:lnTo>
                  <a:lnTo>
                    <a:pt x="298061" y="2256214"/>
                  </a:lnTo>
                  <a:lnTo>
                    <a:pt x="324538" y="2285095"/>
                  </a:lnTo>
                  <a:lnTo>
                    <a:pt x="352028" y="2313607"/>
                  </a:lnTo>
                  <a:lnTo>
                    <a:pt x="380515" y="2341740"/>
                  </a:lnTo>
                  <a:lnTo>
                    <a:pt x="409987" y="2369488"/>
                  </a:lnTo>
                  <a:lnTo>
                    <a:pt x="440429" y="2396841"/>
                  </a:lnTo>
                  <a:lnTo>
                    <a:pt x="471827" y="2423792"/>
                  </a:lnTo>
                  <a:lnTo>
                    <a:pt x="504167" y="2450332"/>
                  </a:lnTo>
                  <a:lnTo>
                    <a:pt x="537435" y="2476454"/>
                  </a:lnTo>
                  <a:lnTo>
                    <a:pt x="571618" y="2502148"/>
                  </a:lnTo>
                  <a:lnTo>
                    <a:pt x="606700" y="2527408"/>
                  </a:lnTo>
                  <a:lnTo>
                    <a:pt x="642669" y="2552224"/>
                  </a:lnTo>
                  <a:lnTo>
                    <a:pt x="679509" y="2576589"/>
                  </a:lnTo>
                  <a:lnTo>
                    <a:pt x="717208" y="2600494"/>
                  </a:lnTo>
                  <a:lnTo>
                    <a:pt x="755751" y="2623931"/>
                  </a:lnTo>
                  <a:lnTo>
                    <a:pt x="795124" y="2646892"/>
                  </a:lnTo>
                  <a:lnTo>
                    <a:pt x="835313" y="2669370"/>
                  </a:lnTo>
                  <a:lnTo>
                    <a:pt x="876304" y="2691355"/>
                  </a:lnTo>
                  <a:lnTo>
                    <a:pt x="918083" y="2712839"/>
                  </a:lnTo>
                  <a:lnTo>
                    <a:pt x="960636" y="2733815"/>
                  </a:lnTo>
                  <a:lnTo>
                    <a:pt x="1003949" y="2754275"/>
                  </a:lnTo>
                  <a:lnTo>
                    <a:pt x="1048008" y="2774209"/>
                  </a:lnTo>
                  <a:lnTo>
                    <a:pt x="1092799" y="2793610"/>
                  </a:lnTo>
                  <a:lnTo>
                    <a:pt x="1138308" y="2812470"/>
                  </a:lnTo>
                  <a:lnTo>
                    <a:pt x="1184521" y="2830780"/>
                  </a:lnTo>
                  <a:lnTo>
                    <a:pt x="1231424" y="2848533"/>
                  </a:lnTo>
                  <a:lnTo>
                    <a:pt x="1279003" y="2865720"/>
                  </a:lnTo>
                  <a:lnTo>
                    <a:pt x="1327244" y="2882333"/>
                  </a:lnTo>
                  <a:lnTo>
                    <a:pt x="1376133" y="2898364"/>
                  </a:lnTo>
                  <a:lnTo>
                    <a:pt x="1425656" y="2913805"/>
                  </a:lnTo>
                  <a:lnTo>
                    <a:pt x="1475798" y="2928647"/>
                  </a:lnTo>
                  <a:lnTo>
                    <a:pt x="1526547" y="2942883"/>
                  </a:lnTo>
                  <a:lnTo>
                    <a:pt x="1577888" y="2956504"/>
                  </a:lnTo>
                  <a:lnTo>
                    <a:pt x="1629806" y="2969501"/>
                  </a:lnTo>
                  <a:lnTo>
                    <a:pt x="1682288" y="2981868"/>
                  </a:lnTo>
                  <a:lnTo>
                    <a:pt x="1735321" y="2993595"/>
                  </a:lnTo>
                  <a:lnTo>
                    <a:pt x="1788889" y="3004675"/>
                  </a:lnTo>
                  <a:lnTo>
                    <a:pt x="1842979" y="3015100"/>
                  </a:lnTo>
                  <a:lnTo>
                    <a:pt x="1897576" y="3024860"/>
                  </a:lnTo>
                  <a:lnTo>
                    <a:pt x="1952668" y="3033949"/>
                  </a:lnTo>
                  <a:lnTo>
                    <a:pt x="2008239" y="3042357"/>
                  </a:lnTo>
                  <a:lnTo>
                    <a:pt x="2064277" y="3050077"/>
                  </a:lnTo>
                  <a:lnTo>
                    <a:pt x="2120766" y="3057101"/>
                  </a:lnTo>
                  <a:lnTo>
                    <a:pt x="2177693" y="3063419"/>
                  </a:lnTo>
                  <a:lnTo>
                    <a:pt x="2235043" y="3069026"/>
                  </a:lnTo>
                  <a:lnTo>
                    <a:pt x="2292804" y="3073911"/>
                  </a:lnTo>
                  <a:lnTo>
                    <a:pt x="2350960" y="3078067"/>
                  </a:lnTo>
                  <a:lnTo>
                    <a:pt x="2409498" y="3081485"/>
                  </a:lnTo>
                  <a:lnTo>
                    <a:pt x="2468404" y="3084159"/>
                  </a:lnTo>
                  <a:lnTo>
                    <a:pt x="2527663" y="3086078"/>
                  </a:lnTo>
                  <a:lnTo>
                    <a:pt x="2587263" y="3087236"/>
                  </a:lnTo>
                  <a:lnTo>
                    <a:pt x="2647187" y="3087624"/>
                  </a:lnTo>
                  <a:lnTo>
                    <a:pt x="2707112" y="3087236"/>
                  </a:lnTo>
                  <a:lnTo>
                    <a:pt x="2766712" y="3086078"/>
                  </a:lnTo>
                  <a:lnTo>
                    <a:pt x="2825971" y="3084159"/>
                  </a:lnTo>
                  <a:lnTo>
                    <a:pt x="2884877" y="3081485"/>
                  </a:lnTo>
                  <a:lnTo>
                    <a:pt x="2943415" y="3078067"/>
                  </a:lnTo>
                  <a:lnTo>
                    <a:pt x="3001571" y="3073911"/>
                  </a:lnTo>
                  <a:lnTo>
                    <a:pt x="3059332" y="3069026"/>
                  </a:lnTo>
                  <a:lnTo>
                    <a:pt x="3116682" y="3063419"/>
                  </a:lnTo>
                  <a:lnTo>
                    <a:pt x="3173609" y="3057101"/>
                  </a:lnTo>
                  <a:lnTo>
                    <a:pt x="3230098" y="3050077"/>
                  </a:lnTo>
                  <a:lnTo>
                    <a:pt x="3286136" y="3042357"/>
                  </a:lnTo>
                  <a:lnTo>
                    <a:pt x="3341707" y="3033949"/>
                  </a:lnTo>
                  <a:lnTo>
                    <a:pt x="3396799" y="3024860"/>
                  </a:lnTo>
                  <a:lnTo>
                    <a:pt x="3451396" y="3015100"/>
                  </a:lnTo>
                  <a:lnTo>
                    <a:pt x="3505486" y="3004675"/>
                  </a:lnTo>
                  <a:lnTo>
                    <a:pt x="3559054" y="2993595"/>
                  </a:lnTo>
                  <a:lnTo>
                    <a:pt x="3612087" y="2981868"/>
                  </a:lnTo>
                  <a:lnTo>
                    <a:pt x="3664569" y="2969501"/>
                  </a:lnTo>
                  <a:lnTo>
                    <a:pt x="3716487" y="2956504"/>
                  </a:lnTo>
                  <a:lnTo>
                    <a:pt x="3767828" y="2942883"/>
                  </a:lnTo>
                  <a:lnTo>
                    <a:pt x="3818577" y="2928647"/>
                  </a:lnTo>
                  <a:lnTo>
                    <a:pt x="3868719" y="2913805"/>
                  </a:lnTo>
                  <a:lnTo>
                    <a:pt x="3918242" y="2898364"/>
                  </a:lnTo>
                  <a:lnTo>
                    <a:pt x="3967131" y="2882333"/>
                  </a:lnTo>
                  <a:lnTo>
                    <a:pt x="4015372" y="2865720"/>
                  </a:lnTo>
                  <a:lnTo>
                    <a:pt x="4062951" y="2848533"/>
                  </a:lnTo>
                  <a:lnTo>
                    <a:pt x="4109854" y="2830780"/>
                  </a:lnTo>
                  <a:lnTo>
                    <a:pt x="4156067" y="2812470"/>
                  </a:lnTo>
                  <a:lnTo>
                    <a:pt x="4201576" y="2793610"/>
                  </a:lnTo>
                  <a:lnTo>
                    <a:pt x="4246367" y="2774209"/>
                  </a:lnTo>
                  <a:lnTo>
                    <a:pt x="4290426" y="2754275"/>
                  </a:lnTo>
                  <a:lnTo>
                    <a:pt x="4333739" y="2733815"/>
                  </a:lnTo>
                  <a:lnTo>
                    <a:pt x="4376292" y="2712839"/>
                  </a:lnTo>
                  <a:lnTo>
                    <a:pt x="4418071" y="2691355"/>
                  </a:lnTo>
                  <a:lnTo>
                    <a:pt x="4459062" y="2669370"/>
                  </a:lnTo>
                  <a:lnTo>
                    <a:pt x="4499251" y="2646892"/>
                  </a:lnTo>
                  <a:lnTo>
                    <a:pt x="4538624" y="2623931"/>
                  </a:lnTo>
                  <a:lnTo>
                    <a:pt x="4577167" y="2600494"/>
                  </a:lnTo>
                  <a:lnTo>
                    <a:pt x="4614866" y="2576589"/>
                  </a:lnTo>
                  <a:lnTo>
                    <a:pt x="4651706" y="2552224"/>
                  </a:lnTo>
                  <a:lnTo>
                    <a:pt x="4687675" y="2527408"/>
                  </a:lnTo>
                  <a:lnTo>
                    <a:pt x="4722757" y="2502148"/>
                  </a:lnTo>
                  <a:lnTo>
                    <a:pt x="4756940" y="2476454"/>
                  </a:lnTo>
                  <a:lnTo>
                    <a:pt x="4790208" y="2450332"/>
                  </a:lnTo>
                  <a:lnTo>
                    <a:pt x="4822548" y="2423792"/>
                  </a:lnTo>
                  <a:lnTo>
                    <a:pt x="4853946" y="2396841"/>
                  </a:lnTo>
                  <a:lnTo>
                    <a:pt x="4884388" y="2369488"/>
                  </a:lnTo>
                  <a:lnTo>
                    <a:pt x="4913860" y="2341740"/>
                  </a:lnTo>
                  <a:lnTo>
                    <a:pt x="4942347" y="2313607"/>
                  </a:lnTo>
                  <a:lnTo>
                    <a:pt x="4969837" y="2285095"/>
                  </a:lnTo>
                  <a:lnTo>
                    <a:pt x="4996314" y="2256214"/>
                  </a:lnTo>
                  <a:lnTo>
                    <a:pt x="5021765" y="2226971"/>
                  </a:lnTo>
                  <a:lnTo>
                    <a:pt x="5046176" y="2197375"/>
                  </a:lnTo>
                  <a:lnTo>
                    <a:pt x="5091821" y="2137155"/>
                  </a:lnTo>
                  <a:lnTo>
                    <a:pt x="5133137" y="2075619"/>
                  </a:lnTo>
                  <a:lnTo>
                    <a:pt x="5170012" y="2012833"/>
                  </a:lnTo>
                  <a:lnTo>
                    <a:pt x="5202334" y="1948862"/>
                  </a:lnTo>
                  <a:lnTo>
                    <a:pt x="5229991" y="1883772"/>
                  </a:lnTo>
                  <a:lnTo>
                    <a:pt x="5252870" y="1817627"/>
                  </a:lnTo>
                  <a:lnTo>
                    <a:pt x="5270861" y="1750493"/>
                  </a:lnTo>
                  <a:lnTo>
                    <a:pt x="5283850" y="1682436"/>
                  </a:lnTo>
                  <a:lnTo>
                    <a:pt x="5291725" y="1613520"/>
                  </a:lnTo>
                  <a:lnTo>
                    <a:pt x="5294376" y="1543811"/>
                  </a:lnTo>
                  <a:lnTo>
                    <a:pt x="5293711" y="1508862"/>
                  </a:lnTo>
                  <a:lnTo>
                    <a:pt x="5288434" y="1439542"/>
                  </a:lnTo>
                  <a:lnTo>
                    <a:pt x="5277987" y="1371047"/>
                  </a:lnTo>
                  <a:lnTo>
                    <a:pt x="5262484" y="1303444"/>
                  </a:lnTo>
                  <a:lnTo>
                    <a:pt x="5242035" y="1236796"/>
                  </a:lnTo>
                  <a:lnTo>
                    <a:pt x="5216752" y="1171170"/>
                  </a:lnTo>
                  <a:lnTo>
                    <a:pt x="5186749" y="1106631"/>
                  </a:lnTo>
                  <a:lnTo>
                    <a:pt x="5152136" y="1043245"/>
                  </a:lnTo>
                  <a:lnTo>
                    <a:pt x="5113027" y="981076"/>
                  </a:lnTo>
                  <a:lnTo>
                    <a:pt x="5069532" y="920190"/>
                  </a:lnTo>
                  <a:lnTo>
                    <a:pt x="5021765" y="860652"/>
                  </a:lnTo>
                  <a:lnTo>
                    <a:pt x="4996314" y="831409"/>
                  </a:lnTo>
                  <a:lnTo>
                    <a:pt x="4969837" y="802528"/>
                  </a:lnTo>
                  <a:lnTo>
                    <a:pt x="4942347" y="774016"/>
                  </a:lnTo>
                  <a:lnTo>
                    <a:pt x="4913860" y="745883"/>
                  </a:lnTo>
                  <a:lnTo>
                    <a:pt x="4884388" y="718135"/>
                  </a:lnTo>
                  <a:lnTo>
                    <a:pt x="4853946" y="690782"/>
                  </a:lnTo>
                  <a:lnTo>
                    <a:pt x="4822548" y="663831"/>
                  </a:lnTo>
                  <a:lnTo>
                    <a:pt x="4790208" y="637291"/>
                  </a:lnTo>
                  <a:lnTo>
                    <a:pt x="4756940" y="611169"/>
                  </a:lnTo>
                  <a:lnTo>
                    <a:pt x="4722757" y="585475"/>
                  </a:lnTo>
                  <a:lnTo>
                    <a:pt x="4687675" y="560215"/>
                  </a:lnTo>
                  <a:lnTo>
                    <a:pt x="4651706" y="535399"/>
                  </a:lnTo>
                  <a:lnTo>
                    <a:pt x="4614866" y="511034"/>
                  </a:lnTo>
                  <a:lnTo>
                    <a:pt x="4577167" y="487129"/>
                  </a:lnTo>
                  <a:lnTo>
                    <a:pt x="4538624" y="463692"/>
                  </a:lnTo>
                  <a:lnTo>
                    <a:pt x="4499251" y="440731"/>
                  </a:lnTo>
                  <a:lnTo>
                    <a:pt x="4459062" y="418253"/>
                  </a:lnTo>
                  <a:lnTo>
                    <a:pt x="4418071" y="396268"/>
                  </a:lnTo>
                  <a:lnTo>
                    <a:pt x="4376292" y="374784"/>
                  </a:lnTo>
                  <a:lnTo>
                    <a:pt x="4333739" y="353808"/>
                  </a:lnTo>
                  <a:lnTo>
                    <a:pt x="4290426" y="333348"/>
                  </a:lnTo>
                  <a:lnTo>
                    <a:pt x="4246367" y="313414"/>
                  </a:lnTo>
                  <a:lnTo>
                    <a:pt x="4201576" y="294013"/>
                  </a:lnTo>
                  <a:lnTo>
                    <a:pt x="4156067" y="275153"/>
                  </a:lnTo>
                  <a:lnTo>
                    <a:pt x="4109854" y="256843"/>
                  </a:lnTo>
                  <a:lnTo>
                    <a:pt x="4062951" y="239090"/>
                  </a:lnTo>
                  <a:lnTo>
                    <a:pt x="4015372" y="221903"/>
                  </a:lnTo>
                  <a:lnTo>
                    <a:pt x="3967131" y="205290"/>
                  </a:lnTo>
                  <a:lnTo>
                    <a:pt x="3918242" y="189259"/>
                  </a:lnTo>
                  <a:lnTo>
                    <a:pt x="3868719" y="173818"/>
                  </a:lnTo>
                  <a:lnTo>
                    <a:pt x="3818577" y="158976"/>
                  </a:lnTo>
                  <a:lnTo>
                    <a:pt x="3767828" y="144740"/>
                  </a:lnTo>
                  <a:lnTo>
                    <a:pt x="3716487" y="131119"/>
                  </a:lnTo>
                  <a:lnTo>
                    <a:pt x="3664569" y="118122"/>
                  </a:lnTo>
                  <a:lnTo>
                    <a:pt x="3612087" y="105755"/>
                  </a:lnTo>
                  <a:lnTo>
                    <a:pt x="3559054" y="94028"/>
                  </a:lnTo>
                  <a:lnTo>
                    <a:pt x="3505486" y="82948"/>
                  </a:lnTo>
                  <a:lnTo>
                    <a:pt x="3451396" y="72523"/>
                  </a:lnTo>
                  <a:lnTo>
                    <a:pt x="3396799" y="62763"/>
                  </a:lnTo>
                  <a:lnTo>
                    <a:pt x="3341707" y="53674"/>
                  </a:lnTo>
                  <a:lnTo>
                    <a:pt x="3286136" y="45266"/>
                  </a:lnTo>
                  <a:lnTo>
                    <a:pt x="3230098" y="37546"/>
                  </a:lnTo>
                  <a:lnTo>
                    <a:pt x="3173609" y="30522"/>
                  </a:lnTo>
                  <a:lnTo>
                    <a:pt x="3116682" y="24204"/>
                  </a:lnTo>
                  <a:lnTo>
                    <a:pt x="3059332" y="18597"/>
                  </a:lnTo>
                  <a:lnTo>
                    <a:pt x="3001571" y="13712"/>
                  </a:lnTo>
                  <a:lnTo>
                    <a:pt x="2943415" y="9556"/>
                  </a:lnTo>
                  <a:lnTo>
                    <a:pt x="2884877" y="6138"/>
                  </a:lnTo>
                  <a:lnTo>
                    <a:pt x="2825971" y="3464"/>
                  </a:lnTo>
                  <a:lnTo>
                    <a:pt x="2766712" y="1545"/>
                  </a:lnTo>
                  <a:lnTo>
                    <a:pt x="2707112" y="387"/>
                  </a:lnTo>
                  <a:lnTo>
                    <a:pt x="2647187" y="0"/>
                  </a:lnTo>
                  <a:close/>
                </a:path>
              </a:pathLst>
            </a:custGeom>
            <a:ln w="39624">
              <a:solidFill>
                <a:srgbClr val="FFFFFF"/>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0972800" y="1402079"/>
              <a:ext cx="5294376" cy="3212592"/>
            </a:xfrm>
            <a:prstGeom prst="rect">
              <a:avLst/>
            </a:prstGeom>
          </p:spPr>
        </p:pic>
        <p:pic>
          <p:nvPicPr>
            <p:cNvPr id="5" name="object 5"/>
            <p:cNvPicPr/>
            <p:nvPr/>
          </p:nvPicPr>
          <p:blipFill>
            <a:blip r:embed="rId3" cstate="print"/>
            <a:stretch>
              <a:fillRect/>
            </a:stretch>
          </p:blipFill>
          <p:spPr>
            <a:xfrm>
              <a:off x="1030224" y="4605523"/>
              <a:ext cx="16230600" cy="5681472"/>
            </a:xfrm>
            <a:prstGeom prst="rect">
              <a:avLst/>
            </a:prstGeom>
          </p:spPr>
        </p:pic>
      </p:grpSp>
      <p:sp>
        <p:nvSpPr>
          <p:cNvPr id="6" name="object 6"/>
          <p:cNvSpPr txBox="1">
            <a:spLocks noGrp="1"/>
          </p:cNvSpPr>
          <p:nvPr>
            <p:ph type="title" idx="4294967295"/>
          </p:nvPr>
        </p:nvSpPr>
        <p:spPr>
          <a:xfrm>
            <a:off x="0" y="873125"/>
            <a:ext cx="8447088" cy="692150"/>
          </a:xfrm>
          <a:prstGeom prst="rect">
            <a:avLst/>
          </a:prstGeom>
        </p:spPr>
        <p:txBody>
          <a:bodyPr vert="horz" wrap="square" lIns="0" tIns="15875" rIns="0" bIns="0" rtlCol="0">
            <a:spAutoFit/>
          </a:bodyPr>
          <a:lstStyle/>
          <a:p>
            <a:pPr marL="38100">
              <a:lnSpc>
                <a:spcPct val="100000"/>
              </a:lnSpc>
              <a:spcBef>
                <a:spcPts val="125"/>
              </a:spcBef>
              <a:tabLst>
                <a:tab pos="1776730" algn="l"/>
              </a:tabLst>
            </a:pPr>
            <a:r>
              <a:rPr lang="en-US" sz="4400" b="1" u="sng" dirty="0">
                <a:solidFill>
                  <a:schemeClr val="tx1"/>
                </a:solidFill>
                <a:latin typeface="+mj-lt"/>
                <a:cs typeface="Arial"/>
              </a:rPr>
              <a:t>ZOMATO</a:t>
            </a:r>
            <a:r>
              <a:rPr lang="en-US" sz="4400" dirty="0">
                <a:latin typeface="+mj-lt"/>
                <a:cs typeface="Arial"/>
              </a:rPr>
              <a:t> </a:t>
            </a:r>
          </a:p>
        </p:txBody>
      </p:sp>
      <p:sp>
        <p:nvSpPr>
          <p:cNvPr id="8" name="object 8"/>
          <p:cNvSpPr txBox="1"/>
          <p:nvPr/>
        </p:nvSpPr>
        <p:spPr>
          <a:xfrm>
            <a:off x="1583367" y="2247773"/>
            <a:ext cx="3073400" cy="443711"/>
          </a:xfrm>
          <a:prstGeom prst="rect">
            <a:avLst/>
          </a:prstGeom>
        </p:spPr>
        <p:txBody>
          <a:bodyPr vert="horz" wrap="square" lIns="0" tIns="12700" rIns="0" bIns="0" rtlCol="0">
            <a:spAutoFit/>
          </a:bodyPr>
          <a:lstStyle/>
          <a:p>
            <a:pPr marL="12700">
              <a:lnSpc>
                <a:spcPct val="100000"/>
              </a:lnSpc>
              <a:spcBef>
                <a:spcPts val="100"/>
              </a:spcBef>
            </a:pPr>
            <a:r>
              <a:rPr lang="en-US" sz="2800" spc="-100" dirty="0">
                <a:cs typeface="Arial"/>
              </a:rPr>
              <a:t>restaurant</a:t>
            </a:r>
            <a:endParaRPr lang="en-US" sz="2800" dirty="0">
              <a:cs typeface="Arial"/>
            </a:endParaRPr>
          </a:p>
        </p:txBody>
      </p:sp>
      <p:sp>
        <p:nvSpPr>
          <p:cNvPr id="9" name="object 9"/>
          <p:cNvSpPr txBox="1"/>
          <p:nvPr/>
        </p:nvSpPr>
        <p:spPr>
          <a:xfrm>
            <a:off x="1531747" y="2534793"/>
            <a:ext cx="11067415" cy="1199174"/>
          </a:xfrm>
          <a:prstGeom prst="rect">
            <a:avLst/>
          </a:prstGeom>
        </p:spPr>
        <p:txBody>
          <a:bodyPr vert="horz" wrap="square" lIns="0" tIns="12700" rIns="0" bIns="0" rtlCol="0">
            <a:spAutoFit/>
          </a:bodyPr>
          <a:lstStyle/>
          <a:p>
            <a:pPr marL="12700">
              <a:lnSpc>
                <a:spcPts val="3454"/>
              </a:lnSpc>
              <a:spcBef>
                <a:spcPts val="100"/>
              </a:spcBef>
              <a:tabLst>
                <a:tab pos="1094105" algn="l"/>
                <a:tab pos="2893060" algn="l"/>
                <a:tab pos="5002530" algn="l"/>
                <a:tab pos="5481320" algn="l"/>
                <a:tab pos="6514465" algn="l"/>
                <a:tab pos="8328659" algn="l"/>
                <a:tab pos="9002395" algn="l"/>
              </a:tabLst>
            </a:pPr>
            <a:r>
              <a:rPr sz="2800" spc="-20" dirty="0">
                <a:latin typeface="+mn-lt"/>
                <a:cs typeface="Arial"/>
              </a:rPr>
              <a:t>food</a:t>
            </a:r>
            <a:r>
              <a:rPr sz="2800" dirty="0">
                <a:latin typeface="+mn-lt"/>
                <a:cs typeface="Arial"/>
              </a:rPr>
              <a:t>	</a:t>
            </a:r>
            <a:r>
              <a:rPr sz="2800" spc="-10" dirty="0">
                <a:latin typeface="+mn-lt"/>
                <a:cs typeface="Arial"/>
              </a:rPr>
              <a:t>delivery</a:t>
            </a:r>
            <a:r>
              <a:rPr sz="2800" dirty="0">
                <a:latin typeface="+mn-lt"/>
                <a:cs typeface="Arial"/>
              </a:rPr>
              <a:t>	</a:t>
            </a:r>
            <a:r>
              <a:rPr sz="2800" spc="-30" dirty="0">
                <a:latin typeface="+mn-lt"/>
                <a:cs typeface="Arial"/>
              </a:rPr>
              <a:t>company.</a:t>
            </a:r>
            <a:r>
              <a:rPr sz="2800" dirty="0">
                <a:latin typeface="+mn-lt"/>
                <a:cs typeface="Arial"/>
              </a:rPr>
              <a:t>	</a:t>
            </a:r>
            <a:r>
              <a:rPr sz="2800" spc="-25" dirty="0">
                <a:latin typeface="+mn-lt"/>
                <a:cs typeface="Arial"/>
              </a:rPr>
              <a:t>It</a:t>
            </a:r>
            <a:r>
              <a:rPr sz="2800" dirty="0">
                <a:latin typeface="+mn-lt"/>
                <a:cs typeface="Arial"/>
              </a:rPr>
              <a:t>	</a:t>
            </a:r>
            <a:r>
              <a:rPr sz="2800" spc="-25" dirty="0">
                <a:latin typeface="+mn-lt"/>
                <a:cs typeface="Arial"/>
              </a:rPr>
              <a:t>was</a:t>
            </a:r>
            <a:r>
              <a:rPr sz="2800" dirty="0">
                <a:latin typeface="+mn-lt"/>
                <a:cs typeface="Arial"/>
              </a:rPr>
              <a:t>	</a:t>
            </a:r>
            <a:r>
              <a:rPr sz="2800" spc="-10" dirty="0">
                <a:latin typeface="+mn-lt"/>
                <a:cs typeface="Arial"/>
              </a:rPr>
              <a:t>founded</a:t>
            </a:r>
            <a:r>
              <a:rPr sz="2800" dirty="0">
                <a:latin typeface="+mn-lt"/>
                <a:cs typeface="Arial"/>
              </a:rPr>
              <a:t>	</a:t>
            </a:r>
            <a:r>
              <a:rPr sz="2800" spc="-300" dirty="0">
                <a:latin typeface="+mn-lt"/>
                <a:cs typeface="Arial"/>
              </a:rPr>
              <a:t>by</a:t>
            </a:r>
            <a:r>
              <a:rPr sz="2800" dirty="0">
                <a:latin typeface="+mn-lt"/>
                <a:cs typeface="Arial"/>
              </a:rPr>
              <a:t>	</a:t>
            </a:r>
            <a:r>
              <a:rPr sz="2800" spc="-160" dirty="0">
                <a:latin typeface="+mn-lt"/>
                <a:cs typeface="Arial"/>
              </a:rPr>
              <a:t>Deepinder</a:t>
            </a:r>
            <a:endParaRPr sz="2800" dirty="0">
              <a:latin typeface="+mn-lt"/>
              <a:cs typeface="Arial"/>
            </a:endParaRPr>
          </a:p>
          <a:p>
            <a:pPr marL="12700">
              <a:lnSpc>
                <a:spcPts val="2605"/>
              </a:lnSpc>
            </a:pPr>
            <a:r>
              <a:rPr sz="2800" spc="-250" dirty="0">
                <a:latin typeface="+mn-lt"/>
                <a:cs typeface="Arial"/>
              </a:rPr>
              <a:t>Goyal</a:t>
            </a:r>
            <a:r>
              <a:rPr sz="2800" spc="-165" dirty="0">
                <a:latin typeface="+mn-lt"/>
                <a:cs typeface="Arial"/>
              </a:rPr>
              <a:t> </a:t>
            </a:r>
            <a:r>
              <a:rPr sz="2800" spc="-25" dirty="0">
                <a:latin typeface="+mn-lt"/>
                <a:cs typeface="Arial"/>
              </a:rPr>
              <a:t>and</a:t>
            </a:r>
            <a:endParaRPr sz="2800" dirty="0">
              <a:latin typeface="+mn-lt"/>
              <a:cs typeface="Arial"/>
            </a:endParaRPr>
          </a:p>
          <a:p>
            <a:pPr marL="12700" marR="5080">
              <a:lnSpc>
                <a:spcPct val="60100"/>
              </a:lnSpc>
              <a:spcBef>
                <a:spcPts val="869"/>
              </a:spcBef>
            </a:pPr>
            <a:r>
              <a:rPr sz="2800" spc="-114" dirty="0">
                <a:latin typeface="+mn-lt"/>
                <a:cs typeface="Arial"/>
              </a:rPr>
              <a:t>Pankaj</a:t>
            </a:r>
            <a:r>
              <a:rPr sz="2800" spc="-135" dirty="0">
                <a:latin typeface="+mn-lt"/>
                <a:cs typeface="Arial"/>
              </a:rPr>
              <a:t> </a:t>
            </a:r>
            <a:r>
              <a:rPr sz="2800" spc="-275" dirty="0">
                <a:latin typeface="+mn-lt"/>
                <a:cs typeface="Arial"/>
              </a:rPr>
              <a:t>Chaddah</a:t>
            </a:r>
            <a:r>
              <a:rPr sz="2800" spc="25" dirty="0">
                <a:latin typeface="+mn-lt"/>
                <a:cs typeface="Arial"/>
              </a:rPr>
              <a:t> </a:t>
            </a:r>
            <a:r>
              <a:rPr sz="2800" dirty="0">
                <a:latin typeface="+mn-lt"/>
                <a:cs typeface="Arial"/>
              </a:rPr>
              <a:t>in</a:t>
            </a:r>
            <a:r>
              <a:rPr sz="2800" spc="-75" dirty="0">
                <a:latin typeface="+mn-lt"/>
                <a:cs typeface="Arial"/>
              </a:rPr>
              <a:t> </a:t>
            </a:r>
            <a:r>
              <a:rPr sz="2800" spc="-40" dirty="0">
                <a:latin typeface="+mn-lt"/>
                <a:cs typeface="Arial"/>
              </a:rPr>
              <a:t>2008.</a:t>
            </a:r>
            <a:r>
              <a:rPr sz="2800" spc="-60" dirty="0">
                <a:latin typeface="+mn-lt"/>
                <a:cs typeface="Arial"/>
              </a:rPr>
              <a:t> </a:t>
            </a:r>
            <a:r>
              <a:rPr sz="2800" spc="-170" dirty="0">
                <a:latin typeface="+mn-lt"/>
                <a:cs typeface="Arial"/>
              </a:rPr>
              <a:t>Zomato</a:t>
            </a:r>
            <a:r>
              <a:rPr sz="2800" spc="-60" dirty="0">
                <a:latin typeface="+mn-lt"/>
                <a:cs typeface="Arial"/>
              </a:rPr>
              <a:t> </a:t>
            </a:r>
            <a:r>
              <a:rPr sz="2800" spc="-160" dirty="0">
                <a:latin typeface="+mn-lt"/>
                <a:cs typeface="Arial"/>
              </a:rPr>
              <a:t>provides</a:t>
            </a:r>
            <a:r>
              <a:rPr sz="2800" spc="-65" dirty="0">
                <a:latin typeface="+mn-lt"/>
                <a:cs typeface="Arial"/>
              </a:rPr>
              <a:t> </a:t>
            </a:r>
            <a:r>
              <a:rPr sz="2800" spc="-140" dirty="0">
                <a:latin typeface="+mn-lt"/>
                <a:cs typeface="Arial"/>
              </a:rPr>
              <a:t>information, </a:t>
            </a:r>
            <a:r>
              <a:rPr sz="2800" spc="-10" dirty="0">
                <a:latin typeface="+mn-lt"/>
                <a:cs typeface="Arial"/>
              </a:rPr>
              <a:t>menus</a:t>
            </a:r>
            <a:endParaRPr sz="2800" dirty="0">
              <a:latin typeface="+mn-lt"/>
              <a:cs typeface="Arial"/>
            </a:endParaRPr>
          </a:p>
        </p:txBody>
      </p:sp>
      <p:sp>
        <p:nvSpPr>
          <p:cNvPr id="10" name="object 10"/>
          <p:cNvSpPr txBox="1"/>
          <p:nvPr/>
        </p:nvSpPr>
        <p:spPr>
          <a:xfrm>
            <a:off x="1531747" y="3854958"/>
            <a:ext cx="11060430" cy="443711"/>
          </a:xfrm>
          <a:prstGeom prst="rect">
            <a:avLst/>
          </a:prstGeom>
        </p:spPr>
        <p:txBody>
          <a:bodyPr vert="horz" wrap="square" lIns="0" tIns="12700" rIns="0" bIns="0" rtlCol="0">
            <a:spAutoFit/>
          </a:bodyPr>
          <a:lstStyle/>
          <a:p>
            <a:pPr marL="12700">
              <a:lnSpc>
                <a:spcPct val="100000"/>
              </a:lnSpc>
              <a:spcBef>
                <a:spcPts val="100"/>
              </a:spcBef>
              <a:tabLst>
                <a:tab pos="1063625" algn="l"/>
                <a:tab pos="4079240" algn="l"/>
                <a:tab pos="4782820" algn="l"/>
                <a:tab pos="7435215" algn="l"/>
                <a:tab pos="8227695" algn="l"/>
                <a:tab pos="9386570" algn="l"/>
                <a:tab pos="10179050" algn="l"/>
              </a:tabLst>
            </a:pPr>
            <a:r>
              <a:rPr sz="2800" spc="-25" dirty="0">
                <a:latin typeface="+mn-lt"/>
                <a:cs typeface="Arial"/>
              </a:rPr>
              <a:t>and</a:t>
            </a:r>
            <a:r>
              <a:rPr sz="2800" dirty="0">
                <a:latin typeface="+mn-lt"/>
                <a:cs typeface="Arial"/>
              </a:rPr>
              <a:t>	</a:t>
            </a:r>
            <a:r>
              <a:rPr sz="2800" spc="-25" dirty="0">
                <a:latin typeface="+mn-lt"/>
                <a:cs typeface="Arial"/>
              </a:rPr>
              <a:t>user-reviews</a:t>
            </a:r>
            <a:r>
              <a:rPr sz="2800" dirty="0">
                <a:latin typeface="+mn-lt"/>
                <a:cs typeface="Arial"/>
              </a:rPr>
              <a:t>	</a:t>
            </a:r>
            <a:r>
              <a:rPr sz="2800" spc="-25" dirty="0">
                <a:latin typeface="+mn-lt"/>
                <a:cs typeface="Arial"/>
              </a:rPr>
              <a:t>of</a:t>
            </a:r>
            <a:r>
              <a:rPr sz="2800" dirty="0">
                <a:latin typeface="+mn-lt"/>
                <a:cs typeface="Arial"/>
              </a:rPr>
              <a:t>	</a:t>
            </a:r>
            <a:r>
              <a:rPr sz="2800" spc="-10" dirty="0">
                <a:latin typeface="+mn-lt"/>
                <a:cs typeface="Arial"/>
              </a:rPr>
              <a:t>restaurants</a:t>
            </a:r>
            <a:r>
              <a:rPr sz="2800" dirty="0">
                <a:latin typeface="+mn-lt"/>
                <a:cs typeface="Arial"/>
              </a:rPr>
              <a:t>	</a:t>
            </a:r>
            <a:r>
              <a:rPr sz="2800" spc="-25" dirty="0">
                <a:latin typeface="+mn-lt"/>
                <a:cs typeface="Arial"/>
              </a:rPr>
              <a:t>as</a:t>
            </a:r>
            <a:r>
              <a:rPr sz="2800" dirty="0">
                <a:latin typeface="+mn-lt"/>
                <a:cs typeface="Arial"/>
              </a:rPr>
              <a:t>	</a:t>
            </a:r>
            <a:r>
              <a:rPr sz="2800" spc="-20" dirty="0">
                <a:latin typeface="+mn-lt"/>
                <a:cs typeface="Arial"/>
              </a:rPr>
              <a:t>well</a:t>
            </a:r>
            <a:r>
              <a:rPr sz="2800" dirty="0">
                <a:latin typeface="+mn-lt"/>
                <a:cs typeface="Arial"/>
              </a:rPr>
              <a:t>	</a:t>
            </a:r>
            <a:r>
              <a:rPr sz="2800" spc="-25" dirty="0">
                <a:latin typeface="+mn-lt"/>
                <a:cs typeface="Arial"/>
              </a:rPr>
              <a:t>as</a:t>
            </a:r>
            <a:r>
              <a:rPr sz="2800" dirty="0">
                <a:latin typeface="+mn-lt"/>
                <a:cs typeface="Arial"/>
              </a:rPr>
              <a:t>	</a:t>
            </a:r>
            <a:r>
              <a:rPr sz="2800" spc="-235" dirty="0">
                <a:latin typeface="+mn-lt"/>
                <a:cs typeface="Arial"/>
              </a:rPr>
              <a:t>food</a:t>
            </a:r>
            <a:endParaRPr sz="2800" dirty="0">
              <a:latin typeface="+mn-lt"/>
              <a:cs typeface="Arial"/>
            </a:endParaRPr>
          </a:p>
        </p:txBody>
      </p:sp>
      <p:sp>
        <p:nvSpPr>
          <p:cNvPr id="11" name="object 11"/>
          <p:cNvSpPr txBox="1"/>
          <p:nvPr/>
        </p:nvSpPr>
        <p:spPr>
          <a:xfrm>
            <a:off x="1531747" y="4186885"/>
            <a:ext cx="3192145" cy="443711"/>
          </a:xfrm>
          <a:prstGeom prst="rect">
            <a:avLst/>
          </a:prstGeom>
        </p:spPr>
        <p:txBody>
          <a:bodyPr vert="horz" wrap="square" lIns="0" tIns="12700" rIns="0" bIns="0" rtlCol="0">
            <a:spAutoFit/>
          </a:bodyPr>
          <a:lstStyle/>
          <a:p>
            <a:pPr marL="12700">
              <a:lnSpc>
                <a:spcPct val="100000"/>
              </a:lnSpc>
              <a:spcBef>
                <a:spcPts val="100"/>
              </a:spcBef>
            </a:pPr>
            <a:r>
              <a:rPr sz="2800" spc="-145" dirty="0">
                <a:latin typeface="+mn-lt"/>
                <a:cs typeface="Arial"/>
              </a:rPr>
              <a:t>delivery</a:t>
            </a:r>
            <a:r>
              <a:rPr sz="2800" spc="-180" dirty="0">
                <a:latin typeface="+mn-lt"/>
                <a:cs typeface="Arial"/>
              </a:rPr>
              <a:t> </a:t>
            </a:r>
            <a:r>
              <a:rPr sz="2800" spc="-190" dirty="0">
                <a:latin typeface="+mn-lt"/>
                <a:cs typeface="Arial"/>
              </a:rPr>
              <a:t>options</a:t>
            </a:r>
            <a:endParaRPr sz="2800" dirty="0">
              <a:latin typeface="+mn-lt"/>
              <a:cs typeface="Arial"/>
            </a:endParaRPr>
          </a:p>
        </p:txBody>
      </p:sp>
      <p:sp>
        <p:nvSpPr>
          <p:cNvPr id="12" name="object 12"/>
          <p:cNvSpPr txBox="1"/>
          <p:nvPr/>
        </p:nvSpPr>
        <p:spPr>
          <a:xfrm>
            <a:off x="1531747" y="4516628"/>
            <a:ext cx="11062970" cy="2119298"/>
          </a:xfrm>
          <a:prstGeom prst="rect">
            <a:avLst/>
          </a:prstGeom>
        </p:spPr>
        <p:txBody>
          <a:bodyPr vert="horz" wrap="square" lIns="0" tIns="12700" rIns="0" bIns="0" rtlCol="0">
            <a:spAutoFit/>
          </a:bodyPr>
          <a:lstStyle/>
          <a:p>
            <a:pPr marL="12700">
              <a:lnSpc>
                <a:spcPts val="3454"/>
              </a:lnSpc>
              <a:spcBef>
                <a:spcPts val="100"/>
              </a:spcBef>
              <a:tabLst>
                <a:tab pos="1225550" algn="l"/>
                <a:tab pos="2966085" algn="l"/>
                <a:tab pos="5554345" algn="l"/>
                <a:tab pos="6163945" algn="l"/>
                <a:tab pos="7475220" algn="l"/>
                <a:tab pos="8608695" algn="l"/>
                <a:tab pos="9846945" algn="l"/>
              </a:tabLst>
            </a:pPr>
            <a:r>
              <a:rPr sz="2800" spc="-20" dirty="0">
                <a:latin typeface="+mn-lt"/>
                <a:cs typeface="Arial"/>
              </a:rPr>
              <a:t>from</a:t>
            </a:r>
            <a:r>
              <a:rPr sz="2800" dirty="0">
                <a:latin typeface="+mn-lt"/>
                <a:cs typeface="Arial"/>
              </a:rPr>
              <a:t>	</a:t>
            </a:r>
            <a:r>
              <a:rPr sz="2800" spc="-10" dirty="0">
                <a:latin typeface="+mn-lt"/>
                <a:cs typeface="Arial"/>
              </a:rPr>
              <a:t>partner</a:t>
            </a:r>
            <a:r>
              <a:rPr sz="2800" dirty="0">
                <a:latin typeface="+mn-lt"/>
                <a:cs typeface="Arial"/>
              </a:rPr>
              <a:t>	</a:t>
            </a:r>
            <a:r>
              <a:rPr sz="2800" spc="-10" dirty="0">
                <a:latin typeface="+mn-lt"/>
                <a:cs typeface="Arial"/>
              </a:rPr>
              <a:t>restaurants</a:t>
            </a:r>
            <a:r>
              <a:rPr sz="2800" dirty="0">
                <a:latin typeface="+mn-lt"/>
                <a:cs typeface="Arial"/>
              </a:rPr>
              <a:t>	</a:t>
            </a:r>
            <a:r>
              <a:rPr sz="2800" spc="-25" dirty="0">
                <a:latin typeface="+mn-lt"/>
                <a:cs typeface="Arial"/>
              </a:rPr>
              <a:t>in</a:t>
            </a:r>
            <a:r>
              <a:rPr sz="2800" dirty="0">
                <a:latin typeface="+mn-lt"/>
                <a:cs typeface="Arial"/>
              </a:rPr>
              <a:t>	</a:t>
            </a:r>
            <a:r>
              <a:rPr sz="2800" spc="-20" dirty="0">
                <a:latin typeface="+mn-lt"/>
                <a:cs typeface="Arial"/>
              </a:rPr>
              <a:t>more</a:t>
            </a:r>
            <a:r>
              <a:rPr sz="2800" dirty="0">
                <a:latin typeface="+mn-lt"/>
                <a:cs typeface="Arial"/>
              </a:rPr>
              <a:t>	</a:t>
            </a:r>
            <a:r>
              <a:rPr sz="2800" spc="-20" dirty="0">
                <a:latin typeface="+mn-lt"/>
                <a:cs typeface="Arial"/>
              </a:rPr>
              <a:t>than</a:t>
            </a:r>
            <a:r>
              <a:rPr sz="2800" dirty="0">
                <a:latin typeface="+mn-lt"/>
                <a:cs typeface="Arial"/>
              </a:rPr>
              <a:t>	</a:t>
            </a:r>
            <a:r>
              <a:rPr sz="2800" spc="-270" dirty="0">
                <a:latin typeface="+mn-lt"/>
                <a:cs typeface="Arial"/>
              </a:rPr>
              <a:t>1,000</a:t>
            </a:r>
            <a:r>
              <a:rPr sz="2800" dirty="0">
                <a:latin typeface="+mn-lt"/>
                <a:cs typeface="Arial"/>
              </a:rPr>
              <a:t>	</a:t>
            </a:r>
            <a:r>
              <a:rPr sz="2800" spc="-185" dirty="0">
                <a:latin typeface="+mn-lt"/>
                <a:cs typeface="Arial"/>
              </a:rPr>
              <a:t>Indian</a:t>
            </a:r>
            <a:endParaRPr sz="2800" dirty="0">
              <a:latin typeface="+mn-lt"/>
              <a:cs typeface="Arial"/>
            </a:endParaRPr>
          </a:p>
          <a:p>
            <a:pPr marL="12700">
              <a:lnSpc>
                <a:spcPts val="2605"/>
              </a:lnSpc>
            </a:pPr>
            <a:r>
              <a:rPr sz="2800" spc="-150" dirty="0">
                <a:latin typeface="+mn-lt"/>
                <a:cs typeface="Arial"/>
              </a:rPr>
              <a:t>cities</a:t>
            </a:r>
            <a:r>
              <a:rPr sz="2800" spc="-195" dirty="0">
                <a:latin typeface="+mn-lt"/>
                <a:cs typeface="Arial"/>
              </a:rPr>
              <a:t> </a:t>
            </a:r>
            <a:r>
              <a:rPr sz="2800" spc="-25" dirty="0">
                <a:latin typeface="+mn-lt"/>
                <a:cs typeface="Arial"/>
              </a:rPr>
              <a:t>and</a:t>
            </a:r>
            <a:endParaRPr sz="2800" dirty="0">
              <a:latin typeface="+mn-lt"/>
              <a:cs typeface="Arial"/>
            </a:endParaRPr>
          </a:p>
          <a:p>
            <a:pPr marL="12700">
              <a:lnSpc>
                <a:spcPts val="2605"/>
              </a:lnSpc>
            </a:pPr>
            <a:r>
              <a:rPr sz="2800" spc="-135" dirty="0">
                <a:latin typeface="+mn-lt"/>
                <a:cs typeface="Arial"/>
              </a:rPr>
              <a:t>towns.</a:t>
            </a:r>
            <a:r>
              <a:rPr sz="2800" spc="-114" dirty="0">
                <a:latin typeface="+mn-lt"/>
                <a:cs typeface="Arial"/>
              </a:rPr>
              <a:t> </a:t>
            </a:r>
            <a:r>
              <a:rPr sz="2800" spc="-170" dirty="0">
                <a:latin typeface="+mn-lt"/>
                <a:cs typeface="Arial"/>
              </a:rPr>
              <a:t>Zomato</a:t>
            </a:r>
            <a:r>
              <a:rPr sz="2800" spc="-80" dirty="0">
                <a:latin typeface="+mn-lt"/>
                <a:cs typeface="Arial"/>
              </a:rPr>
              <a:t> </a:t>
            </a:r>
            <a:r>
              <a:rPr sz="2800" dirty="0">
                <a:latin typeface="+mn-lt"/>
                <a:cs typeface="Arial"/>
              </a:rPr>
              <a:t>is</a:t>
            </a:r>
            <a:r>
              <a:rPr sz="2800" spc="-125" dirty="0">
                <a:latin typeface="+mn-lt"/>
                <a:cs typeface="Arial"/>
              </a:rPr>
              <a:t> </a:t>
            </a:r>
            <a:r>
              <a:rPr sz="2800" dirty="0">
                <a:latin typeface="+mn-lt"/>
                <a:cs typeface="Arial"/>
              </a:rPr>
              <a:t>an</a:t>
            </a:r>
            <a:r>
              <a:rPr sz="2800" spc="-90" dirty="0">
                <a:latin typeface="+mn-lt"/>
                <a:cs typeface="Arial"/>
              </a:rPr>
              <a:t> </a:t>
            </a:r>
            <a:r>
              <a:rPr sz="2800" spc="-125" dirty="0">
                <a:latin typeface="+mn-lt"/>
                <a:cs typeface="Arial"/>
              </a:rPr>
              <a:t>online</a:t>
            </a:r>
            <a:r>
              <a:rPr sz="2800" spc="-90" dirty="0">
                <a:latin typeface="+mn-lt"/>
                <a:cs typeface="Arial"/>
              </a:rPr>
              <a:t> </a:t>
            </a:r>
            <a:r>
              <a:rPr sz="2800" spc="-80" dirty="0">
                <a:latin typeface="+mn-lt"/>
                <a:cs typeface="Arial"/>
              </a:rPr>
              <a:t>restaurant</a:t>
            </a:r>
            <a:r>
              <a:rPr sz="2800" spc="-105" dirty="0">
                <a:latin typeface="+mn-lt"/>
                <a:cs typeface="Arial"/>
              </a:rPr>
              <a:t> </a:t>
            </a:r>
            <a:r>
              <a:rPr sz="2800" spc="-180" dirty="0">
                <a:latin typeface="+mn-lt"/>
                <a:cs typeface="Arial"/>
              </a:rPr>
              <a:t>discovery</a:t>
            </a:r>
            <a:r>
              <a:rPr sz="2800" spc="-70" dirty="0">
                <a:latin typeface="+mn-lt"/>
                <a:cs typeface="Arial"/>
              </a:rPr>
              <a:t> </a:t>
            </a:r>
            <a:r>
              <a:rPr sz="2800" spc="-120" dirty="0">
                <a:latin typeface="+mn-lt"/>
                <a:cs typeface="Arial"/>
              </a:rPr>
              <a:t>guide</a:t>
            </a:r>
            <a:endParaRPr sz="2800" dirty="0">
              <a:latin typeface="+mn-lt"/>
              <a:cs typeface="Arial"/>
            </a:endParaRPr>
          </a:p>
          <a:p>
            <a:pPr marL="12700">
              <a:lnSpc>
                <a:spcPts val="2595"/>
              </a:lnSpc>
            </a:pPr>
            <a:r>
              <a:rPr sz="2800" spc="-100" dirty="0">
                <a:latin typeface="+mj-lt"/>
                <a:cs typeface="Arial"/>
              </a:rPr>
              <a:t>providing</a:t>
            </a:r>
            <a:endParaRPr sz="2800" dirty="0">
              <a:latin typeface="+mj-lt"/>
              <a:cs typeface="Arial"/>
            </a:endParaRPr>
          </a:p>
          <a:p>
            <a:pPr marL="12700" marR="7620">
              <a:lnSpc>
                <a:spcPct val="60600"/>
              </a:lnSpc>
              <a:spcBef>
                <a:spcPts val="835"/>
              </a:spcBef>
              <a:tabLst>
                <a:tab pos="2560955" algn="l"/>
                <a:tab pos="3304540" algn="l"/>
                <a:tab pos="4676140" algn="l"/>
                <a:tab pos="6602730" algn="l"/>
                <a:tab pos="8993505" algn="l"/>
                <a:tab pos="10316210" algn="l"/>
              </a:tabLst>
            </a:pPr>
            <a:r>
              <a:rPr sz="2800" spc="-10" dirty="0">
                <a:latin typeface="+mn-lt"/>
                <a:cs typeface="Arial"/>
              </a:rPr>
              <a:t>information</a:t>
            </a:r>
            <a:r>
              <a:rPr sz="2800" dirty="0">
                <a:latin typeface="+mn-lt"/>
                <a:cs typeface="Arial"/>
              </a:rPr>
              <a:t>	</a:t>
            </a:r>
            <a:r>
              <a:rPr sz="2800" spc="-280" dirty="0">
                <a:latin typeface="+mn-lt"/>
                <a:cs typeface="Arial"/>
              </a:rPr>
              <a:t>on</a:t>
            </a:r>
            <a:r>
              <a:rPr sz="2800" dirty="0">
                <a:latin typeface="+mn-lt"/>
                <a:cs typeface="Arial"/>
              </a:rPr>
              <a:t>	</a:t>
            </a:r>
            <a:r>
              <a:rPr sz="2800" spc="-20" dirty="0">
                <a:latin typeface="+mn-lt"/>
                <a:cs typeface="Arial"/>
              </a:rPr>
              <a:t>home</a:t>
            </a:r>
            <a:r>
              <a:rPr sz="2800" dirty="0">
                <a:latin typeface="+mn-lt"/>
                <a:cs typeface="Arial"/>
              </a:rPr>
              <a:t>	</a:t>
            </a:r>
            <a:r>
              <a:rPr sz="2800" spc="-10" dirty="0">
                <a:latin typeface="+mn-lt"/>
                <a:cs typeface="Arial"/>
              </a:rPr>
              <a:t>delivery,</a:t>
            </a:r>
            <a:r>
              <a:rPr sz="2800" dirty="0">
                <a:latin typeface="+mn-lt"/>
                <a:cs typeface="Arial"/>
              </a:rPr>
              <a:t>	</a:t>
            </a:r>
            <a:r>
              <a:rPr sz="2800" spc="-150" dirty="0">
                <a:latin typeface="+mn-lt"/>
                <a:cs typeface="Arial"/>
              </a:rPr>
              <a:t>dining-</a:t>
            </a:r>
            <a:r>
              <a:rPr sz="2800" spc="-20" dirty="0">
                <a:latin typeface="+mn-lt"/>
                <a:cs typeface="Arial"/>
              </a:rPr>
              <a:t>out,</a:t>
            </a:r>
            <a:r>
              <a:rPr sz="2800" dirty="0">
                <a:latin typeface="+mn-lt"/>
                <a:cs typeface="Arial"/>
              </a:rPr>
              <a:t>	</a:t>
            </a:r>
            <a:r>
              <a:rPr sz="2800" spc="-10" dirty="0">
                <a:latin typeface="+mn-lt"/>
                <a:cs typeface="Arial"/>
              </a:rPr>
              <a:t>caris</a:t>
            </a:r>
            <a:r>
              <a:rPr sz="2800" dirty="0">
                <a:latin typeface="+mn-lt"/>
                <a:cs typeface="Arial"/>
              </a:rPr>
              <a:t>	</a:t>
            </a:r>
            <a:r>
              <a:rPr sz="2800" spc="-235" dirty="0">
                <a:latin typeface="+mn-lt"/>
                <a:cs typeface="Arial"/>
              </a:rPr>
              <a:t>and </a:t>
            </a:r>
            <a:r>
              <a:rPr sz="2800" spc="-70" dirty="0">
                <a:latin typeface="+mn-lt"/>
                <a:cs typeface="Arial"/>
              </a:rPr>
              <a:t>nightlife.</a:t>
            </a:r>
            <a:endParaRPr sz="2800" dirty="0">
              <a:latin typeface="+mn-lt"/>
              <a:cs typeface="Arial"/>
            </a:endParaRPr>
          </a:p>
        </p:txBody>
      </p:sp>
      <p:sp>
        <p:nvSpPr>
          <p:cNvPr id="13" name="object 13"/>
          <p:cNvSpPr txBox="1"/>
          <p:nvPr/>
        </p:nvSpPr>
        <p:spPr>
          <a:xfrm>
            <a:off x="1531747" y="6498463"/>
            <a:ext cx="11060430" cy="443711"/>
          </a:xfrm>
          <a:prstGeom prst="rect">
            <a:avLst/>
          </a:prstGeom>
        </p:spPr>
        <p:txBody>
          <a:bodyPr vert="horz" wrap="square" lIns="0" tIns="12700" rIns="0" bIns="0" rtlCol="0">
            <a:spAutoFit/>
          </a:bodyPr>
          <a:lstStyle/>
          <a:p>
            <a:pPr marL="12700">
              <a:lnSpc>
                <a:spcPct val="100000"/>
              </a:lnSpc>
              <a:spcBef>
                <a:spcPts val="100"/>
              </a:spcBef>
              <a:tabLst>
                <a:tab pos="1868805" algn="l"/>
                <a:tab pos="3703954" algn="l"/>
                <a:tab pos="4877435" algn="l"/>
                <a:tab pos="7072630" algn="l"/>
                <a:tab pos="9974580" algn="l"/>
                <a:tab pos="10803890" algn="l"/>
              </a:tabLst>
            </a:pPr>
            <a:r>
              <a:rPr sz="2800" spc="-10" dirty="0">
                <a:latin typeface="+mn-lt"/>
                <a:cs typeface="Arial"/>
              </a:rPr>
              <a:t>Zomato</a:t>
            </a:r>
            <a:r>
              <a:rPr sz="2800" dirty="0">
                <a:latin typeface="+mn-lt"/>
                <a:cs typeface="Arial"/>
              </a:rPr>
              <a:t>	</a:t>
            </a:r>
            <a:r>
              <a:rPr sz="2800" spc="-10" dirty="0">
                <a:latin typeface="+mn-lt"/>
                <a:cs typeface="Arial"/>
              </a:rPr>
              <a:t>Limited</a:t>
            </a:r>
            <a:r>
              <a:rPr sz="2800" dirty="0">
                <a:latin typeface="+mn-lt"/>
                <a:cs typeface="Arial"/>
              </a:rPr>
              <a:t>	</a:t>
            </a:r>
            <a:r>
              <a:rPr sz="2800" spc="-25" dirty="0">
                <a:latin typeface="+mn-lt"/>
                <a:cs typeface="Arial"/>
              </a:rPr>
              <a:t>was</a:t>
            </a:r>
            <a:r>
              <a:rPr sz="2800" dirty="0">
                <a:latin typeface="+mn-lt"/>
                <a:cs typeface="Arial"/>
              </a:rPr>
              <a:t>	</a:t>
            </a:r>
            <a:r>
              <a:rPr sz="2800" spc="-10" dirty="0">
                <a:latin typeface="+mn-lt"/>
                <a:cs typeface="Arial"/>
              </a:rPr>
              <a:t>originally</a:t>
            </a:r>
            <a:r>
              <a:rPr sz="2800" dirty="0">
                <a:latin typeface="+mn-lt"/>
                <a:cs typeface="Arial"/>
              </a:rPr>
              <a:t>	</a:t>
            </a:r>
            <a:r>
              <a:rPr sz="2800" spc="-10" dirty="0">
                <a:latin typeface="+mn-lt"/>
                <a:cs typeface="Arial"/>
              </a:rPr>
              <a:t>incorporated</a:t>
            </a:r>
            <a:r>
              <a:rPr sz="2800" dirty="0">
                <a:latin typeface="+mn-lt"/>
                <a:cs typeface="Arial"/>
              </a:rPr>
              <a:t>	</a:t>
            </a:r>
            <a:r>
              <a:rPr sz="2800" spc="-25" dirty="0">
                <a:latin typeface="+mn-lt"/>
                <a:cs typeface="Arial"/>
              </a:rPr>
              <a:t>as</a:t>
            </a:r>
            <a:r>
              <a:rPr sz="2800" dirty="0">
                <a:latin typeface="+mn-lt"/>
                <a:cs typeface="Arial"/>
              </a:rPr>
              <a:t>	</a:t>
            </a:r>
            <a:r>
              <a:rPr sz="2800" spc="-50" dirty="0">
                <a:latin typeface="+mn-lt"/>
                <a:cs typeface="Arial"/>
              </a:rPr>
              <a:t>a</a:t>
            </a:r>
            <a:endParaRPr sz="2800" dirty="0">
              <a:latin typeface="+mn-lt"/>
              <a:cs typeface="Arial"/>
            </a:endParaRPr>
          </a:p>
        </p:txBody>
      </p:sp>
      <p:sp>
        <p:nvSpPr>
          <p:cNvPr id="14" name="object 14"/>
          <p:cNvSpPr txBox="1"/>
          <p:nvPr/>
        </p:nvSpPr>
        <p:spPr>
          <a:xfrm>
            <a:off x="1531747" y="6827646"/>
            <a:ext cx="3049270" cy="443711"/>
          </a:xfrm>
          <a:prstGeom prst="rect">
            <a:avLst/>
          </a:prstGeom>
        </p:spPr>
        <p:txBody>
          <a:bodyPr vert="horz" wrap="square" lIns="0" tIns="12700" rIns="0" bIns="0" rtlCol="0">
            <a:spAutoFit/>
          </a:bodyPr>
          <a:lstStyle/>
          <a:p>
            <a:pPr marL="12700">
              <a:lnSpc>
                <a:spcPct val="100000"/>
              </a:lnSpc>
              <a:spcBef>
                <a:spcPts val="100"/>
              </a:spcBef>
            </a:pPr>
            <a:r>
              <a:rPr sz="2800" spc="-125" dirty="0">
                <a:latin typeface="+mj-lt"/>
                <a:cs typeface="Arial"/>
              </a:rPr>
              <a:t>Private</a:t>
            </a:r>
            <a:r>
              <a:rPr sz="2800" spc="-145" dirty="0">
                <a:latin typeface="+mj-lt"/>
                <a:cs typeface="Arial"/>
              </a:rPr>
              <a:t> </a:t>
            </a:r>
            <a:r>
              <a:rPr sz="2800" spc="-140" dirty="0">
                <a:latin typeface="+mj-lt"/>
                <a:cs typeface="Arial"/>
              </a:rPr>
              <a:t>Limited</a:t>
            </a:r>
            <a:endParaRPr sz="2800" dirty="0">
              <a:latin typeface="+mj-lt"/>
              <a:cs typeface="Arial"/>
            </a:endParaRPr>
          </a:p>
        </p:txBody>
      </p:sp>
      <p:sp>
        <p:nvSpPr>
          <p:cNvPr id="15" name="object 15"/>
          <p:cNvSpPr txBox="1"/>
          <p:nvPr/>
        </p:nvSpPr>
        <p:spPr>
          <a:xfrm>
            <a:off x="1531747" y="7159574"/>
            <a:ext cx="11060430" cy="1124282"/>
          </a:xfrm>
          <a:prstGeom prst="rect">
            <a:avLst/>
          </a:prstGeom>
        </p:spPr>
        <p:txBody>
          <a:bodyPr vert="horz" wrap="square" lIns="0" tIns="12700" rIns="0" bIns="0" rtlCol="0">
            <a:spAutoFit/>
          </a:bodyPr>
          <a:lstStyle/>
          <a:p>
            <a:pPr marL="12700">
              <a:lnSpc>
                <a:spcPts val="3454"/>
              </a:lnSpc>
              <a:spcBef>
                <a:spcPts val="100"/>
              </a:spcBef>
            </a:pPr>
            <a:r>
              <a:rPr sz="2800" spc="-275" dirty="0">
                <a:latin typeface="+mn-lt"/>
                <a:cs typeface="Arial"/>
              </a:rPr>
              <a:t>Company</a:t>
            </a:r>
            <a:r>
              <a:rPr sz="2800" spc="-50" dirty="0">
                <a:latin typeface="+mn-lt"/>
                <a:cs typeface="Arial"/>
              </a:rPr>
              <a:t> </a:t>
            </a:r>
            <a:r>
              <a:rPr sz="2800" spc="-114" dirty="0">
                <a:latin typeface="+mn-lt"/>
                <a:cs typeface="Arial"/>
              </a:rPr>
              <a:t>with</a:t>
            </a:r>
            <a:r>
              <a:rPr sz="2800" spc="-80" dirty="0">
                <a:latin typeface="+mn-lt"/>
                <a:cs typeface="Arial"/>
              </a:rPr>
              <a:t> </a:t>
            </a:r>
            <a:r>
              <a:rPr sz="2800" spc="-120" dirty="0">
                <a:latin typeface="+mn-lt"/>
                <a:cs typeface="Arial"/>
              </a:rPr>
              <a:t>the</a:t>
            </a:r>
            <a:r>
              <a:rPr sz="2800" spc="-55" dirty="0">
                <a:latin typeface="+mn-lt"/>
                <a:cs typeface="Arial"/>
              </a:rPr>
              <a:t> </a:t>
            </a:r>
            <a:r>
              <a:rPr sz="2800" spc="-155" dirty="0">
                <a:latin typeface="+mn-lt"/>
                <a:cs typeface="Arial"/>
              </a:rPr>
              <a:t>name</a:t>
            </a:r>
            <a:r>
              <a:rPr sz="2800" spc="-60" dirty="0">
                <a:latin typeface="+mn-lt"/>
                <a:cs typeface="Arial"/>
              </a:rPr>
              <a:t> </a:t>
            </a:r>
            <a:r>
              <a:rPr sz="2800" spc="-345" dirty="0">
                <a:latin typeface="+mn-lt"/>
                <a:cs typeface="Arial"/>
              </a:rPr>
              <a:t>DC</a:t>
            </a:r>
            <a:r>
              <a:rPr sz="2800" spc="-40" dirty="0">
                <a:latin typeface="+mn-lt"/>
                <a:cs typeface="Arial"/>
              </a:rPr>
              <a:t> </a:t>
            </a:r>
            <a:r>
              <a:rPr sz="2800" spc="-235" dirty="0">
                <a:latin typeface="+mn-lt"/>
                <a:cs typeface="Arial"/>
              </a:rPr>
              <a:t>Foodie</a:t>
            </a:r>
            <a:r>
              <a:rPr sz="2800" spc="-50" dirty="0">
                <a:latin typeface="+mn-lt"/>
                <a:cs typeface="Arial"/>
              </a:rPr>
              <a:t> </a:t>
            </a:r>
            <a:r>
              <a:rPr sz="2800" spc="-245" dirty="0">
                <a:latin typeface="+mn-lt"/>
                <a:cs typeface="Arial"/>
              </a:rPr>
              <a:t>bay</a:t>
            </a:r>
            <a:r>
              <a:rPr sz="2800" spc="-55" dirty="0">
                <a:latin typeface="+mn-lt"/>
                <a:cs typeface="Arial"/>
              </a:rPr>
              <a:t> </a:t>
            </a:r>
            <a:r>
              <a:rPr sz="2800" spc="-220" dirty="0">
                <a:latin typeface="+mn-lt"/>
                <a:cs typeface="Arial"/>
              </a:rPr>
              <a:t>Online</a:t>
            </a:r>
            <a:r>
              <a:rPr sz="2800" spc="-75" dirty="0">
                <a:latin typeface="+mn-lt"/>
                <a:cs typeface="Arial"/>
              </a:rPr>
              <a:t> </a:t>
            </a:r>
            <a:r>
              <a:rPr sz="2800" spc="-90" dirty="0">
                <a:latin typeface="+mn-lt"/>
                <a:cs typeface="Arial"/>
              </a:rPr>
              <a:t>Services</a:t>
            </a:r>
            <a:endParaRPr sz="2800" dirty="0">
              <a:latin typeface="+mn-lt"/>
              <a:cs typeface="Arial"/>
            </a:endParaRPr>
          </a:p>
          <a:p>
            <a:pPr marL="12700" marR="9546590">
              <a:lnSpc>
                <a:spcPct val="60000"/>
              </a:lnSpc>
              <a:spcBef>
                <a:spcPts val="865"/>
              </a:spcBef>
            </a:pPr>
            <a:r>
              <a:rPr sz="2800" spc="-50" dirty="0">
                <a:latin typeface="+mn-lt"/>
                <a:cs typeface="Arial"/>
              </a:rPr>
              <a:t>Private </a:t>
            </a:r>
            <a:r>
              <a:rPr sz="2800" spc="-160" dirty="0">
                <a:latin typeface="+mn-lt"/>
                <a:cs typeface="Arial"/>
              </a:rPr>
              <a:t>Limited</a:t>
            </a:r>
            <a:endParaRPr sz="2800" dirty="0">
              <a:latin typeface="+mn-lt"/>
              <a:cs typeface="Arial"/>
            </a:endParaRPr>
          </a:p>
        </p:txBody>
      </p:sp>
      <p:grpSp>
        <p:nvGrpSpPr>
          <p:cNvPr id="16" name="object 16"/>
          <p:cNvGrpSpPr/>
          <p:nvPr/>
        </p:nvGrpSpPr>
        <p:grpSpPr>
          <a:xfrm>
            <a:off x="1523" y="0"/>
            <a:ext cx="18288000" cy="10287000"/>
            <a:chOff x="1523" y="0"/>
            <a:chExt cx="18288000" cy="10287000"/>
          </a:xfrm>
        </p:grpSpPr>
        <p:sp>
          <p:nvSpPr>
            <p:cNvPr id="17" name="object 17"/>
            <p:cNvSpPr/>
            <p:nvPr/>
          </p:nvSpPr>
          <p:spPr>
            <a:xfrm>
              <a:off x="1523" y="4616196"/>
              <a:ext cx="18288000" cy="0"/>
            </a:xfrm>
            <a:custGeom>
              <a:avLst/>
              <a:gdLst/>
              <a:ahLst/>
              <a:cxnLst/>
              <a:rect l="l" t="t" r="r" b="b"/>
              <a:pathLst>
                <a:path w="18288000">
                  <a:moveTo>
                    <a:pt x="0" y="0"/>
                  </a:moveTo>
                  <a:lnTo>
                    <a:pt x="18288000" y="0"/>
                  </a:lnTo>
                </a:path>
              </a:pathLst>
            </a:custGeom>
            <a:ln w="39624">
              <a:solidFill>
                <a:srgbClr val="FFFFFF"/>
              </a:solidFill>
            </a:ln>
          </p:spPr>
          <p:txBody>
            <a:bodyPr wrap="square" lIns="0" tIns="0" rIns="0" bIns="0" rtlCol="0"/>
            <a:lstStyle/>
            <a:p>
              <a:endParaRPr/>
            </a:p>
          </p:txBody>
        </p:sp>
        <p:sp>
          <p:nvSpPr>
            <p:cNvPr id="18" name="object 18"/>
            <p:cNvSpPr/>
            <p:nvPr/>
          </p:nvSpPr>
          <p:spPr>
            <a:xfrm>
              <a:off x="1030224" y="0"/>
              <a:ext cx="16270605" cy="10287000"/>
            </a:xfrm>
            <a:custGeom>
              <a:avLst/>
              <a:gdLst/>
              <a:ahLst/>
              <a:cxnLst/>
              <a:rect l="l" t="t" r="r" b="b"/>
              <a:pathLst>
                <a:path w="16270605" h="10287000">
                  <a:moveTo>
                    <a:pt x="39624" y="0"/>
                  </a:moveTo>
                  <a:lnTo>
                    <a:pt x="0" y="0"/>
                  </a:lnTo>
                  <a:lnTo>
                    <a:pt x="0" y="10287000"/>
                  </a:lnTo>
                  <a:lnTo>
                    <a:pt x="39624" y="10287000"/>
                  </a:lnTo>
                  <a:lnTo>
                    <a:pt x="39624" y="0"/>
                  </a:lnTo>
                  <a:close/>
                </a:path>
                <a:path w="16270605" h="10287000">
                  <a:moveTo>
                    <a:pt x="16270224" y="0"/>
                  </a:moveTo>
                  <a:lnTo>
                    <a:pt x="16230600" y="0"/>
                  </a:lnTo>
                  <a:lnTo>
                    <a:pt x="16230600" y="10287000"/>
                  </a:lnTo>
                  <a:lnTo>
                    <a:pt x="16270224" y="10287000"/>
                  </a:lnTo>
                  <a:lnTo>
                    <a:pt x="16270224" y="0"/>
                  </a:lnTo>
                  <a:close/>
                </a:path>
              </a:pathLst>
            </a:custGeom>
            <a:solidFill>
              <a:srgbClr val="FFFFFF"/>
            </a:solidFill>
          </p:spPr>
          <p:txBody>
            <a:bodyPr wrap="square" lIns="0" tIns="0" rIns="0" bIns="0" rtlCol="0"/>
            <a:lstStyle/>
            <a:p>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000" y="496823"/>
            <a:ext cx="9144000" cy="1371600"/>
          </a:xfrm>
          <a:prstGeom prst="rect">
            <a:avLst/>
          </a:prstGeom>
          <a:ln w="24384">
            <a:solidFill>
              <a:srgbClr val="F79546"/>
            </a:solidFill>
          </a:ln>
        </p:spPr>
        <p:txBody>
          <a:bodyPr vert="horz" wrap="square" lIns="0" tIns="347345" rIns="0" bIns="0" rtlCol="0">
            <a:spAutoFit/>
          </a:bodyPr>
          <a:lstStyle/>
          <a:p>
            <a:pPr marL="1270" algn="ctr">
              <a:lnSpc>
                <a:spcPct val="100000"/>
              </a:lnSpc>
              <a:spcBef>
                <a:spcPts val="2735"/>
              </a:spcBef>
            </a:pPr>
            <a:r>
              <a:rPr sz="4000" b="1" u="sng" spc="-10" dirty="0">
                <a:solidFill>
                  <a:srgbClr val="000000"/>
                </a:solidFill>
                <a:uFill>
                  <a:solidFill>
                    <a:srgbClr val="000000"/>
                  </a:solidFill>
                </a:uFill>
                <a:latin typeface="Calibri"/>
                <a:cs typeface="Calibri"/>
              </a:rPr>
              <a:t>DASHBOARD</a:t>
            </a:r>
            <a:endParaRPr sz="4000">
              <a:latin typeface="Calibri"/>
              <a:cs typeface="Calibri"/>
            </a:endParaRPr>
          </a:p>
        </p:txBody>
      </p:sp>
      <p:pic>
        <p:nvPicPr>
          <p:cNvPr id="6" name="Picture 5">
            <a:extLst>
              <a:ext uri="{FF2B5EF4-FFF2-40B4-BE49-F238E27FC236}">
                <a16:creationId xmlns:a16="http://schemas.microsoft.com/office/drawing/2014/main" id="{EED21924-C77F-95AF-A125-556D95138CD4}"/>
              </a:ext>
            </a:extLst>
          </p:cNvPr>
          <p:cNvPicPr>
            <a:picLocks noChangeAspect="1"/>
          </p:cNvPicPr>
          <p:nvPr/>
        </p:nvPicPr>
        <p:blipFill>
          <a:blip r:embed="rId2"/>
          <a:stretch>
            <a:fillRect/>
          </a:stretch>
        </p:blipFill>
        <p:spPr>
          <a:xfrm>
            <a:off x="1295400" y="1868423"/>
            <a:ext cx="14975458" cy="769467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p:nvPr/>
        </p:nvSpPr>
        <p:spPr>
          <a:xfrm>
            <a:off x="1030224" y="0"/>
            <a:ext cx="40005" cy="10287000"/>
          </a:xfrm>
          <a:custGeom>
            <a:avLst/>
            <a:gdLst/>
            <a:ahLst/>
            <a:cxnLst/>
            <a:rect l="l" t="t" r="r" b="b"/>
            <a:pathLst>
              <a:path w="40005" h="10287000">
                <a:moveTo>
                  <a:pt x="0" y="10287000"/>
                </a:moveTo>
                <a:lnTo>
                  <a:pt x="39624" y="10287000"/>
                </a:lnTo>
                <a:lnTo>
                  <a:pt x="39624" y="0"/>
                </a:lnTo>
                <a:lnTo>
                  <a:pt x="0" y="0"/>
                </a:lnTo>
                <a:lnTo>
                  <a:pt x="0" y="10287000"/>
                </a:lnTo>
                <a:close/>
              </a:path>
            </a:pathLst>
          </a:custGeom>
          <a:solidFill>
            <a:srgbClr val="FFFFFF"/>
          </a:solidFill>
        </p:spPr>
        <p:txBody>
          <a:bodyPr wrap="square" lIns="0" tIns="0" rIns="0" bIns="0" rtlCol="0"/>
          <a:lstStyle/>
          <a:p>
            <a:endParaRPr/>
          </a:p>
        </p:txBody>
      </p:sp>
      <p:grpSp>
        <p:nvGrpSpPr>
          <p:cNvPr id="3" name="object 3"/>
          <p:cNvGrpSpPr/>
          <p:nvPr/>
        </p:nvGrpSpPr>
        <p:grpSpPr>
          <a:xfrm>
            <a:off x="0" y="0"/>
            <a:ext cx="18289905" cy="10287000"/>
            <a:chOff x="0" y="0"/>
            <a:chExt cx="18289905" cy="10287000"/>
          </a:xfrm>
        </p:grpSpPr>
        <p:sp>
          <p:nvSpPr>
            <p:cNvPr id="4" name="object 4"/>
            <p:cNvSpPr/>
            <p:nvPr/>
          </p:nvSpPr>
          <p:spPr>
            <a:xfrm>
              <a:off x="0" y="0"/>
              <a:ext cx="18244185" cy="10287000"/>
            </a:xfrm>
            <a:custGeom>
              <a:avLst/>
              <a:gdLst/>
              <a:ahLst/>
              <a:cxnLst/>
              <a:rect l="l" t="t" r="r" b="b"/>
              <a:pathLst>
                <a:path w="18244185" h="10287000">
                  <a:moveTo>
                    <a:pt x="18243804" y="1030224"/>
                  </a:moveTo>
                  <a:lnTo>
                    <a:pt x="17300448" y="1030224"/>
                  </a:lnTo>
                  <a:lnTo>
                    <a:pt x="17300448" y="0"/>
                  </a:lnTo>
                  <a:lnTo>
                    <a:pt x="17260824" y="0"/>
                  </a:lnTo>
                  <a:lnTo>
                    <a:pt x="17260824" y="1030224"/>
                  </a:lnTo>
                  <a:lnTo>
                    <a:pt x="0" y="1030224"/>
                  </a:lnTo>
                  <a:lnTo>
                    <a:pt x="0" y="1069848"/>
                  </a:lnTo>
                  <a:lnTo>
                    <a:pt x="17260824" y="1069848"/>
                  </a:lnTo>
                  <a:lnTo>
                    <a:pt x="17260824" y="10287000"/>
                  </a:lnTo>
                  <a:lnTo>
                    <a:pt x="17300448" y="10287000"/>
                  </a:lnTo>
                  <a:lnTo>
                    <a:pt x="17300448" y="1069848"/>
                  </a:lnTo>
                  <a:lnTo>
                    <a:pt x="18243804" y="1069848"/>
                  </a:lnTo>
                  <a:lnTo>
                    <a:pt x="18243804" y="1030224"/>
                  </a:lnTo>
                  <a:close/>
                </a:path>
              </a:pathLst>
            </a:custGeom>
            <a:solidFill>
              <a:srgbClr val="FFFFFF"/>
            </a:solidFill>
          </p:spPr>
          <p:txBody>
            <a:bodyPr wrap="square" lIns="0" tIns="0" rIns="0" bIns="0" rtlCol="0"/>
            <a:lstStyle/>
            <a:p>
              <a:endParaRPr/>
            </a:p>
          </p:txBody>
        </p:sp>
        <p:sp>
          <p:nvSpPr>
            <p:cNvPr id="5" name="object 5"/>
            <p:cNvSpPr/>
            <p:nvPr/>
          </p:nvSpPr>
          <p:spPr>
            <a:xfrm>
              <a:off x="1523" y="9279635"/>
              <a:ext cx="18288000" cy="0"/>
            </a:xfrm>
            <a:custGeom>
              <a:avLst/>
              <a:gdLst/>
              <a:ahLst/>
              <a:cxnLst/>
              <a:rect l="l" t="t" r="r" b="b"/>
              <a:pathLst>
                <a:path w="18288000">
                  <a:moveTo>
                    <a:pt x="0" y="0"/>
                  </a:moveTo>
                  <a:lnTo>
                    <a:pt x="18288000" y="0"/>
                  </a:lnTo>
                </a:path>
              </a:pathLst>
            </a:custGeom>
            <a:ln w="39624">
              <a:solidFill>
                <a:srgbClr val="FFFF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066800" y="1030224"/>
              <a:ext cx="2560320" cy="5504688"/>
            </a:xfrm>
            <a:prstGeom prst="rect">
              <a:avLst/>
            </a:prstGeom>
          </p:spPr>
        </p:pic>
        <p:pic>
          <p:nvPicPr>
            <p:cNvPr id="7" name="object 7"/>
            <p:cNvPicPr/>
            <p:nvPr/>
          </p:nvPicPr>
          <p:blipFill>
            <a:blip r:embed="rId3" cstate="print"/>
            <a:stretch>
              <a:fillRect/>
            </a:stretch>
          </p:blipFill>
          <p:spPr>
            <a:xfrm>
              <a:off x="10917935" y="1030224"/>
              <a:ext cx="3508248" cy="5504688"/>
            </a:xfrm>
            <a:prstGeom prst="rect">
              <a:avLst/>
            </a:prstGeom>
          </p:spPr>
        </p:pic>
        <p:pic>
          <p:nvPicPr>
            <p:cNvPr id="8" name="object 8"/>
            <p:cNvPicPr/>
            <p:nvPr/>
          </p:nvPicPr>
          <p:blipFill>
            <a:blip r:embed="rId4" cstate="print"/>
            <a:stretch>
              <a:fillRect/>
            </a:stretch>
          </p:blipFill>
          <p:spPr>
            <a:xfrm>
              <a:off x="14368271" y="1030224"/>
              <a:ext cx="2910840" cy="5504688"/>
            </a:xfrm>
            <a:prstGeom prst="rect">
              <a:avLst/>
            </a:prstGeom>
          </p:spPr>
        </p:pic>
        <p:pic>
          <p:nvPicPr>
            <p:cNvPr id="9" name="object 9"/>
            <p:cNvPicPr/>
            <p:nvPr/>
          </p:nvPicPr>
          <p:blipFill>
            <a:blip r:embed="rId5" cstate="print"/>
            <a:stretch>
              <a:fillRect/>
            </a:stretch>
          </p:blipFill>
          <p:spPr>
            <a:xfrm>
              <a:off x="3575303" y="1030224"/>
              <a:ext cx="7379208" cy="5504688"/>
            </a:xfrm>
            <a:prstGeom prst="rect">
              <a:avLst/>
            </a:prstGeom>
          </p:spPr>
        </p:pic>
      </p:grpSp>
      <p:sp>
        <p:nvSpPr>
          <p:cNvPr id="10" name="object 10"/>
          <p:cNvSpPr txBox="1">
            <a:spLocks noGrp="1"/>
          </p:cNvSpPr>
          <p:nvPr>
            <p:ph type="title" idx="4294967295"/>
          </p:nvPr>
        </p:nvSpPr>
        <p:spPr>
          <a:xfrm>
            <a:off x="0" y="85725"/>
            <a:ext cx="1989138" cy="663575"/>
          </a:xfrm>
          <a:prstGeom prst="rect">
            <a:avLst/>
          </a:prstGeom>
        </p:spPr>
        <p:txBody>
          <a:bodyPr vert="horz" wrap="square" lIns="0" tIns="15875" rIns="0" bIns="0" rtlCol="0">
            <a:spAutoFit/>
          </a:bodyPr>
          <a:lstStyle/>
          <a:p>
            <a:pPr marL="12700">
              <a:lnSpc>
                <a:spcPct val="100000"/>
              </a:lnSpc>
              <a:spcBef>
                <a:spcPts val="125"/>
              </a:spcBef>
            </a:pPr>
            <a:r>
              <a:rPr spc="-335" dirty="0"/>
              <a:t>Zomato</a:t>
            </a:r>
          </a:p>
        </p:txBody>
      </p:sp>
      <p:sp>
        <p:nvSpPr>
          <p:cNvPr id="11" name="object 11"/>
          <p:cNvSpPr txBox="1"/>
          <p:nvPr/>
        </p:nvSpPr>
        <p:spPr>
          <a:xfrm>
            <a:off x="5740146" y="6757161"/>
            <a:ext cx="6908165" cy="3173730"/>
          </a:xfrm>
          <a:prstGeom prst="rect">
            <a:avLst/>
          </a:prstGeom>
        </p:spPr>
        <p:txBody>
          <a:bodyPr vert="horz" wrap="square" lIns="0" tIns="15875" rIns="0" bIns="0" rtlCol="0">
            <a:spAutoFit/>
          </a:bodyPr>
          <a:lstStyle/>
          <a:p>
            <a:pPr marL="12700">
              <a:lnSpc>
                <a:spcPct val="100000"/>
              </a:lnSpc>
              <a:spcBef>
                <a:spcPts val="125"/>
              </a:spcBef>
            </a:pPr>
            <a:r>
              <a:rPr sz="11450" spc="-1165" dirty="0">
                <a:solidFill>
                  <a:schemeClr val="tx1"/>
                </a:solidFill>
                <a:latin typeface="Arial Black"/>
                <a:cs typeface="Arial Black"/>
              </a:rPr>
              <a:t>T</a:t>
            </a:r>
            <a:r>
              <a:rPr sz="11450" spc="-969" dirty="0">
                <a:solidFill>
                  <a:schemeClr val="tx1"/>
                </a:solidFill>
                <a:latin typeface="Arial Black"/>
                <a:cs typeface="Arial Black"/>
              </a:rPr>
              <a:t>h</a:t>
            </a:r>
            <a:r>
              <a:rPr sz="11450" spc="-950" dirty="0">
                <a:solidFill>
                  <a:schemeClr val="tx1"/>
                </a:solidFill>
                <a:latin typeface="Arial Black"/>
                <a:cs typeface="Arial Black"/>
              </a:rPr>
              <a:t>a</a:t>
            </a:r>
            <a:r>
              <a:rPr sz="11450" spc="-969" dirty="0">
                <a:solidFill>
                  <a:schemeClr val="tx1"/>
                </a:solidFill>
                <a:latin typeface="Arial Black"/>
                <a:cs typeface="Arial Black"/>
              </a:rPr>
              <a:t>n</a:t>
            </a:r>
            <a:r>
              <a:rPr sz="11450" spc="-1055" dirty="0">
                <a:solidFill>
                  <a:schemeClr val="tx1"/>
                </a:solidFill>
                <a:latin typeface="Arial Black"/>
                <a:cs typeface="Arial Black"/>
              </a:rPr>
              <a:t>k</a:t>
            </a:r>
            <a:r>
              <a:rPr sz="11450" spc="-955" dirty="0">
                <a:solidFill>
                  <a:schemeClr val="tx1"/>
                </a:solidFill>
                <a:latin typeface="Arial Black"/>
                <a:cs typeface="Arial Black"/>
              </a:rPr>
              <a:t>y</a:t>
            </a:r>
            <a:r>
              <a:rPr sz="11450" spc="-1025" dirty="0">
                <a:solidFill>
                  <a:schemeClr val="tx1"/>
                </a:solidFill>
                <a:latin typeface="Arial Black"/>
                <a:cs typeface="Arial Black"/>
              </a:rPr>
              <a:t>o</a:t>
            </a:r>
            <a:r>
              <a:rPr sz="11450" spc="-225" dirty="0">
                <a:solidFill>
                  <a:schemeClr val="tx1"/>
                </a:solidFill>
                <a:latin typeface="Arial Black"/>
                <a:cs typeface="Arial Black"/>
              </a:rPr>
              <a:t>u</a:t>
            </a:r>
            <a:endParaRPr sz="11450" dirty="0">
              <a:solidFill>
                <a:schemeClr val="tx1"/>
              </a:solidFill>
              <a:latin typeface="Arial Black"/>
              <a:cs typeface="Arial Black"/>
            </a:endParaRPr>
          </a:p>
          <a:p>
            <a:pPr marL="2007870" marR="3390265">
              <a:lnSpc>
                <a:spcPct val="117100"/>
              </a:lnSpc>
              <a:spcBef>
                <a:spcPts val="5260"/>
              </a:spcBef>
            </a:pPr>
            <a:r>
              <a:rPr sz="2050" spc="-10" dirty="0">
                <a:solidFill>
                  <a:schemeClr val="tx1"/>
                </a:solidFill>
                <a:latin typeface="Lucida Sans Unicode"/>
                <a:cs typeface="Lucida Sans Unicode"/>
              </a:rPr>
              <a:t>Mohammed irshad.</a:t>
            </a:r>
            <a:endParaRPr sz="2050" dirty="0">
              <a:solidFill>
                <a:schemeClr val="tx1"/>
              </a:solidFill>
              <a:latin typeface="Lucida Sans Unicode"/>
              <a:cs typeface="Lucida Sans Unicod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object 2"/>
          <p:cNvGrpSpPr/>
          <p:nvPr/>
        </p:nvGrpSpPr>
        <p:grpSpPr>
          <a:xfrm>
            <a:off x="0" y="1523"/>
            <a:ext cx="18288000" cy="10287000"/>
            <a:chOff x="0" y="1523"/>
            <a:chExt cx="18288000" cy="10287000"/>
          </a:xfrm>
        </p:grpSpPr>
        <p:pic>
          <p:nvPicPr>
            <p:cNvPr id="3" name="object 3"/>
            <p:cNvPicPr/>
            <p:nvPr/>
          </p:nvPicPr>
          <p:blipFill>
            <a:blip r:embed="rId2" cstate="print"/>
            <a:stretch>
              <a:fillRect/>
            </a:stretch>
          </p:blipFill>
          <p:spPr>
            <a:xfrm>
              <a:off x="1030224" y="1030223"/>
              <a:ext cx="7464552" cy="8229600"/>
            </a:xfrm>
            <a:prstGeom prst="rect">
              <a:avLst/>
            </a:prstGeom>
          </p:spPr>
        </p:pic>
        <p:sp>
          <p:nvSpPr>
            <p:cNvPr id="4" name="object 4"/>
            <p:cNvSpPr/>
            <p:nvPr/>
          </p:nvSpPr>
          <p:spPr>
            <a:xfrm>
              <a:off x="0" y="1030223"/>
              <a:ext cx="18288000" cy="8269605"/>
            </a:xfrm>
            <a:custGeom>
              <a:avLst/>
              <a:gdLst/>
              <a:ahLst/>
              <a:cxnLst/>
              <a:rect l="l" t="t" r="r" b="b"/>
              <a:pathLst>
                <a:path w="18288000" h="8269605">
                  <a:moveTo>
                    <a:pt x="18288000" y="8229600"/>
                  </a:moveTo>
                  <a:lnTo>
                    <a:pt x="1524" y="8229600"/>
                  </a:lnTo>
                  <a:lnTo>
                    <a:pt x="1524" y="8269237"/>
                  </a:lnTo>
                  <a:lnTo>
                    <a:pt x="18288000" y="8269237"/>
                  </a:lnTo>
                  <a:lnTo>
                    <a:pt x="18288000" y="8229600"/>
                  </a:lnTo>
                  <a:close/>
                </a:path>
                <a:path w="18288000" h="8269605">
                  <a:moveTo>
                    <a:pt x="18288000" y="0"/>
                  </a:moveTo>
                  <a:lnTo>
                    <a:pt x="0" y="0"/>
                  </a:lnTo>
                  <a:lnTo>
                    <a:pt x="0" y="39624"/>
                  </a:lnTo>
                  <a:lnTo>
                    <a:pt x="18288000" y="39624"/>
                  </a:lnTo>
                  <a:lnTo>
                    <a:pt x="18288000" y="0"/>
                  </a:lnTo>
                  <a:close/>
                </a:path>
              </a:pathLst>
            </a:custGeom>
            <a:solidFill>
              <a:srgbClr val="FB532D"/>
            </a:solidFill>
          </p:spPr>
          <p:txBody>
            <a:bodyPr wrap="square" lIns="0" tIns="0" rIns="0" bIns="0" rtlCol="0"/>
            <a:lstStyle/>
            <a:p>
              <a:endParaRPr/>
            </a:p>
          </p:txBody>
        </p:sp>
        <p:sp>
          <p:nvSpPr>
            <p:cNvPr id="5" name="object 5"/>
            <p:cNvSpPr/>
            <p:nvPr/>
          </p:nvSpPr>
          <p:spPr>
            <a:xfrm>
              <a:off x="1050036" y="1523"/>
              <a:ext cx="16230600" cy="10287000"/>
            </a:xfrm>
            <a:custGeom>
              <a:avLst/>
              <a:gdLst/>
              <a:ahLst/>
              <a:cxnLst/>
              <a:rect l="l" t="t" r="r" b="b"/>
              <a:pathLst>
                <a:path w="16230600" h="10287000">
                  <a:moveTo>
                    <a:pt x="16230600" y="10286999"/>
                  </a:moveTo>
                  <a:lnTo>
                    <a:pt x="16230600" y="0"/>
                  </a:lnTo>
                </a:path>
                <a:path w="16230600" h="10287000">
                  <a:moveTo>
                    <a:pt x="0" y="10286999"/>
                  </a:moveTo>
                  <a:lnTo>
                    <a:pt x="0" y="0"/>
                  </a:lnTo>
                </a:path>
              </a:pathLst>
            </a:custGeom>
            <a:ln w="39624">
              <a:solidFill>
                <a:srgbClr val="FB532D"/>
              </a:solidFill>
            </a:ln>
          </p:spPr>
          <p:txBody>
            <a:bodyPr wrap="square" lIns="0" tIns="0" rIns="0" bIns="0" rtlCol="0"/>
            <a:lstStyle/>
            <a:p>
              <a:endParaRPr/>
            </a:p>
          </p:txBody>
        </p:sp>
        <p:sp>
          <p:nvSpPr>
            <p:cNvPr id="6" name="object 6"/>
            <p:cNvSpPr/>
            <p:nvPr/>
          </p:nvSpPr>
          <p:spPr>
            <a:xfrm>
              <a:off x="8762999" y="1115568"/>
              <a:ext cx="8516620" cy="8056245"/>
            </a:xfrm>
            <a:custGeom>
              <a:avLst/>
              <a:gdLst/>
              <a:ahLst/>
              <a:cxnLst/>
              <a:rect l="l" t="t" r="r" b="b"/>
              <a:pathLst>
                <a:path w="8516620" h="8056245">
                  <a:moveTo>
                    <a:pt x="7173467" y="0"/>
                  </a:moveTo>
                  <a:lnTo>
                    <a:pt x="1342644" y="0"/>
                  </a:lnTo>
                  <a:lnTo>
                    <a:pt x="1294485" y="847"/>
                  </a:lnTo>
                  <a:lnTo>
                    <a:pt x="1246754" y="3370"/>
                  </a:lnTo>
                  <a:lnTo>
                    <a:pt x="1199477" y="7542"/>
                  </a:lnTo>
                  <a:lnTo>
                    <a:pt x="1152684" y="13332"/>
                  </a:lnTo>
                  <a:lnTo>
                    <a:pt x="1106403" y="20713"/>
                  </a:lnTo>
                  <a:lnTo>
                    <a:pt x="1060662" y="29657"/>
                  </a:lnTo>
                  <a:lnTo>
                    <a:pt x="1015490" y="40135"/>
                  </a:lnTo>
                  <a:lnTo>
                    <a:pt x="970914" y="52118"/>
                  </a:lnTo>
                  <a:lnTo>
                    <a:pt x="926965" y="65578"/>
                  </a:lnTo>
                  <a:lnTo>
                    <a:pt x="883669" y="80488"/>
                  </a:lnTo>
                  <a:lnTo>
                    <a:pt x="841055" y="96818"/>
                  </a:lnTo>
                  <a:lnTo>
                    <a:pt x="799152" y="114540"/>
                  </a:lnTo>
                  <a:lnTo>
                    <a:pt x="757988" y="133626"/>
                  </a:lnTo>
                  <a:lnTo>
                    <a:pt x="717591" y="154047"/>
                  </a:lnTo>
                  <a:lnTo>
                    <a:pt x="677990" y="175775"/>
                  </a:lnTo>
                  <a:lnTo>
                    <a:pt x="639213" y="198781"/>
                  </a:lnTo>
                  <a:lnTo>
                    <a:pt x="601289" y="223038"/>
                  </a:lnTo>
                  <a:lnTo>
                    <a:pt x="564246" y="248516"/>
                  </a:lnTo>
                  <a:lnTo>
                    <a:pt x="528112" y="275187"/>
                  </a:lnTo>
                  <a:lnTo>
                    <a:pt x="492916" y="303024"/>
                  </a:lnTo>
                  <a:lnTo>
                    <a:pt x="458687" y="331997"/>
                  </a:lnTo>
                  <a:lnTo>
                    <a:pt x="425451" y="362078"/>
                  </a:lnTo>
                  <a:lnTo>
                    <a:pt x="393239" y="393239"/>
                  </a:lnTo>
                  <a:lnTo>
                    <a:pt x="362078" y="425451"/>
                  </a:lnTo>
                  <a:lnTo>
                    <a:pt x="331997" y="458687"/>
                  </a:lnTo>
                  <a:lnTo>
                    <a:pt x="303024" y="492916"/>
                  </a:lnTo>
                  <a:lnTo>
                    <a:pt x="275187" y="528112"/>
                  </a:lnTo>
                  <a:lnTo>
                    <a:pt x="248516" y="564246"/>
                  </a:lnTo>
                  <a:lnTo>
                    <a:pt x="223038" y="601289"/>
                  </a:lnTo>
                  <a:lnTo>
                    <a:pt x="198781" y="639213"/>
                  </a:lnTo>
                  <a:lnTo>
                    <a:pt x="175775" y="677990"/>
                  </a:lnTo>
                  <a:lnTo>
                    <a:pt x="154047" y="717591"/>
                  </a:lnTo>
                  <a:lnTo>
                    <a:pt x="133626" y="757988"/>
                  </a:lnTo>
                  <a:lnTo>
                    <a:pt x="114540" y="799152"/>
                  </a:lnTo>
                  <a:lnTo>
                    <a:pt x="96818" y="841055"/>
                  </a:lnTo>
                  <a:lnTo>
                    <a:pt x="80488" y="883669"/>
                  </a:lnTo>
                  <a:lnTo>
                    <a:pt x="65578" y="926965"/>
                  </a:lnTo>
                  <a:lnTo>
                    <a:pt x="52118" y="970914"/>
                  </a:lnTo>
                  <a:lnTo>
                    <a:pt x="40135" y="1015490"/>
                  </a:lnTo>
                  <a:lnTo>
                    <a:pt x="29657" y="1060662"/>
                  </a:lnTo>
                  <a:lnTo>
                    <a:pt x="20713" y="1106403"/>
                  </a:lnTo>
                  <a:lnTo>
                    <a:pt x="13332" y="1152684"/>
                  </a:lnTo>
                  <a:lnTo>
                    <a:pt x="7542" y="1199477"/>
                  </a:lnTo>
                  <a:lnTo>
                    <a:pt x="3370" y="1246754"/>
                  </a:lnTo>
                  <a:lnTo>
                    <a:pt x="847" y="1294485"/>
                  </a:lnTo>
                  <a:lnTo>
                    <a:pt x="0" y="1342643"/>
                  </a:lnTo>
                  <a:lnTo>
                    <a:pt x="0" y="6713219"/>
                  </a:lnTo>
                  <a:lnTo>
                    <a:pt x="847" y="6761378"/>
                  </a:lnTo>
                  <a:lnTo>
                    <a:pt x="3370" y="6809109"/>
                  </a:lnTo>
                  <a:lnTo>
                    <a:pt x="7542" y="6856386"/>
                  </a:lnTo>
                  <a:lnTo>
                    <a:pt x="13332" y="6903179"/>
                  </a:lnTo>
                  <a:lnTo>
                    <a:pt x="20713" y="6949460"/>
                  </a:lnTo>
                  <a:lnTo>
                    <a:pt x="29657" y="6995201"/>
                  </a:lnTo>
                  <a:lnTo>
                    <a:pt x="40135" y="7040373"/>
                  </a:lnTo>
                  <a:lnTo>
                    <a:pt x="52118" y="7084949"/>
                  </a:lnTo>
                  <a:lnTo>
                    <a:pt x="65578" y="7128898"/>
                  </a:lnTo>
                  <a:lnTo>
                    <a:pt x="80488" y="7172194"/>
                  </a:lnTo>
                  <a:lnTo>
                    <a:pt x="96818" y="7214808"/>
                  </a:lnTo>
                  <a:lnTo>
                    <a:pt x="114540" y="7256711"/>
                  </a:lnTo>
                  <a:lnTo>
                    <a:pt x="133626" y="7297875"/>
                  </a:lnTo>
                  <a:lnTo>
                    <a:pt x="154047" y="7338272"/>
                  </a:lnTo>
                  <a:lnTo>
                    <a:pt x="175775" y="7377873"/>
                  </a:lnTo>
                  <a:lnTo>
                    <a:pt x="198781" y="7416650"/>
                  </a:lnTo>
                  <a:lnTo>
                    <a:pt x="223038" y="7454574"/>
                  </a:lnTo>
                  <a:lnTo>
                    <a:pt x="248516" y="7491617"/>
                  </a:lnTo>
                  <a:lnTo>
                    <a:pt x="275187" y="7527751"/>
                  </a:lnTo>
                  <a:lnTo>
                    <a:pt x="303024" y="7562947"/>
                  </a:lnTo>
                  <a:lnTo>
                    <a:pt x="331997" y="7597176"/>
                  </a:lnTo>
                  <a:lnTo>
                    <a:pt x="362078" y="7630412"/>
                  </a:lnTo>
                  <a:lnTo>
                    <a:pt x="393239" y="7662624"/>
                  </a:lnTo>
                  <a:lnTo>
                    <a:pt x="425451" y="7693785"/>
                  </a:lnTo>
                  <a:lnTo>
                    <a:pt x="458687" y="7723866"/>
                  </a:lnTo>
                  <a:lnTo>
                    <a:pt x="492916" y="7752839"/>
                  </a:lnTo>
                  <a:lnTo>
                    <a:pt x="528112" y="7780676"/>
                  </a:lnTo>
                  <a:lnTo>
                    <a:pt x="564246" y="7807347"/>
                  </a:lnTo>
                  <a:lnTo>
                    <a:pt x="601289" y="7832825"/>
                  </a:lnTo>
                  <a:lnTo>
                    <a:pt x="639213" y="7857082"/>
                  </a:lnTo>
                  <a:lnTo>
                    <a:pt x="677990" y="7880088"/>
                  </a:lnTo>
                  <a:lnTo>
                    <a:pt x="717591" y="7901816"/>
                  </a:lnTo>
                  <a:lnTo>
                    <a:pt x="757988" y="7922237"/>
                  </a:lnTo>
                  <a:lnTo>
                    <a:pt x="799152" y="7941323"/>
                  </a:lnTo>
                  <a:lnTo>
                    <a:pt x="841055" y="7959045"/>
                  </a:lnTo>
                  <a:lnTo>
                    <a:pt x="883669" y="7975375"/>
                  </a:lnTo>
                  <a:lnTo>
                    <a:pt x="926965" y="7990285"/>
                  </a:lnTo>
                  <a:lnTo>
                    <a:pt x="970914" y="8003745"/>
                  </a:lnTo>
                  <a:lnTo>
                    <a:pt x="1015490" y="8015728"/>
                  </a:lnTo>
                  <a:lnTo>
                    <a:pt x="1060662" y="8026206"/>
                  </a:lnTo>
                  <a:lnTo>
                    <a:pt x="1106403" y="8035150"/>
                  </a:lnTo>
                  <a:lnTo>
                    <a:pt x="1152684" y="8042531"/>
                  </a:lnTo>
                  <a:lnTo>
                    <a:pt x="1199477" y="8048321"/>
                  </a:lnTo>
                  <a:lnTo>
                    <a:pt x="1246754" y="8052493"/>
                  </a:lnTo>
                  <a:lnTo>
                    <a:pt x="1294485" y="8055016"/>
                  </a:lnTo>
                  <a:lnTo>
                    <a:pt x="1342644" y="8055863"/>
                  </a:lnTo>
                  <a:lnTo>
                    <a:pt x="7173467" y="8055863"/>
                  </a:lnTo>
                  <a:lnTo>
                    <a:pt x="7221626" y="8055016"/>
                  </a:lnTo>
                  <a:lnTo>
                    <a:pt x="7269357" y="8052493"/>
                  </a:lnTo>
                  <a:lnTo>
                    <a:pt x="7316634" y="8048321"/>
                  </a:lnTo>
                  <a:lnTo>
                    <a:pt x="7363427" y="8042531"/>
                  </a:lnTo>
                  <a:lnTo>
                    <a:pt x="7409708" y="8035150"/>
                  </a:lnTo>
                  <a:lnTo>
                    <a:pt x="7455449" y="8026206"/>
                  </a:lnTo>
                  <a:lnTo>
                    <a:pt x="7500621" y="8015728"/>
                  </a:lnTo>
                  <a:lnTo>
                    <a:pt x="7545197" y="8003745"/>
                  </a:lnTo>
                  <a:lnTo>
                    <a:pt x="7589146" y="7990285"/>
                  </a:lnTo>
                  <a:lnTo>
                    <a:pt x="7632442" y="7975375"/>
                  </a:lnTo>
                  <a:lnTo>
                    <a:pt x="7675056" y="7959045"/>
                  </a:lnTo>
                  <a:lnTo>
                    <a:pt x="7716959" y="7941323"/>
                  </a:lnTo>
                  <a:lnTo>
                    <a:pt x="7758123" y="7922237"/>
                  </a:lnTo>
                  <a:lnTo>
                    <a:pt x="7798520" y="7901816"/>
                  </a:lnTo>
                  <a:lnTo>
                    <a:pt x="7838121" y="7880088"/>
                  </a:lnTo>
                  <a:lnTo>
                    <a:pt x="7876898" y="7857082"/>
                  </a:lnTo>
                  <a:lnTo>
                    <a:pt x="7914822" y="7832825"/>
                  </a:lnTo>
                  <a:lnTo>
                    <a:pt x="7951865" y="7807347"/>
                  </a:lnTo>
                  <a:lnTo>
                    <a:pt x="7987999" y="7780676"/>
                  </a:lnTo>
                  <a:lnTo>
                    <a:pt x="8023195" y="7752839"/>
                  </a:lnTo>
                  <a:lnTo>
                    <a:pt x="8057424" y="7723866"/>
                  </a:lnTo>
                  <a:lnTo>
                    <a:pt x="8090660" y="7693785"/>
                  </a:lnTo>
                  <a:lnTo>
                    <a:pt x="8122872" y="7662624"/>
                  </a:lnTo>
                  <a:lnTo>
                    <a:pt x="8154033" y="7630412"/>
                  </a:lnTo>
                  <a:lnTo>
                    <a:pt x="8184114" y="7597176"/>
                  </a:lnTo>
                  <a:lnTo>
                    <a:pt x="8213087" y="7562947"/>
                  </a:lnTo>
                  <a:lnTo>
                    <a:pt x="8240924" y="7527751"/>
                  </a:lnTo>
                  <a:lnTo>
                    <a:pt x="8267595" y="7491617"/>
                  </a:lnTo>
                  <a:lnTo>
                    <a:pt x="8293073" y="7454574"/>
                  </a:lnTo>
                  <a:lnTo>
                    <a:pt x="8317330" y="7416650"/>
                  </a:lnTo>
                  <a:lnTo>
                    <a:pt x="8340336" y="7377873"/>
                  </a:lnTo>
                  <a:lnTo>
                    <a:pt x="8362064" y="7338272"/>
                  </a:lnTo>
                  <a:lnTo>
                    <a:pt x="8382485" y="7297875"/>
                  </a:lnTo>
                  <a:lnTo>
                    <a:pt x="8401571" y="7256711"/>
                  </a:lnTo>
                  <a:lnTo>
                    <a:pt x="8419293" y="7214808"/>
                  </a:lnTo>
                  <a:lnTo>
                    <a:pt x="8435623" y="7172194"/>
                  </a:lnTo>
                  <a:lnTo>
                    <a:pt x="8450533" y="7128898"/>
                  </a:lnTo>
                  <a:lnTo>
                    <a:pt x="8463993" y="7084949"/>
                  </a:lnTo>
                  <a:lnTo>
                    <a:pt x="8475976" y="7040373"/>
                  </a:lnTo>
                  <a:lnTo>
                    <a:pt x="8486454" y="6995201"/>
                  </a:lnTo>
                  <a:lnTo>
                    <a:pt x="8495398" y="6949460"/>
                  </a:lnTo>
                  <a:lnTo>
                    <a:pt x="8502779" y="6903179"/>
                  </a:lnTo>
                  <a:lnTo>
                    <a:pt x="8508569" y="6856386"/>
                  </a:lnTo>
                  <a:lnTo>
                    <a:pt x="8512741" y="6809109"/>
                  </a:lnTo>
                  <a:lnTo>
                    <a:pt x="8515264" y="6761378"/>
                  </a:lnTo>
                  <a:lnTo>
                    <a:pt x="8516112" y="6713219"/>
                  </a:lnTo>
                  <a:lnTo>
                    <a:pt x="8516112" y="1342643"/>
                  </a:lnTo>
                  <a:lnTo>
                    <a:pt x="8515264" y="1294485"/>
                  </a:lnTo>
                  <a:lnTo>
                    <a:pt x="8512741" y="1246754"/>
                  </a:lnTo>
                  <a:lnTo>
                    <a:pt x="8508569" y="1199477"/>
                  </a:lnTo>
                  <a:lnTo>
                    <a:pt x="8502779" y="1152684"/>
                  </a:lnTo>
                  <a:lnTo>
                    <a:pt x="8495398" y="1106403"/>
                  </a:lnTo>
                  <a:lnTo>
                    <a:pt x="8486454" y="1060662"/>
                  </a:lnTo>
                  <a:lnTo>
                    <a:pt x="8475976" y="1015490"/>
                  </a:lnTo>
                  <a:lnTo>
                    <a:pt x="8463993" y="970914"/>
                  </a:lnTo>
                  <a:lnTo>
                    <a:pt x="8450533" y="926965"/>
                  </a:lnTo>
                  <a:lnTo>
                    <a:pt x="8435623" y="883669"/>
                  </a:lnTo>
                  <a:lnTo>
                    <a:pt x="8419293" y="841055"/>
                  </a:lnTo>
                  <a:lnTo>
                    <a:pt x="8401571" y="799152"/>
                  </a:lnTo>
                  <a:lnTo>
                    <a:pt x="8382485" y="757988"/>
                  </a:lnTo>
                  <a:lnTo>
                    <a:pt x="8362064" y="717591"/>
                  </a:lnTo>
                  <a:lnTo>
                    <a:pt x="8340336" y="677990"/>
                  </a:lnTo>
                  <a:lnTo>
                    <a:pt x="8317330" y="639213"/>
                  </a:lnTo>
                  <a:lnTo>
                    <a:pt x="8293073" y="601289"/>
                  </a:lnTo>
                  <a:lnTo>
                    <a:pt x="8267595" y="564246"/>
                  </a:lnTo>
                  <a:lnTo>
                    <a:pt x="8240924" y="528112"/>
                  </a:lnTo>
                  <a:lnTo>
                    <a:pt x="8213087" y="492916"/>
                  </a:lnTo>
                  <a:lnTo>
                    <a:pt x="8184114" y="458687"/>
                  </a:lnTo>
                  <a:lnTo>
                    <a:pt x="8154033" y="425451"/>
                  </a:lnTo>
                  <a:lnTo>
                    <a:pt x="8122872" y="393239"/>
                  </a:lnTo>
                  <a:lnTo>
                    <a:pt x="8090660" y="362078"/>
                  </a:lnTo>
                  <a:lnTo>
                    <a:pt x="8057424" y="331997"/>
                  </a:lnTo>
                  <a:lnTo>
                    <a:pt x="8023195" y="303024"/>
                  </a:lnTo>
                  <a:lnTo>
                    <a:pt x="7987999" y="275187"/>
                  </a:lnTo>
                  <a:lnTo>
                    <a:pt x="7951865" y="248516"/>
                  </a:lnTo>
                  <a:lnTo>
                    <a:pt x="7914822" y="223038"/>
                  </a:lnTo>
                  <a:lnTo>
                    <a:pt x="7876898" y="198781"/>
                  </a:lnTo>
                  <a:lnTo>
                    <a:pt x="7838121" y="175775"/>
                  </a:lnTo>
                  <a:lnTo>
                    <a:pt x="7798520" y="154047"/>
                  </a:lnTo>
                  <a:lnTo>
                    <a:pt x="7758123" y="133626"/>
                  </a:lnTo>
                  <a:lnTo>
                    <a:pt x="7716959" y="114540"/>
                  </a:lnTo>
                  <a:lnTo>
                    <a:pt x="7675056" y="96818"/>
                  </a:lnTo>
                  <a:lnTo>
                    <a:pt x="7632442" y="80488"/>
                  </a:lnTo>
                  <a:lnTo>
                    <a:pt x="7589146" y="65578"/>
                  </a:lnTo>
                  <a:lnTo>
                    <a:pt x="7545197" y="52118"/>
                  </a:lnTo>
                  <a:lnTo>
                    <a:pt x="7500621" y="40135"/>
                  </a:lnTo>
                  <a:lnTo>
                    <a:pt x="7455449" y="29657"/>
                  </a:lnTo>
                  <a:lnTo>
                    <a:pt x="7409708" y="20713"/>
                  </a:lnTo>
                  <a:lnTo>
                    <a:pt x="7363427" y="13332"/>
                  </a:lnTo>
                  <a:lnTo>
                    <a:pt x="7316634" y="7542"/>
                  </a:lnTo>
                  <a:lnTo>
                    <a:pt x="7269357" y="3370"/>
                  </a:lnTo>
                  <a:lnTo>
                    <a:pt x="7221626" y="847"/>
                  </a:lnTo>
                  <a:lnTo>
                    <a:pt x="7173467" y="0"/>
                  </a:lnTo>
                  <a:close/>
                </a:path>
              </a:pathLst>
            </a:custGeom>
            <a:solidFill>
              <a:srgbClr val="FFFFFF"/>
            </a:solidFill>
          </p:spPr>
          <p:txBody>
            <a:bodyPr wrap="square" lIns="0" tIns="0" rIns="0" bIns="0" rtlCol="0"/>
            <a:lstStyle/>
            <a:p>
              <a:endParaRPr/>
            </a:p>
          </p:txBody>
        </p:sp>
        <p:sp>
          <p:nvSpPr>
            <p:cNvPr id="7" name="object 7"/>
            <p:cNvSpPr/>
            <p:nvPr/>
          </p:nvSpPr>
          <p:spPr>
            <a:xfrm>
              <a:off x="8762999" y="1115568"/>
              <a:ext cx="8516620" cy="8056245"/>
            </a:xfrm>
            <a:custGeom>
              <a:avLst/>
              <a:gdLst/>
              <a:ahLst/>
              <a:cxnLst/>
              <a:rect l="l" t="t" r="r" b="b"/>
              <a:pathLst>
                <a:path w="8516620" h="8056245">
                  <a:moveTo>
                    <a:pt x="0" y="1342643"/>
                  </a:moveTo>
                  <a:lnTo>
                    <a:pt x="847" y="1294485"/>
                  </a:lnTo>
                  <a:lnTo>
                    <a:pt x="3370" y="1246754"/>
                  </a:lnTo>
                  <a:lnTo>
                    <a:pt x="7542" y="1199477"/>
                  </a:lnTo>
                  <a:lnTo>
                    <a:pt x="13332" y="1152684"/>
                  </a:lnTo>
                  <a:lnTo>
                    <a:pt x="20713" y="1106403"/>
                  </a:lnTo>
                  <a:lnTo>
                    <a:pt x="29657" y="1060662"/>
                  </a:lnTo>
                  <a:lnTo>
                    <a:pt x="40135" y="1015490"/>
                  </a:lnTo>
                  <a:lnTo>
                    <a:pt x="52118" y="970914"/>
                  </a:lnTo>
                  <a:lnTo>
                    <a:pt x="65578" y="926965"/>
                  </a:lnTo>
                  <a:lnTo>
                    <a:pt x="80488" y="883669"/>
                  </a:lnTo>
                  <a:lnTo>
                    <a:pt x="96818" y="841055"/>
                  </a:lnTo>
                  <a:lnTo>
                    <a:pt x="114540" y="799152"/>
                  </a:lnTo>
                  <a:lnTo>
                    <a:pt x="133626" y="757988"/>
                  </a:lnTo>
                  <a:lnTo>
                    <a:pt x="154047" y="717591"/>
                  </a:lnTo>
                  <a:lnTo>
                    <a:pt x="175775" y="677990"/>
                  </a:lnTo>
                  <a:lnTo>
                    <a:pt x="198781" y="639213"/>
                  </a:lnTo>
                  <a:lnTo>
                    <a:pt x="223038" y="601289"/>
                  </a:lnTo>
                  <a:lnTo>
                    <a:pt x="248516" y="564246"/>
                  </a:lnTo>
                  <a:lnTo>
                    <a:pt x="275187" y="528112"/>
                  </a:lnTo>
                  <a:lnTo>
                    <a:pt x="303024" y="492916"/>
                  </a:lnTo>
                  <a:lnTo>
                    <a:pt x="331997" y="458687"/>
                  </a:lnTo>
                  <a:lnTo>
                    <a:pt x="362078" y="425451"/>
                  </a:lnTo>
                  <a:lnTo>
                    <a:pt x="393239" y="393239"/>
                  </a:lnTo>
                  <a:lnTo>
                    <a:pt x="425451" y="362078"/>
                  </a:lnTo>
                  <a:lnTo>
                    <a:pt x="458687" y="331997"/>
                  </a:lnTo>
                  <a:lnTo>
                    <a:pt x="492916" y="303024"/>
                  </a:lnTo>
                  <a:lnTo>
                    <a:pt x="528112" y="275187"/>
                  </a:lnTo>
                  <a:lnTo>
                    <a:pt x="564246" y="248516"/>
                  </a:lnTo>
                  <a:lnTo>
                    <a:pt x="601289" y="223038"/>
                  </a:lnTo>
                  <a:lnTo>
                    <a:pt x="639213" y="198781"/>
                  </a:lnTo>
                  <a:lnTo>
                    <a:pt x="677990" y="175775"/>
                  </a:lnTo>
                  <a:lnTo>
                    <a:pt x="717591" y="154047"/>
                  </a:lnTo>
                  <a:lnTo>
                    <a:pt x="757988" y="133626"/>
                  </a:lnTo>
                  <a:lnTo>
                    <a:pt x="799152" y="114540"/>
                  </a:lnTo>
                  <a:lnTo>
                    <a:pt x="841055" y="96818"/>
                  </a:lnTo>
                  <a:lnTo>
                    <a:pt x="883669" y="80488"/>
                  </a:lnTo>
                  <a:lnTo>
                    <a:pt x="926965" y="65578"/>
                  </a:lnTo>
                  <a:lnTo>
                    <a:pt x="970914" y="52118"/>
                  </a:lnTo>
                  <a:lnTo>
                    <a:pt x="1015490" y="40135"/>
                  </a:lnTo>
                  <a:lnTo>
                    <a:pt x="1060662" y="29657"/>
                  </a:lnTo>
                  <a:lnTo>
                    <a:pt x="1106403" y="20713"/>
                  </a:lnTo>
                  <a:lnTo>
                    <a:pt x="1152684" y="13332"/>
                  </a:lnTo>
                  <a:lnTo>
                    <a:pt x="1199477" y="7542"/>
                  </a:lnTo>
                  <a:lnTo>
                    <a:pt x="1246754" y="3370"/>
                  </a:lnTo>
                  <a:lnTo>
                    <a:pt x="1294485" y="847"/>
                  </a:lnTo>
                  <a:lnTo>
                    <a:pt x="1342644" y="0"/>
                  </a:lnTo>
                  <a:lnTo>
                    <a:pt x="7173467" y="0"/>
                  </a:lnTo>
                  <a:lnTo>
                    <a:pt x="7221626" y="847"/>
                  </a:lnTo>
                  <a:lnTo>
                    <a:pt x="7269357" y="3370"/>
                  </a:lnTo>
                  <a:lnTo>
                    <a:pt x="7316634" y="7542"/>
                  </a:lnTo>
                  <a:lnTo>
                    <a:pt x="7363427" y="13332"/>
                  </a:lnTo>
                  <a:lnTo>
                    <a:pt x="7409708" y="20713"/>
                  </a:lnTo>
                  <a:lnTo>
                    <a:pt x="7455449" y="29657"/>
                  </a:lnTo>
                  <a:lnTo>
                    <a:pt x="7500621" y="40135"/>
                  </a:lnTo>
                  <a:lnTo>
                    <a:pt x="7545197" y="52118"/>
                  </a:lnTo>
                  <a:lnTo>
                    <a:pt x="7589146" y="65578"/>
                  </a:lnTo>
                  <a:lnTo>
                    <a:pt x="7632442" y="80488"/>
                  </a:lnTo>
                  <a:lnTo>
                    <a:pt x="7675056" y="96818"/>
                  </a:lnTo>
                  <a:lnTo>
                    <a:pt x="7716959" y="114540"/>
                  </a:lnTo>
                  <a:lnTo>
                    <a:pt x="7758123" y="133626"/>
                  </a:lnTo>
                  <a:lnTo>
                    <a:pt x="7798520" y="154047"/>
                  </a:lnTo>
                  <a:lnTo>
                    <a:pt x="7838121" y="175775"/>
                  </a:lnTo>
                  <a:lnTo>
                    <a:pt x="7876898" y="198781"/>
                  </a:lnTo>
                  <a:lnTo>
                    <a:pt x="7914822" y="223038"/>
                  </a:lnTo>
                  <a:lnTo>
                    <a:pt x="7951865" y="248516"/>
                  </a:lnTo>
                  <a:lnTo>
                    <a:pt x="7987999" y="275187"/>
                  </a:lnTo>
                  <a:lnTo>
                    <a:pt x="8023195" y="303024"/>
                  </a:lnTo>
                  <a:lnTo>
                    <a:pt x="8057424" y="331997"/>
                  </a:lnTo>
                  <a:lnTo>
                    <a:pt x="8090660" y="362078"/>
                  </a:lnTo>
                  <a:lnTo>
                    <a:pt x="8122872" y="393239"/>
                  </a:lnTo>
                  <a:lnTo>
                    <a:pt x="8154033" y="425451"/>
                  </a:lnTo>
                  <a:lnTo>
                    <a:pt x="8184114" y="458687"/>
                  </a:lnTo>
                  <a:lnTo>
                    <a:pt x="8213087" y="492916"/>
                  </a:lnTo>
                  <a:lnTo>
                    <a:pt x="8240924" y="528112"/>
                  </a:lnTo>
                  <a:lnTo>
                    <a:pt x="8267595" y="564246"/>
                  </a:lnTo>
                  <a:lnTo>
                    <a:pt x="8293073" y="601289"/>
                  </a:lnTo>
                  <a:lnTo>
                    <a:pt x="8317330" y="639213"/>
                  </a:lnTo>
                  <a:lnTo>
                    <a:pt x="8340336" y="677990"/>
                  </a:lnTo>
                  <a:lnTo>
                    <a:pt x="8362064" y="717591"/>
                  </a:lnTo>
                  <a:lnTo>
                    <a:pt x="8382485" y="757988"/>
                  </a:lnTo>
                  <a:lnTo>
                    <a:pt x="8401571" y="799152"/>
                  </a:lnTo>
                  <a:lnTo>
                    <a:pt x="8419293" y="841055"/>
                  </a:lnTo>
                  <a:lnTo>
                    <a:pt x="8435623" y="883669"/>
                  </a:lnTo>
                  <a:lnTo>
                    <a:pt x="8450533" y="926965"/>
                  </a:lnTo>
                  <a:lnTo>
                    <a:pt x="8463993" y="970914"/>
                  </a:lnTo>
                  <a:lnTo>
                    <a:pt x="8475976" y="1015490"/>
                  </a:lnTo>
                  <a:lnTo>
                    <a:pt x="8486454" y="1060662"/>
                  </a:lnTo>
                  <a:lnTo>
                    <a:pt x="8495398" y="1106403"/>
                  </a:lnTo>
                  <a:lnTo>
                    <a:pt x="8502779" y="1152684"/>
                  </a:lnTo>
                  <a:lnTo>
                    <a:pt x="8508569" y="1199477"/>
                  </a:lnTo>
                  <a:lnTo>
                    <a:pt x="8512741" y="1246754"/>
                  </a:lnTo>
                  <a:lnTo>
                    <a:pt x="8515264" y="1294485"/>
                  </a:lnTo>
                  <a:lnTo>
                    <a:pt x="8516112" y="1342643"/>
                  </a:lnTo>
                  <a:lnTo>
                    <a:pt x="8516112" y="6713219"/>
                  </a:lnTo>
                  <a:lnTo>
                    <a:pt x="8515264" y="6761378"/>
                  </a:lnTo>
                  <a:lnTo>
                    <a:pt x="8512741" y="6809109"/>
                  </a:lnTo>
                  <a:lnTo>
                    <a:pt x="8508569" y="6856386"/>
                  </a:lnTo>
                  <a:lnTo>
                    <a:pt x="8502779" y="6903179"/>
                  </a:lnTo>
                  <a:lnTo>
                    <a:pt x="8495398" y="6949460"/>
                  </a:lnTo>
                  <a:lnTo>
                    <a:pt x="8486454" y="6995201"/>
                  </a:lnTo>
                  <a:lnTo>
                    <a:pt x="8475976" y="7040373"/>
                  </a:lnTo>
                  <a:lnTo>
                    <a:pt x="8463993" y="7084949"/>
                  </a:lnTo>
                  <a:lnTo>
                    <a:pt x="8450533" y="7128898"/>
                  </a:lnTo>
                  <a:lnTo>
                    <a:pt x="8435623" y="7172194"/>
                  </a:lnTo>
                  <a:lnTo>
                    <a:pt x="8419293" y="7214808"/>
                  </a:lnTo>
                  <a:lnTo>
                    <a:pt x="8401571" y="7256711"/>
                  </a:lnTo>
                  <a:lnTo>
                    <a:pt x="8382485" y="7297875"/>
                  </a:lnTo>
                  <a:lnTo>
                    <a:pt x="8362064" y="7338272"/>
                  </a:lnTo>
                  <a:lnTo>
                    <a:pt x="8340336" y="7377873"/>
                  </a:lnTo>
                  <a:lnTo>
                    <a:pt x="8317330" y="7416650"/>
                  </a:lnTo>
                  <a:lnTo>
                    <a:pt x="8293073" y="7454574"/>
                  </a:lnTo>
                  <a:lnTo>
                    <a:pt x="8267595" y="7491617"/>
                  </a:lnTo>
                  <a:lnTo>
                    <a:pt x="8240924" y="7527751"/>
                  </a:lnTo>
                  <a:lnTo>
                    <a:pt x="8213087" y="7562947"/>
                  </a:lnTo>
                  <a:lnTo>
                    <a:pt x="8184114" y="7597176"/>
                  </a:lnTo>
                  <a:lnTo>
                    <a:pt x="8154033" y="7630412"/>
                  </a:lnTo>
                  <a:lnTo>
                    <a:pt x="8122872" y="7662624"/>
                  </a:lnTo>
                  <a:lnTo>
                    <a:pt x="8090660" y="7693785"/>
                  </a:lnTo>
                  <a:lnTo>
                    <a:pt x="8057424" y="7723866"/>
                  </a:lnTo>
                  <a:lnTo>
                    <a:pt x="8023195" y="7752839"/>
                  </a:lnTo>
                  <a:lnTo>
                    <a:pt x="7987999" y="7780676"/>
                  </a:lnTo>
                  <a:lnTo>
                    <a:pt x="7951865" y="7807347"/>
                  </a:lnTo>
                  <a:lnTo>
                    <a:pt x="7914822" y="7832825"/>
                  </a:lnTo>
                  <a:lnTo>
                    <a:pt x="7876898" y="7857082"/>
                  </a:lnTo>
                  <a:lnTo>
                    <a:pt x="7838121" y="7880088"/>
                  </a:lnTo>
                  <a:lnTo>
                    <a:pt x="7798520" y="7901816"/>
                  </a:lnTo>
                  <a:lnTo>
                    <a:pt x="7758123" y="7922237"/>
                  </a:lnTo>
                  <a:lnTo>
                    <a:pt x="7716959" y="7941323"/>
                  </a:lnTo>
                  <a:lnTo>
                    <a:pt x="7675056" y="7959045"/>
                  </a:lnTo>
                  <a:lnTo>
                    <a:pt x="7632442" y="7975375"/>
                  </a:lnTo>
                  <a:lnTo>
                    <a:pt x="7589146" y="7990285"/>
                  </a:lnTo>
                  <a:lnTo>
                    <a:pt x="7545197" y="8003745"/>
                  </a:lnTo>
                  <a:lnTo>
                    <a:pt x="7500621" y="8015728"/>
                  </a:lnTo>
                  <a:lnTo>
                    <a:pt x="7455449" y="8026206"/>
                  </a:lnTo>
                  <a:lnTo>
                    <a:pt x="7409708" y="8035150"/>
                  </a:lnTo>
                  <a:lnTo>
                    <a:pt x="7363427" y="8042531"/>
                  </a:lnTo>
                  <a:lnTo>
                    <a:pt x="7316634" y="8048321"/>
                  </a:lnTo>
                  <a:lnTo>
                    <a:pt x="7269357" y="8052493"/>
                  </a:lnTo>
                  <a:lnTo>
                    <a:pt x="7221626" y="8055016"/>
                  </a:lnTo>
                  <a:lnTo>
                    <a:pt x="7173467" y="8055863"/>
                  </a:lnTo>
                  <a:lnTo>
                    <a:pt x="1342644" y="8055863"/>
                  </a:lnTo>
                  <a:lnTo>
                    <a:pt x="1294485" y="8055016"/>
                  </a:lnTo>
                  <a:lnTo>
                    <a:pt x="1246754" y="8052493"/>
                  </a:lnTo>
                  <a:lnTo>
                    <a:pt x="1199477" y="8048321"/>
                  </a:lnTo>
                  <a:lnTo>
                    <a:pt x="1152684" y="8042531"/>
                  </a:lnTo>
                  <a:lnTo>
                    <a:pt x="1106403" y="8035150"/>
                  </a:lnTo>
                  <a:lnTo>
                    <a:pt x="1060662" y="8026206"/>
                  </a:lnTo>
                  <a:lnTo>
                    <a:pt x="1015490" y="8015728"/>
                  </a:lnTo>
                  <a:lnTo>
                    <a:pt x="970914" y="8003745"/>
                  </a:lnTo>
                  <a:lnTo>
                    <a:pt x="926965" y="7990285"/>
                  </a:lnTo>
                  <a:lnTo>
                    <a:pt x="883669" y="7975375"/>
                  </a:lnTo>
                  <a:lnTo>
                    <a:pt x="841055" y="7959045"/>
                  </a:lnTo>
                  <a:lnTo>
                    <a:pt x="799152" y="7941323"/>
                  </a:lnTo>
                  <a:lnTo>
                    <a:pt x="757988" y="7922237"/>
                  </a:lnTo>
                  <a:lnTo>
                    <a:pt x="717591" y="7901816"/>
                  </a:lnTo>
                  <a:lnTo>
                    <a:pt x="677990" y="7880088"/>
                  </a:lnTo>
                  <a:lnTo>
                    <a:pt x="639213" y="7857082"/>
                  </a:lnTo>
                  <a:lnTo>
                    <a:pt x="601289" y="7832825"/>
                  </a:lnTo>
                  <a:lnTo>
                    <a:pt x="564246" y="7807347"/>
                  </a:lnTo>
                  <a:lnTo>
                    <a:pt x="528112" y="7780676"/>
                  </a:lnTo>
                  <a:lnTo>
                    <a:pt x="492916" y="7752839"/>
                  </a:lnTo>
                  <a:lnTo>
                    <a:pt x="458687" y="7723866"/>
                  </a:lnTo>
                  <a:lnTo>
                    <a:pt x="425451" y="7693785"/>
                  </a:lnTo>
                  <a:lnTo>
                    <a:pt x="393239" y="7662624"/>
                  </a:lnTo>
                  <a:lnTo>
                    <a:pt x="362078" y="7630412"/>
                  </a:lnTo>
                  <a:lnTo>
                    <a:pt x="331997" y="7597176"/>
                  </a:lnTo>
                  <a:lnTo>
                    <a:pt x="303024" y="7562947"/>
                  </a:lnTo>
                  <a:lnTo>
                    <a:pt x="275187" y="7527751"/>
                  </a:lnTo>
                  <a:lnTo>
                    <a:pt x="248516" y="7491617"/>
                  </a:lnTo>
                  <a:lnTo>
                    <a:pt x="223038" y="7454574"/>
                  </a:lnTo>
                  <a:lnTo>
                    <a:pt x="198781" y="7416650"/>
                  </a:lnTo>
                  <a:lnTo>
                    <a:pt x="175775" y="7377873"/>
                  </a:lnTo>
                  <a:lnTo>
                    <a:pt x="154047" y="7338272"/>
                  </a:lnTo>
                  <a:lnTo>
                    <a:pt x="133626" y="7297875"/>
                  </a:lnTo>
                  <a:lnTo>
                    <a:pt x="114540" y="7256711"/>
                  </a:lnTo>
                  <a:lnTo>
                    <a:pt x="96818" y="7214808"/>
                  </a:lnTo>
                  <a:lnTo>
                    <a:pt x="80488" y="7172194"/>
                  </a:lnTo>
                  <a:lnTo>
                    <a:pt x="65578" y="7128898"/>
                  </a:lnTo>
                  <a:lnTo>
                    <a:pt x="52118" y="7084949"/>
                  </a:lnTo>
                  <a:lnTo>
                    <a:pt x="40135" y="7040373"/>
                  </a:lnTo>
                  <a:lnTo>
                    <a:pt x="29657" y="6995201"/>
                  </a:lnTo>
                  <a:lnTo>
                    <a:pt x="20713" y="6949460"/>
                  </a:lnTo>
                  <a:lnTo>
                    <a:pt x="13332" y="6903179"/>
                  </a:lnTo>
                  <a:lnTo>
                    <a:pt x="7542" y="6856386"/>
                  </a:lnTo>
                  <a:lnTo>
                    <a:pt x="3370" y="6809109"/>
                  </a:lnTo>
                  <a:lnTo>
                    <a:pt x="847" y="6761378"/>
                  </a:lnTo>
                  <a:lnTo>
                    <a:pt x="0" y="6713219"/>
                  </a:lnTo>
                  <a:lnTo>
                    <a:pt x="0" y="1342643"/>
                  </a:lnTo>
                  <a:close/>
                </a:path>
              </a:pathLst>
            </a:custGeom>
            <a:ln w="24384">
              <a:solidFill>
                <a:srgbClr val="F79546"/>
              </a:solidFill>
            </a:ln>
          </p:spPr>
          <p:txBody>
            <a:bodyPr wrap="square" lIns="0" tIns="0" rIns="0" bIns="0" rtlCol="0"/>
            <a:lstStyle/>
            <a:p>
              <a:endParaRPr/>
            </a:p>
          </p:txBody>
        </p:sp>
        <p:pic>
          <p:nvPicPr>
            <p:cNvPr id="8" name="object 8"/>
            <p:cNvPicPr/>
            <p:nvPr/>
          </p:nvPicPr>
          <p:blipFill>
            <a:blip r:embed="rId3" cstate="print"/>
            <a:stretch>
              <a:fillRect/>
            </a:stretch>
          </p:blipFill>
          <p:spPr>
            <a:xfrm>
              <a:off x="9150095" y="1932470"/>
              <a:ext cx="1991741" cy="678014"/>
            </a:xfrm>
            <a:prstGeom prst="rect">
              <a:avLst/>
            </a:prstGeom>
          </p:spPr>
        </p:pic>
        <p:pic>
          <p:nvPicPr>
            <p:cNvPr id="9" name="object 9"/>
            <p:cNvPicPr/>
            <p:nvPr/>
          </p:nvPicPr>
          <p:blipFill>
            <a:blip r:embed="rId4" cstate="print"/>
            <a:stretch>
              <a:fillRect/>
            </a:stretch>
          </p:blipFill>
          <p:spPr>
            <a:xfrm>
              <a:off x="10738104" y="1932470"/>
              <a:ext cx="1025448" cy="678014"/>
            </a:xfrm>
            <a:prstGeom prst="rect">
              <a:avLst/>
            </a:prstGeom>
          </p:spPr>
        </p:pic>
        <p:pic>
          <p:nvPicPr>
            <p:cNvPr id="10" name="object 10"/>
            <p:cNvPicPr/>
            <p:nvPr/>
          </p:nvPicPr>
          <p:blipFill>
            <a:blip r:embed="rId5" cstate="print"/>
            <a:stretch>
              <a:fillRect/>
            </a:stretch>
          </p:blipFill>
          <p:spPr>
            <a:xfrm>
              <a:off x="11359895" y="1932470"/>
              <a:ext cx="1516252" cy="678014"/>
            </a:xfrm>
            <a:prstGeom prst="rect">
              <a:avLst/>
            </a:prstGeom>
          </p:spPr>
        </p:pic>
        <p:pic>
          <p:nvPicPr>
            <p:cNvPr id="11" name="object 11"/>
            <p:cNvPicPr/>
            <p:nvPr/>
          </p:nvPicPr>
          <p:blipFill>
            <a:blip r:embed="rId6" cstate="print"/>
            <a:stretch>
              <a:fillRect/>
            </a:stretch>
          </p:blipFill>
          <p:spPr>
            <a:xfrm>
              <a:off x="12472416" y="1932470"/>
              <a:ext cx="464604" cy="678014"/>
            </a:xfrm>
            <a:prstGeom prst="rect">
              <a:avLst/>
            </a:prstGeom>
          </p:spPr>
        </p:pic>
        <p:pic>
          <p:nvPicPr>
            <p:cNvPr id="12" name="object 12"/>
            <p:cNvPicPr/>
            <p:nvPr/>
          </p:nvPicPr>
          <p:blipFill>
            <a:blip r:embed="rId7" cstate="print"/>
            <a:stretch>
              <a:fillRect/>
            </a:stretch>
          </p:blipFill>
          <p:spPr>
            <a:xfrm>
              <a:off x="12533376" y="1932470"/>
              <a:ext cx="4430141" cy="678014"/>
            </a:xfrm>
            <a:prstGeom prst="rect">
              <a:avLst/>
            </a:prstGeom>
          </p:spPr>
        </p:pic>
        <p:pic>
          <p:nvPicPr>
            <p:cNvPr id="13" name="object 13"/>
            <p:cNvPicPr/>
            <p:nvPr/>
          </p:nvPicPr>
          <p:blipFill>
            <a:blip r:embed="rId8" cstate="print"/>
            <a:stretch>
              <a:fillRect/>
            </a:stretch>
          </p:blipFill>
          <p:spPr>
            <a:xfrm>
              <a:off x="9442704" y="2298230"/>
              <a:ext cx="7164197" cy="678014"/>
            </a:xfrm>
            <a:prstGeom prst="rect">
              <a:avLst/>
            </a:prstGeom>
          </p:spPr>
        </p:pic>
        <p:pic>
          <p:nvPicPr>
            <p:cNvPr id="14" name="object 14"/>
            <p:cNvPicPr/>
            <p:nvPr/>
          </p:nvPicPr>
          <p:blipFill>
            <a:blip r:embed="rId9" cstate="print"/>
            <a:stretch>
              <a:fillRect/>
            </a:stretch>
          </p:blipFill>
          <p:spPr>
            <a:xfrm>
              <a:off x="9052559" y="2663990"/>
              <a:ext cx="8008366" cy="678014"/>
            </a:xfrm>
            <a:prstGeom prst="rect">
              <a:avLst/>
            </a:prstGeom>
          </p:spPr>
        </p:pic>
        <p:pic>
          <p:nvPicPr>
            <p:cNvPr id="15" name="object 15"/>
            <p:cNvPicPr/>
            <p:nvPr/>
          </p:nvPicPr>
          <p:blipFill>
            <a:blip r:embed="rId10" cstate="print"/>
            <a:stretch>
              <a:fillRect/>
            </a:stretch>
          </p:blipFill>
          <p:spPr>
            <a:xfrm>
              <a:off x="9823704" y="3029750"/>
              <a:ext cx="6402197" cy="678014"/>
            </a:xfrm>
            <a:prstGeom prst="rect">
              <a:avLst/>
            </a:prstGeom>
          </p:spPr>
        </p:pic>
        <p:pic>
          <p:nvPicPr>
            <p:cNvPr id="16" name="object 16"/>
            <p:cNvPicPr/>
            <p:nvPr/>
          </p:nvPicPr>
          <p:blipFill>
            <a:blip r:embed="rId11" cstate="print"/>
            <a:stretch>
              <a:fillRect/>
            </a:stretch>
          </p:blipFill>
          <p:spPr>
            <a:xfrm>
              <a:off x="9162288" y="3395510"/>
              <a:ext cx="7785861" cy="678014"/>
            </a:xfrm>
            <a:prstGeom prst="rect">
              <a:avLst/>
            </a:prstGeom>
          </p:spPr>
        </p:pic>
        <p:pic>
          <p:nvPicPr>
            <p:cNvPr id="17" name="object 17"/>
            <p:cNvPicPr/>
            <p:nvPr/>
          </p:nvPicPr>
          <p:blipFill>
            <a:blip r:embed="rId12" cstate="print"/>
            <a:stretch>
              <a:fillRect/>
            </a:stretch>
          </p:blipFill>
          <p:spPr>
            <a:xfrm>
              <a:off x="9451847" y="3761270"/>
              <a:ext cx="7145782" cy="678014"/>
            </a:xfrm>
            <a:prstGeom prst="rect">
              <a:avLst/>
            </a:prstGeom>
          </p:spPr>
        </p:pic>
        <p:pic>
          <p:nvPicPr>
            <p:cNvPr id="18" name="object 18"/>
            <p:cNvPicPr/>
            <p:nvPr/>
          </p:nvPicPr>
          <p:blipFill>
            <a:blip r:embed="rId13" cstate="print"/>
            <a:stretch>
              <a:fillRect/>
            </a:stretch>
          </p:blipFill>
          <p:spPr>
            <a:xfrm>
              <a:off x="9460992" y="4127029"/>
              <a:ext cx="1955165" cy="678014"/>
            </a:xfrm>
            <a:prstGeom prst="rect">
              <a:avLst/>
            </a:prstGeom>
          </p:spPr>
        </p:pic>
        <p:pic>
          <p:nvPicPr>
            <p:cNvPr id="19" name="object 19"/>
            <p:cNvPicPr/>
            <p:nvPr/>
          </p:nvPicPr>
          <p:blipFill>
            <a:blip r:embed="rId14" cstate="print"/>
            <a:stretch>
              <a:fillRect/>
            </a:stretch>
          </p:blipFill>
          <p:spPr>
            <a:xfrm>
              <a:off x="11012423" y="4127029"/>
              <a:ext cx="498170" cy="678014"/>
            </a:xfrm>
            <a:prstGeom prst="rect">
              <a:avLst/>
            </a:prstGeom>
          </p:spPr>
        </p:pic>
        <p:pic>
          <p:nvPicPr>
            <p:cNvPr id="20" name="object 20"/>
            <p:cNvPicPr/>
            <p:nvPr/>
          </p:nvPicPr>
          <p:blipFill>
            <a:blip r:embed="rId15" cstate="print"/>
            <a:stretch>
              <a:fillRect/>
            </a:stretch>
          </p:blipFill>
          <p:spPr>
            <a:xfrm>
              <a:off x="11106911" y="4127029"/>
              <a:ext cx="5545709" cy="678014"/>
            </a:xfrm>
            <a:prstGeom prst="rect">
              <a:avLst/>
            </a:prstGeom>
          </p:spPr>
        </p:pic>
        <p:pic>
          <p:nvPicPr>
            <p:cNvPr id="21" name="object 21"/>
            <p:cNvPicPr/>
            <p:nvPr/>
          </p:nvPicPr>
          <p:blipFill>
            <a:blip r:embed="rId16" cstate="print"/>
            <a:stretch>
              <a:fillRect/>
            </a:stretch>
          </p:blipFill>
          <p:spPr>
            <a:xfrm>
              <a:off x="9680447" y="4492790"/>
              <a:ext cx="5649340" cy="678014"/>
            </a:xfrm>
            <a:prstGeom prst="rect">
              <a:avLst/>
            </a:prstGeom>
          </p:spPr>
        </p:pic>
        <p:pic>
          <p:nvPicPr>
            <p:cNvPr id="22" name="object 22"/>
            <p:cNvPicPr/>
            <p:nvPr/>
          </p:nvPicPr>
          <p:blipFill>
            <a:blip r:embed="rId14" cstate="print"/>
            <a:stretch>
              <a:fillRect/>
            </a:stretch>
          </p:blipFill>
          <p:spPr>
            <a:xfrm>
              <a:off x="14926056" y="4492790"/>
              <a:ext cx="498170" cy="678014"/>
            </a:xfrm>
            <a:prstGeom prst="rect">
              <a:avLst/>
            </a:prstGeom>
          </p:spPr>
        </p:pic>
        <p:pic>
          <p:nvPicPr>
            <p:cNvPr id="23" name="object 23"/>
            <p:cNvPicPr/>
            <p:nvPr/>
          </p:nvPicPr>
          <p:blipFill>
            <a:blip r:embed="rId17" cstate="print"/>
            <a:stretch>
              <a:fillRect/>
            </a:stretch>
          </p:blipFill>
          <p:spPr>
            <a:xfrm>
              <a:off x="15020543" y="4492790"/>
              <a:ext cx="1406398" cy="678014"/>
            </a:xfrm>
            <a:prstGeom prst="rect">
              <a:avLst/>
            </a:prstGeom>
          </p:spPr>
        </p:pic>
        <p:pic>
          <p:nvPicPr>
            <p:cNvPr id="24" name="object 24"/>
            <p:cNvPicPr/>
            <p:nvPr/>
          </p:nvPicPr>
          <p:blipFill>
            <a:blip r:embed="rId18" cstate="print"/>
            <a:stretch>
              <a:fillRect/>
            </a:stretch>
          </p:blipFill>
          <p:spPr>
            <a:xfrm>
              <a:off x="12179807" y="4858550"/>
              <a:ext cx="1686940" cy="678014"/>
            </a:xfrm>
            <a:prstGeom prst="rect">
              <a:avLst/>
            </a:prstGeom>
          </p:spPr>
        </p:pic>
        <p:pic>
          <p:nvPicPr>
            <p:cNvPr id="25" name="object 25"/>
            <p:cNvPicPr/>
            <p:nvPr/>
          </p:nvPicPr>
          <p:blipFill>
            <a:blip r:embed="rId19" cstate="print"/>
            <a:stretch>
              <a:fillRect/>
            </a:stretch>
          </p:blipFill>
          <p:spPr>
            <a:xfrm>
              <a:off x="9143999" y="5224310"/>
              <a:ext cx="7822565" cy="678014"/>
            </a:xfrm>
            <a:prstGeom prst="rect">
              <a:avLst/>
            </a:prstGeom>
          </p:spPr>
        </p:pic>
        <p:pic>
          <p:nvPicPr>
            <p:cNvPr id="26" name="object 26"/>
            <p:cNvPicPr/>
            <p:nvPr/>
          </p:nvPicPr>
          <p:blipFill>
            <a:blip r:embed="rId20" cstate="print"/>
            <a:stretch>
              <a:fillRect/>
            </a:stretch>
          </p:blipFill>
          <p:spPr>
            <a:xfrm>
              <a:off x="9497568" y="5590070"/>
              <a:ext cx="7051293" cy="678014"/>
            </a:xfrm>
            <a:prstGeom prst="rect">
              <a:avLst/>
            </a:prstGeom>
          </p:spPr>
        </p:pic>
        <p:pic>
          <p:nvPicPr>
            <p:cNvPr id="27" name="object 27"/>
            <p:cNvPicPr/>
            <p:nvPr/>
          </p:nvPicPr>
          <p:blipFill>
            <a:blip r:embed="rId21" cstate="print"/>
            <a:stretch>
              <a:fillRect/>
            </a:stretch>
          </p:blipFill>
          <p:spPr>
            <a:xfrm>
              <a:off x="9061704" y="5955829"/>
              <a:ext cx="7990077" cy="678014"/>
            </a:xfrm>
            <a:prstGeom prst="rect">
              <a:avLst/>
            </a:prstGeom>
          </p:spPr>
        </p:pic>
        <p:pic>
          <p:nvPicPr>
            <p:cNvPr id="28" name="object 28"/>
            <p:cNvPicPr/>
            <p:nvPr/>
          </p:nvPicPr>
          <p:blipFill>
            <a:blip r:embed="rId22" cstate="print"/>
            <a:stretch>
              <a:fillRect/>
            </a:stretch>
          </p:blipFill>
          <p:spPr>
            <a:xfrm>
              <a:off x="9506711" y="6321590"/>
              <a:ext cx="1104684" cy="678014"/>
            </a:xfrm>
            <a:prstGeom prst="rect">
              <a:avLst/>
            </a:prstGeom>
          </p:spPr>
        </p:pic>
        <p:pic>
          <p:nvPicPr>
            <p:cNvPr id="29" name="object 29"/>
            <p:cNvPicPr/>
            <p:nvPr/>
          </p:nvPicPr>
          <p:blipFill>
            <a:blip r:embed="rId14" cstate="print"/>
            <a:stretch>
              <a:fillRect/>
            </a:stretch>
          </p:blipFill>
          <p:spPr>
            <a:xfrm>
              <a:off x="10207752" y="6321590"/>
              <a:ext cx="498170" cy="678014"/>
            </a:xfrm>
            <a:prstGeom prst="rect">
              <a:avLst/>
            </a:prstGeom>
          </p:spPr>
        </p:pic>
        <p:pic>
          <p:nvPicPr>
            <p:cNvPr id="30" name="object 30"/>
            <p:cNvPicPr/>
            <p:nvPr/>
          </p:nvPicPr>
          <p:blipFill>
            <a:blip r:embed="rId23" cstate="print"/>
            <a:stretch>
              <a:fillRect/>
            </a:stretch>
          </p:blipFill>
          <p:spPr>
            <a:xfrm>
              <a:off x="10302240" y="6321590"/>
              <a:ext cx="6240653" cy="678014"/>
            </a:xfrm>
            <a:prstGeom prst="rect">
              <a:avLst/>
            </a:prstGeom>
          </p:spPr>
        </p:pic>
        <p:pic>
          <p:nvPicPr>
            <p:cNvPr id="31" name="object 31"/>
            <p:cNvPicPr/>
            <p:nvPr/>
          </p:nvPicPr>
          <p:blipFill>
            <a:blip r:embed="rId24" cstate="print"/>
            <a:stretch>
              <a:fillRect/>
            </a:stretch>
          </p:blipFill>
          <p:spPr>
            <a:xfrm>
              <a:off x="9244583" y="6687350"/>
              <a:ext cx="7624318" cy="678014"/>
            </a:xfrm>
            <a:prstGeom prst="rect">
              <a:avLst/>
            </a:prstGeom>
          </p:spPr>
        </p:pic>
        <p:pic>
          <p:nvPicPr>
            <p:cNvPr id="32" name="object 32"/>
            <p:cNvPicPr/>
            <p:nvPr/>
          </p:nvPicPr>
          <p:blipFill>
            <a:blip r:embed="rId25" cstate="print"/>
            <a:stretch>
              <a:fillRect/>
            </a:stretch>
          </p:blipFill>
          <p:spPr>
            <a:xfrm>
              <a:off x="9634728" y="7053109"/>
              <a:ext cx="6776974" cy="678014"/>
            </a:xfrm>
            <a:prstGeom prst="rect">
              <a:avLst/>
            </a:prstGeom>
          </p:spPr>
        </p:pic>
        <p:pic>
          <p:nvPicPr>
            <p:cNvPr id="33" name="object 33"/>
            <p:cNvPicPr/>
            <p:nvPr/>
          </p:nvPicPr>
          <p:blipFill>
            <a:blip r:embed="rId26" cstate="print"/>
            <a:stretch>
              <a:fillRect/>
            </a:stretch>
          </p:blipFill>
          <p:spPr>
            <a:xfrm>
              <a:off x="9905999" y="7418870"/>
              <a:ext cx="6304534" cy="678014"/>
            </a:xfrm>
            <a:prstGeom prst="rect">
              <a:avLst/>
            </a:prstGeom>
          </p:spPr>
        </p:pic>
        <p:pic>
          <p:nvPicPr>
            <p:cNvPr id="34" name="object 34"/>
            <p:cNvPicPr/>
            <p:nvPr/>
          </p:nvPicPr>
          <p:blipFill>
            <a:blip r:embed="rId27" cstate="print"/>
            <a:stretch>
              <a:fillRect/>
            </a:stretch>
          </p:blipFill>
          <p:spPr>
            <a:xfrm>
              <a:off x="11914631" y="7784630"/>
              <a:ext cx="2220341" cy="678014"/>
            </a:xfrm>
            <a:prstGeom prst="rect">
              <a:avLst/>
            </a:prstGeom>
          </p:spPr>
        </p:pic>
      </p:grpSp>
      <p:sp>
        <p:nvSpPr>
          <p:cNvPr id="35" name="object 35"/>
          <p:cNvSpPr txBox="1"/>
          <p:nvPr/>
        </p:nvSpPr>
        <p:spPr>
          <a:xfrm>
            <a:off x="9239757" y="2003882"/>
            <a:ext cx="7555865" cy="6245860"/>
          </a:xfrm>
          <a:prstGeom prst="rect">
            <a:avLst/>
          </a:prstGeom>
        </p:spPr>
        <p:txBody>
          <a:bodyPr vert="horz" wrap="square" lIns="0" tIns="12700" rIns="0" bIns="0" rtlCol="0">
            <a:spAutoFit/>
          </a:bodyPr>
          <a:lstStyle/>
          <a:p>
            <a:pPr marL="12065" marR="5080" indent="8890" algn="ctr">
              <a:lnSpc>
                <a:spcPct val="100000"/>
              </a:lnSpc>
              <a:spcBef>
                <a:spcPts val="100"/>
              </a:spcBef>
            </a:pPr>
            <a:r>
              <a:rPr lang="en-US" sz="2400" b="1" dirty="0">
                <a:latin typeface="+mn-lt"/>
                <a:cs typeface="Calibri"/>
              </a:rPr>
              <a:t>Launched</a:t>
            </a:r>
            <a:r>
              <a:rPr lang="en-US" sz="2400" b="1" spc="-35" dirty="0">
                <a:latin typeface="+mn-lt"/>
                <a:cs typeface="Calibri"/>
              </a:rPr>
              <a:t> </a:t>
            </a:r>
            <a:r>
              <a:rPr lang="en-US" sz="2400" b="1" dirty="0">
                <a:latin typeface="+mn-lt"/>
                <a:cs typeface="Calibri"/>
              </a:rPr>
              <a:t>in</a:t>
            </a:r>
            <a:r>
              <a:rPr lang="en-US" sz="2400" b="1" spc="-55" dirty="0">
                <a:latin typeface="+mn-lt"/>
                <a:cs typeface="Calibri"/>
              </a:rPr>
              <a:t> </a:t>
            </a:r>
            <a:r>
              <a:rPr lang="en-US" sz="2400" b="1" dirty="0">
                <a:latin typeface="+mn-lt"/>
                <a:cs typeface="Calibri"/>
              </a:rPr>
              <a:t>2010,</a:t>
            </a:r>
            <a:r>
              <a:rPr lang="en-US" sz="2400" b="1" spc="-55" dirty="0">
                <a:latin typeface="+mn-lt"/>
                <a:cs typeface="Calibri"/>
              </a:rPr>
              <a:t> </a:t>
            </a:r>
            <a:r>
              <a:rPr lang="en-US" sz="2400" b="1" spc="-25" dirty="0">
                <a:latin typeface="+mn-lt"/>
                <a:cs typeface="Calibri"/>
              </a:rPr>
              <a:t>Zomato’s</a:t>
            </a:r>
            <a:r>
              <a:rPr lang="en-US" sz="2400" b="1" spc="-40" dirty="0">
                <a:latin typeface="+mn-lt"/>
                <a:cs typeface="Calibri"/>
              </a:rPr>
              <a:t> </a:t>
            </a:r>
            <a:r>
              <a:rPr lang="en-US" sz="2400" b="1" dirty="0">
                <a:latin typeface="+mn-lt"/>
                <a:cs typeface="Calibri"/>
              </a:rPr>
              <a:t>technology</a:t>
            </a:r>
            <a:r>
              <a:rPr lang="en-US" sz="2400" b="1" spc="-45" dirty="0">
                <a:latin typeface="+mn-lt"/>
                <a:cs typeface="Calibri"/>
              </a:rPr>
              <a:t> </a:t>
            </a:r>
            <a:r>
              <a:rPr lang="en-US" sz="2400" b="1" spc="-10" dirty="0">
                <a:latin typeface="+mn-lt"/>
                <a:cs typeface="Calibri"/>
              </a:rPr>
              <a:t>platform</a:t>
            </a:r>
            <a:r>
              <a:rPr lang="en-US" sz="2400" b="1" spc="-70" dirty="0">
                <a:latin typeface="+mn-lt"/>
                <a:cs typeface="Calibri"/>
              </a:rPr>
              <a:t> </a:t>
            </a:r>
            <a:r>
              <a:rPr lang="en-US" sz="2400" b="1" spc="-10" dirty="0">
                <a:latin typeface="+mn-lt"/>
                <a:cs typeface="Calibri"/>
              </a:rPr>
              <a:t>connects customers,</a:t>
            </a:r>
            <a:r>
              <a:rPr lang="en-US" sz="2400" b="1" spc="-95" dirty="0">
                <a:latin typeface="+mn-lt"/>
                <a:cs typeface="Calibri"/>
              </a:rPr>
              <a:t> </a:t>
            </a:r>
            <a:r>
              <a:rPr lang="en-US" sz="2400" b="1" spc="-10" dirty="0">
                <a:latin typeface="+mn-lt"/>
                <a:cs typeface="Calibri"/>
              </a:rPr>
              <a:t>restaurant</a:t>
            </a:r>
            <a:r>
              <a:rPr lang="en-US" sz="2400" b="1" spc="-65" dirty="0">
                <a:latin typeface="+mn-lt"/>
                <a:cs typeface="Calibri"/>
              </a:rPr>
              <a:t> </a:t>
            </a:r>
            <a:r>
              <a:rPr lang="en-US" sz="2400" b="1" dirty="0">
                <a:latin typeface="+mn-lt"/>
                <a:cs typeface="Calibri"/>
              </a:rPr>
              <a:t>partners</a:t>
            </a:r>
            <a:r>
              <a:rPr lang="en-US" sz="2400" b="1" spc="-95" dirty="0">
                <a:latin typeface="+mn-lt"/>
                <a:cs typeface="Calibri"/>
              </a:rPr>
              <a:t> </a:t>
            </a:r>
            <a:r>
              <a:rPr lang="en-US" sz="2400" b="1" dirty="0">
                <a:latin typeface="+mn-lt"/>
                <a:cs typeface="Calibri"/>
              </a:rPr>
              <a:t>and</a:t>
            </a:r>
            <a:r>
              <a:rPr lang="en-US" sz="2400" b="1" spc="-70" dirty="0">
                <a:latin typeface="+mn-lt"/>
                <a:cs typeface="Calibri"/>
              </a:rPr>
              <a:t> </a:t>
            </a:r>
            <a:r>
              <a:rPr lang="en-US" sz="2400" b="1" dirty="0">
                <a:latin typeface="+mn-lt"/>
                <a:cs typeface="Calibri"/>
              </a:rPr>
              <a:t>delivery</a:t>
            </a:r>
            <a:r>
              <a:rPr lang="en-US" sz="2400" b="1" spc="-60" dirty="0">
                <a:latin typeface="+mn-lt"/>
                <a:cs typeface="Calibri"/>
              </a:rPr>
              <a:t> </a:t>
            </a:r>
            <a:r>
              <a:rPr lang="en-US" sz="2400" b="1" spc="-10" dirty="0">
                <a:latin typeface="+mn-lt"/>
                <a:cs typeface="Calibri"/>
              </a:rPr>
              <a:t>partners, </a:t>
            </a:r>
            <a:r>
              <a:rPr lang="en-US" sz="2400" b="1" dirty="0">
                <a:latin typeface="+mn-lt"/>
                <a:cs typeface="Calibri"/>
              </a:rPr>
              <a:t>serving</a:t>
            </a:r>
            <a:r>
              <a:rPr lang="en-US" sz="2400" b="1" spc="-50" dirty="0">
                <a:latin typeface="+mn-lt"/>
                <a:cs typeface="Calibri"/>
              </a:rPr>
              <a:t> </a:t>
            </a:r>
            <a:r>
              <a:rPr lang="en-US" sz="2400" b="1" dirty="0">
                <a:latin typeface="+mn-lt"/>
                <a:cs typeface="Calibri"/>
              </a:rPr>
              <a:t>their</a:t>
            </a:r>
            <a:r>
              <a:rPr lang="en-US" sz="2400" b="1" spc="-35" dirty="0">
                <a:latin typeface="+mn-lt"/>
                <a:cs typeface="Calibri"/>
              </a:rPr>
              <a:t> </a:t>
            </a:r>
            <a:r>
              <a:rPr lang="en-US" sz="2400" b="1" dirty="0">
                <a:latin typeface="+mn-lt"/>
                <a:cs typeface="Calibri"/>
              </a:rPr>
              <a:t>multiple</a:t>
            </a:r>
            <a:r>
              <a:rPr lang="en-US" sz="2400" b="1" spc="-100" dirty="0">
                <a:latin typeface="+mn-lt"/>
                <a:cs typeface="Calibri"/>
              </a:rPr>
              <a:t> </a:t>
            </a:r>
            <a:r>
              <a:rPr lang="en-US" sz="2400" b="1" dirty="0">
                <a:latin typeface="+mn-lt"/>
                <a:cs typeface="Calibri"/>
              </a:rPr>
              <a:t>needs.</a:t>
            </a:r>
            <a:r>
              <a:rPr lang="en-US" sz="2400" b="1" spc="-15" dirty="0">
                <a:latin typeface="+mn-lt"/>
                <a:cs typeface="Calibri"/>
              </a:rPr>
              <a:t> </a:t>
            </a:r>
            <a:r>
              <a:rPr lang="en-US" sz="2400" b="1" spc="-10" dirty="0">
                <a:latin typeface="+mn-lt"/>
                <a:cs typeface="Calibri"/>
              </a:rPr>
              <a:t>Customers</a:t>
            </a:r>
            <a:r>
              <a:rPr lang="en-US" sz="2400" b="1" spc="-35" dirty="0">
                <a:latin typeface="+mn-lt"/>
                <a:cs typeface="Calibri"/>
              </a:rPr>
              <a:t> </a:t>
            </a:r>
            <a:r>
              <a:rPr lang="en-US" sz="2400" b="1" dirty="0">
                <a:latin typeface="+mn-lt"/>
                <a:cs typeface="Calibri"/>
              </a:rPr>
              <a:t>use</a:t>
            </a:r>
            <a:r>
              <a:rPr lang="en-US" sz="2400" b="1" spc="-50" dirty="0">
                <a:latin typeface="+mn-lt"/>
                <a:cs typeface="Calibri"/>
              </a:rPr>
              <a:t> </a:t>
            </a:r>
            <a:r>
              <a:rPr lang="en-US" sz="2400" b="1" dirty="0">
                <a:latin typeface="+mn-lt"/>
                <a:cs typeface="Calibri"/>
              </a:rPr>
              <a:t>the</a:t>
            </a:r>
            <a:r>
              <a:rPr lang="en-US" sz="2400" b="1" spc="-30" dirty="0">
                <a:latin typeface="+mn-lt"/>
                <a:cs typeface="Calibri"/>
              </a:rPr>
              <a:t> </a:t>
            </a:r>
            <a:r>
              <a:rPr lang="en-US" sz="2400" b="1" spc="-10" dirty="0">
                <a:latin typeface="+mn-lt"/>
                <a:cs typeface="Calibri"/>
              </a:rPr>
              <a:t>platform</a:t>
            </a:r>
            <a:r>
              <a:rPr lang="en-US" sz="2400" b="1" spc="-75" dirty="0">
                <a:latin typeface="+mn-lt"/>
                <a:cs typeface="Calibri"/>
              </a:rPr>
              <a:t> </a:t>
            </a:r>
            <a:r>
              <a:rPr lang="en-US" sz="2400" b="1" spc="-25" dirty="0">
                <a:latin typeface="+mn-lt"/>
                <a:cs typeface="Calibri"/>
              </a:rPr>
              <a:t>to </a:t>
            </a:r>
            <a:r>
              <a:rPr lang="en-US" sz="2400" b="1" dirty="0">
                <a:latin typeface="+mn-lt"/>
                <a:cs typeface="Calibri"/>
              </a:rPr>
              <a:t>search</a:t>
            </a:r>
            <a:r>
              <a:rPr lang="en-US" sz="2400" b="1" spc="-45" dirty="0">
                <a:latin typeface="+mn-lt"/>
                <a:cs typeface="Calibri"/>
              </a:rPr>
              <a:t> </a:t>
            </a:r>
            <a:r>
              <a:rPr lang="en-US" sz="2400" b="1" dirty="0">
                <a:latin typeface="+mn-lt"/>
                <a:cs typeface="Calibri"/>
              </a:rPr>
              <a:t>and</a:t>
            </a:r>
            <a:r>
              <a:rPr lang="en-US" sz="2400" b="1" spc="-40" dirty="0">
                <a:latin typeface="+mn-lt"/>
                <a:cs typeface="Calibri"/>
              </a:rPr>
              <a:t> </a:t>
            </a:r>
            <a:r>
              <a:rPr lang="en-US" sz="2400" b="1" dirty="0">
                <a:latin typeface="+mn-lt"/>
                <a:cs typeface="Calibri"/>
              </a:rPr>
              <a:t>discover</a:t>
            </a:r>
            <a:r>
              <a:rPr lang="en-US" sz="2400" b="1" spc="-65" dirty="0">
                <a:latin typeface="+mn-lt"/>
                <a:cs typeface="Calibri"/>
              </a:rPr>
              <a:t> </a:t>
            </a:r>
            <a:r>
              <a:rPr lang="en-US" sz="2400" b="1" spc="-20" dirty="0">
                <a:latin typeface="+mn-lt"/>
                <a:cs typeface="Calibri"/>
              </a:rPr>
              <a:t>restaurants,</a:t>
            </a:r>
            <a:r>
              <a:rPr lang="en-US" sz="2400" b="1" spc="-70" dirty="0">
                <a:latin typeface="+mn-lt"/>
                <a:cs typeface="Calibri"/>
              </a:rPr>
              <a:t> </a:t>
            </a:r>
            <a:r>
              <a:rPr lang="en-US" sz="2400" b="1" dirty="0">
                <a:latin typeface="+mn-lt"/>
                <a:cs typeface="Calibri"/>
              </a:rPr>
              <a:t>read</a:t>
            </a:r>
            <a:r>
              <a:rPr lang="en-US" sz="2400" b="1" spc="-25" dirty="0">
                <a:latin typeface="+mn-lt"/>
                <a:cs typeface="Calibri"/>
              </a:rPr>
              <a:t> </a:t>
            </a:r>
            <a:r>
              <a:rPr lang="en-US" sz="2400" b="1" dirty="0">
                <a:latin typeface="+mn-lt"/>
                <a:cs typeface="Calibri"/>
              </a:rPr>
              <a:t>and</a:t>
            </a:r>
            <a:r>
              <a:rPr lang="en-US" sz="2400" b="1" spc="-40" dirty="0">
                <a:latin typeface="+mn-lt"/>
                <a:cs typeface="Calibri"/>
              </a:rPr>
              <a:t> </a:t>
            </a:r>
            <a:r>
              <a:rPr lang="en-US" sz="2400" b="1" spc="-10" dirty="0">
                <a:latin typeface="+mn-lt"/>
                <a:cs typeface="Calibri"/>
              </a:rPr>
              <a:t>write</a:t>
            </a:r>
            <a:endParaRPr lang="en-US" sz="2400" b="1" dirty="0">
              <a:latin typeface="+mn-lt"/>
              <a:cs typeface="Calibri"/>
            </a:endParaRPr>
          </a:p>
          <a:p>
            <a:pPr marL="121920" marR="111760" algn="ctr">
              <a:lnSpc>
                <a:spcPct val="100000"/>
              </a:lnSpc>
              <a:spcBef>
                <a:spcPts val="5"/>
              </a:spcBef>
            </a:pPr>
            <a:r>
              <a:rPr lang="en-US" sz="2400" b="1" dirty="0">
                <a:latin typeface="Calibri"/>
                <a:cs typeface="Calibri"/>
              </a:rPr>
              <a:t>customer</a:t>
            </a:r>
            <a:r>
              <a:rPr lang="en-US" sz="2400" b="1" spc="-85" dirty="0">
                <a:latin typeface="Calibri"/>
                <a:cs typeface="Calibri"/>
              </a:rPr>
              <a:t> </a:t>
            </a:r>
            <a:r>
              <a:rPr lang="en-US" sz="2400" b="1" spc="-10" dirty="0">
                <a:latin typeface="Calibri"/>
                <a:cs typeface="Calibri"/>
              </a:rPr>
              <a:t>generated</a:t>
            </a:r>
            <a:r>
              <a:rPr lang="en-US" sz="2400" b="1" spc="-35" dirty="0">
                <a:latin typeface="Calibri"/>
                <a:cs typeface="Calibri"/>
              </a:rPr>
              <a:t> </a:t>
            </a:r>
            <a:r>
              <a:rPr lang="en-US" sz="2400" b="1" spc="-10" dirty="0">
                <a:latin typeface="Calibri"/>
                <a:cs typeface="Calibri"/>
              </a:rPr>
              <a:t>reviews</a:t>
            </a:r>
            <a:r>
              <a:rPr lang="en-US" sz="2400" b="1" spc="-65" dirty="0">
                <a:latin typeface="Calibri"/>
                <a:cs typeface="Calibri"/>
              </a:rPr>
              <a:t> </a:t>
            </a:r>
            <a:r>
              <a:rPr lang="en-US" sz="2400" b="1" dirty="0">
                <a:latin typeface="Calibri"/>
                <a:cs typeface="Calibri"/>
              </a:rPr>
              <a:t>and</a:t>
            </a:r>
            <a:r>
              <a:rPr lang="en-US" sz="2400" b="1" spc="-55" dirty="0">
                <a:latin typeface="Calibri"/>
                <a:cs typeface="Calibri"/>
              </a:rPr>
              <a:t> </a:t>
            </a:r>
            <a:r>
              <a:rPr lang="en-US" sz="2400" b="1" dirty="0">
                <a:latin typeface="Calibri"/>
                <a:cs typeface="Calibri"/>
              </a:rPr>
              <a:t>view</a:t>
            </a:r>
            <a:r>
              <a:rPr lang="en-US" sz="2400" b="1" spc="-60" dirty="0">
                <a:latin typeface="Calibri"/>
                <a:cs typeface="Calibri"/>
              </a:rPr>
              <a:t> </a:t>
            </a:r>
            <a:r>
              <a:rPr lang="en-US" sz="2400" b="1" dirty="0">
                <a:latin typeface="Calibri"/>
                <a:cs typeface="Calibri"/>
              </a:rPr>
              <a:t>and</a:t>
            </a:r>
            <a:r>
              <a:rPr lang="en-US" sz="2400" b="1" spc="-55" dirty="0">
                <a:latin typeface="Calibri"/>
                <a:cs typeface="Calibri"/>
              </a:rPr>
              <a:t> </a:t>
            </a:r>
            <a:r>
              <a:rPr lang="en-US" sz="2400" b="1" dirty="0">
                <a:latin typeface="Calibri"/>
                <a:cs typeface="Calibri"/>
              </a:rPr>
              <a:t>upload</a:t>
            </a:r>
            <a:r>
              <a:rPr lang="en-US" sz="2400" b="1" spc="-85" dirty="0">
                <a:latin typeface="Calibri"/>
                <a:cs typeface="Calibri"/>
              </a:rPr>
              <a:t> </a:t>
            </a:r>
            <a:r>
              <a:rPr lang="en-US" sz="2400" b="1" spc="-10" dirty="0">
                <a:latin typeface="Calibri"/>
                <a:cs typeface="Calibri"/>
              </a:rPr>
              <a:t>photos, </a:t>
            </a:r>
            <a:r>
              <a:rPr lang="en-US" sz="2400" b="1" dirty="0">
                <a:latin typeface="Calibri"/>
                <a:cs typeface="Calibri"/>
              </a:rPr>
              <a:t>order</a:t>
            </a:r>
            <a:r>
              <a:rPr lang="en-US" sz="2400" b="1" spc="-75" dirty="0">
                <a:latin typeface="Calibri"/>
                <a:cs typeface="Calibri"/>
              </a:rPr>
              <a:t> </a:t>
            </a:r>
            <a:r>
              <a:rPr lang="en-US" sz="2400" b="1" dirty="0">
                <a:latin typeface="Calibri"/>
                <a:cs typeface="Calibri"/>
              </a:rPr>
              <a:t>food</a:t>
            </a:r>
            <a:r>
              <a:rPr lang="en-US" sz="2400" b="1" spc="-75" dirty="0">
                <a:latin typeface="Calibri"/>
                <a:cs typeface="Calibri"/>
              </a:rPr>
              <a:t> </a:t>
            </a:r>
            <a:r>
              <a:rPr lang="en-US" sz="2400" b="1" spc="-20" dirty="0">
                <a:latin typeface="Calibri"/>
                <a:cs typeface="Calibri"/>
              </a:rPr>
              <a:t>delivery,</a:t>
            </a:r>
            <a:r>
              <a:rPr lang="en-US" sz="2400" b="1" spc="-35" dirty="0">
                <a:latin typeface="Calibri"/>
                <a:cs typeface="Calibri"/>
              </a:rPr>
              <a:t> </a:t>
            </a:r>
            <a:r>
              <a:rPr lang="en-US" sz="2400" b="1" dirty="0">
                <a:latin typeface="Calibri"/>
                <a:cs typeface="Calibri"/>
              </a:rPr>
              <a:t>book</a:t>
            </a:r>
            <a:r>
              <a:rPr lang="en-US" sz="2400" b="1" spc="-80" dirty="0">
                <a:latin typeface="Calibri"/>
                <a:cs typeface="Calibri"/>
              </a:rPr>
              <a:t> </a:t>
            </a:r>
            <a:r>
              <a:rPr lang="en-US" sz="2400" b="1" dirty="0">
                <a:latin typeface="Calibri"/>
                <a:cs typeface="Calibri"/>
              </a:rPr>
              <a:t>a</a:t>
            </a:r>
            <a:r>
              <a:rPr lang="en-US" sz="2400" b="1" spc="-45" dirty="0">
                <a:latin typeface="Calibri"/>
                <a:cs typeface="Calibri"/>
              </a:rPr>
              <a:t> </a:t>
            </a:r>
            <a:r>
              <a:rPr lang="en-US" sz="2400" b="1" dirty="0">
                <a:latin typeface="Calibri"/>
                <a:cs typeface="Calibri"/>
              </a:rPr>
              <a:t>table</a:t>
            </a:r>
            <a:r>
              <a:rPr lang="en-US" sz="2400" b="1" spc="-45" dirty="0">
                <a:latin typeface="Calibri"/>
                <a:cs typeface="Calibri"/>
              </a:rPr>
              <a:t> </a:t>
            </a:r>
            <a:r>
              <a:rPr lang="en-US" sz="2400" b="1" dirty="0">
                <a:latin typeface="Calibri"/>
                <a:cs typeface="Calibri"/>
              </a:rPr>
              <a:t>and</a:t>
            </a:r>
            <a:r>
              <a:rPr lang="en-US" sz="2400" b="1" spc="-50" dirty="0">
                <a:latin typeface="Calibri"/>
                <a:cs typeface="Calibri"/>
              </a:rPr>
              <a:t> </a:t>
            </a:r>
            <a:r>
              <a:rPr lang="en-US" sz="2400" b="1" dirty="0">
                <a:latin typeface="Calibri"/>
                <a:cs typeface="Calibri"/>
              </a:rPr>
              <a:t>make</a:t>
            </a:r>
            <a:r>
              <a:rPr lang="en-US" sz="2400" b="1" spc="-25" dirty="0">
                <a:latin typeface="Calibri"/>
                <a:cs typeface="Calibri"/>
              </a:rPr>
              <a:t> </a:t>
            </a:r>
            <a:r>
              <a:rPr lang="en-US" sz="2400" b="1" spc="-10" dirty="0">
                <a:latin typeface="Calibri"/>
                <a:cs typeface="Calibri"/>
              </a:rPr>
              <a:t>payments </a:t>
            </a:r>
            <a:r>
              <a:rPr lang="en-US" sz="2400" b="1" dirty="0">
                <a:latin typeface="Calibri"/>
                <a:cs typeface="Calibri"/>
              </a:rPr>
              <a:t>while</a:t>
            </a:r>
            <a:r>
              <a:rPr lang="en-US" sz="2400" b="1" spc="-70" dirty="0">
                <a:latin typeface="Calibri"/>
                <a:cs typeface="Calibri"/>
              </a:rPr>
              <a:t> </a:t>
            </a:r>
            <a:r>
              <a:rPr lang="en-US" sz="2400" b="1" dirty="0">
                <a:latin typeface="Calibri"/>
                <a:cs typeface="Calibri"/>
              </a:rPr>
              <a:t>dining-out</a:t>
            </a:r>
            <a:r>
              <a:rPr lang="en-US" sz="2400" b="1" spc="-70" dirty="0">
                <a:latin typeface="Calibri"/>
                <a:cs typeface="Calibri"/>
              </a:rPr>
              <a:t> </a:t>
            </a:r>
            <a:r>
              <a:rPr lang="en-US" sz="2400" b="1" dirty="0">
                <a:latin typeface="Calibri"/>
                <a:cs typeface="Calibri"/>
              </a:rPr>
              <a:t>at</a:t>
            </a:r>
            <a:r>
              <a:rPr lang="en-US" sz="2400" b="1" spc="-20" dirty="0">
                <a:latin typeface="Calibri"/>
                <a:cs typeface="Calibri"/>
              </a:rPr>
              <a:t> </a:t>
            </a:r>
            <a:r>
              <a:rPr lang="en-US" sz="2400" b="1" spc="-10" dirty="0">
                <a:latin typeface="Calibri"/>
                <a:cs typeface="Calibri"/>
              </a:rPr>
              <a:t>restaurants.</a:t>
            </a:r>
            <a:r>
              <a:rPr lang="en-US" sz="2400" b="1" spc="-20" dirty="0">
                <a:latin typeface="Calibri"/>
                <a:cs typeface="Calibri"/>
              </a:rPr>
              <a:t> </a:t>
            </a:r>
            <a:r>
              <a:rPr lang="en-US" sz="2400" b="1" dirty="0">
                <a:latin typeface="Calibri"/>
                <a:cs typeface="Calibri"/>
              </a:rPr>
              <a:t>On</a:t>
            </a:r>
            <a:r>
              <a:rPr lang="en-US" sz="2400" b="1" spc="-45" dirty="0">
                <a:latin typeface="Calibri"/>
                <a:cs typeface="Calibri"/>
              </a:rPr>
              <a:t> </a:t>
            </a:r>
            <a:r>
              <a:rPr lang="en-US" sz="2400" b="1" dirty="0">
                <a:latin typeface="Calibri"/>
                <a:cs typeface="Calibri"/>
              </a:rPr>
              <a:t>the</a:t>
            </a:r>
            <a:r>
              <a:rPr lang="en-US" sz="2400" b="1" spc="-25" dirty="0">
                <a:latin typeface="Calibri"/>
                <a:cs typeface="Calibri"/>
              </a:rPr>
              <a:t> </a:t>
            </a:r>
            <a:r>
              <a:rPr lang="en-US" sz="2400" b="1" dirty="0">
                <a:latin typeface="Calibri"/>
                <a:cs typeface="Calibri"/>
              </a:rPr>
              <a:t>other</a:t>
            </a:r>
            <a:r>
              <a:rPr lang="en-US" sz="2400" b="1" spc="-50" dirty="0">
                <a:latin typeface="Calibri"/>
                <a:cs typeface="Calibri"/>
              </a:rPr>
              <a:t> </a:t>
            </a:r>
            <a:r>
              <a:rPr lang="en-US" sz="2400" b="1" dirty="0">
                <a:latin typeface="Calibri"/>
                <a:cs typeface="Calibri"/>
              </a:rPr>
              <a:t>hand,</a:t>
            </a:r>
            <a:r>
              <a:rPr lang="en-US" sz="2400" b="1" spc="-15" dirty="0">
                <a:latin typeface="Calibri"/>
                <a:cs typeface="Calibri"/>
              </a:rPr>
              <a:t> </a:t>
            </a:r>
            <a:r>
              <a:rPr lang="en-US" sz="2400" b="1" spc="-25" dirty="0">
                <a:latin typeface="Calibri"/>
                <a:cs typeface="Calibri"/>
              </a:rPr>
              <a:t>It </a:t>
            </a:r>
            <a:r>
              <a:rPr lang="en-US" sz="2400" b="1" dirty="0">
                <a:latin typeface="Calibri"/>
                <a:cs typeface="Calibri"/>
              </a:rPr>
              <a:t>provide</a:t>
            </a:r>
            <a:r>
              <a:rPr lang="en-US" sz="2400" b="1" spc="-55" dirty="0">
                <a:latin typeface="Calibri"/>
                <a:cs typeface="Calibri"/>
              </a:rPr>
              <a:t> </a:t>
            </a:r>
            <a:r>
              <a:rPr lang="en-US" sz="2400" b="1" spc="-20" dirty="0">
                <a:latin typeface="Calibri"/>
                <a:cs typeface="Calibri"/>
              </a:rPr>
              <a:t>restaurant</a:t>
            </a:r>
            <a:r>
              <a:rPr lang="en-US" sz="2400" b="1" spc="-40" dirty="0">
                <a:latin typeface="Calibri"/>
                <a:cs typeface="Calibri"/>
              </a:rPr>
              <a:t> </a:t>
            </a:r>
            <a:r>
              <a:rPr lang="en-US" sz="2400" b="1" dirty="0">
                <a:latin typeface="Calibri"/>
                <a:cs typeface="Calibri"/>
              </a:rPr>
              <a:t>partners</a:t>
            </a:r>
            <a:r>
              <a:rPr lang="en-US" sz="2400" b="1" spc="-45" dirty="0">
                <a:latin typeface="Calibri"/>
                <a:cs typeface="Calibri"/>
              </a:rPr>
              <a:t> </a:t>
            </a:r>
            <a:r>
              <a:rPr lang="en-US" sz="2400" b="1" dirty="0">
                <a:latin typeface="Calibri"/>
                <a:cs typeface="Calibri"/>
              </a:rPr>
              <a:t>with</a:t>
            </a:r>
            <a:r>
              <a:rPr lang="en-US" sz="2400" b="1" spc="-35" dirty="0">
                <a:latin typeface="Calibri"/>
                <a:cs typeface="Calibri"/>
              </a:rPr>
              <a:t> </a:t>
            </a:r>
            <a:r>
              <a:rPr lang="en-US" sz="2400" b="1" spc="-10" dirty="0">
                <a:latin typeface="+mn-lt"/>
                <a:cs typeface="Calibri"/>
              </a:rPr>
              <a:t>industry-specific</a:t>
            </a:r>
            <a:r>
              <a:rPr lang="en-US" sz="2400" b="1" spc="-10" dirty="0">
                <a:latin typeface="Calibri"/>
                <a:cs typeface="Calibri"/>
              </a:rPr>
              <a:t> marketing</a:t>
            </a:r>
            <a:endParaRPr lang="en-US" sz="2400" dirty="0">
              <a:latin typeface="Calibri"/>
              <a:cs typeface="Calibri"/>
            </a:endParaRPr>
          </a:p>
          <a:p>
            <a:pPr marL="6985" algn="ctr">
              <a:lnSpc>
                <a:spcPct val="100000"/>
              </a:lnSpc>
              <a:spcBef>
                <a:spcPts val="5"/>
              </a:spcBef>
            </a:pPr>
            <a:r>
              <a:rPr lang="en-US" sz="2400" b="1" dirty="0">
                <a:latin typeface="Calibri"/>
                <a:cs typeface="Calibri"/>
              </a:rPr>
              <a:t>tools</a:t>
            </a:r>
            <a:r>
              <a:rPr lang="en-US" sz="2400" b="1" spc="-80" dirty="0">
                <a:latin typeface="Calibri"/>
                <a:cs typeface="Calibri"/>
              </a:rPr>
              <a:t> </a:t>
            </a:r>
            <a:r>
              <a:rPr lang="en-US" sz="2400" b="1" dirty="0">
                <a:latin typeface="Calibri"/>
                <a:cs typeface="Calibri"/>
              </a:rPr>
              <a:t>which</a:t>
            </a:r>
            <a:r>
              <a:rPr lang="en-US" sz="2400" b="1" spc="-65" dirty="0">
                <a:latin typeface="Calibri"/>
                <a:cs typeface="Calibri"/>
              </a:rPr>
              <a:t> </a:t>
            </a:r>
            <a:r>
              <a:rPr lang="en-US" sz="2400" b="1" dirty="0">
                <a:latin typeface="Calibri"/>
                <a:cs typeface="Calibri"/>
              </a:rPr>
              <a:t>enable</a:t>
            </a:r>
            <a:r>
              <a:rPr lang="en-US" sz="2400" b="1" spc="-60" dirty="0">
                <a:latin typeface="Calibri"/>
                <a:cs typeface="Calibri"/>
              </a:rPr>
              <a:t> </a:t>
            </a:r>
            <a:r>
              <a:rPr lang="en-US" sz="2400" b="1" dirty="0">
                <a:latin typeface="Calibri"/>
                <a:cs typeface="Calibri"/>
              </a:rPr>
              <a:t>them</a:t>
            </a:r>
            <a:r>
              <a:rPr lang="en-US" sz="2400" b="1" spc="-45" dirty="0">
                <a:latin typeface="Calibri"/>
                <a:cs typeface="Calibri"/>
              </a:rPr>
              <a:t> </a:t>
            </a:r>
            <a:r>
              <a:rPr lang="en-US" sz="2400" b="1" dirty="0">
                <a:latin typeface="Calibri"/>
                <a:cs typeface="Calibri"/>
              </a:rPr>
              <a:t>to</a:t>
            </a:r>
            <a:r>
              <a:rPr lang="en-US" sz="2400" b="1" spc="-55" dirty="0">
                <a:latin typeface="Calibri"/>
                <a:cs typeface="Calibri"/>
              </a:rPr>
              <a:t> </a:t>
            </a:r>
            <a:r>
              <a:rPr lang="en-US" sz="2400" b="1" dirty="0">
                <a:latin typeface="Calibri"/>
                <a:cs typeface="Calibri"/>
              </a:rPr>
              <a:t>engage</a:t>
            </a:r>
            <a:r>
              <a:rPr lang="en-US" sz="2400" b="1" spc="-20" dirty="0">
                <a:latin typeface="Calibri"/>
                <a:cs typeface="Calibri"/>
              </a:rPr>
              <a:t> </a:t>
            </a:r>
            <a:r>
              <a:rPr lang="en-US" sz="2400" b="1" dirty="0">
                <a:latin typeface="Calibri"/>
                <a:cs typeface="Calibri"/>
              </a:rPr>
              <a:t>and</a:t>
            </a:r>
            <a:r>
              <a:rPr lang="en-US" sz="2400" b="1" spc="-25" dirty="0">
                <a:latin typeface="Calibri"/>
                <a:cs typeface="Calibri"/>
              </a:rPr>
              <a:t> </a:t>
            </a:r>
            <a:r>
              <a:rPr lang="en-US" sz="2400" b="1" dirty="0">
                <a:latin typeface="Calibri"/>
                <a:cs typeface="Calibri"/>
              </a:rPr>
              <a:t>acquire</a:t>
            </a:r>
            <a:r>
              <a:rPr lang="en-US" sz="2400" b="1" spc="-85" dirty="0">
                <a:latin typeface="Calibri"/>
                <a:cs typeface="Calibri"/>
              </a:rPr>
              <a:t> </a:t>
            </a:r>
            <a:r>
              <a:rPr lang="en-US" sz="2400" b="1" spc="-10" dirty="0">
                <a:latin typeface="Calibri"/>
                <a:cs typeface="Calibri"/>
              </a:rPr>
              <a:t>customers</a:t>
            </a:r>
            <a:endParaRPr lang="en-US" sz="2400" dirty="0">
              <a:latin typeface="Calibri"/>
              <a:cs typeface="Calibri"/>
            </a:endParaRPr>
          </a:p>
          <a:p>
            <a:pPr marL="21590" marR="10795" indent="436245">
              <a:lnSpc>
                <a:spcPct val="100000"/>
              </a:lnSpc>
            </a:pPr>
            <a:r>
              <a:rPr lang="en-US" sz="2400" b="1" dirty="0">
                <a:latin typeface="Calibri"/>
                <a:cs typeface="Calibri"/>
              </a:rPr>
              <a:t>to</a:t>
            </a:r>
            <a:r>
              <a:rPr lang="en-US" sz="2400" b="1" spc="-30" dirty="0">
                <a:latin typeface="Calibri"/>
                <a:cs typeface="Calibri"/>
              </a:rPr>
              <a:t> </a:t>
            </a:r>
            <a:r>
              <a:rPr lang="en-US" sz="2400" b="1" dirty="0">
                <a:latin typeface="Calibri"/>
                <a:cs typeface="Calibri"/>
              </a:rPr>
              <a:t>grow</a:t>
            </a:r>
            <a:r>
              <a:rPr lang="en-US" sz="2400" b="1" spc="-45" dirty="0">
                <a:latin typeface="Calibri"/>
                <a:cs typeface="Calibri"/>
              </a:rPr>
              <a:t> </a:t>
            </a:r>
            <a:r>
              <a:rPr lang="en-US" sz="2400" b="1" dirty="0">
                <a:latin typeface="Calibri"/>
                <a:cs typeface="Calibri"/>
              </a:rPr>
              <a:t>their</a:t>
            </a:r>
            <a:r>
              <a:rPr lang="en-US" sz="2400" b="1" spc="-55" dirty="0">
                <a:latin typeface="Calibri"/>
                <a:cs typeface="Calibri"/>
              </a:rPr>
              <a:t> </a:t>
            </a:r>
            <a:r>
              <a:rPr lang="en-US" sz="2400" b="1" dirty="0">
                <a:latin typeface="Calibri"/>
                <a:cs typeface="Calibri"/>
              </a:rPr>
              <a:t>business</a:t>
            </a:r>
            <a:r>
              <a:rPr lang="en-US" sz="2400" b="1" spc="-30" dirty="0">
                <a:latin typeface="Calibri"/>
                <a:cs typeface="Calibri"/>
              </a:rPr>
              <a:t> </a:t>
            </a:r>
            <a:r>
              <a:rPr lang="en-US" sz="2400" b="1" dirty="0">
                <a:latin typeface="Calibri"/>
                <a:cs typeface="Calibri"/>
              </a:rPr>
              <a:t>while</a:t>
            </a:r>
            <a:r>
              <a:rPr lang="en-US" sz="2400" b="1" spc="-70" dirty="0">
                <a:latin typeface="Calibri"/>
                <a:cs typeface="Calibri"/>
              </a:rPr>
              <a:t> </a:t>
            </a:r>
            <a:r>
              <a:rPr lang="en-US" sz="2400" b="1" dirty="0">
                <a:latin typeface="Calibri"/>
                <a:cs typeface="Calibri"/>
              </a:rPr>
              <a:t>also</a:t>
            </a:r>
            <a:r>
              <a:rPr lang="en-US" sz="2400" b="1" spc="-30" dirty="0">
                <a:latin typeface="Calibri"/>
                <a:cs typeface="Calibri"/>
              </a:rPr>
              <a:t> </a:t>
            </a:r>
            <a:r>
              <a:rPr lang="en-US" sz="2400" b="1" dirty="0">
                <a:latin typeface="Calibri"/>
                <a:cs typeface="Calibri"/>
              </a:rPr>
              <a:t>providing</a:t>
            </a:r>
            <a:r>
              <a:rPr lang="en-US" sz="2400" b="1" spc="-90" dirty="0">
                <a:latin typeface="Calibri"/>
                <a:cs typeface="Calibri"/>
              </a:rPr>
              <a:t> </a:t>
            </a:r>
            <a:r>
              <a:rPr lang="en-US" sz="2400" b="1" dirty="0">
                <a:latin typeface="Calibri"/>
                <a:cs typeface="Calibri"/>
              </a:rPr>
              <a:t>a</a:t>
            </a:r>
            <a:r>
              <a:rPr lang="en-US" sz="2400" b="1" spc="-45" dirty="0">
                <a:latin typeface="Calibri"/>
                <a:cs typeface="Calibri"/>
              </a:rPr>
              <a:t> </a:t>
            </a:r>
            <a:r>
              <a:rPr lang="en-US" sz="2400" b="1" spc="-10" dirty="0">
                <a:latin typeface="Calibri"/>
                <a:cs typeface="Calibri"/>
              </a:rPr>
              <a:t>reliable </a:t>
            </a:r>
            <a:r>
              <a:rPr lang="en-US" sz="2400" b="1" dirty="0">
                <a:latin typeface="Calibri"/>
                <a:cs typeface="Calibri"/>
              </a:rPr>
              <a:t>and</a:t>
            </a:r>
            <a:r>
              <a:rPr lang="en-US" sz="2400" b="1" spc="-70" dirty="0">
                <a:latin typeface="Calibri"/>
                <a:cs typeface="Calibri"/>
              </a:rPr>
              <a:t> </a:t>
            </a:r>
            <a:r>
              <a:rPr lang="en-US" sz="2400" b="1" dirty="0">
                <a:latin typeface="Calibri"/>
                <a:cs typeface="Calibri"/>
              </a:rPr>
              <a:t>efficient</a:t>
            </a:r>
            <a:r>
              <a:rPr lang="en-US" sz="2400" b="1" spc="-65" dirty="0">
                <a:latin typeface="Calibri"/>
                <a:cs typeface="Calibri"/>
              </a:rPr>
              <a:t> </a:t>
            </a:r>
            <a:r>
              <a:rPr lang="en-US" sz="2400" b="1" dirty="0">
                <a:latin typeface="Calibri"/>
                <a:cs typeface="Calibri"/>
              </a:rPr>
              <a:t>last</a:t>
            </a:r>
            <a:r>
              <a:rPr lang="en-US" sz="2400" b="1" spc="-65" dirty="0">
                <a:latin typeface="Calibri"/>
                <a:cs typeface="Calibri"/>
              </a:rPr>
              <a:t> </a:t>
            </a:r>
            <a:r>
              <a:rPr lang="en-US" sz="2400" b="1" dirty="0">
                <a:latin typeface="Calibri"/>
                <a:cs typeface="Calibri"/>
              </a:rPr>
              <a:t>mile</a:t>
            </a:r>
            <a:r>
              <a:rPr lang="en-US" sz="2400" b="1" spc="-80" dirty="0">
                <a:latin typeface="Calibri"/>
                <a:cs typeface="Calibri"/>
              </a:rPr>
              <a:t> </a:t>
            </a:r>
            <a:r>
              <a:rPr lang="en-US" sz="2400" b="1" dirty="0">
                <a:latin typeface="Calibri"/>
                <a:cs typeface="Calibri"/>
              </a:rPr>
              <a:t>delivery</a:t>
            </a:r>
            <a:r>
              <a:rPr lang="en-US" sz="2400" b="1" spc="-60" dirty="0">
                <a:latin typeface="Calibri"/>
                <a:cs typeface="Calibri"/>
              </a:rPr>
              <a:t> </a:t>
            </a:r>
            <a:r>
              <a:rPr lang="en-US" sz="2400" b="1" dirty="0">
                <a:latin typeface="Calibri"/>
                <a:cs typeface="Calibri"/>
              </a:rPr>
              <a:t>service.</a:t>
            </a:r>
            <a:r>
              <a:rPr lang="en-US" sz="2400" b="1" spc="-65" dirty="0">
                <a:latin typeface="Calibri"/>
                <a:cs typeface="Calibri"/>
              </a:rPr>
              <a:t> </a:t>
            </a:r>
            <a:r>
              <a:rPr lang="en-US" sz="2400" b="1" dirty="0">
                <a:latin typeface="Calibri"/>
                <a:cs typeface="Calibri"/>
              </a:rPr>
              <a:t>Zomato</a:t>
            </a:r>
            <a:r>
              <a:rPr lang="en-US" sz="2400" b="1" spc="-65" dirty="0">
                <a:latin typeface="Calibri"/>
                <a:cs typeface="Calibri"/>
              </a:rPr>
              <a:t> </a:t>
            </a:r>
            <a:r>
              <a:rPr lang="en-US" sz="2400" b="1" dirty="0">
                <a:latin typeface="Calibri"/>
                <a:cs typeface="Calibri"/>
              </a:rPr>
              <a:t>also</a:t>
            </a:r>
            <a:r>
              <a:rPr lang="en-US" sz="2400" b="1" spc="-70" dirty="0">
                <a:latin typeface="Calibri"/>
                <a:cs typeface="Calibri"/>
              </a:rPr>
              <a:t> </a:t>
            </a:r>
            <a:r>
              <a:rPr lang="en-US" sz="2400" b="1" spc="-10" dirty="0">
                <a:latin typeface="Calibri"/>
                <a:cs typeface="Calibri"/>
              </a:rPr>
              <a:t>operate</a:t>
            </a:r>
            <a:endParaRPr lang="en-US" sz="2400" dirty="0">
              <a:latin typeface="Calibri"/>
              <a:cs typeface="Calibri"/>
            </a:endParaRPr>
          </a:p>
          <a:p>
            <a:pPr marL="204470" marR="177800" indent="-11430" algn="ctr">
              <a:lnSpc>
                <a:spcPct val="100000"/>
              </a:lnSpc>
            </a:pPr>
            <a:r>
              <a:rPr lang="en-US" sz="2400" b="1" dirty="0">
                <a:latin typeface="Calibri"/>
                <a:cs typeface="Calibri"/>
              </a:rPr>
              <a:t>a</a:t>
            </a:r>
            <a:r>
              <a:rPr lang="en-US" sz="2400" b="1" spc="-30" dirty="0">
                <a:latin typeface="Calibri"/>
                <a:cs typeface="Calibri"/>
              </a:rPr>
              <a:t> </a:t>
            </a:r>
            <a:r>
              <a:rPr lang="en-US" sz="2400" b="1" spc="-10" dirty="0">
                <a:latin typeface="Calibri"/>
                <a:cs typeface="Calibri"/>
              </a:rPr>
              <a:t>one-</a:t>
            </a:r>
            <a:r>
              <a:rPr lang="en-US" sz="2400" b="1" dirty="0">
                <a:latin typeface="Calibri"/>
                <a:cs typeface="Calibri"/>
              </a:rPr>
              <a:t>stop</a:t>
            </a:r>
            <a:r>
              <a:rPr lang="en-US" sz="2400" b="1" spc="-45" dirty="0">
                <a:latin typeface="Calibri"/>
                <a:cs typeface="Calibri"/>
              </a:rPr>
              <a:t> </a:t>
            </a:r>
            <a:r>
              <a:rPr lang="en-US" sz="2400" b="1" spc="-10" dirty="0">
                <a:latin typeface="Calibri"/>
                <a:cs typeface="Calibri"/>
              </a:rPr>
              <a:t>procurement</a:t>
            </a:r>
            <a:r>
              <a:rPr lang="en-US" sz="2400" b="1" spc="-80" dirty="0">
                <a:latin typeface="Calibri"/>
                <a:cs typeface="Calibri"/>
              </a:rPr>
              <a:t> </a:t>
            </a:r>
            <a:r>
              <a:rPr lang="en-US" sz="2400" b="1" dirty="0">
                <a:latin typeface="Calibri"/>
                <a:cs typeface="Calibri"/>
              </a:rPr>
              <a:t>solution,</a:t>
            </a:r>
            <a:r>
              <a:rPr lang="en-US" sz="2400" b="1" spc="-80" dirty="0">
                <a:latin typeface="Calibri"/>
                <a:cs typeface="Calibri"/>
              </a:rPr>
              <a:t> </a:t>
            </a:r>
            <a:r>
              <a:rPr lang="en-US" sz="2400" b="1" dirty="0">
                <a:latin typeface="Calibri"/>
                <a:cs typeface="Calibri"/>
              </a:rPr>
              <a:t>Hyper</a:t>
            </a:r>
            <a:r>
              <a:rPr lang="en-US" sz="2400" b="1" spc="-10" dirty="0">
                <a:latin typeface="Calibri"/>
                <a:cs typeface="Calibri"/>
              </a:rPr>
              <a:t> </a:t>
            </a:r>
            <a:r>
              <a:rPr lang="en-US" sz="2400" b="1" dirty="0">
                <a:latin typeface="Calibri"/>
                <a:cs typeface="Calibri"/>
              </a:rPr>
              <a:t>pure,</a:t>
            </a:r>
            <a:r>
              <a:rPr lang="en-US" sz="2400" b="1" spc="-55" dirty="0">
                <a:latin typeface="Calibri"/>
                <a:cs typeface="Calibri"/>
              </a:rPr>
              <a:t> </a:t>
            </a:r>
            <a:r>
              <a:rPr lang="en-US" sz="2400" b="1" spc="-10" dirty="0">
                <a:latin typeface="Calibri"/>
                <a:cs typeface="Calibri"/>
              </a:rPr>
              <a:t>which </a:t>
            </a:r>
            <a:r>
              <a:rPr lang="en-US" sz="2400" b="1" dirty="0">
                <a:latin typeface="Calibri"/>
                <a:cs typeface="Calibri"/>
              </a:rPr>
              <a:t>supplies</a:t>
            </a:r>
            <a:r>
              <a:rPr lang="en-US" sz="2400" b="1" spc="-60" dirty="0">
                <a:latin typeface="Calibri"/>
                <a:cs typeface="Calibri"/>
              </a:rPr>
              <a:t> </a:t>
            </a:r>
            <a:r>
              <a:rPr lang="en-US" sz="2400" b="1" dirty="0">
                <a:latin typeface="Calibri"/>
                <a:cs typeface="Calibri"/>
              </a:rPr>
              <a:t>high</a:t>
            </a:r>
            <a:r>
              <a:rPr lang="en-US" sz="2400" b="1" spc="-30" dirty="0">
                <a:latin typeface="Calibri"/>
                <a:cs typeface="Calibri"/>
              </a:rPr>
              <a:t> </a:t>
            </a:r>
            <a:r>
              <a:rPr lang="en-US" sz="2400" b="1" dirty="0">
                <a:latin typeface="Calibri"/>
                <a:cs typeface="Calibri"/>
              </a:rPr>
              <a:t>quality</a:t>
            </a:r>
            <a:r>
              <a:rPr lang="en-US" sz="2400" b="1" spc="-65" dirty="0">
                <a:latin typeface="Calibri"/>
                <a:cs typeface="Calibri"/>
              </a:rPr>
              <a:t> </a:t>
            </a:r>
            <a:r>
              <a:rPr lang="en-US" sz="2400" b="1" dirty="0">
                <a:latin typeface="Calibri"/>
                <a:cs typeface="Calibri"/>
              </a:rPr>
              <a:t>ingredients</a:t>
            </a:r>
            <a:r>
              <a:rPr lang="en-US" sz="2400" b="1" spc="-55" dirty="0">
                <a:latin typeface="Calibri"/>
                <a:cs typeface="Calibri"/>
              </a:rPr>
              <a:t> </a:t>
            </a:r>
            <a:r>
              <a:rPr lang="en-US" sz="2400" b="1" dirty="0">
                <a:latin typeface="Calibri"/>
                <a:cs typeface="Calibri"/>
              </a:rPr>
              <a:t>and</a:t>
            </a:r>
            <a:r>
              <a:rPr lang="en-US" sz="2400" b="1" spc="-25" dirty="0">
                <a:latin typeface="Calibri"/>
                <a:cs typeface="Calibri"/>
              </a:rPr>
              <a:t> </a:t>
            </a:r>
            <a:r>
              <a:rPr lang="en-US" sz="2400" b="1" dirty="0">
                <a:latin typeface="Calibri"/>
                <a:cs typeface="Calibri"/>
              </a:rPr>
              <a:t>kitchen</a:t>
            </a:r>
            <a:r>
              <a:rPr lang="en-US" sz="2400" b="1" spc="-50" dirty="0">
                <a:latin typeface="Calibri"/>
                <a:cs typeface="Calibri"/>
              </a:rPr>
              <a:t> </a:t>
            </a:r>
            <a:r>
              <a:rPr lang="en-US" sz="2400" b="1" dirty="0">
                <a:latin typeface="Calibri"/>
                <a:cs typeface="Calibri"/>
              </a:rPr>
              <a:t>products</a:t>
            </a:r>
            <a:r>
              <a:rPr lang="en-US" sz="2400" b="1" spc="-80" dirty="0">
                <a:latin typeface="Calibri"/>
                <a:cs typeface="Calibri"/>
              </a:rPr>
              <a:t> </a:t>
            </a:r>
            <a:r>
              <a:rPr lang="en-US" sz="2400" b="1" spc="-25" dirty="0">
                <a:latin typeface="Calibri"/>
                <a:cs typeface="Calibri"/>
              </a:rPr>
              <a:t>to </a:t>
            </a:r>
            <a:r>
              <a:rPr lang="en-US" sz="2400" b="1" spc="-10" dirty="0">
                <a:latin typeface="Calibri"/>
                <a:cs typeface="Calibri"/>
              </a:rPr>
              <a:t>restaurant</a:t>
            </a:r>
            <a:r>
              <a:rPr lang="en-US" sz="2400" b="1" spc="-60" dirty="0">
                <a:latin typeface="Calibri"/>
                <a:cs typeface="Calibri"/>
              </a:rPr>
              <a:t> </a:t>
            </a:r>
            <a:r>
              <a:rPr lang="en-US" sz="2400" b="1" dirty="0">
                <a:latin typeface="Calibri"/>
                <a:cs typeface="Calibri"/>
              </a:rPr>
              <a:t>partners</a:t>
            </a:r>
            <a:r>
              <a:rPr lang="en-US" sz="2400" b="1" spc="-85" dirty="0">
                <a:latin typeface="Calibri"/>
                <a:cs typeface="Calibri"/>
              </a:rPr>
              <a:t> </a:t>
            </a:r>
            <a:r>
              <a:rPr lang="en-US" sz="2400" b="1" dirty="0">
                <a:latin typeface="Calibri"/>
                <a:cs typeface="Calibri"/>
              </a:rPr>
              <a:t>and</a:t>
            </a:r>
            <a:r>
              <a:rPr lang="en-US" sz="2400" b="1" spc="-55" dirty="0">
                <a:latin typeface="Calibri"/>
                <a:cs typeface="Calibri"/>
              </a:rPr>
              <a:t> </a:t>
            </a:r>
            <a:r>
              <a:rPr lang="en-US" sz="2400" b="1" dirty="0">
                <a:latin typeface="Calibri"/>
                <a:cs typeface="Calibri"/>
              </a:rPr>
              <a:t>also</a:t>
            </a:r>
            <a:r>
              <a:rPr lang="en-US" sz="2400" b="1" spc="-60" dirty="0">
                <a:latin typeface="Calibri"/>
                <a:cs typeface="Calibri"/>
              </a:rPr>
              <a:t> </a:t>
            </a:r>
            <a:r>
              <a:rPr lang="en-US" sz="2400" b="1" dirty="0">
                <a:latin typeface="Calibri"/>
                <a:cs typeface="Calibri"/>
              </a:rPr>
              <a:t>provide</a:t>
            </a:r>
            <a:r>
              <a:rPr lang="en-US" sz="2400" b="1" spc="-90" dirty="0">
                <a:latin typeface="Calibri"/>
                <a:cs typeface="Calibri"/>
              </a:rPr>
              <a:t> </a:t>
            </a:r>
            <a:r>
              <a:rPr lang="en-US" sz="2400" b="1" dirty="0">
                <a:latin typeface="Calibri"/>
                <a:cs typeface="Calibri"/>
              </a:rPr>
              <a:t>their</a:t>
            </a:r>
            <a:r>
              <a:rPr lang="en-US" sz="2400" b="1" spc="-80" dirty="0">
                <a:latin typeface="Calibri"/>
                <a:cs typeface="Calibri"/>
              </a:rPr>
              <a:t> </a:t>
            </a:r>
            <a:r>
              <a:rPr lang="en-US" sz="2400" b="1" spc="-10" dirty="0">
                <a:latin typeface="Calibri"/>
                <a:cs typeface="Calibri"/>
              </a:rPr>
              <a:t>delivery </a:t>
            </a:r>
            <a:r>
              <a:rPr lang="en-US" sz="2400" b="1" dirty="0">
                <a:latin typeface="Calibri"/>
                <a:cs typeface="Calibri"/>
              </a:rPr>
              <a:t>partners</a:t>
            </a:r>
            <a:r>
              <a:rPr lang="en-US" sz="2400" b="1" spc="-90" dirty="0">
                <a:latin typeface="Calibri"/>
                <a:cs typeface="Calibri"/>
              </a:rPr>
              <a:t> </a:t>
            </a:r>
            <a:r>
              <a:rPr lang="en-US" sz="2400" b="1" dirty="0">
                <a:latin typeface="Calibri"/>
                <a:cs typeface="Calibri"/>
              </a:rPr>
              <a:t>with</a:t>
            </a:r>
            <a:r>
              <a:rPr lang="en-US" sz="2400" b="1" spc="-75" dirty="0">
                <a:latin typeface="Calibri"/>
                <a:cs typeface="Calibri"/>
              </a:rPr>
              <a:t> </a:t>
            </a:r>
            <a:r>
              <a:rPr lang="en-US" sz="2400" b="1" spc="-10" dirty="0">
                <a:latin typeface="Calibri"/>
                <a:cs typeface="Calibri"/>
              </a:rPr>
              <a:t>transparent</a:t>
            </a:r>
            <a:r>
              <a:rPr lang="en-US" sz="2400" b="1" spc="-85" dirty="0">
                <a:latin typeface="Calibri"/>
                <a:cs typeface="Calibri"/>
              </a:rPr>
              <a:t> </a:t>
            </a:r>
            <a:r>
              <a:rPr lang="en-US" sz="2400" b="1" dirty="0">
                <a:latin typeface="Calibri"/>
                <a:cs typeface="Calibri"/>
              </a:rPr>
              <a:t>and</a:t>
            </a:r>
            <a:r>
              <a:rPr lang="en-US" sz="2400" b="1" spc="-35" dirty="0">
                <a:latin typeface="Calibri"/>
                <a:cs typeface="Calibri"/>
              </a:rPr>
              <a:t> </a:t>
            </a:r>
            <a:r>
              <a:rPr lang="en-US" sz="2400" b="1" dirty="0">
                <a:latin typeface="Calibri"/>
                <a:cs typeface="Calibri"/>
              </a:rPr>
              <a:t>flexible</a:t>
            </a:r>
            <a:r>
              <a:rPr lang="en-US" sz="2400" b="1" spc="-95" dirty="0">
                <a:latin typeface="Calibri"/>
                <a:cs typeface="Calibri"/>
              </a:rPr>
              <a:t> </a:t>
            </a:r>
            <a:r>
              <a:rPr lang="en-US" sz="2400" b="1" spc="-10" dirty="0">
                <a:latin typeface="Calibri"/>
                <a:cs typeface="Calibri"/>
              </a:rPr>
              <a:t>earning opportunities.</a:t>
            </a:r>
            <a:endParaRPr lang="en-US" sz="24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283079" y="1660981"/>
            <a:ext cx="7847965" cy="2707640"/>
          </a:xfrm>
          <a:prstGeom prst="rect">
            <a:avLst/>
          </a:prstGeom>
        </p:spPr>
        <p:txBody>
          <a:bodyPr vert="horz" wrap="square" lIns="0" tIns="12065" rIns="0" bIns="0" rtlCol="0">
            <a:spAutoFit/>
          </a:bodyPr>
          <a:lstStyle/>
          <a:p>
            <a:pPr marL="12700" marR="5080" indent="1633855">
              <a:lnSpc>
                <a:spcPct val="100000"/>
              </a:lnSpc>
              <a:spcBef>
                <a:spcPts val="95"/>
              </a:spcBef>
            </a:pPr>
            <a:r>
              <a:rPr sz="4400" b="1" dirty="0">
                <a:solidFill>
                  <a:srgbClr val="000000"/>
                </a:solidFill>
                <a:effectLst>
                  <a:outerShdw blurRad="38100" dist="38100" dir="2700000" algn="tl">
                    <a:srgbClr val="000000">
                      <a:alpha val="43137"/>
                    </a:srgbClr>
                  </a:outerShdw>
                </a:effectLst>
                <a:latin typeface="Calibri"/>
                <a:cs typeface="Calibri"/>
              </a:rPr>
              <a:t>How</a:t>
            </a:r>
            <a:r>
              <a:rPr sz="4400" b="1" spc="-165" dirty="0">
                <a:solidFill>
                  <a:srgbClr val="000000"/>
                </a:solidFill>
                <a:effectLst>
                  <a:outerShdw blurRad="38100" dist="38100" dir="2700000" algn="tl">
                    <a:srgbClr val="000000">
                      <a:alpha val="43137"/>
                    </a:srgbClr>
                  </a:outerShdw>
                </a:effectLst>
                <a:latin typeface="Calibri"/>
                <a:cs typeface="Calibri"/>
              </a:rPr>
              <a:t> </a:t>
            </a:r>
            <a:r>
              <a:rPr sz="4400" b="1" spc="-10" dirty="0">
                <a:solidFill>
                  <a:srgbClr val="000000"/>
                </a:solidFill>
                <a:effectLst>
                  <a:outerShdw blurRad="38100" dist="38100" dir="2700000" algn="tl">
                    <a:srgbClr val="000000">
                      <a:alpha val="43137"/>
                    </a:srgbClr>
                  </a:outerShdw>
                </a:effectLst>
                <a:latin typeface="Calibri"/>
                <a:cs typeface="Calibri"/>
              </a:rPr>
              <a:t>Zomato</a:t>
            </a:r>
            <a:r>
              <a:rPr sz="4400" b="1" spc="-145" dirty="0">
                <a:solidFill>
                  <a:srgbClr val="000000"/>
                </a:solidFill>
                <a:effectLst>
                  <a:outerShdw blurRad="38100" dist="38100" dir="2700000" algn="tl">
                    <a:srgbClr val="000000">
                      <a:alpha val="43137"/>
                    </a:srgbClr>
                  </a:outerShdw>
                </a:effectLst>
                <a:latin typeface="Calibri"/>
                <a:cs typeface="Calibri"/>
              </a:rPr>
              <a:t> </a:t>
            </a:r>
            <a:r>
              <a:rPr sz="4400" b="1" spc="-10" dirty="0">
                <a:solidFill>
                  <a:srgbClr val="000000"/>
                </a:solidFill>
                <a:effectLst>
                  <a:outerShdw blurRad="38100" dist="38100" dir="2700000" algn="tl">
                    <a:srgbClr val="000000">
                      <a:alpha val="43137"/>
                    </a:srgbClr>
                  </a:outerShdw>
                </a:effectLst>
                <a:latin typeface="Calibri"/>
                <a:cs typeface="Calibri"/>
              </a:rPr>
              <a:t>Works Zomato</a:t>
            </a:r>
            <a:r>
              <a:rPr sz="4400" b="1" spc="-70" dirty="0">
                <a:solidFill>
                  <a:srgbClr val="000000"/>
                </a:solidFill>
                <a:effectLst>
                  <a:outerShdw blurRad="38100" dist="38100" dir="2700000" algn="tl">
                    <a:srgbClr val="000000">
                      <a:alpha val="43137"/>
                    </a:srgbClr>
                  </a:outerShdw>
                </a:effectLst>
                <a:latin typeface="Calibri"/>
                <a:cs typeface="Calibri"/>
              </a:rPr>
              <a:t> </a:t>
            </a:r>
            <a:r>
              <a:rPr sz="4400" b="1" dirty="0">
                <a:solidFill>
                  <a:srgbClr val="000000"/>
                </a:solidFill>
                <a:effectLst>
                  <a:outerShdw blurRad="38100" dist="38100" dir="2700000" algn="tl">
                    <a:srgbClr val="000000">
                      <a:alpha val="43137"/>
                    </a:srgbClr>
                  </a:outerShdw>
                </a:effectLst>
                <a:latin typeface="Calibri"/>
                <a:cs typeface="Calibri"/>
              </a:rPr>
              <a:t>is</a:t>
            </a:r>
            <a:r>
              <a:rPr sz="4400" b="1" spc="-100" dirty="0">
                <a:solidFill>
                  <a:srgbClr val="000000"/>
                </a:solidFill>
                <a:effectLst>
                  <a:outerShdw blurRad="38100" dist="38100" dir="2700000" algn="tl">
                    <a:srgbClr val="000000">
                      <a:alpha val="43137"/>
                    </a:srgbClr>
                  </a:outerShdw>
                </a:effectLst>
                <a:latin typeface="Calibri"/>
                <a:cs typeface="Calibri"/>
              </a:rPr>
              <a:t> </a:t>
            </a:r>
            <a:r>
              <a:rPr sz="4400" b="1" dirty="0">
                <a:solidFill>
                  <a:srgbClr val="000000"/>
                </a:solidFill>
                <a:effectLst>
                  <a:outerShdw blurRad="38100" dist="38100" dir="2700000" algn="tl">
                    <a:srgbClr val="000000">
                      <a:alpha val="43137"/>
                    </a:srgbClr>
                  </a:outerShdw>
                </a:effectLst>
                <a:latin typeface="Calibri"/>
                <a:cs typeface="Calibri"/>
              </a:rPr>
              <a:t>not</a:t>
            </a:r>
            <a:r>
              <a:rPr sz="4400" b="1" spc="-90" dirty="0">
                <a:solidFill>
                  <a:srgbClr val="000000"/>
                </a:solidFill>
                <a:effectLst>
                  <a:outerShdw blurRad="38100" dist="38100" dir="2700000" algn="tl">
                    <a:srgbClr val="000000">
                      <a:alpha val="43137"/>
                    </a:srgbClr>
                  </a:outerShdw>
                </a:effectLst>
                <a:latin typeface="Calibri"/>
                <a:cs typeface="Calibri"/>
              </a:rPr>
              <a:t> </a:t>
            </a:r>
            <a:r>
              <a:rPr sz="4400" b="1" dirty="0">
                <a:solidFill>
                  <a:srgbClr val="000000"/>
                </a:solidFill>
                <a:effectLst>
                  <a:outerShdw blurRad="38100" dist="38100" dir="2700000" algn="tl">
                    <a:srgbClr val="000000">
                      <a:alpha val="43137"/>
                    </a:srgbClr>
                  </a:outerShdw>
                </a:effectLst>
                <a:latin typeface="Calibri"/>
                <a:cs typeface="Calibri"/>
              </a:rPr>
              <a:t>just</a:t>
            </a:r>
            <a:r>
              <a:rPr sz="4400" b="1" spc="-110" dirty="0">
                <a:solidFill>
                  <a:srgbClr val="000000"/>
                </a:solidFill>
                <a:effectLst>
                  <a:outerShdw blurRad="38100" dist="38100" dir="2700000" algn="tl">
                    <a:srgbClr val="000000">
                      <a:alpha val="43137"/>
                    </a:srgbClr>
                  </a:outerShdw>
                </a:effectLst>
                <a:latin typeface="Calibri"/>
                <a:cs typeface="Calibri"/>
              </a:rPr>
              <a:t> </a:t>
            </a:r>
            <a:r>
              <a:rPr sz="4400" b="1" dirty="0">
                <a:solidFill>
                  <a:srgbClr val="000000"/>
                </a:solidFill>
                <a:effectLst>
                  <a:outerShdw blurRad="38100" dist="38100" dir="2700000" algn="tl">
                    <a:srgbClr val="000000">
                      <a:alpha val="43137"/>
                    </a:srgbClr>
                  </a:outerShdw>
                </a:effectLst>
                <a:latin typeface="Calibri"/>
                <a:cs typeface="Calibri"/>
              </a:rPr>
              <a:t>a</a:t>
            </a:r>
            <a:r>
              <a:rPr sz="4400" b="1" spc="-110" dirty="0">
                <a:solidFill>
                  <a:srgbClr val="000000"/>
                </a:solidFill>
                <a:effectLst>
                  <a:outerShdw blurRad="38100" dist="38100" dir="2700000" algn="tl">
                    <a:srgbClr val="000000">
                      <a:alpha val="43137"/>
                    </a:srgbClr>
                  </a:outerShdw>
                </a:effectLst>
                <a:latin typeface="Calibri"/>
                <a:cs typeface="Calibri"/>
              </a:rPr>
              <a:t> </a:t>
            </a:r>
            <a:r>
              <a:rPr sz="4400" b="1" dirty="0">
                <a:solidFill>
                  <a:srgbClr val="000000"/>
                </a:solidFill>
                <a:effectLst>
                  <a:outerShdw blurRad="38100" dist="38100" dir="2700000" algn="tl">
                    <a:srgbClr val="000000">
                      <a:alpha val="43137"/>
                    </a:srgbClr>
                  </a:outerShdw>
                </a:effectLst>
                <a:latin typeface="Calibri"/>
                <a:cs typeface="Calibri"/>
              </a:rPr>
              <a:t>Food</a:t>
            </a:r>
            <a:r>
              <a:rPr sz="4400" b="1" spc="-60" dirty="0">
                <a:solidFill>
                  <a:srgbClr val="000000"/>
                </a:solidFill>
                <a:effectLst>
                  <a:outerShdw blurRad="38100" dist="38100" dir="2700000" algn="tl">
                    <a:srgbClr val="000000">
                      <a:alpha val="43137"/>
                    </a:srgbClr>
                  </a:outerShdw>
                </a:effectLst>
                <a:latin typeface="Calibri"/>
                <a:cs typeface="Calibri"/>
              </a:rPr>
              <a:t> </a:t>
            </a:r>
            <a:r>
              <a:rPr sz="4400" b="1" spc="-10" dirty="0">
                <a:solidFill>
                  <a:srgbClr val="000000"/>
                </a:solidFill>
                <a:effectLst>
                  <a:outerShdw blurRad="38100" dist="38100" dir="2700000" algn="tl">
                    <a:srgbClr val="000000">
                      <a:alpha val="43137"/>
                    </a:srgbClr>
                  </a:outerShdw>
                </a:effectLst>
                <a:latin typeface="Calibri"/>
                <a:cs typeface="Calibri"/>
              </a:rPr>
              <a:t>delivery </a:t>
            </a:r>
            <a:r>
              <a:rPr sz="4400" b="1" dirty="0">
                <a:solidFill>
                  <a:srgbClr val="000000"/>
                </a:solidFill>
                <a:effectLst>
                  <a:outerShdw blurRad="38100" dist="38100" dir="2700000" algn="tl">
                    <a:srgbClr val="000000">
                      <a:alpha val="43137"/>
                    </a:srgbClr>
                  </a:outerShdw>
                </a:effectLst>
                <a:latin typeface="Calibri"/>
                <a:cs typeface="Calibri"/>
              </a:rPr>
              <a:t>app,</a:t>
            </a:r>
            <a:r>
              <a:rPr sz="4400" b="1" spc="-60" dirty="0">
                <a:solidFill>
                  <a:srgbClr val="000000"/>
                </a:solidFill>
                <a:effectLst>
                  <a:outerShdw blurRad="38100" dist="38100" dir="2700000" algn="tl">
                    <a:srgbClr val="000000">
                      <a:alpha val="43137"/>
                    </a:srgbClr>
                  </a:outerShdw>
                </a:effectLst>
                <a:latin typeface="Calibri"/>
                <a:cs typeface="Calibri"/>
              </a:rPr>
              <a:t> </a:t>
            </a:r>
            <a:r>
              <a:rPr sz="4400" b="1" dirty="0">
                <a:solidFill>
                  <a:srgbClr val="000000"/>
                </a:solidFill>
                <a:effectLst>
                  <a:outerShdw blurRad="38100" dist="38100" dir="2700000" algn="tl">
                    <a:srgbClr val="000000">
                      <a:alpha val="43137"/>
                    </a:srgbClr>
                  </a:outerShdw>
                </a:effectLst>
                <a:latin typeface="Calibri"/>
                <a:cs typeface="Calibri"/>
              </a:rPr>
              <a:t>It</a:t>
            </a:r>
            <a:r>
              <a:rPr sz="4400" b="1" spc="-95" dirty="0">
                <a:solidFill>
                  <a:srgbClr val="000000"/>
                </a:solidFill>
                <a:effectLst>
                  <a:outerShdw blurRad="38100" dist="38100" dir="2700000" algn="tl">
                    <a:srgbClr val="000000">
                      <a:alpha val="43137"/>
                    </a:srgbClr>
                  </a:outerShdw>
                </a:effectLst>
                <a:latin typeface="Calibri"/>
                <a:cs typeface="Calibri"/>
              </a:rPr>
              <a:t> </a:t>
            </a:r>
            <a:r>
              <a:rPr sz="4400" b="1" dirty="0">
                <a:solidFill>
                  <a:srgbClr val="000000"/>
                </a:solidFill>
                <a:effectLst>
                  <a:outerShdw blurRad="38100" dist="38100" dir="2700000" algn="tl">
                    <a:srgbClr val="000000">
                      <a:alpha val="43137"/>
                    </a:srgbClr>
                  </a:outerShdw>
                </a:effectLst>
                <a:latin typeface="Calibri"/>
                <a:cs typeface="Calibri"/>
              </a:rPr>
              <a:t>works</a:t>
            </a:r>
            <a:r>
              <a:rPr sz="4400" b="1" spc="-65" dirty="0">
                <a:solidFill>
                  <a:srgbClr val="000000"/>
                </a:solidFill>
                <a:effectLst>
                  <a:outerShdw blurRad="38100" dist="38100" dir="2700000" algn="tl">
                    <a:srgbClr val="000000">
                      <a:alpha val="43137"/>
                    </a:srgbClr>
                  </a:outerShdw>
                </a:effectLst>
                <a:latin typeface="Calibri"/>
                <a:cs typeface="Calibri"/>
              </a:rPr>
              <a:t> </a:t>
            </a:r>
            <a:r>
              <a:rPr sz="4400" b="1" dirty="0">
                <a:solidFill>
                  <a:srgbClr val="000000"/>
                </a:solidFill>
                <a:effectLst>
                  <a:outerShdw blurRad="38100" dist="38100" dir="2700000" algn="tl">
                    <a:srgbClr val="000000">
                      <a:alpha val="43137"/>
                    </a:srgbClr>
                  </a:outerShdw>
                </a:effectLst>
                <a:latin typeface="Calibri"/>
                <a:cs typeface="Calibri"/>
              </a:rPr>
              <a:t>various</a:t>
            </a:r>
            <a:r>
              <a:rPr sz="4400" b="1" spc="-50" dirty="0">
                <a:solidFill>
                  <a:srgbClr val="000000"/>
                </a:solidFill>
                <a:effectLst>
                  <a:outerShdw blurRad="38100" dist="38100" dir="2700000" algn="tl">
                    <a:srgbClr val="000000">
                      <a:alpha val="43137"/>
                    </a:srgbClr>
                  </a:outerShdw>
                </a:effectLst>
                <a:latin typeface="Calibri"/>
                <a:cs typeface="Calibri"/>
              </a:rPr>
              <a:t> </a:t>
            </a:r>
            <a:r>
              <a:rPr sz="4400" b="1" dirty="0">
                <a:solidFill>
                  <a:srgbClr val="000000"/>
                </a:solidFill>
                <a:effectLst>
                  <a:outerShdw blurRad="38100" dist="38100" dir="2700000" algn="tl">
                    <a:srgbClr val="000000">
                      <a:alpha val="43137"/>
                    </a:srgbClr>
                  </a:outerShdw>
                </a:effectLst>
                <a:latin typeface="Calibri"/>
                <a:cs typeface="Calibri"/>
              </a:rPr>
              <a:t>field</a:t>
            </a:r>
            <a:r>
              <a:rPr sz="4400" b="1" spc="-110" dirty="0">
                <a:solidFill>
                  <a:srgbClr val="000000"/>
                </a:solidFill>
                <a:effectLst>
                  <a:outerShdw blurRad="38100" dist="38100" dir="2700000" algn="tl">
                    <a:srgbClr val="000000">
                      <a:alpha val="43137"/>
                    </a:srgbClr>
                  </a:outerShdw>
                </a:effectLst>
                <a:latin typeface="Calibri"/>
                <a:cs typeface="Calibri"/>
              </a:rPr>
              <a:t> </a:t>
            </a:r>
            <a:r>
              <a:rPr sz="4400" b="1" dirty="0">
                <a:solidFill>
                  <a:srgbClr val="000000"/>
                </a:solidFill>
                <a:effectLst>
                  <a:outerShdw blurRad="38100" dist="38100" dir="2700000" algn="tl">
                    <a:srgbClr val="000000">
                      <a:alpha val="43137"/>
                    </a:srgbClr>
                  </a:outerShdw>
                </a:effectLst>
                <a:latin typeface="Calibri"/>
                <a:cs typeface="Calibri"/>
              </a:rPr>
              <a:t>in</a:t>
            </a:r>
            <a:r>
              <a:rPr sz="4400" b="1" spc="-90" dirty="0">
                <a:solidFill>
                  <a:srgbClr val="000000"/>
                </a:solidFill>
                <a:effectLst>
                  <a:outerShdw blurRad="38100" dist="38100" dir="2700000" algn="tl">
                    <a:srgbClr val="000000">
                      <a:alpha val="43137"/>
                    </a:srgbClr>
                  </a:outerShdw>
                </a:effectLst>
                <a:latin typeface="Calibri"/>
                <a:cs typeface="Calibri"/>
              </a:rPr>
              <a:t> </a:t>
            </a:r>
            <a:r>
              <a:rPr sz="4400" b="1" spc="-20" dirty="0">
                <a:solidFill>
                  <a:srgbClr val="000000"/>
                </a:solidFill>
                <a:effectLst>
                  <a:outerShdw blurRad="38100" dist="38100" dir="2700000" algn="tl">
                    <a:srgbClr val="000000">
                      <a:alpha val="43137"/>
                    </a:srgbClr>
                  </a:outerShdw>
                </a:effectLst>
                <a:latin typeface="Calibri"/>
                <a:cs typeface="Calibri"/>
              </a:rPr>
              <a:t>food</a:t>
            </a:r>
            <a:endParaRPr sz="4400" dirty="0">
              <a:effectLst>
                <a:outerShdw blurRad="38100" dist="38100" dir="2700000" algn="tl">
                  <a:srgbClr val="000000">
                    <a:alpha val="43137"/>
                  </a:srgbClr>
                </a:outerShdw>
              </a:effectLst>
              <a:latin typeface="Calibri"/>
              <a:cs typeface="Calibri"/>
            </a:endParaRPr>
          </a:p>
          <a:p>
            <a:pPr marL="2972435">
              <a:lnSpc>
                <a:spcPct val="100000"/>
              </a:lnSpc>
              <a:spcBef>
                <a:spcPts val="5"/>
              </a:spcBef>
            </a:pPr>
            <a:r>
              <a:rPr sz="4400" b="1" spc="-10" dirty="0">
                <a:solidFill>
                  <a:srgbClr val="000000"/>
                </a:solidFill>
                <a:effectLst>
                  <a:outerShdw blurRad="38100" dist="38100" dir="2700000" algn="tl">
                    <a:srgbClr val="000000">
                      <a:alpha val="43137"/>
                    </a:srgbClr>
                  </a:outerShdw>
                </a:effectLst>
                <a:latin typeface="Calibri"/>
                <a:cs typeface="Calibri"/>
              </a:rPr>
              <a:t>industry</a:t>
            </a:r>
            <a:endParaRPr sz="4400" dirty="0">
              <a:effectLst>
                <a:outerShdw blurRad="38100" dist="38100" dir="2700000" algn="tl">
                  <a:srgbClr val="000000">
                    <a:alpha val="43137"/>
                  </a:srgbClr>
                </a:outerShdw>
              </a:effectLst>
              <a:latin typeface="Calibri"/>
              <a:cs typeface="Calibri"/>
            </a:endParaRPr>
          </a:p>
        </p:txBody>
      </p:sp>
      <p:grpSp>
        <p:nvGrpSpPr>
          <p:cNvPr id="3" name="object 3"/>
          <p:cNvGrpSpPr/>
          <p:nvPr/>
        </p:nvGrpSpPr>
        <p:grpSpPr>
          <a:xfrm>
            <a:off x="978408" y="5894832"/>
            <a:ext cx="10235565" cy="4404360"/>
            <a:chOff x="978408" y="5894832"/>
            <a:chExt cx="10235565" cy="4404360"/>
          </a:xfrm>
        </p:grpSpPr>
        <p:sp>
          <p:nvSpPr>
            <p:cNvPr id="4" name="object 4"/>
            <p:cNvSpPr/>
            <p:nvPr/>
          </p:nvSpPr>
          <p:spPr>
            <a:xfrm>
              <a:off x="990600" y="5907024"/>
              <a:ext cx="10210800" cy="4380230"/>
            </a:xfrm>
            <a:custGeom>
              <a:avLst/>
              <a:gdLst/>
              <a:ahLst/>
              <a:cxnLst/>
              <a:rect l="l" t="t" r="r" b="b"/>
              <a:pathLst>
                <a:path w="10210800" h="4380230">
                  <a:moveTo>
                    <a:pt x="0" y="729996"/>
                  </a:moveTo>
                  <a:lnTo>
                    <a:pt x="1553" y="682006"/>
                  </a:lnTo>
                  <a:lnTo>
                    <a:pt x="6148" y="634843"/>
                  </a:lnTo>
                  <a:lnTo>
                    <a:pt x="13688" y="588605"/>
                  </a:lnTo>
                  <a:lnTo>
                    <a:pt x="24078" y="543387"/>
                  </a:lnTo>
                  <a:lnTo>
                    <a:pt x="37222" y="499286"/>
                  </a:lnTo>
                  <a:lnTo>
                    <a:pt x="53022" y="456398"/>
                  </a:lnTo>
                  <a:lnTo>
                    <a:pt x="71383" y="414819"/>
                  </a:lnTo>
                  <a:lnTo>
                    <a:pt x="92208" y="374645"/>
                  </a:lnTo>
                  <a:lnTo>
                    <a:pt x="115401" y="335973"/>
                  </a:lnTo>
                  <a:lnTo>
                    <a:pt x="140866" y="298899"/>
                  </a:lnTo>
                  <a:lnTo>
                    <a:pt x="168506" y="263519"/>
                  </a:lnTo>
                  <a:lnTo>
                    <a:pt x="198226" y="229929"/>
                  </a:lnTo>
                  <a:lnTo>
                    <a:pt x="229929" y="198226"/>
                  </a:lnTo>
                  <a:lnTo>
                    <a:pt x="263519" y="168506"/>
                  </a:lnTo>
                  <a:lnTo>
                    <a:pt x="298899" y="140866"/>
                  </a:lnTo>
                  <a:lnTo>
                    <a:pt x="335973" y="115401"/>
                  </a:lnTo>
                  <a:lnTo>
                    <a:pt x="374645" y="92208"/>
                  </a:lnTo>
                  <a:lnTo>
                    <a:pt x="414819" y="71383"/>
                  </a:lnTo>
                  <a:lnTo>
                    <a:pt x="456398" y="53022"/>
                  </a:lnTo>
                  <a:lnTo>
                    <a:pt x="499286" y="37222"/>
                  </a:lnTo>
                  <a:lnTo>
                    <a:pt x="543387" y="24078"/>
                  </a:lnTo>
                  <a:lnTo>
                    <a:pt x="588605" y="13688"/>
                  </a:lnTo>
                  <a:lnTo>
                    <a:pt x="634843" y="6148"/>
                  </a:lnTo>
                  <a:lnTo>
                    <a:pt x="682006" y="1553"/>
                  </a:lnTo>
                  <a:lnTo>
                    <a:pt x="729995" y="0"/>
                  </a:lnTo>
                  <a:lnTo>
                    <a:pt x="9480804" y="0"/>
                  </a:lnTo>
                  <a:lnTo>
                    <a:pt x="9528793" y="1553"/>
                  </a:lnTo>
                  <a:lnTo>
                    <a:pt x="9575956" y="6148"/>
                  </a:lnTo>
                  <a:lnTo>
                    <a:pt x="9622194" y="13688"/>
                  </a:lnTo>
                  <a:lnTo>
                    <a:pt x="9667412" y="24078"/>
                  </a:lnTo>
                  <a:lnTo>
                    <a:pt x="9711513" y="37222"/>
                  </a:lnTo>
                  <a:lnTo>
                    <a:pt x="9754401" y="53022"/>
                  </a:lnTo>
                  <a:lnTo>
                    <a:pt x="9795980" y="71383"/>
                  </a:lnTo>
                  <a:lnTo>
                    <a:pt x="9836154" y="92208"/>
                  </a:lnTo>
                  <a:lnTo>
                    <a:pt x="9874826" y="115401"/>
                  </a:lnTo>
                  <a:lnTo>
                    <a:pt x="9911900" y="140866"/>
                  </a:lnTo>
                  <a:lnTo>
                    <a:pt x="9947280" y="168506"/>
                  </a:lnTo>
                  <a:lnTo>
                    <a:pt x="9980870" y="198226"/>
                  </a:lnTo>
                  <a:lnTo>
                    <a:pt x="10012573" y="229929"/>
                  </a:lnTo>
                  <a:lnTo>
                    <a:pt x="10042293" y="263519"/>
                  </a:lnTo>
                  <a:lnTo>
                    <a:pt x="10069933" y="298899"/>
                  </a:lnTo>
                  <a:lnTo>
                    <a:pt x="10095398" y="335973"/>
                  </a:lnTo>
                  <a:lnTo>
                    <a:pt x="10118591" y="374645"/>
                  </a:lnTo>
                  <a:lnTo>
                    <a:pt x="10139416" y="414819"/>
                  </a:lnTo>
                  <a:lnTo>
                    <a:pt x="10157777" y="456398"/>
                  </a:lnTo>
                  <a:lnTo>
                    <a:pt x="10173577" y="499286"/>
                  </a:lnTo>
                  <a:lnTo>
                    <a:pt x="10186721" y="543387"/>
                  </a:lnTo>
                  <a:lnTo>
                    <a:pt x="10197111" y="588605"/>
                  </a:lnTo>
                  <a:lnTo>
                    <a:pt x="10204651" y="634843"/>
                  </a:lnTo>
                  <a:lnTo>
                    <a:pt x="10209246" y="682006"/>
                  </a:lnTo>
                  <a:lnTo>
                    <a:pt x="10210800" y="729996"/>
                  </a:lnTo>
                  <a:lnTo>
                    <a:pt x="10210800" y="3649967"/>
                  </a:lnTo>
                  <a:lnTo>
                    <a:pt x="10209246" y="3697965"/>
                  </a:lnTo>
                  <a:lnTo>
                    <a:pt x="10204651" y="3745135"/>
                  </a:lnTo>
                  <a:lnTo>
                    <a:pt x="10197111" y="3791379"/>
                  </a:lnTo>
                  <a:lnTo>
                    <a:pt x="10186721" y="3836601"/>
                  </a:lnTo>
                  <a:lnTo>
                    <a:pt x="10173577" y="3880707"/>
                  </a:lnTo>
                  <a:lnTo>
                    <a:pt x="10157777" y="3923598"/>
                  </a:lnTo>
                  <a:lnTo>
                    <a:pt x="10139416" y="3965179"/>
                  </a:lnTo>
                  <a:lnTo>
                    <a:pt x="10118591" y="4005354"/>
                  </a:lnTo>
                  <a:lnTo>
                    <a:pt x="10095398" y="4044027"/>
                  </a:lnTo>
                  <a:lnTo>
                    <a:pt x="10069933" y="4081101"/>
                  </a:lnTo>
                  <a:lnTo>
                    <a:pt x="10042293" y="4116480"/>
                  </a:lnTo>
                  <a:lnTo>
                    <a:pt x="10012573" y="4150069"/>
                  </a:lnTo>
                  <a:lnTo>
                    <a:pt x="9980870" y="4181770"/>
                  </a:lnTo>
                  <a:lnTo>
                    <a:pt x="9947280" y="4211488"/>
                  </a:lnTo>
                  <a:lnTo>
                    <a:pt x="9911900" y="4239126"/>
                  </a:lnTo>
                  <a:lnTo>
                    <a:pt x="9874826" y="4264589"/>
                  </a:lnTo>
                  <a:lnTo>
                    <a:pt x="9836154" y="4287780"/>
                  </a:lnTo>
                  <a:lnTo>
                    <a:pt x="9795980" y="4308602"/>
                  </a:lnTo>
                  <a:lnTo>
                    <a:pt x="9754401" y="4326961"/>
                  </a:lnTo>
                  <a:lnTo>
                    <a:pt x="9711513" y="4342759"/>
                  </a:lnTo>
                  <a:lnTo>
                    <a:pt x="9667412" y="4355900"/>
                  </a:lnTo>
                  <a:lnTo>
                    <a:pt x="9622194" y="4366288"/>
                  </a:lnTo>
                  <a:lnTo>
                    <a:pt x="9575956" y="4373828"/>
                  </a:lnTo>
                  <a:lnTo>
                    <a:pt x="9528793" y="4378422"/>
                  </a:lnTo>
                  <a:lnTo>
                    <a:pt x="9480804" y="4379975"/>
                  </a:lnTo>
                  <a:lnTo>
                    <a:pt x="729995" y="4379975"/>
                  </a:lnTo>
                  <a:lnTo>
                    <a:pt x="682006" y="4378422"/>
                  </a:lnTo>
                  <a:lnTo>
                    <a:pt x="634843" y="4373828"/>
                  </a:lnTo>
                  <a:lnTo>
                    <a:pt x="588605" y="4366288"/>
                  </a:lnTo>
                  <a:lnTo>
                    <a:pt x="543387" y="4355900"/>
                  </a:lnTo>
                  <a:lnTo>
                    <a:pt x="499286" y="4342759"/>
                  </a:lnTo>
                  <a:lnTo>
                    <a:pt x="456398" y="4326961"/>
                  </a:lnTo>
                  <a:lnTo>
                    <a:pt x="414819" y="4308602"/>
                  </a:lnTo>
                  <a:lnTo>
                    <a:pt x="374645" y="4287780"/>
                  </a:lnTo>
                  <a:lnTo>
                    <a:pt x="335973" y="4264589"/>
                  </a:lnTo>
                  <a:lnTo>
                    <a:pt x="298899" y="4239126"/>
                  </a:lnTo>
                  <a:lnTo>
                    <a:pt x="263519" y="4211488"/>
                  </a:lnTo>
                  <a:lnTo>
                    <a:pt x="229929" y="4181770"/>
                  </a:lnTo>
                  <a:lnTo>
                    <a:pt x="198226" y="4150069"/>
                  </a:lnTo>
                  <a:lnTo>
                    <a:pt x="168506" y="4116480"/>
                  </a:lnTo>
                  <a:lnTo>
                    <a:pt x="140866" y="4081101"/>
                  </a:lnTo>
                  <a:lnTo>
                    <a:pt x="115401" y="4044027"/>
                  </a:lnTo>
                  <a:lnTo>
                    <a:pt x="92208" y="4005354"/>
                  </a:lnTo>
                  <a:lnTo>
                    <a:pt x="71383" y="3965179"/>
                  </a:lnTo>
                  <a:lnTo>
                    <a:pt x="53022" y="3923598"/>
                  </a:lnTo>
                  <a:lnTo>
                    <a:pt x="37222" y="3880707"/>
                  </a:lnTo>
                  <a:lnTo>
                    <a:pt x="24078" y="3836601"/>
                  </a:lnTo>
                  <a:lnTo>
                    <a:pt x="13688" y="3791379"/>
                  </a:lnTo>
                  <a:lnTo>
                    <a:pt x="6148" y="3745135"/>
                  </a:lnTo>
                  <a:lnTo>
                    <a:pt x="1553" y="3697965"/>
                  </a:lnTo>
                  <a:lnTo>
                    <a:pt x="0" y="3649967"/>
                  </a:lnTo>
                  <a:lnTo>
                    <a:pt x="0" y="729996"/>
                  </a:lnTo>
                  <a:close/>
                </a:path>
              </a:pathLst>
            </a:custGeom>
            <a:ln w="24383">
              <a:solidFill>
                <a:srgbClr val="F79546"/>
              </a:solidFill>
            </a:ln>
          </p:spPr>
          <p:txBody>
            <a:bodyPr wrap="square" lIns="0" tIns="0" rIns="0" bIns="0" rtlCol="0"/>
            <a:lstStyle/>
            <a:p>
              <a:endParaRPr/>
            </a:p>
          </p:txBody>
        </p:sp>
        <p:pic>
          <p:nvPicPr>
            <p:cNvPr id="5" name="object 5"/>
            <p:cNvPicPr/>
            <p:nvPr/>
          </p:nvPicPr>
          <p:blipFill>
            <a:blip r:embed="rId2" cstate="print"/>
            <a:stretch>
              <a:fillRect/>
            </a:stretch>
          </p:blipFill>
          <p:spPr>
            <a:xfrm>
              <a:off x="2743200" y="6288024"/>
              <a:ext cx="6553200" cy="3505200"/>
            </a:xfrm>
            <a:prstGeom prst="rect">
              <a:avLst/>
            </a:prstGeom>
          </p:spPr>
        </p:pic>
      </p:grpSp>
      <p:grpSp>
        <p:nvGrpSpPr>
          <p:cNvPr id="6" name="object 6"/>
          <p:cNvGrpSpPr/>
          <p:nvPr/>
        </p:nvGrpSpPr>
        <p:grpSpPr>
          <a:xfrm>
            <a:off x="12027407" y="713740"/>
            <a:ext cx="5892165" cy="9168130"/>
            <a:chOff x="12027407" y="713740"/>
            <a:chExt cx="5892165" cy="9168130"/>
          </a:xfrm>
        </p:grpSpPr>
        <p:pic>
          <p:nvPicPr>
            <p:cNvPr id="7" name="object 7"/>
            <p:cNvPicPr/>
            <p:nvPr/>
          </p:nvPicPr>
          <p:blipFill>
            <a:blip r:embed="rId3" cstate="print"/>
            <a:stretch>
              <a:fillRect/>
            </a:stretch>
          </p:blipFill>
          <p:spPr>
            <a:xfrm>
              <a:off x="12112751" y="798639"/>
              <a:ext cx="5718048" cy="8994584"/>
            </a:xfrm>
            <a:prstGeom prst="rect">
              <a:avLst/>
            </a:prstGeom>
          </p:spPr>
        </p:pic>
        <p:sp>
          <p:nvSpPr>
            <p:cNvPr id="8" name="object 8"/>
            <p:cNvSpPr/>
            <p:nvPr/>
          </p:nvSpPr>
          <p:spPr>
            <a:xfrm>
              <a:off x="12027408" y="713739"/>
              <a:ext cx="5892165" cy="9168130"/>
            </a:xfrm>
            <a:custGeom>
              <a:avLst/>
              <a:gdLst/>
              <a:ahLst/>
              <a:cxnLst/>
              <a:rect l="l" t="t" r="r" b="b"/>
              <a:pathLst>
                <a:path w="5892165" h="9168130">
                  <a:moveTo>
                    <a:pt x="5821045" y="69850"/>
                  </a:moveTo>
                  <a:lnTo>
                    <a:pt x="70739" y="69850"/>
                  </a:lnTo>
                  <a:lnTo>
                    <a:pt x="70739" y="87630"/>
                  </a:lnTo>
                  <a:lnTo>
                    <a:pt x="70739" y="9079230"/>
                  </a:lnTo>
                  <a:lnTo>
                    <a:pt x="70739" y="9097010"/>
                  </a:lnTo>
                  <a:lnTo>
                    <a:pt x="5821045" y="9097010"/>
                  </a:lnTo>
                  <a:lnTo>
                    <a:pt x="5821045" y="9079497"/>
                  </a:lnTo>
                  <a:lnTo>
                    <a:pt x="5821045" y="9079230"/>
                  </a:lnTo>
                  <a:lnTo>
                    <a:pt x="5821045" y="87884"/>
                  </a:lnTo>
                  <a:lnTo>
                    <a:pt x="5803392" y="87884"/>
                  </a:lnTo>
                  <a:lnTo>
                    <a:pt x="5803392" y="9079230"/>
                  </a:lnTo>
                  <a:lnTo>
                    <a:pt x="88392" y="9079230"/>
                  </a:lnTo>
                  <a:lnTo>
                    <a:pt x="88392" y="87630"/>
                  </a:lnTo>
                  <a:lnTo>
                    <a:pt x="5821045" y="87630"/>
                  </a:lnTo>
                  <a:lnTo>
                    <a:pt x="5821045" y="69850"/>
                  </a:lnTo>
                  <a:close/>
                </a:path>
                <a:path w="5892165" h="9168130">
                  <a:moveTo>
                    <a:pt x="5891784" y="0"/>
                  </a:moveTo>
                  <a:lnTo>
                    <a:pt x="0" y="0"/>
                  </a:lnTo>
                  <a:lnTo>
                    <a:pt x="0" y="52070"/>
                  </a:lnTo>
                  <a:lnTo>
                    <a:pt x="0" y="9114790"/>
                  </a:lnTo>
                  <a:lnTo>
                    <a:pt x="0" y="9168130"/>
                  </a:lnTo>
                  <a:lnTo>
                    <a:pt x="5891784" y="9168130"/>
                  </a:lnTo>
                  <a:lnTo>
                    <a:pt x="5891784" y="9114841"/>
                  </a:lnTo>
                  <a:lnTo>
                    <a:pt x="5891784" y="52578"/>
                  </a:lnTo>
                  <a:lnTo>
                    <a:pt x="5838698" y="52578"/>
                  </a:lnTo>
                  <a:lnTo>
                    <a:pt x="5838698" y="9114790"/>
                  </a:lnTo>
                  <a:lnTo>
                    <a:pt x="53086" y="9114790"/>
                  </a:lnTo>
                  <a:lnTo>
                    <a:pt x="53086" y="52070"/>
                  </a:lnTo>
                  <a:lnTo>
                    <a:pt x="5891784" y="52070"/>
                  </a:lnTo>
                  <a:lnTo>
                    <a:pt x="5891784"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3CB9AC9-7E55-CA5D-D9B1-6B7065CB1B1D}"/>
              </a:ext>
            </a:extLst>
          </p:cNvPr>
          <p:cNvSpPr/>
          <p:nvPr/>
        </p:nvSpPr>
        <p:spPr>
          <a:xfrm>
            <a:off x="2133600" y="266700"/>
            <a:ext cx="11658600" cy="1447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mj-lt"/>
              </a:rPr>
              <a:t>Problem Statement</a:t>
            </a:r>
          </a:p>
        </p:txBody>
      </p:sp>
      <p:sp>
        <p:nvSpPr>
          <p:cNvPr id="3" name="Rectangle: Rounded Corners 2">
            <a:extLst>
              <a:ext uri="{FF2B5EF4-FFF2-40B4-BE49-F238E27FC236}">
                <a16:creationId xmlns:a16="http://schemas.microsoft.com/office/drawing/2014/main" id="{BAE6B669-6BE9-03D3-0AA8-CF9F74E910B7}"/>
              </a:ext>
            </a:extLst>
          </p:cNvPr>
          <p:cNvSpPr/>
          <p:nvPr/>
        </p:nvSpPr>
        <p:spPr>
          <a:xfrm>
            <a:off x="1905000" y="2576945"/>
            <a:ext cx="12496800" cy="6019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Clearly define the business problem:</a:t>
            </a:r>
            <a:br>
              <a:rPr lang="en-US" sz="2800" dirty="0"/>
            </a:br>
            <a:r>
              <a:rPr lang="en-US" sz="2800" i="1" dirty="0"/>
              <a:t>“Zomato operates in multiple countries, but identifying restaurant trends, customer preferences, and cost structures is challenging. This project analyzes the dataset to extract insights for business decisions.”</a:t>
            </a:r>
            <a:endParaRPr lang="en-US" sz="2800" dirty="0"/>
          </a:p>
        </p:txBody>
      </p:sp>
    </p:spTree>
    <p:extLst>
      <p:ext uri="{BB962C8B-B14F-4D97-AF65-F5344CB8AC3E}">
        <p14:creationId xmlns:p14="http://schemas.microsoft.com/office/powerpoint/2010/main" val="1591213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p:nvPr/>
        </p:nvSpPr>
        <p:spPr>
          <a:xfrm>
            <a:off x="381000" y="332231"/>
            <a:ext cx="14859000" cy="5181600"/>
          </a:xfrm>
          <a:custGeom>
            <a:avLst/>
            <a:gdLst/>
            <a:ahLst/>
            <a:cxnLst/>
            <a:rect l="l" t="t" r="r" b="b"/>
            <a:pathLst>
              <a:path w="14859000" h="5181600">
                <a:moveTo>
                  <a:pt x="0" y="863600"/>
                </a:moveTo>
                <a:lnTo>
                  <a:pt x="1277" y="816223"/>
                </a:lnTo>
                <a:lnTo>
                  <a:pt x="5067" y="769513"/>
                </a:lnTo>
                <a:lnTo>
                  <a:pt x="11303" y="723536"/>
                </a:lnTo>
                <a:lnTo>
                  <a:pt x="19919" y="678357"/>
                </a:lnTo>
                <a:lnTo>
                  <a:pt x="30849" y="634044"/>
                </a:lnTo>
                <a:lnTo>
                  <a:pt x="44027" y="590661"/>
                </a:lnTo>
                <a:lnTo>
                  <a:pt x="59388" y="548275"/>
                </a:lnTo>
                <a:lnTo>
                  <a:pt x="76866" y="506951"/>
                </a:lnTo>
                <a:lnTo>
                  <a:pt x="96395" y="466756"/>
                </a:lnTo>
                <a:lnTo>
                  <a:pt x="117908" y="427754"/>
                </a:lnTo>
                <a:lnTo>
                  <a:pt x="141341" y="390013"/>
                </a:lnTo>
                <a:lnTo>
                  <a:pt x="166627" y="353598"/>
                </a:lnTo>
                <a:lnTo>
                  <a:pt x="193701" y="318575"/>
                </a:lnTo>
                <a:lnTo>
                  <a:pt x="222496" y="285009"/>
                </a:lnTo>
                <a:lnTo>
                  <a:pt x="252947" y="252968"/>
                </a:lnTo>
                <a:lnTo>
                  <a:pt x="284988" y="222516"/>
                </a:lnTo>
                <a:lnTo>
                  <a:pt x="318553" y="193719"/>
                </a:lnTo>
                <a:lnTo>
                  <a:pt x="353576" y="166644"/>
                </a:lnTo>
                <a:lnTo>
                  <a:pt x="389992" y="141356"/>
                </a:lnTo>
                <a:lnTo>
                  <a:pt x="427734" y="117921"/>
                </a:lnTo>
                <a:lnTo>
                  <a:pt x="466736" y="96406"/>
                </a:lnTo>
                <a:lnTo>
                  <a:pt x="506934" y="76875"/>
                </a:lnTo>
                <a:lnTo>
                  <a:pt x="548260" y="59396"/>
                </a:lnTo>
                <a:lnTo>
                  <a:pt x="590650" y="44033"/>
                </a:lnTo>
                <a:lnTo>
                  <a:pt x="634037" y="30853"/>
                </a:lnTo>
                <a:lnTo>
                  <a:pt x="678355" y="19921"/>
                </a:lnTo>
                <a:lnTo>
                  <a:pt x="723539" y="11304"/>
                </a:lnTo>
                <a:lnTo>
                  <a:pt x="769522" y="5068"/>
                </a:lnTo>
                <a:lnTo>
                  <a:pt x="816240" y="1278"/>
                </a:lnTo>
                <a:lnTo>
                  <a:pt x="863625" y="0"/>
                </a:lnTo>
                <a:lnTo>
                  <a:pt x="13995400" y="0"/>
                </a:lnTo>
                <a:lnTo>
                  <a:pt x="14042776" y="1278"/>
                </a:lnTo>
                <a:lnTo>
                  <a:pt x="14089486" y="5068"/>
                </a:lnTo>
                <a:lnTo>
                  <a:pt x="14135463" y="11304"/>
                </a:lnTo>
                <a:lnTo>
                  <a:pt x="14180642" y="19921"/>
                </a:lnTo>
                <a:lnTo>
                  <a:pt x="14224955" y="30853"/>
                </a:lnTo>
                <a:lnTo>
                  <a:pt x="14268338" y="44033"/>
                </a:lnTo>
                <a:lnTo>
                  <a:pt x="14310724" y="59396"/>
                </a:lnTo>
                <a:lnTo>
                  <a:pt x="14352048" y="76875"/>
                </a:lnTo>
                <a:lnTo>
                  <a:pt x="14392243" y="96406"/>
                </a:lnTo>
                <a:lnTo>
                  <a:pt x="14431245" y="117921"/>
                </a:lnTo>
                <a:lnTo>
                  <a:pt x="14468986" y="141356"/>
                </a:lnTo>
                <a:lnTo>
                  <a:pt x="14505401" y="166644"/>
                </a:lnTo>
                <a:lnTo>
                  <a:pt x="14540424" y="193719"/>
                </a:lnTo>
                <a:lnTo>
                  <a:pt x="14573990" y="222516"/>
                </a:lnTo>
                <a:lnTo>
                  <a:pt x="14606031" y="252968"/>
                </a:lnTo>
                <a:lnTo>
                  <a:pt x="14636483" y="285009"/>
                </a:lnTo>
                <a:lnTo>
                  <a:pt x="14665280" y="318575"/>
                </a:lnTo>
                <a:lnTo>
                  <a:pt x="14692355" y="353598"/>
                </a:lnTo>
                <a:lnTo>
                  <a:pt x="14717643" y="390013"/>
                </a:lnTo>
                <a:lnTo>
                  <a:pt x="14741078" y="427754"/>
                </a:lnTo>
                <a:lnTo>
                  <a:pt x="14762593" y="466756"/>
                </a:lnTo>
                <a:lnTo>
                  <a:pt x="14782124" y="506951"/>
                </a:lnTo>
                <a:lnTo>
                  <a:pt x="14799603" y="548275"/>
                </a:lnTo>
                <a:lnTo>
                  <a:pt x="14814966" y="590661"/>
                </a:lnTo>
                <a:lnTo>
                  <a:pt x="14828146" y="634044"/>
                </a:lnTo>
                <a:lnTo>
                  <a:pt x="14839078" y="678357"/>
                </a:lnTo>
                <a:lnTo>
                  <a:pt x="14847695" y="723536"/>
                </a:lnTo>
                <a:lnTo>
                  <a:pt x="14853931" y="769513"/>
                </a:lnTo>
                <a:lnTo>
                  <a:pt x="14857721" y="816223"/>
                </a:lnTo>
                <a:lnTo>
                  <a:pt x="14859000" y="863600"/>
                </a:lnTo>
                <a:lnTo>
                  <a:pt x="14859000" y="4318000"/>
                </a:lnTo>
                <a:lnTo>
                  <a:pt x="14857721" y="4365376"/>
                </a:lnTo>
                <a:lnTo>
                  <a:pt x="14853931" y="4412086"/>
                </a:lnTo>
                <a:lnTo>
                  <a:pt x="14847695" y="4458063"/>
                </a:lnTo>
                <a:lnTo>
                  <a:pt x="14839078" y="4503242"/>
                </a:lnTo>
                <a:lnTo>
                  <a:pt x="14828146" y="4547555"/>
                </a:lnTo>
                <a:lnTo>
                  <a:pt x="14814966" y="4590938"/>
                </a:lnTo>
                <a:lnTo>
                  <a:pt x="14799603" y="4633324"/>
                </a:lnTo>
                <a:lnTo>
                  <a:pt x="14782124" y="4674648"/>
                </a:lnTo>
                <a:lnTo>
                  <a:pt x="14762593" y="4714843"/>
                </a:lnTo>
                <a:lnTo>
                  <a:pt x="14741078" y="4753845"/>
                </a:lnTo>
                <a:lnTo>
                  <a:pt x="14717643" y="4791586"/>
                </a:lnTo>
                <a:lnTo>
                  <a:pt x="14692355" y="4828001"/>
                </a:lnTo>
                <a:lnTo>
                  <a:pt x="14665280" y="4863024"/>
                </a:lnTo>
                <a:lnTo>
                  <a:pt x="14636483" y="4896590"/>
                </a:lnTo>
                <a:lnTo>
                  <a:pt x="14606031" y="4928631"/>
                </a:lnTo>
                <a:lnTo>
                  <a:pt x="14573990" y="4959083"/>
                </a:lnTo>
                <a:lnTo>
                  <a:pt x="14540424" y="4987880"/>
                </a:lnTo>
                <a:lnTo>
                  <a:pt x="14505401" y="5014955"/>
                </a:lnTo>
                <a:lnTo>
                  <a:pt x="14468986" y="5040243"/>
                </a:lnTo>
                <a:lnTo>
                  <a:pt x="14431245" y="5063678"/>
                </a:lnTo>
                <a:lnTo>
                  <a:pt x="14392243" y="5085193"/>
                </a:lnTo>
                <a:lnTo>
                  <a:pt x="14352048" y="5104724"/>
                </a:lnTo>
                <a:lnTo>
                  <a:pt x="14310724" y="5122203"/>
                </a:lnTo>
                <a:lnTo>
                  <a:pt x="14268338" y="5137566"/>
                </a:lnTo>
                <a:lnTo>
                  <a:pt x="14224955" y="5150746"/>
                </a:lnTo>
                <a:lnTo>
                  <a:pt x="14180642" y="5161678"/>
                </a:lnTo>
                <a:lnTo>
                  <a:pt x="14135463" y="5170295"/>
                </a:lnTo>
                <a:lnTo>
                  <a:pt x="14089486" y="5176531"/>
                </a:lnTo>
                <a:lnTo>
                  <a:pt x="14042776" y="5180321"/>
                </a:lnTo>
                <a:lnTo>
                  <a:pt x="13995400" y="5181600"/>
                </a:lnTo>
                <a:lnTo>
                  <a:pt x="863625" y="5181600"/>
                </a:lnTo>
                <a:lnTo>
                  <a:pt x="816240" y="5180321"/>
                </a:lnTo>
                <a:lnTo>
                  <a:pt x="769522" y="5176531"/>
                </a:lnTo>
                <a:lnTo>
                  <a:pt x="723539" y="5170295"/>
                </a:lnTo>
                <a:lnTo>
                  <a:pt x="678355" y="5161678"/>
                </a:lnTo>
                <a:lnTo>
                  <a:pt x="634037" y="5150746"/>
                </a:lnTo>
                <a:lnTo>
                  <a:pt x="590650" y="5137566"/>
                </a:lnTo>
                <a:lnTo>
                  <a:pt x="548260" y="5122203"/>
                </a:lnTo>
                <a:lnTo>
                  <a:pt x="506934" y="5104724"/>
                </a:lnTo>
                <a:lnTo>
                  <a:pt x="466736" y="5085193"/>
                </a:lnTo>
                <a:lnTo>
                  <a:pt x="427734" y="5063678"/>
                </a:lnTo>
                <a:lnTo>
                  <a:pt x="389992" y="5040243"/>
                </a:lnTo>
                <a:lnTo>
                  <a:pt x="353576" y="5014955"/>
                </a:lnTo>
                <a:lnTo>
                  <a:pt x="318553" y="4987880"/>
                </a:lnTo>
                <a:lnTo>
                  <a:pt x="284988" y="4959083"/>
                </a:lnTo>
                <a:lnTo>
                  <a:pt x="252947" y="4928631"/>
                </a:lnTo>
                <a:lnTo>
                  <a:pt x="222496" y="4896590"/>
                </a:lnTo>
                <a:lnTo>
                  <a:pt x="193701" y="4863024"/>
                </a:lnTo>
                <a:lnTo>
                  <a:pt x="166627" y="4828001"/>
                </a:lnTo>
                <a:lnTo>
                  <a:pt x="141341" y="4791586"/>
                </a:lnTo>
                <a:lnTo>
                  <a:pt x="117908" y="4753845"/>
                </a:lnTo>
                <a:lnTo>
                  <a:pt x="96395" y="4714843"/>
                </a:lnTo>
                <a:lnTo>
                  <a:pt x="76866" y="4674648"/>
                </a:lnTo>
                <a:lnTo>
                  <a:pt x="59388" y="4633324"/>
                </a:lnTo>
                <a:lnTo>
                  <a:pt x="44027" y="4590938"/>
                </a:lnTo>
                <a:lnTo>
                  <a:pt x="30849" y="4547555"/>
                </a:lnTo>
                <a:lnTo>
                  <a:pt x="19919" y="4503242"/>
                </a:lnTo>
                <a:lnTo>
                  <a:pt x="11303" y="4458063"/>
                </a:lnTo>
                <a:lnTo>
                  <a:pt x="5067" y="4412086"/>
                </a:lnTo>
                <a:lnTo>
                  <a:pt x="1277" y="4365376"/>
                </a:lnTo>
                <a:lnTo>
                  <a:pt x="0" y="4318000"/>
                </a:lnTo>
                <a:lnTo>
                  <a:pt x="0" y="863600"/>
                </a:lnTo>
                <a:close/>
              </a:path>
            </a:pathLst>
          </a:custGeom>
          <a:ln w="24384">
            <a:solidFill>
              <a:srgbClr val="F79546"/>
            </a:solidFill>
          </a:ln>
        </p:spPr>
        <p:txBody>
          <a:bodyPr wrap="square" lIns="0" tIns="0" rIns="0" bIns="0" rtlCol="0"/>
          <a:lstStyle/>
          <a:p>
            <a:endParaRPr/>
          </a:p>
        </p:txBody>
      </p:sp>
      <p:sp>
        <p:nvSpPr>
          <p:cNvPr id="3" name="object 3"/>
          <p:cNvSpPr txBox="1"/>
          <p:nvPr/>
        </p:nvSpPr>
        <p:spPr>
          <a:xfrm>
            <a:off x="2880486" y="609726"/>
            <a:ext cx="9856470" cy="4689745"/>
          </a:xfrm>
          <a:prstGeom prst="rect">
            <a:avLst/>
          </a:prstGeom>
        </p:spPr>
        <p:txBody>
          <a:bodyPr vert="horz" wrap="square" lIns="0" tIns="11430" rIns="0" bIns="0" rtlCol="0">
            <a:spAutoFit/>
          </a:bodyPr>
          <a:lstStyle/>
          <a:p>
            <a:pPr marL="1270" algn="ctr">
              <a:lnSpc>
                <a:spcPct val="100000"/>
              </a:lnSpc>
              <a:spcBef>
                <a:spcPts val="90"/>
              </a:spcBef>
            </a:pPr>
            <a:r>
              <a:rPr sz="2000" b="1" dirty="0">
                <a:latin typeface="Calibri"/>
                <a:cs typeface="Calibri"/>
              </a:rPr>
              <a:t>Data</a:t>
            </a:r>
            <a:r>
              <a:rPr sz="2000" b="1" spc="-65" dirty="0">
                <a:latin typeface="Calibri"/>
                <a:cs typeface="Calibri"/>
              </a:rPr>
              <a:t> </a:t>
            </a:r>
            <a:r>
              <a:rPr sz="2000" b="1" spc="-10" dirty="0">
                <a:latin typeface="Calibri"/>
                <a:cs typeface="Calibri"/>
              </a:rPr>
              <a:t>overview</a:t>
            </a:r>
            <a:endParaRPr sz="2000" dirty="0">
              <a:latin typeface="Calibri"/>
              <a:cs typeface="Calibri"/>
            </a:endParaRPr>
          </a:p>
          <a:p>
            <a:pPr marL="8890" algn="ctr">
              <a:lnSpc>
                <a:spcPct val="100000"/>
              </a:lnSpc>
              <a:spcBef>
                <a:spcPts val="2400"/>
              </a:spcBef>
            </a:pPr>
            <a:r>
              <a:rPr sz="2000" b="1" dirty="0">
                <a:latin typeface="+mn-lt"/>
                <a:cs typeface="Calibri"/>
              </a:rPr>
              <a:t>There</a:t>
            </a:r>
            <a:r>
              <a:rPr sz="2000" b="1" spc="-45" dirty="0">
                <a:latin typeface="+mn-lt"/>
                <a:cs typeface="Calibri"/>
              </a:rPr>
              <a:t> </a:t>
            </a:r>
            <a:r>
              <a:rPr sz="2000" b="1" dirty="0">
                <a:latin typeface="+mn-lt"/>
                <a:cs typeface="Calibri"/>
              </a:rPr>
              <a:t>is</a:t>
            </a:r>
            <a:r>
              <a:rPr sz="2000" b="1" spc="-50" dirty="0">
                <a:latin typeface="+mn-lt"/>
                <a:cs typeface="Calibri"/>
              </a:rPr>
              <a:t> </a:t>
            </a:r>
            <a:r>
              <a:rPr sz="2000" b="1" dirty="0">
                <a:latin typeface="+mn-lt"/>
                <a:cs typeface="Calibri"/>
              </a:rPr>
              <a:t>total</a:t>
            </a:r>
            <a:r>
              <a:rPr sz="2000" b="1" spc="-60" dirty="0">
                <a:latin typeface="+mn-lt"/>
                <a:cs typeface="Calibri"/>
              </a:rPr>
              <a:t> </a:t>
            </a:r>
            <a:r>
              <a:rPr sz="2000" b="1" dirty="0">
                <a:latin typeface="+mn-lt"/>
                <a:cs typeface="Calibri"/>
              </a:rPr>
              <a:t>of</a:t>
            </a:r>
            <a:r>
              <a:rPr sz="2000" b="1" spc="-45" dirty="0">
                <a:latin typeface="+mn-lt"/>
                <a:cs typeface="Calibri"/>
              </a:rPr>
              <a:t> </a:t>
            </a:r>
            <a:r>
              <a:rPr sz="2000" b="1" dirty="0">
                <a:latin typeface="+mn-lt"/>
                <a:cs typeface="Calibri"/>
              </a:rPr>
              <a:t>9551</a:t>
            </a:r>
            <a:r>
              <a:rPr sz="2000" b="1" spc="-45" dirty="0">
                <a:latin typeface="+mn-lt"/>
                <a:cs typeface="Calibri"/>
              </a:rPr>
              <a:t> </a:t>
            </a:r>
            <a:r>
              <a:rPr sz="2000" b="1" spc="-10" dirty="0">
                <a:latin typeface="+mn-lt"/>
                <a:cs typeface="Calibri"/>
              </a:rPr>
              <a:t>restaurants</a:t>
            </a:r>
            <a:r>
              <a:rPr sz="2000" b="1" spc="-45" dirty="0">
                <a:latin typeface="+mn-lt"/>
                <a:cs typeface="Calibri"/>
              </a:rPr>
              <a:t> </a:t>
            </a:r>
            <a:r>
              <a:rPr sz="2000" b="1" dirty="0">
                <a:latin typeface="+mn-lt"/>
                <a:cs typeface="Calibri"/>
              </a:rPr>
              <a:t>present</a:t>
            </a:r>
            <a:r>
              <a:rPr sz="2000" b="1" spc="-45" dirty="0">
                <a:latin typeface="+mn-lt"/>
                <a:cs typeface="Calibri"/>
              </a:rPr>
              <a:t> </a:t>
            </a:r>
            <a:r>
              <a:rPr sz="2000" b="1" dirty="0">
                <a:latin typeface="+mn-lt"/>
                <a:cs typeface="Calibri"/>
              </a:rPr>
              <a:t>in</a:t>
            </a:r>
            <a:r>
              <a:rPr sz="2000" b="1" spc="-30" dirty="0">
                <a:latin typeface="+mn-lt"/>
                <a:cs typeface="Calibri"/>
              </a:rPr>
              <a:t> </a:t>
            </a:r>
            <a:r>
              <a:rPr sz="2000" b="1" spc="-10" dirty="0">
                <a:latin typeface="+mn-lt"/>
                <a:cs typeface="Calibri"/>
              </a:rPr>
              <a:t>data.</a:t>
            </a:r>
            <a:endParaRPr sz="2000" dirty="0">
              <a:latin typeface="+mn-lt"/>
              <a:cs typeface="Calibri"/>
            </a:endParaRPr>
          </a:p>
          <a:p>
            <a:pPr marL="3175" algn="ctr">
              <a:lnSpc>
                <a:spcPct val="100000"/>
              </a:lnSpc>
              <a:spcBef>
                <a:spcPts val="2405"/>
              </a:spcBef>
            </a:pPr>
            <a:r>
              <a:rPr sz="2000" b="1" dirty="0">
                <a:latin typeface="+mn-lt"/>
                <a:cs typeface="Calibri"/>
              </a:rPr>
              <a:t>The</a:t>
            </a:r>
            <a:r>
              <a:rPr sz="2000" b="1" spc="-45" dirty="0">
                <a:latin typeface="+mn-lt"/>
                <a:cs typeface="Calibri"/>
              </a:rPr>
              <a:t> </a:t>
            </a:r>
            <a:r>
              <a:rPr sz="2000" b="1" spc="-10" dirty="0">
                <a:latin typeface="+mn-lt"/>
                <a:cs typeface="Calibri"/>
              </a:rPr>
              <a:t>restaurants</a:t>
            </a:r>
            <a:r>
              <a:rPr sz="2000" b="1" spc="-40" dirty="0">
                <a:latin typeface="+mn-lt"/>
                <a:cs typeface="Calibri"/>
              </a:rPr>
              <a:t> </a:t>
            </a:r>
            <a:r>
              <a:rPr sz="2000" b="1" dirty="0">
                <a:latin typeface="+mn-lt"/>
                <a:cs typeface="Calibri"/>
              </a:rPr>
              <a:t>are</a:t>
            </a:r>
            <a:r>
              <a:rPr sz="2000" b="1" spc="-40" dirty="0">
                <a:latin typeface="+mn-lt"/>
                <a:cs typeface="Calibri"/>
              </a:rPr>
              <a:t> </a:t>
            </a:r>
            <a:r>
              <a:rPr sz="2000" b="1" spc="-10" dirty="0">
                <a:latin typeface="+mn-lt"/>
                <a:cs typeface="Calibri"/>
              </a:rPr>
              <a:t>located</a:t>
            </a:r>
            <a:r>
              <a:rPr sz="2000" b="1" spc="-55" dirty="0">
                <a:latin typeface="+mn-lt"/>
                <a:cs typeface="Calibri"/>
              </a:rPr>
              <a:t> </a:t>
            </a:r>
            <a:r>
              <a:rPr sz="2000" b="1" dirty="0">
                <a:latin typeface="+mn-lt"/>
                <a:cs typeface="Calibri"/>
              </a:rPr>
              <a:t>in</a:t>
            </a:r>
            <a:r>
              <a:rPr sz="2000" b="1" spc="-5" dirty="0">
                <a:latin typeface="+mn-lt"/>
                <a:cs typeface="Calibri"/>
              </a:rPr>
              <a:t> </a:t>
            </a:r>
            <a:r>
              <a:rPr sz="2000" b="1" dirty="0">
                <a:latin typeface="+mn-lt"/>
                <a:cs typeface="Calibri"/>
              </a:rPr>
              <a:t>15</a:t>
            </a:r>
            <a:r>
              <a:rPr sz="2000" b="1" spc="-40" dirty="0">
                <a:latin typeface="+mn-lt"/>
                <a:cs typeface="Calibri"/>
              </a:rPr>
              <a:t> </a:t>
            </a:r>
            <a:r>
              <a:rPr sz="2000" b="1" dirty="0">
                <a:latin typeface="+mn-lt"/>
                <a:cs typeface="Calibri"/>
              </a:rPr>
              <a:t>countries</a:t>
            </a:r>
            <a:r>
              <a:rPr sz="2000" b="1" spc="-65" dirty="0">
                <a:latin typeface="+mn-lt"/>
                <a:cs typeface="Calibri"/>
              </a:rPr>
              <a:t> </a:t>
            </a:r>
            <a:r>
              <a:rPr sz="2000" b="1" dirty="0">
                <a:latin typeface="+mn-lt"/>
                <a:cs typeface="Calibri"/>
              </a:rPr>
              <a:t>and</a:t>
            </a:r>
            <a:r>
              <a:rPr sz="2000" b="1" spc="-35" dirty="0">
                <a:latin typeface="+mn-lt"/>
                <a:cs typeface="Calibri"/>
              </a:rPr>
              <a:t> </a:t>
            </a:r>
            <a:r>
              <a:rPr sz="2000" b="1" dirty="0">
                <a:latin typeface="+mn-lt"/>
                <a:cs typeface="Calibri"/>
              </a:rPr>
              <a:t>141</a:t>
            </a:r>
            <a:r>
              <a:rPr sz="2000" b="1" spc="-20" dirty="0">
                <a:latin typeface="+mn-lt"/>
                <a:cs typeface="Calibri"/>
              </a:rPr>
              <a:t> </a:t>
            </a:r>
            <a:r>
              <a:rPr sz="2000" b="1" spc="-10" dirty="0">
                <a:latin typeface="+mn-lt"/>
                <a:cs typeface="Calibri"/>
              </a:rPr>
              <a:t>cities.</a:t>
            </a:r>
            <a:endParaRPr sz="2000" dirty="0">
              <a:latin typeface="+mn-lt"/>
              <a:cs typeface="Calibri"/>
            </a:endParaRPr>
          </a:p>
          <a:p>
            <a:pPr algn="ctr">
              <a:lnSpc>
                <a:spcPct val="100000"/>
              </a:lnSpc>
              <a:spcBef>
                <a:spcPts val="2400"/>
              </a:spcBef>
            </a:pPr>
            <a:r>
              <a:rPr sz="2000" b="1" dirty="0">
                <a:latin typeface="+mn-lt"/>
                <a:cs typeface="Calibri"/>
              </a:rPr>
              <a:t>There</a:t>
            </a:r>
            <a:r>
              <a:rPr sz="2000" b="1" spc="-45" dirty="0">
                <a:latin typeface="+mn-lt"/>
                <a:cs typeface="Calibri"/>
              </a:rPr>
              <a:t> </a:t>
            </a:r>
            <a:r>
              <a:rPr sz="2000" b="1" dirty="0">
                <a:latin typeface="+mn-lt"/>
                <a:cs typeface="Calibri"/>
              </a:rPr>
              <a:t>are</a:t>
            </a:r>
            <a:r>
              <a:rPr sz="2000" b="1" spc="-40" dirty="0">
                <a:latin typeface="+mn-lt"/>
                <a:cs typeface="Calibri"/>
              </a:rPr>
              <a:t> </a:t>
            </a:r>
            <a:r>
              <a:rPr sz="2000" b="1" dirty="0">
                <a:latin typeface="+mn-lt"/>
                <a:cs typeface="Calibri"/>
              </a:rPr>
              <a:t>1824</a:t>
            </a:r>
            <a:r>
              <a:rPr sz="2000" b="1" spc="-45" dirty="0">
                <a:latin typeface="+mn-lt"/>
                <a:cs typeface="Calibri"/>
              </a:rPr>
              <a:t> </a:t>
            </a:r>
            <a:r>
              <a:rPr sz="2000" b="1" dirty="0">
                <a:latin typeface="+mn-lt"/>
                <a:cs typeface="Calibri"/>
              </a:rPr>
              <a:t>types</a:t>
            </a:r>
            <a:r>
              <a:rPr sz="2000" b="1" spc="-55" dirty="0">
                <a:latin typeface="+mn-lt"/>
                <a:cs typeface="Calibri"/>
              </a:rPr>
              <a:t> </a:t>
            </a:r>
            <a:r>
              <a:rPr sz="2000" b="1" dirty="0">
                <a:latin typeface="+mn-lt"/>
                <a:cs typeface="Calibri"/>
              </a:rPr>
              <a:t>of</a:t>
            </a:r>
            <a:r>
              <a:rPr sz="2000" b="1" spc="-35" dirty="0">
                <a:latin typeface="+mn-lt"/>
                <a:cs typeface="Calibri"/>
              </a:rPr>
              <a:t> </a:t>
            </a:r>
            <a:r>
              <a:rPr sz="2000" b="1" dirty="0">
                <a:latin typeface="+mn-lt"/>
                <a:cs typeface="Calibri"/>
              </a:rPr>
              <a:t>cuisine</a:t>
            </a:r>
            <a:r>
              <a:rPr sz="2000" b="1" spc="-45" dirty="0">
                <a:latin typeface="+mn-lt"/>
                <a:cs typeface="Calibri"/>
              </a:rPr>
              <a:t> </a:t>
            </a:r>
            <a:r>
              <a:rPr sz="2000" b="1" dirty="0">
                <a:latin typeface="+mn-lt"/>
                <a:cs typeface="Calibri"/>
              </a:rPr>
              <a:t>options</a:t>
            </a:r>
            <a:r>
              <a:rPr sz="2000" b="1" spc="-75" dirty="0">
                <a:latin typeface="+mn-lt"/>
                <a:cs typeface="Calibri"/>
              </a:rPr>
              <a:t> </a:t>
            </a:r>
            <a:r>
              <a:rPr sz="2000" b="1" dirty="0">
                <a:latin typeface="+mn-lt"/>
                <a:cs typeface="Calibri"/>
              </a:rPr>
              <a:t>including</a:t>
            </a:r>
            <a:r>
              <a:rPr sz="2000" b="1" spc="-60" dirty="0">
                <a:latin typeface="+mn-lt"/>
                <a:cs typeface="Calibri"/>
              </a:rPr>
              <a:t> </a:t>
            </a:r>
            <a:r>
              <a:rPr sz="2000" b="1" spc="-10" dirty="0">
                <a:latin typeface="+mn-lt"/>
                <a:cs typeface="Calibri"/>
              </a:rPr>
              <a:t>breakfast,</a:t>
            </a:r>
            <a:r>
              <a:rPr sz="2000" b="1" spc="-30" dirty="0">
                <a:latin typeface="+mn-lt"/>
                <a:cs typeface="Calibri"/>
              </a:rPr>
              <a:t> </a:t>
            </a:r>
            <a:r>
              <a:rPr sz="2000" b="1" dirty="0">
                <a:latin typeface="+mn-lt"/>
                <a:cs typeface="Calibri"/>
              </a:rPr>
              <a:t>lunch,</a:t>
            </a:r>
            <a:r>
              <a:rPr sz="2000" b="1" spc="-80" dirty="0">
                <a:latin typeface="+mn-lt"/>
                <a:cs typeface="Calibri"/>
              </a:rPr>
              <a:t> </a:t>
            </a:r>
            <a:r>
              <a:rPr sz="2000" b="1" dirty="0">
                <a:latin typeface="+mn-lt"/>
                <a:cs typeface="Calibri"/>
              </a:rPr>
              <a:t>dinner</a:t>
            </a:r>
            <a:r>
              <a:rPr sz="2000" b="1" spc="-40" dirty="0">
                <a:latin typeface="+mn-lt"/>
                <a:cs typeface="Calibri"/>
              </a:rPr>
              <a:t> </a:t>
            </a:r>
            <a:r>
              <a:rPr sz="2000" b="1" dirty="0">
                <a:latin typeface="+mn-lt"/>
                <a:cs typeface="Calibri"/>
              </a:rPr>
              <a:t>and</a:t>
            </a:r>
            <a:r>
              <a:rPr sz="2000" b="1" spc="-60" dirty="0">
                <a:latin typeface="+mn-lt"/>
                <a:cs typeface="Calibri"/>
              </a:rPr>
              <a:t> </a:t>
            </a:r>
            <a:r>
              <a:rPr sz="2000" b="1" dirty="0">
                <a:latin typeface="+mn-lt"/>
                <a:cs typeface="Calibri"/>
              </a:rPr>
              <a:t>dessert</a:t>
            </a:r>
            <a:r>
              <a:rPr sz="2000" b="1" spc="-45" dirty="0">
                <a:latin typeface="+mn-lt"/>
                <a:cs typeface="Calibri"/>
              </a:rPr>
              <a:t> </a:t>
            </a:r>
            <a:r>
              <a:rPr sz="2000" b="1" spc="-50" dirty="0">
                <a:latin typeface="+mn-lt"/>
                <a:cs typeface="Calibri"/>
              </a:rPr>
              <a:t>.</a:t>
            </a:r>
            <a:endParaRPr sz="2000" dirty="0">
              <a:latin typeface="+mn-lt"/>
              <a:cs typeface="Calibri"/>
            </a:endParaRPr>
          </a:p>
          <a:p>
            <a:pPr algn="ctr">
              <a:lnSpc>
                <a:spcPct val="100000"/>
              </a:lnSpc>
              <a:spcBef>
                <a:spcPts val="2400"/>
              </a:spcBef>
            </a:pPr>
            <a:r>
              <a:rPr sz="2000" b="1" dirty="0">
                <a:latin typeface="+mn-lt"/>
                <a:cs typeface="Calibri"/>
              </a:rPr>
              <a:t>The</a:t>
            </a:r>
            <a:r>
              <a:rPr sz="2000" b="1" spc="-35" dirty="0">
                <a:latin typeface="+mn-lt"/>
                <a:cs typeface="Calibri"/>
              </a:rPr>
              <a:t> </a:t>
            </a:r>
            <a:r>
              <a:rPr sz="2000" b="1" dirty="0">
                <a:latin typeface="+mn-lt"/>
                <a:cs typeface="Calibri"/>
              </a:rPr>
              <a:t>data</a:t>
            </a:r>
            <a:r>
              <a:rPr sz="2000" b="1" spc="-35" dirty="0">
                <a:latin typeface="+mn-lt"/>
                <a:cs typeface="Calibri"/>
              </a:rPr>
              <a:t> </a:t>
            </a:r>
            <a:r>
              <a:rPr sz="2000" b="1" spc="-10" dirty="0">
                <a:latin typeface="+mn-lt"/>
                <a:cs typeface="Calibri"/>
              </a:rPr>
              <a:t>contains</a:t>
            </a:r>
            <a:r>
              <a:rPr sz="2000" b="1" spc="-55" dirty="0">
                <a:latin typeface="+mn-lt"/>
                <a:cs typeface="Calibri"/>
              </a:rPr>
              <a:t> </a:t>
            </a:r>
            <a:r>
              <a:rPr sz="2000" b="1" dirty="0">
                <a:latin typeface="+mn-lt"/>
                <a:cs typeface="Calibri"/>
              </a:rPr>
              <a:t>the</a:t>
            </a:r>
            <a:r>
              <a:rPr sz="2000" b="1" spc="-35" dirty="0">
                <a:latin typeface="+mn-lt"/>
                <a:cs typeface="Calibri"/>
              </a:rPr>
              <a:t> </a:t>
            </a:r>
            <a:r>
              <a:rPr sz="2000" b="1" dirty="0">
                <a:latin typeface="+mn-lt"/>
                <a:cs typeface="Calibri"/>
              </a:rPr>
              <a:t>date</a:t>
            </a:r>
            <a:r>
              <a:rPr sz="2000" b="1" spc="-50" dirty="0">
                <a:latin typeface="+mn-lt"/>
                <a:cs typeface="Calibri"/>
              </a:rPr>
              <a:t> </a:t>
            </a:r>
            <a:r>
              <a:rPr sz="2000" b="1" dirty="0">
                <a:latin typeface="+mn-lt"/>
                <a:cs typeface="Calibri"/>
              </a:rPr>
              <a:t>of</a:t>
            </a:r>
            <a:r>
              <a:rPr sz="2000" b="1" spc="-35" dirty="0">
                <a:latin typeface="+mn-lt"/>
                <a:cs typeface="Calibri"/>
              </a:rPr>
              <a:t> </a:t>
            </a:r>
            <a:r>
              <a:rPr sz="2000" b="1" dirty="0">
                <a:latin typeface="+mn-lt"/>
                <a:cs typeface="Calibri"/>
              </a:rPr>
              <a:t>opening</a:t>
            </a:r>
            <a:r>
              <a:rPr sz="2000" b="1" spc="-45" dirty="0">
                <a:latin typeface="+mn-lt"/>
                <a:cs typeface="Calibri"/>
              </a:rPr>
              <a:t> </a:t>
            </a:r>
            <a:r>
              <a:rPr sz="2000" b="1" dirty="0">
                <a:latin typeface="+mn-lt"/>
                <a:cs typeface="Calibri"/>
              </a:rPr>
              <a:t>of</a:t>
            </a:r>
            <a:r>
              <a:rPr sz="2000" b="1" spc="-20" dirty="0">
                <a:latin typeface="+mn-lt"/>
                <a:cs typeface="Calibri"/>
              </a:rPr>
              <a:t> </a:t>
            </a:r>
            <a:r>
              <a:rPr sz="2000" b="1" dirty="0">
                <a:latin typeface="+mn-lt"/>
                <a:cs typeface="Calibri"/>
              </a:rPr>
              <a:t>the</a:t>
            </a:r>
            <a:r>
              <a:rPr sz="2000" b="1" spc="-50" dirty="0">
                <a:latin typeface="+mn-lt"/>
                <a:cs typeface="Calibri"/>
              </a:rPr>
              <a:t> </a:t>
            </a:r>
            <a:r>
              <a:rPr sz="2000" b="1" spc="-20" dirty="0">
                <a:latin typeface="+mn-lt"/>
                <a:cs typeface="Calibri"/>
              </a:rPr>
              <a:t>restaurant</a:t>
            </a:r>
            <a:r>
              <a:rPr sz="2000" b="1" spc="-50" dirty="0">
                <a:latin typeface="+mn-lt"/>
                <a:cs typeface="Calibri"/>
              </a:rPr>
              <a:t> </a:t>
            </a:r>
            <a:r>
              <a:rPr sz="2000" b="1" dirty="0">
                <a:latin typeface="+mn-lt"/>
                <a:cs typeface="Calibri"/>
              </a:rPr>
              <a:t>is</a:t>
            </a:r>
            <a:r>
              <a:rPr sz="2000" b="1" spc="-15" dirty="0">
                <a:latin typeface="+mn-lt"/>
                <a:cs typeface="Calibri"/>
              </a:rPr>
              <a:t> </a:t>
            </a:r>
            <a:r>
              <a:rPr sz="2000" b="1" dirty="0">
                <a:latin typeface="+mn-lt"/>
                <a:cs typeface="Calibri"/>
              </a:rPr>
              <a:t>located</a:t>
            </a:r>
            <a:r>
              <a:rPr sz="2000" b="1" spc="-45" dirty="0">
                <a:latin typeface="+mn-lt"/>
                <a:cs typeface="Calibri"/>
              </a:rPr>
              <a:t> </a:t>
            </a:r>
            <a:r>
              <a:rPr sz="2000" b="1" dirty="0">
                <a:latin typeface="+mn-lt"/>
                <a:cs typeface="Calibri"/>
              </a:rPr>
              <a:t>in</a:t>
            </a:r>
            <a:r>
              <a:rPr sz="2000" b="1" spc="-25" dirty="0">
                <a:latin typeface="+mn-lt"/>
                <a:cs typeface="Calibri"/>
              </a:rPr>
              <a:t> </a:t>
            </a:r>
            <a:r>
              <a:rPr sz="2000" b="1" dirty="0">
                <a:latin typeface="+mn-lt"/>
                <a:cs typeface="Calibri"/>
              </a:rPr>
              <a:t>each</a:t>
            </a:r>
            <a:r>
              <a:rPr sz="2000" b="1" spc="-30" dirty="0">
                <a:latin typeface="+mn-lt"/>
                <a:cs typeface="Calibri"/>
              </a:rPr>
              <a:t> </a:t>
            </a:r>
            <a:r>
              <a:rPr sz="2000" b="1" spc="-10" dirty="0">
                <a:latin typeface="+mn-lt"/>
                <a:cs typeface="Calibri"/>
              </a:rPr>
              <a:t>country.</a:t>
            </a:r>
            <a:endParaRPr sz="2000" dirty="0">
              <a:latin typeface="+mn-lt"/>
              <a:cs typeface="Calibri"/>
            </a:endParaRPr>
          </a:p>
          <a:p>
            <a:pPr marL="137160" marR="137795" algn="ctr">
              <a:lnSpc>
                <a:spcPct val="100000"/>
              </a:lnSpc>
              <a:spcBef>
                <a:spcPts val="2405"/>
              </a:spcBef>
            </a:pPr>
            <a:r>
              <a:rPr sz="2000" b="1" spc="-10" dirty="0">
                <a:latin typeface="+mn-lt"/>
                <a:cs typeface="Calibri"/>
              </a:rPr>
              <a:t>Information</a:t>
            </a:r>
            <a:r>
              <a:rPr sz="2000" b="1" spc="-75" dirty="0">
                <a:latin typeface="+mn-lt"/>
                <a:cs typeface="Calibri"/>
              </a:rPr>
              <a:t> </a:t>
            </a:r>
            <a:r>
              <a:rPr sz="2000" b="1" dirty="0">
                <a:latin typeface="+mn-lt"/>
                <a:cs typeface="Calibri"/>
              </a:rPr>
              <a:t>like</a:t>
            </a:r>
            <a:r>
              <a:rPr sz="2000" b="1" spc="-65" dirty="0">
                <a:latin typeface="+mn-lt"/>
                <a:cs typeface="Calibri"/>
              </a:rPr>
              <a:t> </a:t>
            </a:r>
            <a:r>
              <a:rPr sz="2000" b="1" dirty="0">
                <a:latin typeface="+mn-lt"/>
                <a:cs typeface="Calibri"/>
              </a:rPr>
              <a:t>Rating,</a:t>
            </a:r>
            <a:r>
              <a:rPr sz="2000" b="1" spc="-50" dirty="0">
                <a:latin typeface="+mn-lt"/>
                <a:cs typeface="Calibri"/>
              </a:rPr>
              <a:t> </a:t>
            </a:r>
            <a:r>
              <a:rPr sz="2000" b="1" dirty="0">
                <a:latin typeface="+mn-lt"/>
                <a:cs typeface="Calibri"/>
              </a:rPr>
              <a:t>Price</a:t>
            </a:r>
            <a:r>
              <a:rPr sz="2000" b="1" spc="-65" dirty="0">
                <a:latin typeface="+mn-lt"/>
                <a:cs typeface="Calibri"/>
              </a:rPr>
              <a:t> </a:t>
            </a:r>
            <a:r>
              <a:rPr sz="2000" b="1" dirty="0">
                <a:latin typeface="+mn-lt"/>
                <a:cs typeface="Calibri"/>
              </a:rPr>
              <a:t>range,</a:t>
            </a:r>
            <a:r>
              <a:rPr sz="2000" b="1" spc="-55" dirty="0">
                <a:latin typeface="+mn-lt"/>
                <a:cs typeface="Calibri"/>
              </a:rPr>
              <a:t> </a:t>
            </a:r>
            <a:r>
              <a:rPr sz="2000" b="1" dirty="0">
                <a:latin typeface="+mn-lt"/>
                <a:cs typeface="Calibri"/>
              </a:rPr>
              <a:t>votes,</a:t>
            </a:r>
            <a:r>
              <a:rPr sz="2000" b="1" spc="-55" dirty="0">
                <a:latin typeface="+mn-lt"/>
                <a:cs typeface="Calibri"/>
              </a:rPr>
              <a:t> </a:t>
            </a:r>
            <a:r>
              <a:rPr sz="2000" b="1" dirty="0">
                <a:latin typeface="+mn-lt"/>
                <a:cs typeface="Calibri"/>
              </a:rPr>
              <a:t>provided</a:t>
            </a:r>
            <a:r>
              <a:rPr sz="2000" b="1" spc="-75" dirty="0">
                <a:latin typeface="+mn-lt"/>
                <a:cs typeface="Calibri"/>
              </a:rPr>
              <a:t> </a:t>
            </a:r>
            <a:r>
              <a:rPr sz="2000" b="1" dirty="0">
                <a:latin typeface="+mn-lt"/>
                <a:cs typeface="Calibri"/>
              </a:rPr>
              <a:t>with</a:t>
            </a:r>
            <a:r>
              <a:rPr sz="2000" b="1" spc="-60" dirty="0">
                <a:latin typeface="+mn-lt"/>
                <a:cs typeface="Calibri"/>
              </a:rPr>
              <a:t> </a:t>
            </a:r>
            <a:r>
              <a:rPr sz="2000" b="1" dirty="0">
                <a:latin typeface="+mn-lt"/>
                <a:cs typeface="Calibri"/>
              </a:rPr>
              <a:t>data.</a:t>
            </a:r>
            <a:r>
              <a:rPr sz="2000" b="1" spc="-65" dirty="0">
                <a:latin typeface="+mn-lt"/>
                <a:cs typeface="Calibri"/>
              </a:rPr>
              <a:t> </a:t>
            </a:r>
            <a:r>
              <a:rPr sz="2000" b="1" dirty="0">
                <a:latin typeface="+mn-lt"/>
                <a:cs typeface="Calibri"/>
              </a:rPr>
              <a:t>The</a:t>
            </a:r>
            <a:r>
              <a:rPr sz="2000" b="1" spc="-65" dirty="0">
                <a:latin typeface="+mn-lt"/>
                <a:cs typeface="Calibri"/>
              </a:rPr>
              <a:t> </a:t>
            </a:r>
            <a:r>
              <a:rPr sz="2000" b="1" spc="-10" dirty="0">
                <a:latin typeface="+mn-lt"/>
                <a:cs typeface="Calibri"/>
              </a:rPr>
              <a:t>average</a:t>
            </a:r>
            <a:r>
              <a:rPr sz="2000" b="1" spc="-25" dirty="0">
                <a:latin typeface="+mn-lt"/>
                <a:cs typeface="Calibri"/>
              </a:rPr>
              <a:t> </a:t>
            </a:r>
            <a:r>
              <a:rPr sz="2000" b="1" dirty="0">
                <a:latin typeface="+mn-lt"/>
                <a:cs typeface="Calibri"/>
              </a:rPr>
              <a:t>cost</a:t>
            </a:r>
            <a:r>
              <a:rPr sz="2000" b="1" spc="-80" dirty="0">
                <a:latin typeface="+mn-lt"/>
                <a:cs typeface="Calibri"/>
              </a:rPr>
              <a:t> </a:t>
            </a:r>
            <a:r>
              <a:rPr sz="2000" b="1" dirty="0">
                <a:latin typeface="+mn-lt"/>
                <a:cs typeface="Calibri"/>
              </a:rPr>
              <a:t>two</a:t>
            </a:r>
            <a:r>
              <a:rPr sz="2000" b="1" spc="-75" dirty="0">
                <a:latin typeface="+mn-lt"/>
                <a:cs typeface="Calibri"/>
              </a:rPr>
              <a:t> </a:t>
            </a:r>
            <a:r>
              <a:rPr sz="2000" b="1" dirty="0">
                <a:latin typeface="+mn-lt"/>
                <a:cs typeface="Calibri"/>
              </a:rPr>
              <a:t>is</a:t>
            </a:r>
            <a:r>
              <a:rPr sz="2000" b="1" spc="-50" dirty="0">
                <a:latin typeface="+mn-lt"/>
                <a:cs typeface="Calibri"/>
              </a:rPr>
              <a:t> </a:t>
            </a:r>
            <a:r>
              <a:rPr sz="2000" b="1" spc="-20" dirty="0">
                <a:latin typeface="+mn-lt"/>
                <a:cs typeface="Calibri"/>
              </a:rPr>
              <a:t>also </a:t>
            </a:r>
            <a:r>
              <a:rPr sz="2000" b="1" dirty="0">
                <a:latin typeface="+mn-lt"/>
                <a:cs typeface="Calibri"/>
              </a:rPr>
              <a:t>given</a:t>
            </a:r>
            <a:r>
              <a:rPr sz="2000" b="1" spc="-20" dirty="0">
                <a:latin typeface="+mn-lt"/>
                <a:cs typeface="Calibri"/>
              </a:rPr>
              <a:t> </a:t>
            </a:r>
            <a:r>
              <a:rPr sz="2000" b="1" dirty="0">
                <a:latin typeface="+mn-lt"/>
                <a:cs typeface="Calibri"/>
              </a:rPr>
              <a:t>for</a:t>
            </a:r>
            <a:r>
              <a:rPr sz="2000" b="1" spc="-45" dirty="0">
                <a:latin typeface="+mn-lt"/>
                <a:cs typeface="Calibri"/>
              </a:rPr>
              <a:t> </a:t>
            </a:r>
            <a:r>
              <a:rPr sz="2000" b="1" spc="-10" dirty="0">
                <a:latin typeface="+mn-lt"/>
                <a:cs typeface="Calibri"/>
              </a:rPr>
              <a:t>reference</a:t>
            </a:r>
            <a:r>
              <a:rPr sz="2000" b="1" spc="-45" dirty="0">
                <a:latin typeface="+mn-lt"/>
                <a:cs typeface="Calibri"/>
              </a:rPr>
              <a:t> </a:t>
            </a:r>
            <a:r>
              <a:rPr sz="2000" b="1" dirty="0">
                <a:latin typeface="+mn-lt"/>
                <a:cs typeface="Calibri"/>
              </a:rPr>
              <a:t>to</a:t>
            </a:r>
            <a:r>
              <a:rPr sz="2000" b="1" spc="-45" dirty="0">
                <a:latin typeface="+mn-lt"/>
                <a:cs typeface="Calibri"/>
              </a:rPr>
              <a:t> </a:t>
            </a:r>
            <a:r>
              <a:rPr sz="2000" b="1" dirty="0">
                <a:latin typeface="+mn-lt"/>
                <a:cs typeface="Calibri"/>
              </a:rPr>
              <a:t>pull</a:t>
            </a:r>
            <a:r>
              <a:rPr sz="2000" b="1" spc="-75" dirty="0">
                <a:latin typeface="+mn-lt"/>
                <a:cs typeface="Calibri"/>
              </a:rPr>
              <a:t> </a:t>
            </a:r>
            <a:r>
              <a:rPr sz="2000" b="1" dirty="0">
                <a:latin typeface="+mn-lt"/>
                <a:cs typeface="Calibri"/>
              </a:rPr>
              <a:t>out</a:t>
            </a:r>
            <a:r>
              <a:rPr sz="2000" b="1" spc="-65" dirty="0">
                <a:latin typeface="+mn-lt"/>
                <a:cs typeface="Calibri"/>
              </a:rPr>
              <a:t> </a:t>
            </a:r>
            <a:r>
              <a:rPr sz="2000" b="1" spc="-10" dirty="0">
                <a:latin typeface="+mn-lt"/>
                <a:cs typeface="Calibri"/>
              </a:rPr>
              <a:t>insights.</a:t>
            </a:r>
            <a:endParaRPr sz="2000" dirty="0">
              <a:latin typeface="+mn-lt"/>
              <a:cs typeface="Calibri"/>
            </a:endParaRPr>
          </a:p>
          <a:p>
            <a:pPr algn="ctr">
              <a:lnSpc>
                <a:spcPct val="100000"/>
              </a:lnSpc>
              <a:spcBef>
                <a:spcPts val="2400"/>
              </a:spcBef>
            </a:pPr>
            <a:r>
              <a:rPr sz="2000" b="1" dirty="0">
                <a:latin typeface="+mn-lt"/>
                <a:cs typeface="Calibri"/>
              </a:rPr>
              <a:t>The</a:t>
            </a:r>
            <a:r>
              <a:rPr sz="2000" b="1" spc="-60" dirty="0">
                <a:latin typeface="+mn-lt"/>
                <a:cs typeface="Calibri"/>
              </a:rPr>
              <a:t> </a:t>
            </a:r>
            <a:r>
              <a:rPr sz="2000" b="1" spc="-10" dirty="0">
                <a:latin typeface="+mn-lt"/>
                <a:cs typeface="Calibri"/>
              </a:rPr>
              <a:t>information</a:t>
            </a:r>
            <a:r>
              <a:rPr sz="2000" b="1" spc="-70" dirty="0">
                <a:latin typeface="+mn-lt"/>
                <a:cs typeface="Calibri"/>
              </a:rPr>
              <a:t> </a:t>
            </a:r>
            <a:r>
              <a:rPr sz="2000" b="1" dirty="0">
                <a:latin typeface="+mn-lt"/>
                <a:cs typeface="Calibri"/>
              </a:rPr>
              <a:t>like</a:t>
            </a:r>
            <a:r>
              <a:rPr sz="2000" b="1" spc="-55" dirty="0">
                <a:latin typeface="+mn-lt"/>
                <a:cs typeface="Calibri"/>
              </a:rPr>
              <a:t> </a:t>
            </a:r>
            <a:r>
              <a:rPr sz="2000" b="1" dirty="0">
                <a:latin typeface="+mn-lt"/>
                <a:cs typeface="Calibri"/>
              </a:rPr>
              <a:t>does</a:t>
            </a:r>
            <a:r>
              <a:rPr sz="2000" b="1" spc="-60" dirty="0">
                <a:latin typeface="+mn-lt"/>
                <a:cs typeface="Calibri"/>
              </a:rPr>
              <a:t> </a:t>
            </a:r>
            <a:r>
              <a:rPr sz="2000" b="1" dirty="0">
                <a:latin typeface="+mn-lt"/>
                <a:cs typeface="Calibri"/>
              </a:rPr>
              <a:t>the</a:t>
            </a:r>
            <a:r>
              <a:rPr sz="2000" b="1" spc="-75" dirty="0">
                <a:latin typeface="+mn-lt"/>
                <a:cs typeface="Calibri"/>
              </a:rPr>
              <a:t> </a:t>
            </a:r>
            <a:r>
              <a:rPr sz="2000" b="1" spc="-10" dirty="0">
                <a:latin typeface="+mn-lt"/>
                <a:cs typeface="Calibri"/>
              </a:rPr>
              <a:t>restaurant</a:t>
            </a:r>
            <a:r>
              <a:rPr sz="2000" b="1" spc="-55" dirty="0">
                <a:latin typeface="+mn-lt"/>
                <a:cs typeface="Calibri"/>
              </a:rPr>
              <a:t> </a:t>
            </a:r>
            <a:r>
              <a:rPr sz="2000" b="1" dirty="0">
                <a:latin typeface="+mn-lt"/>
                <a:cs typeface="Calibri"/>
              </a:rPr>
              <a:t>provide</a:t>
            </a:r>
            <a:r>
              <a:rPr sz="2000" b="1" spc="-80" dirty="0">
                <a:latin typeface="+mn-lt"/>
                <a:cs typeface="Calibri"/>
              </a:rPr>
              <a:t> </a:t>
            </a:r>
            <a:r>
              <a:rPr sz="2000" b="1" dirty="0">
                <a:latin typeface="+mn-lt"/>
                <a:cs typeface="Calibri"/>
              </a:rPr>
              <a:t>online</a:t>
            </a:r>
            <a:r>
              <a:rPr sz="2000" b="1" spc="-55" dirty="0">
                <a:latin typeface="+mn-lt"/>
                <a:cs typeface="Calibri"/>
              </a:rPr>
              <a:t> </a:t>
            </a:r>
            <a:r>
              <a:rPr sz="2000" b="1" spc="-10" dirty="0">
                <a:latin typeface="+mn-lt"/>
                <a:cs typeface="Calibri"/>
              </a:rPr>
              <a:t>delivery,</a:t>
            </a:r>
            <a:r>
              <a:rPr sz="2000" b="1" spc="-5" dirty="0">
                <a:latin typeface="+mn-lt"/>
                <a:cs typeface="Calibri"/>
              </a:rPr>
              <a:t> </a:t>
            </a:r>
            <a:r>
              <a:rPr sz="2000" b="1" dirty="0">
                <a:latin typeface="+mn-lt"/>
                <a:cs typeface="Calibri"/>
              </a:rPr>
              <a:t>does</a:t>
            </a:r>
            <a:r>
              <a:rPr sz="2000" b="1" spc="-60" dirty="0">
                <a:latin typeface="+mn-lt"/>
                <a:cs typeface="Calibri"/>
              </a:rPr>
              <a:t> </a:t>
            </a:r>
            <a:r>
              <a:rPr sz="2000" b="1" dirty="0">
                <a:latin typeface="+mn-lt"/>
                <a:cs typeface="Calibri"/>
              </a:rPr>
              <a:t>it</a:t>
            </a:r>
            <a:r>
              <a:rPr sz="2000" b="1" spc="-70" dirty="0">
                <a:latin typeface="+mn-lt"/>
                <a:cs typeface="Calibri"/>
              </a:rPr>
              <a:t> </a:t>
            </a:r>
            <a:r>
              <a:rPr sz="2000" b="1" dirty="0">
                <a:latin typeface="+mn-lt"/>
                <a:cs typeface="Calibri"/>
              </a:rPr>
              <a:t>have</a:t>
            </a:r>
            <a:r>
              <a:rPr sz="2000" b="1" spc="-40" dirty="0">
                <a:latin typeface="+mn-lt"/>
                <a:cs typeface="Calibri"/>
              </a:rPr>
              <a:t> </a:t>
            </a:r>
            <a:r>
              <a:rPr sz="2000" b="1" dirty="0">
                <a:latin typeface="+mn-lt"/>
                <a:cs typeface="Calibri"/>
              </a:rPr>
              <a:t>table</a:t>
            </a:r>
            <a:r>
              <a:rPr sz="2000" b="1" spc="-55" dirty="0">
                <a:latin typeface="+mn-lt"/>
                <a:cs typeface="Calibri"/>
              </a:rPr>
              <a:t> </a:t>
            </a:r>
            <a:r>
              <a:rPr sz="2000" b="1" dirty="0">
                <a:latin typeface="+mn-lt"/>
                <a:cs typeface="Calibri"/>
              </a:rPr>
              <a:t>booking</a:t>
            </a:r>
            <a:r>
              <a:rPr sz="2000" b="1" spc="-70" dirty="0">
                <a:latin typeface="+mn-lt"/>
                <a:cs typeface="Calibri"/>
              </a:rPr>
              <a:t> </a:t>
            </a:r>
            <a:r>
              <a:rPr sz="2000" b="1" spc="-25" dirty="0">
                <a:latin typeface="+mn-lt"/>
                <a:cs typeface="Calibri"/>
              </a:rPr>
              <a:t>is</a:t>
            </a:r>
            <a:endParaRPr sz="2000" dirty="0">
              <a:latin typeface="+mn-lt"/>
              <a:cs typeface="Calibri"/>
            </a:endParaRPr>
          </a:p>
          <a:p>
            <a:pPr algn="ctr">
              <a:lnSpc>
                <a:spcPct val="100000"/>
              </a:lnSpc>
            </a:pPr>
            <a:r>
              <a:rPr sz="2000" b="1" dirty="0">
                <a:latin typeface="+mn-lt"/>
                <a:cs typeface="Calibri"/>
              </a:rPr>
              <a:t>also</a:t>
            </a:r>
            <a:r>
              <a:rPr sz="2000" b="1" spc="-60" dirty="0">
                <a:latin typeface="+mn-lt"/>
                <a:cs typeface="Calibri"/>
              </a:rPr>
              <a:t> </a:t>
            </a:r>
            <a:r>
              <a:rPr sz="2000" b="1" dirty="0">
                <a:latin typeface="+mn-lt"/>
                <a:cs typeface="Calibri"/>
              </a:rPr>
              <a:t>provided</a:t>
            </a:r>
            <a:r>
              <a:rPr sz="2000" b="1" spc="-55" dirty="0">
                <a:latin typeface="+mn-lt"/>
                <a:cs typeface="Calibri"/>
              </a:rPr>
              <a:t> </a:t>
            </a:r>
            <a:r>
              <a:rPr sz="2000" b="1" dirty="0">
                <a:latin typeface="+mn-lt"/>
                <a:cs typeface="Calibri"/>
              </a:rPr>
              <a:t>which</a:t>
            </a:r>
            <a:r>
              <a:rPr sz="2000" b="1" spc="-75" dirty="0">
                <a:latin typeface="+mn-lt"/>
                <a:cs typeface="Calibri"/>
              </a:rPr>
              <a:t> </a:t>
            </a:r>
            <a:r>
              <a:rPr sz="2000" b="1" dirty="0">
                <a:latin typeface="+mn-lt"/>
                <a:cs typeface="Calibri"/>
              </a:rPr>
              <a:t>is</a:t>
            </a:r>
            <a:r>
              <a:rPr sz="2000" b="1" spc="-40" dirty="0">
                <a:latin typeface="+mn-lt"/>
                <a:cs typeface="Calibri"/>
              </a:rPr>
              <a:t> </a:t>
            </a:r>
            <a:r>
              <a:rPr sz="2000" b="1" dirty="0">
                <a:latin typeface="+mn-lt"/>
                <a:cs typeface="Calibri"/>
              </a:rPr>
              <a:t>beneficial</a:t>
            </a:r>
            <a:r>
              <a:rPr sz="2000" b="1" spc="-50" dirty="0">
                <a:latin typeface="+mn-lt"/>
                <a:cs typeface="Calibri"/>
              </a:rPr>
              <a:t> </a:t>
            </a:r>
            <a:r>
              <a:rPr sz="2000" b="1" dirty="0">
                <a:latin typeface="+mn-lt"/>
                <a:cs typeface="Calibri"/>
              </a:rPr>
              <a:t>for</a:t>
            </a:r>
            <a:r>
              <a:rPr sz="2000" b="1" spc="-55" dirty="0">
                <a:latin typeface="+mn-lt"/>
                <a:cs typeface="Calibri"/>
              </a:rPr>
              <a:t> </a:t>
            </a:r>
            <a:r>
              <a:rPr sz="2000" b="1" spc="-10" dirty="0">
                <a:latin typeface="+mn-lt"/>
                <a:cs typeface="Calibri"/>
              </a:rPr>
              <a:t>getting</a:t>
            </a:r>
            <a:r>
              <a:rPr sz="2000" b="1" spc="-40" dirty="0">
                <a:latin typeface="+mn-lt"/>
                <a:cs typeface="Calibri"/>
              </a:rPr>
              <a:t> </a:t>
            </a:r>
            <a:r>
              <a:rPr sz="2000" b="1" spc="-10" dirty="0">
                <a:latin typeface="+mn-lt"/>
                <a:cs typeface="Calibri"/>
              </a:rPr>
              <a:t>insights.</a:t>
            </a:r>
            <a:endParaRPr sz="2000" dirty="0">
              <a:latin typeface="+mn-lt"/>
              <a:cs typeface="Calibri"/>
            </a:endParaRPr>
          </a:p>
        </p:txBody>
      </p:sp>
      <p:pic>
        <p:nvPicPr>
          <p:cNvPr id="4" name="object 4"/>
          <p:cNvPicPr/>
          <p:nvPr/>
        </p:nvPicPr>
        <p:blipFill>
          <a:blip r:embed="rId2" cstate="print"/>
          <a:stretch>
            <a:fillRect/>
          </a:stretch>
        </p:blipFill>
        <p:spPr>
          <a:xfrm>
            <a:off x="1417319" y="5907023"/>
            <a:ext cx="12786359" cy="3200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p:nvPr/>
        </p:nvSpPr>
        <p:spPr>
          <a:xfrm>
            <a:off x="457200" y="268224"/>
            <a:ext cx="12192000" cy="9372600"/>
          </a:xfrm>
          <a:custGeom>
            <a:avLst/>
            <a:gdLst/>
            <a:ahLst/>
            <a:cxnLst/>
            <a:rect l="l" t="t" r="r" b="b"/>
            <a:pathLst>
              <a:path w="12192000" h="9372600">
                <a:moveTo>
                  <a:pt x="0" y="1562100"/>
                </a:moveTo>
                <a:lnTo>
                  <a:pt x="743" y="1513445"/>
                </a:lnTo>
                <a:lnTo>
                  <a:pt x="2958" y="1465161"/>
                </a:lnTo>
                <a:lnTo>
                  <a:pt x="6625" y="1417268"/>
                </a:lnTo>
                <a:lnTo>
                  <a:pt x="11720" y="1369790"/>
                </a:lnTo>
                <a:lnTo>
                  <a:pt x="18223" y="1322747"/>
                </a:lnTo>
                <a:lnTo>
                  <a:pt x="26112" y="1276160"/>
                </a:lnTo>
                <a:lnTo>
                  <a:pt x="35365" y="1230053"/>
                </a:lnTo>
                <a:lnTo>
                  <a:pt x="45960" y="1184445"/>
                </a:lnTo>
                <a:lnTo>
                  <a:pt x="57877" y="1139359"/>
                </a:lnTo>
                <a:lnTo>
                  <a:pt x="71093" y="1094816"/>
                </a:lnTo>
                <a:lnTo>
                  <a:pt x="85587" y="1050838"/>
                </a:lnTo>
                <a:lnTo>
                  <a:pt x="101337" y="1007447"/>
                </a:lnTo>
                <a:lnTo>
                  <a:pt x="118322" y="964663"/>
                </a:lnTo>
                <a:lnTo>
                  <a:pt x="136520" y="922510"/>
                </a:lnTo>
                <a:lnTo>
                  <a:pt x="155910" y="881008"/>
                </a:lnTo>
                <a:lnTo>
                  <a:pt x="176469" y="840178"/>
                </a:lnTo>
                <a:lnTo>
                  <a:pt x="198176" y="800044"/>
                </a:lnTo>
                <a:lnTo>
                  <a:pt x="221010" y="760625"/>
                </a:lnTo>
                <a:lnTo>
                  <a:pt x="244949" y="721944"/>
                </a:lnTo>
                <a:lnTo>
                  <a:pt x="269971" y="684022"/>
                </a:lnTo>
                <a:lnTo>
                  <a:pt x="296056" y="646882"/>
                </a:lnTo>
                <a:lnTo>
                  <a:pt x="323180" y="610544"/>
                </a:lnTo>
                <a:lnTo>
                  <a:pt x="351323" y="575030"/>
                </a:lnTo>
                <a:lnTo>
                  <a:pt x="380463" y="540361"/>
                </a:lnTo>
                <a:lnTo>
                  <a:pt x="410578" y="506561"/>
                </a:lnTo>
                <a:lnTo>
                  <a:pt x="441647" y="473649"/>
                </a:lnTo>
                <a:lnTo>
                  <a:pt x="473649" y="441647"/>
                </a:lnTo>
                <a:lnTo>
                  <a:pt x="506561" y="410578"/>
                </a:lnTo>
                <a:lnTo>
                  <a:pt x="540361" y="380463"/>
                </a:lnTo>
                <a:lnTo>
                  <a:pt x="575030" y="351323"/>
                </a:lnTo>
                <a:lnTo>
                  <a:pt x="610544" y="323180"/>
                </a:lnTo>
                <a:lnTo>
                  <a:pt x="646882" y="296056"/>
                </a:lnTo>
                <a:lnTo>
                  <a:pt x="684022" y="269971"/>
                </a:lnTo>
                <a:lnTo>
                  <a:pt x="721944" y="244949"/>
                </a:lnTo>
                <a:lnTo>
                  <a:pt x="760625" y="221010"/>
                </a:lnTo>
                <a:lnTo>
                  <a:pt x="800044" y="198176"/>
                </a:lnTo>
                <a:lnTo>
                  <a:pt x="840178" y="176469"/>
                </a:lnTo>
                <a:lnTo>
                  <a:pt x="881008" y="155910"/>
                </a:lnTo>
                <a:lnTo>
                  <a:pt x="922510" y="136520"/>
                </a:lnTo>
                <a:lnTo>
                  <a:pt x="964663" y="118322"/>
                </a:lnTo>
                <a:lnTo>
                  <a:pt x="1007447" y="101337"/>
                </a:lnTo>
                <a:lnTo>
                  <a:pt x="1050838" y="85587"/>
                </a:lnTo>
                <a:lnTo>
                  <a:pt x="1094816" y="71093"/>
                </a:lnTo>
                <a:lnTo>
                  <a:pt x="1139359" y="57877"/>
                </a:lnTo>
                <a:lnTo>
                  <a:pt x="1184445" y="45960"/>
                </a:lnTo>
                <a:lnTo>
                  <a:pt x="1230053" y="35365"/>
                </a:lnTo>
                <a:lnTo>
                  <a:pt x="1276160" y="26112"/>
                </a:lnTo>
                <a:lnTo>
                  <a:pt x="1322747" y="18223"/>
                </a:lnTo>
                <a:lnTo>
                  <a:pt x="1369790" y="11720"/>
                </a:lnTo>
                <a:lnTo>
                  <a:pt x="1417268" y="6625"/>
                </a:lnTo>
                <a:lnTo>
                  <a:pt x="1465161" y="2958"/>
                </a:lnTo>
                <a:lnTo>
                  <a:pt x="1513445" y="743"/>
                </a:lnTo>
                <a:lnTo>
                  <a:pt x="1562100" y="0"/>
                </a:lnTo>
                <a:lnTo>
                  <a:pt x="10629900" y="0"/>
                </a:lnTo>
                <a:lnTo>
                  <a:pt x="10678554" y="743"/>
                </a:lnTo>
                <a:lnTo>
                  <a:pt x="10726838" y="2958"/>
                </a:lnTo>
                <a:lnTo>
                  <a:pt x="10774731" y="6625"/>
                </a:lnTo>
                <a:lnTo>
                  <a:pt x="10822209" y="11720"/>
                </a:lnTo>
                <a:lnTo>
                  <a:pt x="10869252" y="18223"/>
                </a:lnTo>
                <a:lnTo>
                  <a:pt x="10915839" y="26112"/>
                </a:lnTo>
                <a:lnTo>
                  <a:pt x="10961946" y="35365"/>
                </a:lnTo>
                <a:lnTo>
                  <a:pt x="11007554" y="45960"/>
                </a:lnTo>
                <a:lnTo>
                  <a:pt x="11052640" y="57877"/>
                </a:lnTo>
                <a:lnTo>
                  <a:pt x="11097183" y="71093"/>
                </a:lnTo>
                <a:lnTo>
                  <a:pt x="11141161" y="85587"/>
                </a:lnTo>
                <a:lnTo>
                  <a:pt x="11184552" y="101337"/>
                </a:lnTo>
                <a:lnTo>
                  <a:pt x="11227336" y="118322"/>
                </a:lnTo>
                <a:lnTo>
                  <a:pt x="11269489" y="136520"/>
                </a:lnTo>
                <a:lnTo>
                  <a:pt x="11310991" y="155910"/>
                </a:lnTo>
                <a:lnTo>
                  <a:pt x="11351821" y="176469"/>
                </a:lnTo>
                <a:lnTo>
                  <a:pt x="11391955" y="198176"/>
                </a:lnTo>
                <a:lnTo>
                  <a:pt x="11431374" y="221010"/>
                </a:lnTo>
                <a:lnTo>
                  <a:pt x="11470055" y="244949"/>
                </a:lnTo>
                <a:lnTo>
                  <a:pt x="11507977" y="269971"/>
                </a:lnTo>
                <a:lnTo>
                  <a:pt x="11545117" y="296056"/>
                </a:lnTo>
                <a:lnTo>
                  <a:pt x="11581455" y="323180"/>
                </a:lnTo>
                <a:lnTo>
                  <a:pt x="11616969" y="351323"/>
                </a:lnTo>
                <a:lnTo>
                  <a:pt x="11651638" y="380463"/>
                </a:lnTo>
                <a:lnTo>
                  <a:pt x="11685438" y="410578"/>
                </a:lnTo>
                <a:lnTo>
                  <a:pt x="11718350" y="441647"/>
                </a:lnTo>
                <a:lnTo>
                  <a:pt x="11750352" y="473649"/>
                </a:lnTo>
                <a:lnTo>
                  <a:pt x="11781421" y="506561"/>
                </a:lnTo>
                <a:lnTo>
                  <a:pt x="11811536" y="540361"/>
                </a:lnTo>
                <a:lnTo>
                  <a:pt x="11840676" y="575030"/>
                </a:lnTo>
                <a:lnTo>
                  <a:pt x="11868819" y="610544"/>
                </a:lnTo>
                <a:lnTo>
                  <a:pt x="11895943" y="646882"/>
                </a:lnTo>
                <a:lnTo>
                  <a:pt x="11922028" y="684022"/>
                </a:lnTo>
                <a:lnTo>
                  <a:pt x="11947050" y="721944"/>
                </a:lnTo>
                <a:lnTo>
                  <a:pt x="11970989" y="760625"/>
                </a:lnTo>
                <a:lnTo>
                  <a:pt x="11993823" y="800044"/>
                </a:lnTo>
                <a:lnTo>
                  <a:pt x="12015530" y="840178"/>
                </a:lnTo>
                <a:lnTo>
                  <a:pt x="12036089" y="881008"/>
                </a:lnTo>
                <a:lnTo>
                  <a:pt x="12055479" y="922510"/>
                </a:lnTo>
                <a:lnTo>
                  <a:pt x="12073677" y="964663"/>
                </a:lnTo>
                <a:lnTo>
                  <a:pt x="12090662" y="1007447"/>
                </a:lnTo>
                <a:lnTo>
                  <a:pt x="12106412" y="1050838"/>
                </a:lnTo>
                <a:lnTo>
                  <a:pt x="12120906" y="1094816"/>
                </a:lnTo>
                <a:lnTo>
                  <a:pt x="12134122" y="1139359"/>
                </a:lnTo>
                <a:lnTo>
                  <a:pt x="12146039" y="1184445"/>
                </a:lnTo>
                <a:lnTo>
                  <a:pt x="12156634" y="1230053"/>
                </a:lnTo>
                <a:lnTo>
                  <a:pt x="12165887" y="1276160"/>
                </a:lnTo>
                <a:lnTo>
                  <a:pt x="12173776" y="1322747"/>
                </a:lnTo>
                <a:lnTo>
                  <a:pt x="12180279" y="1369790"/>
                </a:lnTo>
                <a:lnTo>
                  <a:pt x="12185374" y="1417268"/>
                </a:lnTo>
                <a:lnTo>
                  <a:pt x="12189041" y="1465161"/>
                </a:lnTo>
                <a:lnTo>
                  <a:pt x="12191256" y="1513445"/>
                </a:lnTo>
                <a:lnTo>
                  <a:pt x="12192000" y="1562100"/>
                </a:lnTo>
                <a:lnTo>
                  <a:pt x="12192000" y="7810500"/>
                </a:lnTo>
                <a:lnTo>
                  <a:pt x="12191256" y="7859154"/>
                </a:lnTo>
                <a:lnTo>
                  <a:pt x="12189041" y="7907438"/>
                </a:lnTo>
                <a:lnTo>
                  <a:pt x="12185374" y="7955331"/>
                </a:lnTo>
                <a:lnTo>
                  <a:pt x="12180279" y="8002809"/>
                </a:lnTo>
                <a:lnTo>
                  <a:pt x="12173776" y="8049852"/>
                </a:lnTo>
                <a:lnTo>
                  <a:pt x="12165887" y="8096439"/>
                </a:lnTo>
                <a:lnTo>
                  <a:pt x="12156634" y="8142546"/>
                </a:lnTo>
                <a:lnTo>
                  <a:pt x="12146039" y="8188154"/>
                </a:lnTo>
                <a:lnTo>
                  <a:pt x="12134122" y="8233240"/>
                </a:lnTo>
                <a:lnTo>
                  <a:pt x="12120906" y="8277783"/>
                </a:lnTo>
                <a:lnTo>
                  <a:pt x="12106412" y="8321761"/>
                </a:lnTo>
                <a:lnTo>
                  <a:pt x="12090662" y="8365152"/>
                </a:lnTo>
                <a:lnTo>
                  <a:pt x="12073677" y="8407936"/>
                </a:lnTo>
                <a:lnTo>
                  <a:pt x="12055479" y="8450089"/>
                </a:lnTo>
                <a:lnTo>
                  <a:pt x="12036089" y="8491591"/>
                </a:lnTo>
                <a:lnTo>
                  <a:pt x="12015530" y="8532421"/>
                </a:lnTo>
                <a:lnTo>
                  <a:pt x="11993823" y="8572555"/>
                </a:lnTo>
                <a:lnTo>
                  <a:pt x="11970989" y="8611974"/>
                </a:lnTo>
                <a:lnTo>
                  <a:pt x="11947050" y="8650655"/>
                </a:lnTo>
                <a:lnTo>
                  <a:pt x="11922028" y="8688577"/>
                </a:lnTo>
                <a:lnTo>
                  <a:pt x="11895943" y="8725717"/>
                </a:lnTo>
                <a:lnTo>
                  <a:pt x="11868819" y="8762055"/>
                </a:lnTo>
                <a:lnTo>
                  <a:pt x="11840676" y="8797569"/>
                </a:lnTo>
                <a:lnTo>
                  <a:pt x="11811536" y="8832238"/>
                </a:lnTo>
                <a:lnTo>
                  <a:pt x="11781421" y="8866038"/>
                </a:lnTo>
                <a:lnTo>
                  <a:pt x="11750352" y="8898950"/>
                </a:lnTo>
                <a:lnTo>
                  <a:pt x="11718350" y="8930952"/>
                </a:lnTo>
                <a:lnTo>
                  <a:pt x="11685438" y="8962021"/>
                </a:lnTo>
                <a:lnTo>
                  <a:pt x="11651638" y="8992136"/>
                </a:lnTo>
                <a:lnTo>
                  <a:pt x="11616969" y="9021276"/>
                </a:lnTo>
                <a:lnTo>
                  <a:pt x="11581455" y="9049419"/>
                </a:lnTo>
                <a:lnTo>
                  <a:pt x="11545117" y="9076543"/>
                </a:lnTo>
                <a:lnTo>
                  <a:pt x="11507977" y="9102628"/>
                </a:lnTo>
                <a:lnTo>
                  <a:pt x="11470055" y="9127650"/>
                </a:lnTo>
                <a:lnTo>
                  <a:pt x="11431374" y="9151589"/>
                </a:lnTo>
                <a:lnTo>
                  <a:pt x="11391955" y="9174423"/>
                </a:lnTo>
                <a:lnTo>
                  <a:pt x="11351821" y="9196130"/>
                </a:lnTo>
                <a:lnTo>
                  <a:pt x="11310991" y="9216689"/>
                </a:lnTo>
                <a:lnTo>
                  <a:pt x="11269489" y="9236079"/>
                </a:lnTo>
                <a:lnTo>
                  <a:pt x="11227336" y="9254277"/>
                </a:lnTo>
                <a:lnTo>
                  <a:pt x="11184552" y="9271262"/>
                </a:lnTo>
                <a:lnTo>
                  <a:pt x="11141161" y="9287012"/>
                </a:lnTo>
                <a:lnTo>
                  <a:pt x="11097183" y="9301506"/>
                </a:lnTo>
                <a:lnTo>
                  <a:pt x="11052640" y="9314722"/>
                </a:lnTo>
                <a:lnTo>
                  <a:pt x="11007554" y="9326639"/>
                </a:lnTo>
                <a:lnTo>
                  <a:pt x="10961946" y="9337234"/>
                </a:lnTo>
                <a:lnTo>
                  <a:pt x="10915839" y="9346487"/>
                </a:lnTo>
                <a:lnTo>
                  <a:pt x="10869252" y="9354376"/>
                </a:lnTo>
                <a:lnTo>
                  <a:pt x="10822209" y="9360879"/>
                </a:lnTo>
                <a:lnTo>
                  <a:pt x="10774731" y="9365974"/>
                </a:lnTo>
                <a:lnTo>
                  <a:pt x="10726838" y="9369641"/>
                </a:lnTo>
                <a:lnTo>
                  <a:pt x="10678554" y="9371856"/>
                </a:lnTo>
                <a:lnTo>
                  <a:pt x="10629900" y="9372600"/>
                </a:lnTo>
                <a:lnTo>
                  <a:pt x="1562100" y="9372600"/>
                </a:lnTo>
                <a:lnTo>
                  <a:pt x="1513445" y="9371856"/>
                </a:lnTo>
                <a:lnTo>
                  <a:pt x="1465161" y="9369641"/>
                </a:lnTo>
                <a:lnTo>
                  <a:pt x="1417268" y="9365974"/>
                </a:lnTo>
                <a:lnTo>
                  <a:pt x="1369790" y="9360879"/>
                </a:lnTo>
                <a:lnTo>
                  <a:pt x="1322747" y="9354376"/>
                </a:lnTo>
                <a:lnTo>
                  <a:pt x="1276160" y="9346487"/>
                </a:lnTo>
                <a:lnTo>
                  <a:pt x="1230053" y="9337234"/>
                </a:lnTo>
                <a:lnTo>
                  <a:pt x="1184445" y="9326639"/>
                </a:lnTo>
                <a:lnTo>
                  <a:pt x="1139359" y="9314722"/>
                </a:lnTo>
                <a:lnTo>
                  <a:pt x="1094816" y="9301506"/>
                </a:lnTo>
                <a:lnTo>
                  <a:pt x="1050838" y="9287012"/>
                </a:lnTo>
                <a:lnTo>
                  <a:pt x="1007447" y="9271262"/>
                </a:lnTo>
                <a:lnTo>
                  <a:pt x="964663" y="9254277"/>
                </a:lnTo>
                <a:lnTo>
                  <a:pt x="922510" y="9236079"/>
                </a:lnTo>
                <a:lnTo>
                  <a:pt x="881008" y="9216689"/>
                </a:lnTo>
                <a:lnTo>
                  <a:pt x="840178" y="9196130"/>
                </a:lnTo>
                <a:lnTo>
                  <a:pt x="800044" y="9174423"/>
                </a:lnTo>
                <a:lnTo>
                  <a:pt x="760625" y="9151589"/>
                </a:lnTo>
                <a:lnTo>
                  <a:pt x="721944" y="9127650"/>
                </a:lnTo>
                <a:lnTo>
                  <a:pt x="684022" y="9102628"/>
                </a:lnTo>
                <a:lnTo>
                  <a:pt x="646882" y="9076543"/>
                </a:lnTo>
                <a:lnTo>
                  <a:pt x="610544" y="9049419"/>
                </a:lnTo>
                <a:lnTo>
                  <a:pt x="575030" y="9021276"/>
                </a:lnTo>
                <a:lnTo>
                  <a:pt x="540361" y="8992136"/>
                </a:lnTo>
                <a:lnTo>
                  <a:pt x="506561" y="8962021"/>
                </a:lnTo>
                <a:lnTo>
                  <a:pt x="473649" y="8930952"/>
                </a:lnTo>
                <a:lnTo>
                  <a:pt x="441647" y="8898950"/>
                </a:lnTo>
                <a:lnTo>
                  <a:pt x="410578" y="8866038"/>
                </a:lnTo>
                <a:lnTo>
                  <a:pt x="380463" y="8832238"/>
                </a:lnTo>
                <a:lnTo>
                  <a:pt x="351323" y="8797569"/>
                </a:lnTo>
                <a:lnTo>
                  <a:pt x="323180" y="8762055"/>
                </a:lnTo>
                <a:lnTo>
                  <a:pt x="296056" y="8725717"/>
                </a:lnTo>
                <a:lnTo>
                  <a:pt x="269971" y="8688577"/>
                </a:lnTo>
                <a:lnTo>
                  <a:pt x="244949" y="8650655"/>
                </a:lnTo>
                <a:lnTo>
                  <a:pt x="221010" y="8611974"/>
                </a:lnTo>
                <a:lnTo>
                  <a:pt x="198176" y="8572555"/>
                </a:lnTo>
                <a:lnTo>
                  <a:pt x="176469" y="8532421"/>
                </a:lnTo>
                <a:lnTo>
                  <a:pt x="155910" y="8491591"/>
                </a:lnTo>
                <a:lnTo>
                  <a:pt x="136520" y="8450089"/>
                </a:lnTo>
                <a:lnTo>
                  <a:pt x="118322" y="8407936"/>
                </a:lnTo>
                <a:lnTo>
                  <a:pt x="101337" y="8365152"/>
                </a:lnTo>
                <a:lnTo>
                  <a:pt x="85587" y="8321761"/>
                </a:lnTo>
                <a:lnTo>
                  <a:pt x="71093" y="8277783"/>
                </a:lnTo>
                <a:lnTo>
                  <a:pt x="57877" y="8233240"/>
                </a:lnTo>
                <a:lnTo>
                  <a:pt x="45960" y="8188154"/>
                </a:lnTo>
                <a:lnTo>
                  <a:pt x="35365" y="8142546"/>
                </a:lnTo>
                <a:lnTo>
                  <a:pt x="26112" y="8096439"/>
                </a:lnTo>
                <a:lnTo>
                  <a:pt x="18223" y="8049852"/>
                </a:lnTo>
                <a:lnTo>
                  <a:pt x="11720" y="8002809"/>
                </a:lnTo>
                <a:lnTo>
                  <a:pt x="6625" y="7955331"/>
                </a:lnTo>
                <a:lnTo>
                  <a:pt x="2958" y="7907438"/>
                </a:lnTo>
                <a:lnTo>
                  <a:pt x="743" y="7859154"/>
                </a:lnTo>
                <a:lnTo>
                  <a:pt x="0" y="7810500"/>
                </a:lnTo>
                <a:lnTo>
                  <a:pt x="0" y="1562100"/>
                </a:lnTo>
                <a:close/>
              </a:path>
            </a:pathLst>
          </a:custGeom>
          <a:ln w="24384">
            <a:solidFill>
              <a:srgbClr val="F79546"/>
            </a:solidFill>
          </a:ln>
        </p:spPr>
        <p:txBody>
          <a:bodyPr wrap="square" lIns="0" tIns="0" rIns="0" bIns="0" rtlCol="0"/>
          <a:lstStyle/>
          <a:p>
            <a:endParaRPr/>
          </a:p>
        </p:txBody>
      </p:sp>
      <p:sp>
        <p:nvSpPr>
          <p:cNvPr id="3" name="object 3"/>
          <p:cNvSpPr txBox="1"/>
          <p:nvPr/>
        </p:nvSpPr>
        <p:spPr>
          <a:xfrm>
            <a:off x="3289553" y="898906"/>
            <a:ext cx="6525259" cy="8156079"/>
          </a:xfrm>
          <a:prstGeom prst="rect">
            <a:avLst/>
          </a:prstGeom>
        </p:spPr>
        <p:txBody>
          <a:bodyPr vert="horz" wrap="square" lIns="0" tIns="12700" rIns="0" bIns="0" rtlCol="0">
            <a:spAutoFit/>
          </a:bodyPr>
          <a:lstStyle/>
          <a:p>
            <a:pPr marL="5715" algn="ctr">
              <a:lnSpc>
                <a:spcPct val="100000"/>
              </a:lnSpc>
              <a:spcBef>
                <a:spcPts val="100"/>
              </a:spcBef>
            </a:pPr>
            <a:r>
              <a:rPr sz="2800" b="1" u="sng" dirty="0">
                <a:latin typeface="Calibri"/>
                <a:cs typeface="Calibri"/>
              </a:rPr>
              <a:t>Data</a:t>
            </a:r>
            <a:r>
              <a:rPr sz="2800" b="1" u="sng" spc="-110" dirty="0">
                <a:latin typeface="Calibri"/>
                <a:cs typeface="Calibri"/>
              </a:rPr>
              <a:t> </a:t>
            </a:r>
            <a:r>
              <a:rPr sz="2800" b="1" u="sng" spc="-10" dirty="0">
                <a:latin typeface="Calibri"/>
                <a:cs typeface="Calibri"/>
              </a:rPr>
              <a:t>Cleaning</a:t>
            </a:r>
            <a:endParaRPr sz="2800" b="1" u="sng" dirty="0">
              <a:latin typeface="Calibri"/>
              <a:cs typeface="Calibri"/>
            </a:endParaRPr>
          </a:p>
          <a:p>
            <a:pPr marL="12700" marR="5080" algn="ctr">
              <a:lnSpc>
                <a:spcPct val="100000"/>
              </a:lnSpc>
              <a:spcBef>
                <a:spcPts val="2880"/>
              </a:spcBef>
            </a:pPr>
            <a:r>
              <a:rPr sz="2400" b="1" dirty="0">
                <a:latin typeface="+mn-lt"/>
                <a:cs typeface="Calibri"/>
              </a:rPr>
              <a:t>The</a:t>
            </a:r>
            <a:r>
              <a:rPr sz="2400" b="1" spc="-55" dirty="0">
                <a:latin typeface="+mn-lt"/>
                <a:cs typeface="Calibri"/>
              </a:rPr>
              <a:t> </a:t>
            </a:r>
            <a:r>
              <a:rPr sz="2400" b="1" dirty="0">
                <a:latin typeface="+mn-lt"/>
                <a:cs typeface="Calibri"/>
              </a:rPr>
              <a:t>column</a:t>
            </a:r>
            <a:r>
              <a:rPr sz="2400" b="1" spc="-80" dirty="0">
                <a:latin typeface="+mn-lt"/>
                <a:cs typeface="Calibri"/>
              </a:rPr>
              <a:t> </a:t>
            </a:r>
            <a:r>
              <a:rPr sz="2400" b="1" dirty="0">
                <a:latin typeface="+mn-lt"/>
                <a:cs typeface="Calibri"/>
              </a:rPr>
              <a:t>like</a:t>
            </a:r>
            <a:r>
              <a:rPr sz="2400" b="1" spc="-50" dirty="0">
                <a:latin typeface="+mn-lt"/>
                <a:cs typeface="Calibri"/>
              </a:rPr>
              <a:t> </a:t>
            </a:r>
            <a:r>
              <a:rPr sz="2400" b="1" dirty="0">
                <a:latin typeface="+mn-lt"/>
                <a:cs typeface="Calibri"/>
              </a:rPr>
              <a:t>Latitude</a:t>
            </a:r>
            <a:r>
              <a:rPr sz="2400" b="1" spc="-30" dirty="0">
                <a:latin typeface="+mn-lt"/>
                <a:cs typeface="Calibri"/>
              </a:rPr>
              <a:t> </a:t>
            </a:r>
            <a:r>
              <a:rPr sz="2400" b="1" dirty="0">
                <a:latin typeface="+mn-lt"/>
                <a:cs typeface="Calibri"/>
              </a:rPr>
              <a:t>and</a:t>
            </a:r>
            <a:r>
              <a:rPr sz="2400" b="1" spc="-40" dirty="0">
                <a:latin typeface="+mn-lt"/>
                <a:cs typeface="Calibri"/>
              </a:rPr>
              <a:t> </a:t>
            </a:r>
            <a:r>
              <a:rPr sz="2400" b="1" dirty="0">
                <a:latin typeface="+mn-lt"/>
                <a:cs typeface="Calibri"/>
              </a:rPr>
              <a:t>Longitude</a:t>
            </a:r>
            <a:r>
              <a:rPr sz="2400" b="1" spc="-70" dirty="0">
                <a:latin typeface="+mn-lt"/>
                <a:cs typeface="Calibri"/>
              </a:rPr>
              <a:t> </a:t>
            </a:r>
            <a:r>
              <a:rPr sz="2400" b="1" dirty="0">
                <a:latin typeface="+mn-lt"/>
                <a:cs typeface="Calibri"/>
              </a:rPr>
              <a:t>which</a:t>
            </a:r>
            <a:r>
              <a:rPr sz="2400" b="1" spc="-55" dirty="0">
                <a:latin typeface="+mn-lt"/>
                <a:cs typeface="Calibri"/>
              </a:rPr>
              <a:t> </a:t>
            </a:r>
            <a:r>
              <a:rPr sz="2400" b="1" spc="-20" dirty="0">
                <a:latin typeface="+mn-lt"/>
                <a:cs typeface="Calibri"/>
              </a:rPr>
              <a:t>were </a:t>
            </a:r>
            <a:r>
              <a:rPr sz="2400" b="1" dirty="0">
                <a:latin typeface="+mn-lt"/>
                <a:cs typeface="Calibri"/>
              </a:rPr>
              <a:t>having</a:t>
            </a:r>
            <a:r>
              <a:rPr sz="2400" b="1" spc="-50" dirty="0">
                <a:latin typeface="+mn-lt"/>
                <a:cs typeface="Calibri"/>
              </a:rPr>
              <a:t> </a:t>
            </a:r>
            <a:r>
              <a:rPr sz="2400" b="1" dirty="0">
                <a:latin typeface="+mn-lt"/>
                <a:cs typeface="Calibri"/>
              </a:rPr>
              <a:t>lots</a:t>
            </a:r>
            <a:r>
              <a:rPr sz="2400" b="1" spc="-40" dirty="0">
                <a:latin typeface="+mn-lt"/>
                <a:cs typeface="Calibri"/>
              </a:rPr>
              <a:t> </a:t>
            </a:r>
            <a:r>
              <a:rPr sz="2400" b="1" dirty="0">
                <a:latin typeface="+mn-lt"/>
                <a:cs typeface="Calibri"/>
              </a:rPr>
              <a:t>of</a:t>
            </a:r>
            <a:r>
              <a:rPr sz="2400" b="1" spc="-60" dirty="0">
                <a:latin typeface="+mn-lt"/>
                <a:cs typeface="Calibri"/>
              </a:rPr>
              <a:t> </a:t>
            </a:r>
            <a:r>
              <a:rPr sz="2400" b="1" dirty="0">
                <a:latin typeface="+mn-lt"/>
                <a:cs typeface="Calibri"/>
              </a:rPr>
              <a:t>blank</a:t>
            </a:r>
            <a:r>
              <a:rPr sz="2400" b="1" spc="-35" dirty="0">
                <a:latin typeface="+mn-lt"/>
                <a:cs typeface="Calibri"/>
              </a:rPr>
              <a:t> </a:t>
            </a:r>
            <a:r>
              <a:rPr sz="2400" b="1" dirty="0">
                <a:latin typeface="+mn-lt"/>
                <a:cs typeface="Calibri"/>
              </a:rPr>
              <a:t>values</a:t>
            </a:r>
            <a:r>
              <a:rPr sz="2400" b="1" spc="-45" dirty="0">
                <a:latin typeface="+mn-lt"/>
                <a:cs typeface="Calibri"/>
              </a:rPr>
              <a:t> </a:t>
            </a:r>
            <a:r>
              <a:rPr sz="2400" b="1" dirty="0">
                <a:latin typeface="+mn-lt"/>
                <a:cs typeface="Calibri"/>
              </a:rPr>
              <a:t>was</a:t>
            </a:r>
            <a:r>
              <a:rPr sz="2400" b="1" spc="-25" dirty="0">
                <a:latin typeface="+mn-lt"/>
                <a:cs typeface="Calibri"/>
              </a:rPr>
              <a:t> </a:t>
            </a:r>
            <a:r>
              <a:rPr sz="2400" b="1" spc="-10" dirty="0">
                <a:latin typeface="+mn-lt"/>
                <a:cs typeface="Calibri"/>
              </a:rPr>
              <a:t>deleted.</a:t>
            </a:r>
            <a:endParaRPr sz="2400" dirty="0">
              <a:latin typeface="+mn-lt"/>
              <a:cs typeface="Calibri"/>
            </a:endParaRPr>
          </a:p>
          <a:p>
            <a:pPr marL="454659" marR="448945" indent="14604" algn="ctr">
              <a:lnSpc>
                <a:spcPct val="100000"/>
              </a:lnSpc>
              <a:spcBef>
                <a:spcPts val="2885"/>
              </a:spcBef>
            </a:pPr>
            <a:r>
              <a:rPr sz="2400" b="1" dirty="0">
                <a:latin typeface="+mn-lt"/>
                <a:cs typeface="Calibri"/>
              </a:rPr>
              <a:t>Blank</a:t>
            </a:r>
            <a:r>
              <a:rPr sz="2400" b="1" spc="-20" dirty="0">
                <a:latin typeface="+mn-lt"/>
                <a:cs typeface="Calibri"/>
              </a:rPr>
              <a:t> </a:t>
            </a:r>
            <a:r>
              <a:rPr sz="2400" b="1" dirty="0">
                <a:latin typeface="+mn-lt"/>
                <a:cs typeface="Calibri"/>
              </a:rPr>
              <a:t>space</a:t>
            </a:r>
            <a:r>
              <a:rPr sz="2400" b="1" spc="-15" dirty="0">
                <a:latin typeface="+mn-lt"/>
                <a:cs typeface="Calibri"/>
              </a:rPr>
              <a:t> </a:t>
            </a:r>
            <a:r>
              <a:rPr sz="2400" b="1" dirty="0">
                <a:latin typeface="+mn-lt"/>
                <a:cs typeface="Calibri"/>
              </a:rPr>
              <a:t>in</a:t>
            </a:r>
            <a:r>
              <a:rPr sz="2400" b="1" spc="-20" dirty="0">
                <a:latin typeface="+mn-lt"/>
                <a:cs typeface="Calibri"/>
              </a:rPr>
              <a:t> </a:t>
            </a:r>
            <a:r>
              <a:rPr sz="2400" b="1" dirty="0">
                <a:latin typeface="+mn-lt"/>
                <a:cs typeface="Calibri"/>
              </a:rPr>
              <a:t>cuisine</a:t>
            </a:r>
            <a:r>
              <a:rPr sz="2400" b="1" spc="-85" dirty="0">
                <a:latin typeface="+mn-lt"/>
                <a:cs typeface="Calibri"/>
              </a:rPr>
              <a:t> </a:t>
            </a:r>
            <a:r>
              <a:rPr sz="2400" b="1" dirty="0">
                <a:latin typeface="+mn-lt"/>
                <a:cs typeface="Calibri"/>
              </a:rPr>
              <a:t>column</a:t>
            </a:r>
            <a:r>
              <a:rPr sz="2400" b="1" spc="-50" dirty="0">
                <a:latin typeface="+mn-lt"/>
                <a:cs typeface="Calibri"/>
              </a:rPr>
              <a:t> </a:t>
            </a:r>
            <a:r>
              <a:rPr sz="2400" b="1" dirty="0">
                <a:latin typeface="+mn-lt"/>
                <a:cs typeface="Calibri"/>
              </a:rPr>
              <a:t>was</a:t>
            </a:r>
            <a:r>
              <a:rPr sz="2400" b="1" spc="-30" dirty="0">
                <a:latin typeface="+mn-lt"/>
                <a:cs typeface="Calibri"/>
              </a:rPr>
              <a:t> </a:t>
            </a:r>
            <a:r>
              <a:rPr sz="2400" b="1" spc="-10" dirty="0">
                <a:latin typeface="+mn-lt"/>
                <a:cs typeface="Calibri"/>
              </a:rPr>
              <a:t>filled </a:t>
            </a:r>
            <a:r>
              <a:rPr sz="2400" b="1" dirty="0">
                <a:latin typeface="+mn-lt"/>
                <a:cs typeface="Calibri"/>
              </a:rPr>
              <a:t>corresponding</a:t>
            </a:r>
            <a:r>
              <a:rPr sz="2400" b="1" spc="-95" dirty="0">
                <a:latin typeface="+mn-lt"/>
                <a:cs typeface="Calibri"/>
              </a:rPr>
              <a:t> </a:t>
            </a:r>
            <a:r>
              <a:rPr sz="2400" b="1" dirty="0">
                <a:latin typeface="+mn-lt"/>
                <a:cs typeface="Calibri"/>
              </a:rPr>
              <a:t>to</a:t>
            </a:r>
            <a:r>
              <a:rPr sz="2400" b="1" spc="-45" dirty="0">
                <a:latin typeface="+mn-lt"/>
                <a:cs typeface="Calibri"/>
              </a:rPr>
              <a:t> </a:t>
            </a:r>
            <a:r>
              <a:rPr sz="2400" b="1" dirty="0">
                <a:latin typeface="+mn-lt"/>
                <a:cs typeface="Calibri"/>
              </a:rPr>
              <a:t>its</a:t>
            </a:r>
            <a:r>
              <a:rPr sz="2400" b="1" spc="-40" dirty="0">
                <a:latin typeface="+mn-lt"/>
                <a:cs typeface="Calibri"/>
              </a:rPr>
              <a:t> </a:t>
            </a:r>
            <a:r>
              <a:rPr sz="2400" b="1" dirty="0">
                <a:latin typeface="+mn-lt"/>
                <a:cs typeface="Calibri"/>
              </a:rPr>
              <a:t>Country</a:t>
            </a:r>
            <a:r>
              <a:rPr sz="2400" b="1" spc="-75" dirty="0">
                <a:latin typeface="+mn-lt"/>
                <a:cs typeface="Calibri"/>
              </a:rPr>
              <a:t> </a:t>
            </a:r>
            <a:r>
              <a:rPr sz="2400" b="1" dirty="0">
                <a:latin typeface="+mn-lt"/>
                <a:cs typeface="Calibri"/>
              </a:rPr>
              <a:t>code</a:t>
            </a:r>
            <a:r>
              <a:rPr sz="2400" b="1" spc="-45" dirty="0">
                <a:latin typeface="+mn-lt"/>
                <a:cs typeface="Calibri"/>
              </a:rPr>
              <a:t> </a:t>
            </a:r>
            <a:r>
              <a:rPr sz="2400" b="1" dirty="0">
                <a:latin typeface="+mn-lt"/>
                <a:cs typeface="Calibri"/>
              </a:rPr>
              <a:t>with</a:t>
            </a:r>
            <a:r>
              <a:rPr sz="2400" b="1" spc="-80" dirty="0">
                <a:latin typeface="+mn-lt"/>
                <a:cs typeface="Calibri"/>
              </a:rPr>
              <a:t> </a:t>
            </a:r>
            <a:r>
              <a:rPr sz="2400" b="1" spc="-20" dirty="0">
                <a:latin typeface="+mn-lt"/>
                <a:cs typeface="Calibri"/>
              </a:rPr>
              <a:t>most </a:t>
            </a:r>
            <a:r>
              <a:rPr sz="2400" b="1" dirty="0">
                <a:latin typeface="+mn-lt"/>
                <a:cs typeface="Calibri"/>
              </a:rPr>
              <a:t>popular</a:t>
            </a:r>
            <a:r>
              <a:rPr sz="2400" b="1" spc="-65" dirty="0">
                <a:latin typeface="+mn-lt"/>
                <a:cs typeface="Calibri"/>
              </a:rPr>
              <a:t> </a:t>
            </a:r>
            <a:r>
              <a:rPr sz="2400" b="1" dirty="0">
                <a:latin typeface="+mn-lt"/>
                <a:cs typeface="Calibri"/>
              </a:rPr>
              <a:t>cuisines</a:t>
            </a:r>
            <a:r>
              <a:rPr sz="2400" b="1" spc="-45" dirty="0">
                <a:latin typeface="+mn-lt"/>
                <a:cs typeface="Calibri"/>
              </a:rPr>
              <a:t> </a:t>
            </a:r>
            <a:r>
              <a:rPr sz="2400" b="1" spc="-50" dirty="0">
                <a:latin typeface="+mn-lt"/>
                <a:cs typeface="Calibri"/>
              </a:rPr>
              <a:t>.</a:t>
            </a:r>
            <a:endParaRPr sz="2400" dirty="0">
              <a:latin typeface="+mn-lt"/>
              <a:cs typeface="Calibri"/>
            </a:endParaRPr>
          </a:p>
          <a:p>
            <a:pPr algn="ctr">
              <a:lnSpc>
                <a:spcPct val="100000"/>
              </a:lnSpc>
              <a:spcBef>
                <a:spcPts val="2880"/>
              </a:spcBef>
            </a:pPr>
            <a:r>
              <a:rPr sz="2400" b="1" dirty="0">
                <a:latin typeface="+mn-lt"/>
                <a:cs typeface="Calibri"/>
              </a:rPr>
              <a:t>Customised</a:t>
            </a:r>
            <a:r>
              <a:rPr sz="2400" b="1" spc="-75" dirty="0">
                <a:latin typeface="+mn-lt"/>
                <a:cs typeface="Calibri"/>
              </a:rPr>
              <a:t> </a:t>
            </a:r>
            <a:r>
              <a:rPr sz="2400" b="1" dirty="0">
                <a:latin typeface="+mn-lt"/>
                <a:cs typeface="Calibri"/>
              </a:rPr>
              <a:t>column</a:t>
            </a:r>
            <a:r>
              <a:rPr sz="2400" b="1" spc="-105" dirty="0">
                <a:latin typeface="+mn-lt"/>
                <a:cs typeface="Calibri"/>
              </a:rPr>
              <a:t> </a:t>
            </a:r>
            <a:r>
              <a:rPr sz="2400" b="1" dirty="0">
                <a:latin typeface="+mn-lt"/>
                <a:cs typeface="Calibri"/>
              </a:rPr>
              <a:t>was</a:t>
            </a:r>
            <a:r>
              <a:rPr sz="2400" b="1" spc="-65" dirty="0">
                <a:latin typeface="+mn-lt"/>
                <a:cs typeface="Calibri"/>
              </a:rPr>
              <a:t> </a:t>
            </a:r>
            <a:r>
              <a:rPr sz="2400" b="1" dirty="0">
                <a:latin typeface="+mn-lt"/>
                <a:cs typeface="Calibri"/>
              </a:rPr>
              <a:t>created</a:t>
            </a:r>
            <a:r>
              <a:rPr sz="2400" b="1" spc="-45" dirty="0">
                <a:latin typeface="+mn-lt"/>
                <a:cs typeface="Calibri"/>
              </a:rPr>
              <a:t> </a:t>
            </a:r>
            <a:r>
              <a:rPr sz="2400" b="1" dirty="0">
                <a:latin typeface="+mn-lt"/>
                <a:cs typeface="Calibri"/>
              </a:rPr>
              <a:t>for</a:t>
            </a:r>
            <a:r>
              <a:rPr sz="2400" b="1" spc="-80" dirty="0">
                <a:latin typeface="+mn-lt"/>
                <a:cs typeface="Calibri"/>
              </a:rPr>
              <a:t> </a:t>
            </a:r>
            <a:r>
              <a:rPr sz="2400" b="1" dirty="0">
                <a:latin typeface="+mn-lt"/>
                <a:cs typeface="Calibri"/>
              </a:rPr>
              <a:t>price</a:t>
            </a:r>
            <a:r>
              <a:rPr sz="2400" b="1" spc="-95" dirty="0">
                <a:latin typeface="+mn-lt"/>
                <a:cs typeface="Calibri"/>
              </a:rPr>
              <a:t> </a:t>
            </a:r>
            <a:r>
              <a:rPr sz="2400" b="1" dirty="0">
                <a:latin typeface="+mn-lt"/>
                <a:cs typeface="Calibri"/>
              </a:rPr>
              <a:t>for</a:t>
            </a:r>
            <a:r>
              <a:rPr sz="2400" b="1" spc="-55" dirty="0">
                <a:latin typeface="+mn-lt"/>
                <a:cs typeface="Calibri"/>
              </a:rPr>
              <a:t> </a:t>
            </a:r>
            <a:r>
              <a:rPr sz="2400" b="1" spc="-25" dirty="0">
                <a:latin typeface="+mn-lt"/>
                <a:cs typeface="Calibri"/>
              </a:rPr>
              <a:t>two</a:t>
            </a:r>
            <a:endParaRPr sz="2400" dirty="0">
              <a:latin typeface="+mn-lt"/>
              <a:cs typeface="Calibri"/>
            </a:endParaRPr>
          </a:p>
          <a:p>
            <a:pPr marL="1905" algn="ctr">
              <a:lnSpc>
                <a:spcPct val="100000"/>
              </a:lnSpc>
              <a:spcBef>
                <a:spcPts val="5"/>
              </a:spcBef>
            </a:pPr>
            <a:r>
              <a:rPr sz="2400" b="1" dirty="0">
                <a:latin typeface="Calibri"/>
                <a:cs typeface="Calibri"/>
              </a:rPr>
              <a:t>with</a:t>
            </a:r>
            <a:r>
              <a:rPr sz="2400" b="1" spc="-45" dirty="0">
                <a:latin typeface="Calibri"/>
                <a:cs typeface="Calibri"/>
              </a:rPr>
              <a:t> </a:t>
            </a:r>
            <a:r>
              <a:rPr sz="2400" b="1" dirty="0">
                <a:latin typeface="Calibri"/>
                <a:cs typeface="Calibri"/>
              </a:rPr>
              <a:t>its</a:t>
            </a:r>
            <a:r>
              <a:rPr sz="2400" b="1" spc="-25" dirty="0">
                <a:latin typeface="Calibri"/>
                <a:cs typeface="Calibri"/>
              </a:rPr>
              <a:t> </a:t>
            </a:r>
            <a:r>
              <a:rPr sz="2400" b="1" dirty="0">
                <a:latin typeface="Calibri"/>
                <a:cs typeface="Calibri"/>
              </a:rPr>
              <a:t>currency</a:t>
            </a:r>
            <a:r>
              <a:rPr sz="2400" b="1" spc="-85" dirty="0">
                <a:latin typeface="Calibri"/>
                <a:cs typeface="Calibri"/>
              </a:rPr>
              <a:t> </a:t>
            </a:r>
            <a:r>
              <a:rPr sz="2400" b="1" spc="-10" dirty="0">
                <a:latin typeface="Calibri"/>
                <a:cs typeface="Calibri"/>
              </a:rPr>
              <a:t>symbol.</a:t>
            </a:r>
            <a:endParaRPr sz="2400" dirty="0">
              <a:latin typeface="Calibri"/>
              <a:cs typeface="Calibri"/>
            </a:endParaRPr>
          </a:p>
          <a:p>
            <a:pPr marL="4445" algn="ctr">
              <a:lnSpc>
                <a:spcPct val="100000"/>
              </a:lnSpc>
              <a:spcBef>
                <a:spcPts val="2880"/>
              </a:spcBef>
            </a:pPr>
            <a:r>
              <a:rPr sz="2400" b="1" dirty="0">
                <a:latin typeface="+mn-lt"/>
                <a:cs typeface="Calibri"/>
              </a:rPr>
              <a:t>New</a:t>
            </a:r>
            <a:r>
              <a:rPr sz="2400" b="1" spc="-60" dirty="0">
                <a:latin typeface="+mn-lt"/>
                <a:cs typeface="Calibri"/>
              </a:rPr>
              <a:t> </a:t>
            </a:r>
            <a:r>
              <a:rPr sz="2400" b="1" dirty="0">
                <a:latin typeface="+mn-lt"/>
                <a:cs typeface="Calibri"/>
              </a:rPr>
              <a:t>column</a:t>
            </a:r>
            <a:r>
              <a:rPr sz="2400" b="1" spc="-100" dirty="0">
                <a:latin typeface="+mn-lt"/>
                <a:cs typeface="Calibri"/>
              </a:rPr>
              <a:t> </a:t>
            </a:r>
            <a:r>
              <a:rPr sz="2400" b="1" dirty="0">
                <a:latin typeface="+mn-lt"/>
                <a:cs typeface="Calibri"/>
              </a:rPr>
              <a:t>was</a:t>
            </a:r>
            <a:r>
              <a:rPr sz="2400" b="1" spc="-65" dirty="0">
                <a:latin typeface="+mn-lt"/>
                <a:cs typeface="Calibri"/>
              </a:rPr>
              <a:t> </a:t>
            </a:r>
            <a:r>
              <a:rPr sz="2400" b="1" spc="-10" dirty="0">
                <a:latin typeface="+mn-lt"/>
                <a:cs typeface="Calibri"/>
              </a:rPr>
              <a:t>created</a:t>
            </a:r>
            <a:r>
              <a:rPr sz="2400" b="1" spc="-55" dirty="0">
                <a:latin typeface="+mn-lt"/>
                <a:cs typeface="Calibri"/>
              </a:rPr>
              <a:t> </a:t>
            </a:r>
            <a:r>
              <a:rPr sz="2400" b="1" dirty="0">
                <a:latin typeface="+mn-lt"/>
                <a:cs typeface="Calibri"/>
              </a:rPr>
              <a:t>to</a:t>
            </a:r>
            <a:r>
              <a:rPr sz="2400" b="1" spc="-60" dirty="0">
                <a:latin typeface="+mn-lt"/>
                <a:cs typeface="Calibri"/>
              </a:rPr>
              <a:t> </a:t>
            </a:r>
            <a:r>
              <a:rPr sz="2400" b="1" dirty="0">
                <a:latin typeface="+mn-lt"/>
                <a:cs typeface="Calibri"/>
              </a:rPr>
              <a:t>extract</a:t>
            </a:r>
            <a:r>
              <a:rPr sz="2400" b="1" spc="-35" dirty="0">
                <a:latin typeface="+mn-lt"/>
                <a:cs typeface="Calibri"/>
              </a:rPr>
              <a:t> </a:t>
            </a:r>
            <a:r>
              <a:rPr sz="2400" b="1" dirty="0">
                <a:latin typeface="+mn-lt"/>
                <a:cs typeface="Calibri"/>
              </a:rPr>
              <a:t>country</a:t>
            </a:r>
            <a:r>
              <a:rPr sz="2400" b="1" spc="-114" dirty="0">
                <a:latin typeface="+mn-lt"/>
                <a:cs typeface="Calibri"/>
              </a:rPr>
              <a:t> </a:t>
            </a:r>
            <a:r>
              <a:rPr sz="2400" b="1" spc="-20" dirty="0">
                <a:latin typeface="+mn-lt"/>
                <a:cs typeface="Calibri"/>
              </a:rPr>
              <a:t>name</a:t>
            </a:r>
            <a:endParaRPr sz="2400" dirty="0">
              <a:latin typeface="+mn-lt"/>
              <a:cs typeface="Calibri"/>
            </a:endParaRPr>
          </a:p>
          <a:p>
            <a:pPr algn="ctr">
              <a:lnSpc>
                <a:spcPct val="100000"/>
              </a:lnSpc>
            </a:pPr>
            <a:r>
              <a:rPr sz="2400" b="1" dirty="0">
                <a:latin typeface="+mn-lt"/>
                <a:cs typeface="Calibri"/>
              </a:rPr>
              <a:t>using</a:t>
            </a:r>
            <a:r>
              <a:rPr sz="2400" b="1" spc="-60" dirty="0">
                <a:latin typeface="+mn-lt"/>
                <a:cs typeface="Calibri"/>
              </a:rPr>
              <a:t> </a:t>
            </a:r>
            <a:r>
              <a:rPr sz="2400" b="1" dirty="0">
                <a:latin typeface="+mn-lt"/>
                <a:cs typeface="Calibri"/>
              </a:rPr>
              <a:t>given</a:t>
            </a:r>
            <a:r>
              <a:rPr sz="2400" b="1" spc="-25" dirty="0">
                <a:latin typeface="+mn-lt"/>
                <a:cs typeface="Calibri"/>
              </a:rPr>
              <a:t> </a:t>
            </a:r>
            <a:r>
              <a:rPr sz="2400" b="1" dirty="0">
                <a:latin typeface="+mn-lt"/>
                <a:cs typeface="Calibri"/>
              </a:rPr>
              <a:t>country</a:t>
            </a:r>
            <a:r>
              <a:rPr sz="2400" b="1" spc="-105" dirty="0">
                <a:latin typeface="+mn-lt"/>
                <a:cs typeface="Calibri"/>
              </a:rPr>
              <a:t> </a:t>
            </a:r>
            <a:r>
              <a:rPr sz="2400" b="1" spc="-20" dirty="0">
                <a:latin typeface="+mn-lt"/>
                <a:cs typeface="Calibri"/>
              </a:rPr>
              <a:t>code.</a:t>
            </a:r>
            <a:endParaRPr sz="2400" dirty="0">
              <a:latin typeface="+mn-lt"/>
              <a:cs typeface="Calibri"/>
            </a:endParaRPr>
          </a:p>
          <a:p>
            <a:pPr marL="2540" algn="ctr">
              <a:lnSpc>
                <a:spcPct val="100000"/>
              </a:lnSpc>
              <a:spcBef>
                <a:spcPts val="2880"/>
              </a:spcBef>
            </a:pPr>
            <a:r>
              <a:rPr sz="2400" b="1" spc="-35" dirty="0">
                <a:latin typeface="+mn-lt"/>
                <a:cs typeface="Calibri"/>
              </a:rPr>
              <a:t>Year</a:t>
            </a:r>
            <a:r>
              <a:rPr sz="2400" b="1" spc="-45" dirty="0">
                <a:latin typeface="+mn-lt"/>
                <a:cs typeface="Calibri"/>
              </a:rPr>
              <a:t> </a:t>
            </a:r>
            <a:r>
              <a:rPr sz="2400" b="1" dirty="0">
                <a:latin typeface="+mn-lt"/>
                <a:cs typeface="Calibri"/>
              </a:rPr>
              <a:t>of</a:t>
            </a:r>
            <a:r>
              <a:rPr sz="2400" b="1" spc="-65" dirty="0">
                <a:latin typeface="+mn-lt"/>
                <a:cs typeface="Calibri"/>
              </a:rPr>
              <a:t> </a:t>
            </a:r>
            <a:r>
              <a:rPr sz="2400" b="1" dirty="0">
                <a:latin typeface="+mn-lt"/>
                <a:cs typeface="Calibri"/>
              </a:rPr>
              <a:t>opening</a:t>
            </a:r>
            <a:r>
              <a:rPr sz="2400" b="1" spc="-95" dirty="0">
                <a:latin typeface="+mn-lt"/>
                <a:cs typeface="Calibri"/>
              </a:rPr>
              <a:t> </a:t>
            </a:r>
            <a:r>
              <a:rPr sz="2400" b="1" dirty="0">
                <a:latin typeface="+mn-lt"/>
                <a:cs typeface="Calibri"/>
              </a:rPr>
              <a:t>was</a:t>
            </a:r>
            <a:r>
              <a:rPr sz="2400" b="1" spc="-70" dirty="0">
                <a:latin typeface="+mn-lt"/>
                <a:cs typeface="Calibri"/>
              </a:rPr>
              <a:t> </a:t>
            </a:r>
            <a:r>
              <a:rPr sz="2400" b="1" spc="-10" dirty="0">
                <a:latin typeface="+mn-lt"/>
                <a:cs typeface="Calibri"/>
              </a:rPr>
              <a:t>separated</a:t>
            </a:r>
            <a:r>
              <a:rPr sz="2400" b="1" spc="-50" dirty="0">
                <a:latin typeface="+mn-lt"/>
                <a:cs typeface="Calibri"/>
              </a:rPr>
              <a:t> </a:t>
            </a:r>
            <a:r>
              <a:rPr sz="2400" b="1" dirty="0">
                <a:latin typeface="+mn-lt"/>
                <a:cs typeface="Calibri"/>
              </a:rPr>
              <a:t>in</a:t>
            </a:r>
            <a:r>
              <a:rPr sz="2400" b="1" spc="-65" dirty="0">
                <a:latin typeface="+mn-lt"/>
                <a:cs typeface="Calibri"/>
              </a:rPr>
              <a:t> </a:t>
            </a:r>
            <a:r>
              <a:rPr sz="2400" b="1" spc="-10" dirty="0">
                <a:latin typeface="+mn-lt"/>
                <a:cs typeface="Calibri"/>
              </a:rPr>
              <a:t>separate</a:t>
            </a:r>
            <a:r>
              <a:rPr sz="2400" b="1" spc="-60" dirty="0">
                <a:latin typeface="+mn-lt"/>
                <a:cs typeface="Calibri"/>
              </a:rPr>
              <a:t> </a:t>
            </a:r>
            <a:r>
              <a:rPr sz="2400" b="1" spc="-10" dirty="0">
                <a:latin typeface="+mn-lt"/>
                <a:cs typeface="Calibri"/>
              </a:rPr>
              <a:t>column.</a:t>
            </a:r>
            <a:endParaRPr sz="2400" dirty="0">
              <a:latin typeface="+mn-lt"/>
              <a:cs typeface="Calibri"/>
            </a:endParaRPr>
          </a:p>
          <a:p>
            <a:pPr marL="60960" marR="57150" algn="ctr">
              <a:lnSpc>
                <a:spcPct val="100000"/>
              </a:lnSpc>
              <a:spcBef>
                <a:spcPts val="2885"/>
              </a:spcBef>
            </a:pPr>
            <a:r>
              <a:rPr sz="2400" b="1" dirty="0">
                <a:latin typeface="+mn-lt"/>
                <a:cs typeface="Calibri"/>
              </a:rPr>
              <a:t>Price</a:t>
            </a:r>
            <a:r>
              <a:rPr sz="2400" b="1" spc="-45" dirty="0">
                <a:latin typeface="+mn-lt"/>
                <a:cs typeface="Calibri"/>
              </a:rPr>
              <a:t> </a:t>
            </a:r>
            <a:r>
              <a:rPr sz="2400" b="1" dirty="0">
                <a:latin typeface="+mn-lt"/>
                <a:cs typeface="Calibri"/>
              </a:rPr>
              <a:t>for</a:t>
            </a:r>
            <a:r>
              <a:rPr sz="2400" b="1" spc="-55" dirty="0">
                <a:latin typeface="+mn-lt"/>
                <a:cs typeface="Calibri"/>
              </a:rPr>
              <a:t> </a:t>
            </a:r>
            <a:r>
              <a:rPr sz="2400" b="1" dirty="0">
                <a:latin typeface="+mn-lt"/>
                <a:cs typeface="Calibri"/>
              </a:rPr>
              <a:t>two</a:t>
            </a:r>
            <a:r>
              <a:rPr sz="2400" b="1" spc="-40" dirty="0">
                <a:latin typeface="+mn-lt"/>
                <a:cs typeface="Calibri"/>
              </a:rPr>
              <a:t> </a:t>
            </a:r>
            <a:r>
              <a:rPr sz="2400" b="1" dirty="0">
                <a:latin typeface="+mn-lt"/>
                <a:cs typeface="Calibri"/>
              </a:rPr>
              <a:t>was</a:t>
            </a:r>
            <a:r>
              <a:rPr sz="2400" b="1" spc="-40" dirty="0">
                <a:latin typeface="+mn-lt"/>
                <a:cs typeface="Calibri"/>
              </a:rPr>
              <a:t> </a:t>
            </a:r>
            <a:r>
              <a:rPr sz="2400" b="1" spc="-10" dirty="0">
                <a:latin typeface="+mn-lt"/>
                <a:cs typeface="Calibri"/>
              </a:rPr>
              <a:t>converted</a:t>
            </a:r>
            <a:r>
              <a:rPr sz="2400" b="1" spc="-60" dirty="0">
                <a:latin typeface="+mn-lt"/>
                <a:cs typeface="Calibri"/>
              </a:rPr>
              <a:t> </a:t>
            </a:r>
            <a:r>
              <a:rPr sz="2400" b="1" dirty="0">
                <a:latin typeface="+mn-lt"/>
                <a:cs typeface="Calibri"/>
              </a:rPr>
              <a:t>in</a:t>
            </a:r>
            <a:r>
              <a:rPr sz="2400" b="1" spc="-60" dirty="0">
                <a:latin typeface="+mn-lt"/>
                <a:cs typeface="Calibri"/>
              </a:rPr>
              <a:t> </a:t>
            </a:r>
            <a:r>
              <a:rPr sz="2400" b="1" dirty="0">
                <a:latin typeface="+mn-lt"/>
                <a:cs typeface="Calibri"/>
              </a:rPr>
              <a:t>Indian</a:t>
            </a:r>
            <a:r>
              <a:rPr sz="2400" b="1" spc="-60" dirty="0">
                <a:latin typeface="+mn-lt"/>
                <a:cs typeface="Calibri"/>
              </a:rPr>
              <a:t> </a:t>
            </a:r>
            <a:r>
              <a:rPr sz="2400" b="1" dirty="0">
                <a:latin typeface="+mn-lt"/>
                <a:cs typeface="Calibri"/>
              </a:rPr>
              <a:t>currency</a:t>
            </a:r>
            <a:r>
              <a:rPr sz="2400" b="1" spc="-70" dirty="0">
                <a:latin typeface="+mn-lt"/>
                <a:cs typeface="Calibri"/>
              </a:rPr>
              <a:t> </a:t>
            </a:r>
            <a:r>
              <a:rPr sz="2400" b="1" spc="-25" dirty="0">
                <a:latin typeface="+mn-lt"/>
                <a:cs typeface="Calibri"/>
              </a:rPr>
              <a:t>and </a:t>
            </a:r>
            <a:r>
              <a:rPr sz="2400" b="1" spc="-10" dirty="0">
                <a:latin typeface="+mn-lt"/>
                <a:cs typeface="Calibri"/>
              </a:rPr>
              <a:t>stored</a:t>
            </a:r>
            <a:r>
              <a:rPr sz="2400" b="1" spc="-85" dirty="0">
                <a:latin typeface="+mn-lt"/>
                <a:cs typeface="Calibri"/>
              </a:rPr>
              <a:t> </a:t>
            </a:r>
            <a:r>
              <a:rPr sz="2400" b="1" dirty="0">
                <a:latin typeface="+mn-lt"/>
                <a:cs typeface="Calibri"/>
              </a:rPr>
              <a:t>in</a:t>
            </a:r>
            <a:r>
              <a:rPr sz="2400" b="1" spc="-60" dirty="0">
                <a:latin typeface="+mn-lt"/>
                <a:cs typeface="Calibri"/>
              </a:rPr>
              <a:t> </a:t>
            </a:r>
            <a:r>
              <a:rPr sz="2400" b="1" spc="-10" dirty="0">
                <a:latin typeface="+mn-lt"/>
                <a:cs typeface="Calibri"/>
              </a:rPr>
              <a:t>separate</a:t>
            </a:r>
            <a:r>
              <a:rPr sz="2400" b="1" spc="-55" dirty="0">
                <a:latin typeface="+mn-lt"/>
                <a:cs typeface="Calibri"/>
              </a:rPr>
              <a:t> </a:t>
            </a:r>
            <a:r>
              <a:rPr sz="2400" b="1" spc="-10" dirty="0">
                <a:latin typeface="+mn-lt"/>
                <a:cs typeface="Calibri"/>
              </a:rPr>
              <a:t>column.</a:t>
            </a:r>
            <a:endParaRPr sz="2400" dirty="0">
              <a:latin typeface="+mn-lt"/>
              <a:cs typeface="Calibri"/>
            </a:endParaRPr>
          </a:p>
          <a:p>
            <a:pPr marL="30480" marR="25400" algn="ctr">
              <a:lnSpc>
                <a:spcPct val="100000"/>
              </a:lnSpc>
              <a:spcBef>
                <a:spcPts val="2880"/>
              </a:spcBef>
            </a:pPr>
            <a:r>
              <a:rPr sz="2400" b="1" dirty="0">
                <a:latin typeface="+mn-lt"/>
                <a:cs typeface="Calibri"/>
              </a:rPr>
              <a:t>The</a:t>
            </a:r>
            <a:r>
              <a:rPr sz="2400" b="1" spc="-60" dirty="0">
                <a:latin typeface="+mn-lt"/>
                <a:cs typeface="Calibri"/>
              </a:rPr>
              <a:t> </a:t>
            </a:r>
            <a:r>
              <a:rPr sz="2400" b="1" dirty="0">
                <a:latin typeface="+mn-lt"/>
                <a:cs typeface="Calibri"/>
              </a:rPr>
              <a:t>rating</a:t>
            </a:r>
            <a:r>
              <a:rPr sz="2400" b="1" spc="-60" dirty="0">
                <a:latin typeface="+mn-lt"/>
                <a:cs typeface="Calibri"/>
              </a:rPr>
              <a:t> </a:t>
            </a:r>
            <a:r>
              <a:rPr sz="2400" b="1" dirty="0">
                <a:latin typeface="+mn-lt"/>
                <a:cs typeface="Calibri"/>
              </a:rPr>
              <a:t>was</a:t>
            </a:r>
            <a:r>
              <a:rPr sz="2400" b="1" spc="-45" dirty="0">
                <a:latin typeface="+mn-lt"/>
                <a:cs typeface="Calibri"/>
              </a:rPr>
              <a:t> </a:t>
            </a:r>
            <a:r>
              <a:rPr sz="2400" b="1" dirty="0">
                <a:latin typeface="+mn-lt"/>
                <a:cs typeface="Calibri"/>
              </a:rPr>
              <a:t>simplified</a:t>
            </a:r>
            <a:r>
              <a:rPr sz="2400" b="1" spc="-95" dirty="0">
                <a:latin typeface="+mn-lt"/>
                <a:cs typeface="Calibri"/>
              </a:rPr>
              <a:t> </a:t>
            </a:r>
            <a:r>
              <a:rPr sz="2400" b="1" dirty="0">
                <a:latin typeface="+mn-lt"/>
                <a:cs typeface="Calibri"/>
              </a:rPr>
              <a:t>and</a:t>
            </a:r>
            <a:r>
              <a:rPr sz="2400" b="1" spc="-40" dirty="0">
                <a:latin typeface="+mn-lt"/>
                <a:cs typeface="Calibri"/>
              </a:rPr>
              <a:t> </a:t>
            </a:r>
            <a:r>
              <a:rPr sz="2400" b="1" spc="-10" dirty="0">
                <a:latin typeface="+mn-lt"/>
                <a:cs typeface="Calibri"/>
              </a:rPr>
              <a:t>categorized</a:t>
            </a:r>
            <a:r>
              <a:rPr sz="2400" b="1" spc="-45" dirty="0">
                <a:latin typeface="+mn-lt"/>
                <a:cs typeface="Calibri"/>
              </a:rPr>
              <a:t> </a:t>
            </a:r>
            <a:r>
              <a:rPr sz="2400" b="1" dirty="0">
                <a:latin typeface="+mn-lt"/>
                <a:cs typeface="Calibri"/>
              </a:rPr>
              <a:t>in</a:t>
            </a:r>
            <a:r>
              <a:rPr sz="2400" b="1" spc="-45" dirty="0">
                <a:latin typeface="+mn-lt"/>
                <a:cs typeface="Calibri"/>
              </a:rPr>
              <a:t> </a:t>
            </a:r>
            <a:r>
              <a:rPr sz="2400" b="1" dirty="0">
                <a:latin typeface="+mn-lt"/>
                <a:cs typeface="Calibri"/>
              </a:rPr>
              <a:t>4</a:t>
            </a:r>
            <a:r>
              <a:rPr sz="2400" b="1" spc="-45" dirty="0">
                <a:latin typeface="+mn-lt"/>
                <a:cs typeface="Calibri"/>
              </a:rPr>
              <a:t> </a:t>
            </a:r>
            <a:r>
              <a:rPr sz="2400" b="1" spc="-10" dirty="0">
                <a:latin typeface="+mn-lt"/>
                <a:cs typeface="Calibri"/>
              </a:rPr>
              <a:t>parts </a:t>
            </a:r>
            <a:r>
              <a:rPr sz="2400" b="1" dirty="0">
                <a:latin typeface="+mn-lt"/>
                <a:cs typeface="Calibri"/>
              </a:rPr>
              <a:t>for</a:t>
            </a:r>
            <a:r>
              <a:rPr sz="2400" b="1" spc="-50" dirty="0">
                <a:latin typeface="+mn-lt"/>
                <a:cs typeface="Calibri"/>
              </a:rPr>
              <a:t> </a:t>
            </a:r>
            <a:r>
              <a:rPr sz="2400" b="1" dirty="0">
                <a:latin typeface="+mn-lt"/>
                <a:cs typeface="Calibri"/>
              </a:rPr>
              <a:t>further</a:t>
            </a:r>
            <a:r>
              <a:rPr sz="2400" b="1" spc="-95" dirty="0">
                <a:latin typeface="+mn-lt"/>
                <a:cs typeface="Calibri"/>
              </a:rPr>
              <a:t> </a:t>
            </a:r>
            <a:r>
              <a:rPr sz="2400" b="1" spc="-20" dirty="0">
                <a:latin typeface="+mn-lt"/>
                <a:cs typeface="Calibri"/>
              </a:rPr>
              <a:t>use.</a:t>
            </a:r>
            <a:endParaRPr sz="2400" dirty="0">
              <a:latin typeface="+mn-lt"/>
              <a:cs typeface="Calibri"/>
            </a:endParaRPr>
          </a:p>
        </p:txBody>
      </p:sp>
      <p:pic>
        <p:nvPicPr>
          <p:cNvPr id="4" name="object 4"/>
          <p:cNvPicPr/>
          <p:nvPr/>
        </p:nvPicPr>
        <p:blipFill>
          <a:blip r:embed="rId2" cstate="print"/>
          <a:stretch>
            <a:fillRect/>
          </a:stretch>
        </p:blipFill>
        <p:spPr>
          <a:xfrm>
            <a:off x="12649200" y="2249423"/>
            <a:ext cx="5638800" cy="5410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F62E23-B562-9D5D-7C27-1DADCF856950}"/>
              </a:ext>
            </a:extLst>
          </p:cNvPr>
          <p:cNvSpPr/>
          <p:nvPr/>
        </p:nvSpPr>
        <p:spPr>
          <a:xfrm>
            <a:off x="2286000" y="266700"/>
            <a:ext cx="12115800" cy="990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mj-lt"/>
              </a:rPr>
              <a:t>Insights from the analyzed project </a:t>
            </a:r>
          </a:p>
        </p:txBody>
      </p:sp>
      <p:sp>
        <p:nvSpPr>
          <p:cNvPr id="3" name="Rectangle: Rounded Corners 2">
            <a:extLst>
              <a:ext uri="{FF2B5EF4-FFF2-40B4-BE49-F238E27FC236}">
                <a16:creationId xmlns:a16="http://schemas.microsoft.com/office/drawing/2014/main" id="{9ABE504B-E105-DE41-5BD4-C18EE5A11C96}"/>
              </a:ext>
            </a:extLst>
          </p:cNvPr>
          <p:cNvSpPr/>
          <p:nvPr/>
        </p:nvSpPr>
        <p:spPr>
          <a:xfrm>
            <a:off x="1066800" y="1790700"/>
            <a:ext cx="15240000" cy="822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457200" indent="-457200" algn="ctr">
              <a:buAutoNum type="arabicPeriod"/>
            </a:pPr>
            <a:r>
              <a:rPr lang="en-US" sz="2400" b="1" u="sng" dirty="0"/>
              <a:t>Country-Level Insights </a:t>
            </a:r>
            <a:r>
              <a:rPr lang="en-US" sz="2400" b="1" dirty="0"/>
              <a:t>:  </a:t>
            </a:r>
            <a:r>
              <a:rPr lang="en-US" sz="2000" b="1" dirty="0"/>
              <a:t>As India has largest count of restaurants &amp; others Countries like Canada, New Zealand, and Brazil</a:t>
            </a:r>
            <a:r>
              <a:rPr lang="en-US" sz="2000" dirty="0"/>
              <a:t> </a:t>
            </a:r>
            <a:r>
              <a:rPr lang="en-US" sz="2000" b="1" dirty="0"/>
              <a:t>have very few restaurants </a:t>
            </a:r>
          </a:p>
          <a:p>
            <a:pPr algn="ctr"/>
            <a:endParaRPr lang="en-US" sz="2000" b="1" dirty="0"/>
          </a:p>
          <a:p>
            <a:pPr marL="457200" indent="-457200" algn="ctr">
              <a:buAutoNum type="arabicPeriod" startAt="2"/>
            </a:pPr>
            <a:r>
              <a:rPr lang="en-US" sz="2400" b="1" u="sng" dirty="0"/>
              <a:t>Restaurant Growth Trends </a:t>
            </a:r>
            <a:r>
              <a:rPr lang="en-US" sz="2000" b="1" dirty="0"/>
              <a:t>:  You can see there is many changes  year by year on the restaurant count </a:t>
            </a:r>
          </a:p>
          <a:p>
            <a:pPr algn="ctr"/>
            <a:endParaRPr lang="en-US" sz="2000" b="1" dirty="0"/>
          </a:p>
          <a:p>
            <a:pPr algn="ctr"/>
            <a:r>
              <a:rPr lang="en-US" sz="2400" b="1" dirty="0">
                <a:latin typeface="+mj-lt"/>
              </a:rPr>
              <a:t>3. </a:t>
            </a:r>
            <a:r>
              <a:rPr lang="en-US" sz="2400" b="1" u="sng" dirty="0">
                <a:latin typeface="+mj-lt"/>
              </a:rPr>
              <a:t>Customer Ratings </a:t>
            </a:r>
            <a:r>
              <a:rPr lang="en-US" sz="2400" u="sng" dirty="0">
                <a:latin typeface="+mj-lt"/>
              </a:rPr>
              <a:t>: </a:t>
            </a:r>
            <a:r>
              <a:rPr lang="en-US" sz="2000" b="1" dirty="0"/>
              <a:t>The average rating is ~3.9, showing moderate satisfaction.</a:t>
            </a:r>
            <a:r>
              <a:rPr lang="en-US" sz="2000" b="1" u="sng" dirty="0"/>
              <a:t>  </a:t>
            </a:r>
            <a:r>
              <a:rPr kumimoji="0" lang="en-US" altLang="en-US" sz="2000" b="1" i="0" u="none" strike="noStrike" cap="none" normalizeH="0" baseline="0" dirty="0">
                <a:ln>
                  <a:noFill/>
                </a:ln>
                <a:solidFill>
                  <a:schemeClr val="tx1"/>
                </a:solidFill>
                <a:effectLst/>
              </a:rPr>
              <a:t>Philippines and Brazil have higher average ratings than India, suggesting better customer experiences in smaller markets</a:t>
            </a:r>
          </a:p>
          <a:p>
            <a:pPr algn="ctr"/>
            <a:endParaRPr lang="en-US" sz="2000" b="1" dirty="0">
              <a:solidFill>
                <a:schemeClr val="tx1"/>
              </a:solidFill>
            </a:endParaRPr>
          </a:p>
          <a:p>
            <a:pPr algn="ctr"/>
            <a:endParaRPr lang="en-US" sz="2000" b="1" dirty="0">
              <a:solidFill>
                <a:schemeClr val="tx1"/>
              </a:solidFill>
            </a:endParaRPr>
          </a:p>
          <a:p>
            <a:r>
              <a:rPr lang="en-US" sz="2400" b="1" dirty="0">
                <a:latin typeface="+mj-lt"/>
              </a:rPr>
              <a:t>4. </a:t>
            </a:r>
            <a:r>
              <a:rPr lang="en-US" sz="2400" b="1" u="sng" dirty="0">
                <a:latin typeface="+mj-lt"/>
              </a:rPr>
              <a:t>Top 10 Cuisines :  </a:t>
            </a:r>
            <a:r>
              <a:rPr lang="en-US" sz="2000" b="1" dirty="0"/>
              <a:t>Chinese and Café cuisines dominate globally, with Chinese (354 restaurants) and Café (299)     being the most common.         Italian (54) and Desserts (53) are less common but still significant.</a:t>
            </a:r>
          </a:p>
          <a:p>
            <a:endParaRPr lang="en-US" sz="2000" b="1" dirty="0"/>
          </a:p>
          <a:p>
            <a:r>
              <a:rPr lang="en-US" sz="2400" b="1" dirty="0">
                <a:latin typeface="+mj-lt"/>
              </a:rPr>
              <a:t>5. </a:t>
            </a:r>
            <a:r>
              <a:rPr lang="en-US" sz="2400" b="1" u="sng" dirty="0">
                <a:latin typeface="+mj-lt"/>
              </a:rPr>
              <a:t>Online Delivery &amp; Table Booking : </a:t>
            </a:r>
            <a:r>
              <a:rPr lang="en-US" sz="2000" b="1" dirty="0"/>
              <a:t>Online delivery is underutilized – the majority of restaurants do not offer it, despite customer demand.</a:t>
            </a:r>
          </a:p>
          <a:p>
            <a:r>
              <a:rPr lang="en-US" sz="2000" b="1" dirty="0"/>
              <a:t>Table booking is very rare – only a small fraction of restaurants allow advance reservations.</a:t>
            </a:r>
          </a:p>
          <a:p>
            <a:r>
              <a:rPr lang="en-US" sz="2000" b="1" dirty="0"/>
              <a:t>Both are growth opportunities for restaurants and Zomato’s platform.</a:t>
            </a:r>
          </a:p>
          <a:p>
            <a:pPr algn="ctr"/>
            <a:endParaRPr lang="en-US" sz="2400" b="1" u="sng" dirty="0">
              <a:latin typeface="+mj-lt"/>
            </a:endParaRPr>
          </a:p>
        </p:txBody>
      </p:sp>
      <p:sp>
        <p:nvSpPr>
          <p:cNvPr id="8" name="Rectangle 5">
            <a:extLst>
              <a:ext uri="{FF2B5EF4-FFF2-40B4-BE49-F238E27FC236}">
                <a16:creationId xmlns:a16="http://schemas.microsoft.com/office/drawing/2014/main" id="{19B39938-9A75-3713-DAC4-AFC9553FF7F1}"/>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18630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p:nvPr/>
        </p:nvSpPr>
        <p:spPr>
          <a:xfrm>
            <a:off x="381000" y="40004"/>
            <a:ext cx="18288000" cy="10215819"/>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chemeClr val="bg1"/>
          </a:solidFill>
        </p:spPr>
        <p:txBody>
          <a:bodyPr wrap="square" lIns="0" tIns="0" rIns="0" bIns="0" rtlCol="0"/>
          <a:lstStyle/>
          <a:p>
            <a:endParaRPr dirty="0">
              <a:highlight>
                <a:srgbClr val="C0C0C0"/>
              </a:highlight>
            </a:endParaRPr>
          </a:p>
        </p:txBody>
      </p:sp>
      <p:grpSp>
        <p:nvGrpSpPr>
          <p:cNvPr id="3" name="object 3"/>
          <p:cNvGrpSpPr/>
          <p:nvPr/>
        </p:nvGrpSpPr>
        <p:grpSpPr>
          <a:xfrm>
            <a:off x="-18478" y="0"/>
            <a:ext cx="18328005" cy="10287000"/>
            <a:chOff x="-18478" y="0"/>
            <a:chExt cx="18328005" cy="10287000"/>
          </a:xfrm>
        </p:grpSpPr>
        <p:pic>
          <p:nvPicPr>
            <p:cNvPr id="4" name="object 4"/>
            <p:cNvPicPr/>
            <p:nvPr/>
          </p:nvPicPr>
          <p:blipFill>
            <a:blip r:embed="rId2" cstate="print"/>
            <a:stretch>
              <a:fillRect/>
            </a:stretch>
          </p:blipFill>
          <p:spPr>
            <a:xfrm>
              <a:off x="9098279" y="7232901"/>
              <a:ext cx="8162543" cy="3054096"/>
            </a:xfrm>
            <a:prstGeom prst="rect">
              <a:avLst/>
            </a:prstGeom>
          </p:spPr>
        </p:pic>
        <p:pic>
          <p:nvPicPr>
            <p:cNvPr id="5" name="object 5"/>
            <p:cNvPicPr/>
            <p:nvPr/>
          </p:nvPicPr>
          <p:blipFill>
            <a:blip r:embed="rId3" cstate="print"/>
            <a:stretch>
              <a:fillRect/>
            </a:stretch>
          </p:blipFill>
          <p:spPr>
            <a:xfrm>
              <a:off x="1048511" y="7421880"/>
              <a:ext cx="8104632" cy="2865120"/>
            </a:xfrm>
            <a:prstGeom prst="rect">
              <a:avLst/>
            </a:prstGeom>
          </p:spPr>
        </p:pic>
        <p:sp>
          <p:nvSpPr>
            <p:cNvPr id="6" name="object 6"/>
            <p:cNvSpPr/>
            <p:nvPr/>
          </p:nvSpPr>
          <p:spPr>
            <a:xfrm>
              <a:off x="1030224" y="0"/>
              <a:ext cx="16270605" cy="10287000"/>
            </a:xfrm>
            <a:custGeom>
              <a:avLst/>
              <a:gdLst/>
              <a:ahLst/>
              <a:cxnLst/>
              <a:rect l="l" t="t" r="r" b="b"/>
              <a:pathLst>
                <a:path w="16270605" h="10287000">
                  <a:moveTo>
                    <a:pt x="39624" y="0"/>
                  </a:moveTo>
                  <a:lnTo>
                    <a:pt x="0" y="0"/>
                  </a:lnTo>
                  <a:lnTo>
                    <a:pt x="0" y="10287000"/>
                  </a:lnTo>
                  <a:lnTo>
                    <a:pt x="39624" y="10287000"/>
                  </a:lnTo>
                  <a:lnTo>
                    <a:pt x="39624" y="0"/>
                  </a:lnTo>
                  <a:close/>
                </a:path>
                <a:path w="16270605" h="10287000">
                  <a:moveTo>
                    <a:pt x="16270224" y="0"/>
                  </a:moveTo>
                  <a:lnTo>
                    <a:pt x="16230600" y="0"/>
                  </a:lnTo>
                  <a:lnTo>
                    <a:pt x="16230600" y="10287000"/>
                  </a:lnTo>
                  <a:lnTo>
                    <a:pt x="16270224" y="10287000"/>
                  </a:lnTo>
                  <a:lnTo>
                    <a:pt x="16270224" y="0"/>
                  </a:lnTo>
                  <a:close/>
                </a:path>
              </a:pathLst>
            </a:custGeom>
            <a:solidFill>
              <a:srgbClr val="FFFFFF"/>
            </a:solidFill>
          </p:spPr>
          <p:txBody>
            <a:bodyPr wrap="square" lIns="0" tIns="0" rIns="0" bIns="0" rtlCol="0"/>
            <a:lstStyle/>
            <a:p>
              <a:endParaRPr/>
            </a:p>
          </p:txBody>
        </p:sp>
        <p:sp>
          <p:nvSpPr>
            <p:cNvPr id="7" name="object 7"/>
            <p:cNvSpPr/>
            <p:nvPr/>
          </p:nvSpPr>
          <p:spPr>
            <a:xfrm>
              <a:off x="1524" y="7234428"/>
              <a:ext cx="18288000" cy="0"/>
            </a:xfrm>
            <a:custGeom>
              <a:avLst/>
              <a:gdLst/>
              <a:ahLst/>
              <a:cxnLst/>
              <a:rect l="l" t="t" r="r" b="b"/>
              <a:pathLst>
                <a:path w="18288000">
                  <a:moveTo>
                    <a:pt x="0" y="0"/>
                  </a:moveTo>
                  <a:lnTo>
                    <a:pt x="18288000" y="0"/>
                  </a:lnTo>
                </a:path>
              </a:pathLst>
            </a:custGeom>
            <a:ln w="39624">
              <a:solidFill>
                <a:srgbClr val="FFFFFF"/>
              </a:solidFill>
            </a:ln>
          </p:spPr>
          <p:txBody>
            <a:bodyPr wrap="square" lIns="0" tIns="0" rIns="0" bIns="0" rtlCol="0"/>
            <a:lstStyle/>
            <a:p>
              <a:endParaRPr/>
            </a:p>
          </p:txBody>
        </p:sp>
        <p:sp>
          <p:nvSpPr>
            <p:cNvPr id="8" name="object 8"/>
            <p:cNvSpPr/>
            <p:nvPr/>
          </p:nvSpPr>
          <p:spPr>
            <a:xfrm>
              <a:off x="0" y="1030224"/>
              <a:ext cx="18244185" cy="40005"/>
            </a:xfrm>
            <a:custGeom>
              <a:avLst/>
              <a:gdLst/>
              <a:ahLst/>
              <a:cxnLst/>
              <a:rect l="l" t="t" r="r" b="b"/>
              <a:pathLst>
                <a:path w="18244185" h="40005">
                  <a:moveTo>
                    <a:pt x="18243804" y="0"/>
                  </a:moveTo>
                  <a:lnTo>
                    <a:pt x="0" y="0"/>
                  </a:lnTo>
                  <a:lnTo>
                    <a:pt x="0" y="39623"/>
                  </a:lnTo>
                  <a:lnTo>
                    <a:pt x="18243804" y="39623"/>
                  </a:lnTo>
                  <a:lnTo>
                    <a:pt x="18243804" y="0"/>
                  </a:lnTo>
                  <a:close/>
                </a:path>
              </a:pathLst>
            </a:custGeom>
            <a:solidFill>
              <a:srgbClr val="FFFFFF"/>
            </a:solidFill>
          </p:spPr>
          <p:txBody>
            <a:bodyPr wrap="square" lIns="0" tIns="0" rIns="0" bIns="0" rtlCol="0"/>
            <a:lstStyle/>
            <a:p>
              <a:endParaRPr/>
            </a:p>
          </p:txBody>
        </p:sp>
        <p:sp>
          <p:nvSpPr>
            <p:cNvPr id="9" name="object 9"/>
            <p:cNvSpPr/>
            <p:nvPr/>
          </p:nvSpPr>
          <p:spPr>
            <a:xfrm>
              <a:off x="6476999" y="1234439"/>
              <a:ext cx="10342245" cy="5660390"/>
            </a:xfrm>
            <a:custGeom>
              <a:avLst/>
              <a:gdLst/>
              <a:ahLst/>
              <a:cxnLst/>
              <a:rect l="l" t="t" r="r" b="b"/>
              <a:pathLst>
                <a:path w="10342244" h="5660390">
                  <a:moveTo>
                    <a:pt x="10198608" y="0"/>
                  </a:moveTo>
                  <a:lnTo>
                    <a:pt x="143255" y="0"/>
                  </a:lnTo>
                  <a:lnTo>
                    <a:pt x="105171" y="8055"/>
                  </a:lnTo>
                  <a:lnTo>
                    <a:pt x="70950" y="30790"/>
                  </a:lnTo>
                  <a:lnTo>
                    <a:pt x="41957" y="66055"/>
                  </a:lnTo>
                  <a:lnTo>
                    <a:pt x="19558" y="111703"/>
                  </a:lnTo>
                  <a:lnTo>
                    <a:pt x="5117" y="165585"/>
                  </a:lnTo>
                  <a:lnTo>
                    <a:pt x="0" y="225551"/>
                  </a:lnTo>
                  <a:lnTo>
                    <a:pt x="0" y="5434583"/>
                  </a:lnTo>
                  <a:lnTo>
                    <a:pt x="5117" y="5494550"/>
                  </a:lnTo>
                  <a:lnTo>
                    <a:pt x="19558" y="5548432"/>
                  </a:lnTo>
                  <a:lnTo>
                    <a:pt x="41957" y="5594080"/>
                  </a:lnTo>
                  <a:lnTo>
                    <a:pt x="70950" y="5629345"/>
                  </a:lnTo>
                  <a:lnTo>
                    <a:pt x="105171" y="5652080"/>
                  </a:lnTo>
                  <a:lnTo>
                    <a:pt x="143255" y="5660135"/>
                  </a:lnTo>
                  <a:lnTo>
                    <a:pt x="10198608" y="5660135"/>
                  </a:lnTo>
                  <a:lnTo>
                    <a:pt x="10236692" y="5652080"/>
                  </a:lnTo>
                  <a:lnTo>
                    <a:pt x="10270913" y="5629345"/>
                  </a:lnTo>
                  <a:lnTo>
                    <a:pt x="10299906" y="5594080"/>
                  </a:lnTo>
                  <a:lnTo>
                    <a:pt x="10322306" y="5548432"/>
                  </a:lnTo>
                  <a:lnTo>
                    <a:pt x="10336746" y="5494550"/>
                  </a:lnTo>
                  <a:lnTo>
                    <a:pt x="10341864" y="5434583"/>
                  </a:lnTo>
                  <a:lnTo>
                    <a:pt x="10341864" y="225551"/>
                  </a:lnTo>
                  <a:lnTo>
                    <a:pt x="10336746" y="165585"/>
                  </a:lnTo>
                  <a:lnTo>
                    <a:pt x="10322306" y="111703"/>
                  </a:lnTo>
                  <a:lnTo>
                    <a:pt x="10299906" y="66055"/>
                  </a:lnTo>
                  <a:lnTo>
                    <a:pt x="10270913" y="30790"/>
                  </a:lnTo>
                  <a:lnTo>
                    <a:pt x="10236692" y="8055"/>
                  </a:lnTo>
                  <a:lnTo>
                    <a:pt x="10198608" y="0"/>
                  </a:lnTo>
                  <a:close/>
                </a:path>
              </a:pathLst>
            </a:custGeom>
            <a:solidFill>
              <a:srgbClr val="FFFFFF"/>
            </a:solidFill>
          </p:spPr>
          <p:txBody>
            <a:bodyPr wrap="square" lIns="0" tIns="0" rIns="0" bIns="0" rtlCol="0"/>
            <a:lstStyle/>
            <a:p>
              <a:endParaRPr/>
            </a:p>
          </p:txBody>
        </p:sp>
      </p:grpSp>
      <p:sp>
        <p:nvSpPr>
          <p:cNvPr id="10" name="object 10"/>
          <p:cNvSpPr txBox="1"/>
          <p:nvPr/>
        </p:nvSpPr>
        <p:spPr>
          <a:xfrm>
            <a:off x="6557009" y="1253997"/>
            <a:ext cx="6532880" cy="939165"/>
          </a:xfrm>
          <a:prstGeom prst="rect">
            <a:avLst/>
          </a:prstGeom>
        </p:spPr>
        <p:txBody>
          <a:bodyPr vert="horz" wrap="square" lIns="0" tIns="11430" rIns="0" bIns="0" rtlCol="0">
            <a:spAutoFit/>
          </a:bodyPr>
          <a:lstStyle/>
          <a:p>
            <a:pPr marL="12700" marR="5080">
              <a:lnSpc>
                <a:spcPct val="100000"/>
              </a:lnSpc>
              <a:spcBef>
                <a:spcPts val="90"/>
              </a:spcBef>
            </a:pPr>
            <a:r>
              <a:rPr sz="2000" b="1" dirty="0">
                <a:latin typeface="Calibri"/>
                <a:cs typeface="Calibri"/>
              </a:rPr>
              <a:t>The</a:t>
            </a:r>
            <a:r>
              <a:rPr sz="2000" b="1" spc="-55" dirty="0">
                <a:latin typeface="Calibri"/>
                <a:cs typeface="Calibri"/>
              </a:rPr>
              <a:t> </a:t>
            </a:r>
            <a:r>
              <a:rPr sz="2000" b="1" dirty="0">
                <a:latin typeface="Calibri"/>
                <a:cs typeface="Calibri"/>
              </a:rPr>
              <a:t>given</a:t>
            </a:r>
            <a:r>
              <a:rPr sz="2000" b="1" spc="-30" dirty="0">
                <a:latin typeface="Calibri"/>
                <a:cs typeface="Calibri"/>
              </a:rPr>
              <a:t> </a:t>
            </a:r>
            <a:r>
              <a:rPr sz="2000" b="1" dirty="0">
                <a:latin typeface="Calibri"/>
                <a:cs typeface="Calibri"/>
              </a:rPr>
              <a:t>chart</a:t>
            </a:r>
            <a:r>
              <a:rPr sz="2000" b="1" spc="-70" dirty="0">
                <a:latin typeface="Calibri"/>
                <a:cs typeface="Calibri"/>
              </a:rPr>
              <a:t> </a:t>
            </a:r>
            <a:r>
              <a:rPr sz="2000" b="1" dirty="0">
                <a:latin typeface="Calibri"/>
                <a:cs typeface="Calibri"/>
              </a:rPr>
              <a:t>displays</a:t>
            </a:r>
            <a:r>
              <a:rPr sz="2000" b="1" spc="10" dirty="0">
                <a:latin typeface="Calibri"/>
                <a:cs typeface="Calibri"/>
              </a:rPr>
              <a:t> </a:t>
            </a:r>
            <a:r>
              <a:rPr sz="2000" b="1" dirty="0">
                <a:latin typeface="Calibri"/>
                <a:cs typeface="Calibri"/>
              </a:rPr>
              <a:t>the</a:t>
            </a:r>
            <a:r>
              <a:rPr sz="2000" b="1" spc="-70" dirty="0">
                <a:latin typeface="Calibri"/>
                <a:cs typeface="Calibri"/>
              </a:rPr>
              <a:t> </a:t>
            </a:r>
            <a:r>
              <a:rPr sz="2000" b="1" dirty="0">
                <a:latin typeface="Calibri"/>
                <a:cs typeface="Calibri"/>
              </a:rPr>
              <a:t>country</a:t>
            </a:r>
            <a:r>
              <a:rPr sz="2000" b="1" spc="-80" dirty="0">
                <a:latin typeface="Calibri"/>
                <a:cs typeface="Calibri"/>
              </a:rPr>
              <a:t> </a:t>
            </a:r>
            <a:r>
              <a:rPr sz="2000" b="1" dirty="0">
                <a:latin typeface="Calibri"/>
                <a:cs typeface="Calibri"/>
              </a:rPr>
              <a:t>wise</a:t>
            </a:r>
            <a:r>
              <a:rPr sz="2000" b="1" spc="-35" dirty="0">
                <a:latin typeface="Calibri"/>
                <a:cs typeface="Calibri"/>
              </a:rPr>
              <a:t> </a:t>
            </a:r>
            <a:r>
              <a:rPr sz="2000" b="1" dirty="0">
                <a:latin typeface="Calibri"/>
                <a:cs typeface="Calibri"/>
              </a:rPr>
              <a:t>count</a:t>
            </a:r>
            <a:r>
              <a:rPr sz="2000" b="1" spc="-85" dirty="0">
                <a:latin typeface="Calibri"/>
                <a:cs typeface="Calibri"/>
              </a:rPr>
              <a:t> </a:t>
            </a:r>
            <a:r>
              <a:rPr sz="2000" b="1" dirty="0">
                <a:latin typeface="Calibri"/>
                <a:cs typeface="Calibri"/>
              </a:rPr>
              <a:t>of</a:t>
            </a:r>
            <a:r>
              <a:rPr sz="2000" b="1" spc="-60" dirty="0">
                <a:latin typeface="Calibri"/>
                <a:cs typeface="Calibri"/>
              </a:rPr>
              <a:t> </a:t>
            </a:r>
            <a:r>
              <a:rPr sz="2000" b="1" spc="-10" dirty="0">
                <a:latin typeface="Calibri"/>
                <a:cs typeface="Calibri"/>
              </a:rPr>
              <a:t>restaurants </a:t>
            </a:r>
            <a:r>
              <a:rPr sz="2000" b="1" dirty="0">
                <a:latin typeface="Calibri"/>
                <a:cs typeface="Calibri"/>
              </a:rPr>
              <a:t>present</a:t>
            </a:r>
            <a:r>
              <a:rPr sz="2000" b="1" spc="-50" dirty="0">
                <a:latin typeface="Calibri"/>
                <a:cs typeface="Calibri"/>
              </a:rPr>
              <a:t> </a:t>
            </a:r>
            <a:r>
              <a:rPr sz="2000" b="1" dirty="0">
                <a:latin typeface="Calibri"/>
                <a:cs typeface="Calibri"/>
              </a:rPr>
              <a:t>in</a:t>
            </a:r>
            <a:r>
              <a:rPr sz="2000" b="1" spc="-50" dirty="0">
                <a:latin typeface="Calibri"/>
                <a:cs typeface="Calibri"/>
              </a:rPr>
              <a:t> </a:t>
            </a:r>
            <a:r>
              <a:rPr sz="2000" b="1" dirty="0">
                <a:latin typeface="Calibri"/>
                <a:cs typeface="Calibri"/>
              </a:rPr>
              <a:t>given</a:t>
            </a:r>
            <a:r>
              <a:rPr sz="2000" b="1" spc="-25" dirty="0">
                <a:latin typeface="Calibri"/>
                <a:cs typeface="Calibri"/>
              </a:rPr>
              <a:t> </a:t>
            </a:r>
            <a:r>
              <a:rPr sz="2000" b="1" dirty="0">
                <a:latin typeface="Calibri"/>
                <a:cs typeface="Calibri"/>
              </a:rPr>
              <a:t>data.</a:t>
            </a:r>
            <a:r>
              <a:rPr sz="2000" b="1" spc="-60" dirty="0">
                <a:latin typeface="Calibri"/>
                <a:cs typeface="Calibri"/>
              </a:rPr>
              <a:t> </a:t>
            </a:r>
            <a:r>
              <a:rPr sz="2000" b="1" dirty="0">
                <a:latin typeface="Calibri"/>
                <a:cs typeface="Calibri"/>
              </a:rPr>
              <a:t>This</a:t>
            </a:r>
            <a:r>
              <a:rPr sz="2000" b="1" spc="-35" dirty="0">
                <a:latin typeface="Calibri"/>
                <a:cs typeface="Calibri"/>
              </a:rPr>
              <a:t> </a:t>
            </a:r>
            <a:r>
              <a:rPr sz="2000" b="1" dirty="0">
                <a:latin typeface="Calibri"/>
                <a:cs typeface="Calibri"/>
              </a:rPr>
              <a:t>column</a:t>
            </a:r>
            <a:r>
              <a:rPr sz="2000" b="1" spc="-85" dirty="0">
                <a:latin typeface="Calibri"/>
                <a:cs typeface="Calibri"/>
              </a:rPr>
              <a:t> </a:t>
            </a:r>
            <a:r>
              <a:rPr sz="2000" b="1" dirty="0">
                <a:latin typeface="Calibri"/>
                <a:cs typeface="Calibri"/>
              </a:rPr>
              <a:t>chart</a:t>
            </a:r>
            <a:r>
              <a:rPr sz="2000" b="1" spc="-75" dirty="0">
                <a:latin typeface="Calibri"/>
                <a:cs typeface="Calibri"/>
              </a:rPr>
              <a:t> </a:t>
            </a:r>
            <a:r>
              <a:rPr sz="2000" b="1" dirty="0">
                <a:latin typeface="Calibri"/>
                <a:cs typeface="Calibri"/>
              </a:rPr>
              <a:t>gives</a:t>
            </a:r>
            <a:r>
              <a:rPr sz="2000" b="1" spc="-10" dirty="0">
                <a:latin typeface="Calibri"/>
                <a:cs typeface="Calibri"/>
              </a:rPr>
              <a:t> </a:t>
            </a:r>
            <a:r>
              <a:rPr sz="2000" b="1" dirty="0">
                <a:latin typeface="Calibri"/>
                <a:cs typeface="Calibri"/>
              </a:rPr>
              <a:t>the</a:t>
            </a:r>
            <a:r>
              <a:rPr sz="2000" b="1" spc="-70" dirty="0">
                <a:latin typeface="Calibri"/>
                <a:cs typeface="Calibri"/>
              </a:rPr>
              <a:t> </a:t>
            </a:r>
            <a:r>
              <a:rPr sz="2000" b="1" dirty="0">
                <a:latin typeface="Calibri"/>
                <a:cs typeface="Calibri"/>
              </a:rPr>
              <a:t>count</a:t>
            </a:r>
            <a:r>
              <a:rPr sz="2000" b="1" spc="-75" dirty="0">
                <a:latin typeface="Calibri"/>
                <a:cs typeface="Calibri"/>
              </a:rPr>
              <a:t> </a:t>
            </a:r>
            <a:r>
              <a:rPr sz="2000" b="1" spc="-25" dirty="0">
                <a:latin typeface="Calibri"/>
                <a:cs typeface="Calibri"/>
              </a:rPr>
              <a:t>of </a:t>
            </a:r>
            <a:r>
              <a:rPr sz="2000" b="1" spc="-10" dirty="0">
                <a:latin typeface="Calibri"/>
                <a:cs typeface="Calibri"/>
              </a:rPr>
              <a:t>restaurant</a:t>
            </a:r>
            <a:r>
              <a:rPr sz="2000" b="1" spc="-60" dirty="0">
                <a:latin typeface="Calibri"/>
                <a:cs typeface="Calibri"/>
              </a:rPr>
              <a:t> </a:t>
            </a:r>
            <a:r>
              <a:rPr sz="2000" b="1" dirty="0">
                <a:latin typeface="Calibri"/>
                <a:cs typeface="Calibri"/>
              </a:rPr>
              <a:t>with</a:t>
            </a:r>
            <a:r>
              <a:rPr sz="2000" b="1" spc="-70" dirty="0">
                <a:latin typeface="Calibri"/>
                <a:cs typeface="Calibri"/>
              </a:rPr>
              <a:t> </a:t>
            </a:r>
            <a:r>
              <a:rPr sz="2000" b="1" dirty="0">
                <a:latin typeface="Calibri"/>
                <a:cs typeface="Calibri"/>
              </a:rPr>
              <a:t>comparison</a:t>
            </a:r>
            <a:r>
              <a:rPr sz="2000" b="1" spc="-70" dirty="0">
                <a:latin typeface="Calibri"/>
                <a:cs typeface="Calibri"/>
              </a:rPr>
              <a:t> </a:t>
            </a:r>
            <a:r>
              <a:rPr sz="2000" b="1" dirty="0">
                <a:latin typeface="Calibri"/>
                <a:cs typeface="Calibri"/>
              </a:rPr>
              <a:t>other</a:t>
            </a:r>
            <a:r>
              <a:rPr sz="2000" b="1" spc="-90" dirty="0">
                <a:latin typeface="Calibri"/>
                <a:cs typeface="Calibri"/>
              </a:rPr>
              <a:t> </a:t>
            </a:r>
            <a:r>
              <a:rPr sz="2000" b="1" spc="-10" dirty="0">
                <a:latin typeface="Calibri"/>
                <a:cs typeface="Calibri"/>
              </a:rPr>
              <a:t>countries</a:t>
            </a:r>
            <a:endParaRPr sz="2000">
              <a:latin typeface="Calibri"/>
              <a:cs typeface="Calibri"/>
            </a:endParaRPr>
          </a:p>
        </p:txBody>
      </p:sp>
      <p:sp>
        <p:nvSpPr>
          <p:cNvPr id="11" name="object 11"/>
          <p:cNvSpPr txBox="1"/>
          <p:nvPr/>
        </p:nvSpPr>
        <p:spPr>
          <a:xfrm>
            <a:off x="6557009" y="2473579"/>
            <a:ext cx="6826250" cy="1548765"/>
          </a:xfrm>
          <a:prstGeom prst="rect">
            <a:avLst/>
          </a:prstGeom>
        </p:spPr>
        <p:txBody>
          <a:bodyPr vert="horz" wrap="square" lIns="0" tIns="11430" rIns="0" bIns="0" rtlCol="0">
            <a:spAutoFit/>
          </a:bodyPr>
          <a:lstStyle/>
          <a:p>
            <a:pPr marL="12700">
              <a:lnSpc>
                <a:spcPct val="100000"/>
              </a:lnSpc>
              <a:spcBef>
                <a:spcPts val="90"/>
              </a:spcBef>
            </a:pPr>
            <a:r>
              <a:rPr sz="2000" b="1" dirty="0">
                <a:latin typeface="Calibri"/>
                <a:cs typeface="Calibri"/>
              </a:rPr>
              <a:t>India</a:t>
            </a:r>
            <a:r>
              <a:rPr sz="2000" b="1" spc="-45" dirty="0">
                <a:latin typeface="Calibri"/>
                <a:cs typeface="Calibri"/>
              </a:rPr>
              <a:t> </a:t>
            </a:r>
            <a:r>
              <a:rPr sz="2000" b="1" dirty="0">
                <a:latin typeface="Calibri"/>
                <a:cs typeface="Calibri"/>
              </a:rPr>
              <a:t>is</a:t>
            </a:r>
            <a:r>
              <a:rPr sz="2000" b="1" spc="-20" dirty="0">
                <a:latin typeface="Calibri"/>
                <a:cs typeface="Calibri"/>
              </a:rPr>
              <a:t> </a:t>
            </a:r>
            <a:r>
              <a:rPr sz="2000" b="1" dirty="0">
                <a:latin typeface="Calibri"/>
                <a:cs typeface="Calibri"/>
              </a:rPr>
              <a:t>the</a:t>
            </a:r>
            <a:r>
              <a:rPr sz="2000" b="1" spc="-55" dirty="0">
                <a:latin typeface="Calibri"/>
                <a:cs typeface="Calibri"/>
              </a:rPr>
              <a:t> </a:t>
            </a:r>
            <a:r>
              <a:rPr sz="2000" b="1" dirty="0">
                <a:latin typeface="Calibri"/>
                <a:cs typeface="Calibri"/>
              </a:rPr>
              <a:t>country</a:t>
            </a:r>
            <a:r>
              <a:rPr sz="2000" b="1" spc="-65" dirty="0">
                <a:latin typeface="Calibri"/>
                <a:cs typeface="Calibri"/>
              </a:rPr>
              <a:t> </a:t>
            </a:r>
            <a:r>
              <a:rPr sz="2000" b="1" dirty="0">
                <a:latin typeface="Calibri"/>
                <a:cs typeface="Calibri"/>
              </a:rPr>
              <a:t>with</a:t>
            </a:r>
            <a:r>
              <a:rPr sz="2000" b="1" spc="-25" dirty="0">
                <a:latin typeface="Calibri"/>
                <a:cs typeface="Calibri"/>
              </a:rPr>
              <a:t> </a:t>
            </a:r>
            <a:r>
              <a:rPr sz="2000" b="1" dirty="0">
                <a:latin typeface="Calibri"/>
                <a:cs typeface="Calibri"/>
              </a:rPr>
              <a:t>highest</a:t>
            </a:r>
            <a:r>
              <a:rPr sz="2000" b="1" spc="-35" dirty="0">
                <a:latin typeface="Calibri"/>
                <a:cs typeface="Calibri"/>
              </a:rPr>
              <a:t> </a:t>
            </a:r>
            <a:r>
              <a:rPr sz="2000" b="1" dirty="0">
                <a:latin typeface="Calibri"/>
                <a:cs typeface="Calibri"/>
              </a:rPr>
              <a:t>number</a:t>
            </a:r>
            <a:r>
              <a:rPr sz="2000" b="1" spc="-50" dirty="0">
                <a:latin typeface="Calibri"/>
                <a:cs typeface="Calibri"/>
              </a:rPr>
              <a:t> </a:t>
            </a:r>
            <a:r>
              <a:rPr sz="2000" b="1" dirty="0">
                <a:latin typeface="Calibri"/>
                <a:cs typeface="Calibri"/>
              </a:rPr>
              <a:t>of</a:t>
            </a:r>
            <a:r>
              <a:rPr sz="2000" b="1" spc="-40" dirty="0">
                <a:latin typeface="Calibri"/>
                <a:cs typeface="Calibri"/>
              </a:rPr>
              <a:t> </a:t>
            </a:r>
            <a:r>
              <a:rPr sz="2000" b="1" spc="-20" dirty="0">
                <a:latin typeface="Calibri"/>
                <a:cs typeface="Calibri"/>
              </a:rPr>
              <a:t>restaurant</a:t>
            </a:r>
            <a:r>
              <a:rPr sz="2000" b="1" spc="-55" dirty="0">
                <a:latin typeface="Calibri"/>
                <a:cs typeface="Calibri"/>
              </a:rPr>
              <a:t> </a:t>
            </a:r>
            <a:r>
              <a:rPr sz="2000" b="1" dirty="0">
                <a:latin typeface="Calibri"/>
                <a:cs typeface="Calibri"/>
              </a:rPr>
              <a:t>with</a:t>
            </a:r>
            <a:r>
              <a:rPr sz="2000" b="1" spc="-25" dirty="0">
                <a:latin typeface="Calibri"/>
                <a:cs typeface="Calibri"/>
              </a:rPr>
              <a:t> </a:t>
            </a:r>
            <a:r>
              <a:rPr sz="2000" b="1" spc="-20" dirty="0">
                <a:latin typeface="Calibri"/>
                <a:cs typeface="Calibri"/>
              </a:rPr>
              <a:t>8652</a:t>
            </a:r>
            <a:endParaRPr sz="2000">
              <a:latin typeface="Calibri"/>
              <a:cs typeface="Calibri"/>
            </a:endParaRPr>
          </a:p>
          <a:p>
            <a:pPr marL="12700">
              <a:lnSpc>
                <a:spcPct val="100000"/>
              </a:lnSpc>
            </a:pPr>
            <a:r>
              <a:rPr sz="2000" b="1" spc="-10" dirty="0">
                <a:latin typeface="Calibri"/>
                <a:cs typeface="Calibri"/>
              </a:rPr>
              <a:t>restaurant</a:t>
            </a:r>
            <a:r>
              <a:rPr sz="2000" b="1" spc="-50" dirty="0">
                <a:latin typeface="Calibri"/>
                <a:cs typeface="Calibri"/>
              </a:rPr>
              <a:t> </a:t>
            </a:r>
            <a:r>
              <a:rPr sz="2000" b="1" dirty="0">
                <a:latin typeface="Calibri"/>
                <a:cs typeface="Calibri"/>
              </a:rPr>
              <a:t>present</a:t>
            </a:r>
            <a:r>
              <a:rPr sz="2000" b="1" spc="-60" dirty="0">
                <a:latin typeface="Calibri"/>
                <a:cs typeface="Calibri"/>
              </a:rPr>
              <a:t> </a:t>
            </a:r>
            <a:r>
              <a:rPr sz="2000" b="1" dirty="0">
                <a:latin typeface="Calibri"/>
                <a:cs typeface="Calibri"/>
              </a:rPr>
              <a:t>in</a:t>
            </a:r>
            <a:r>
              <a:rPr sz="2000" b="1" spc="-45" dirty="0">
                <a:latin typeface="Calibri"/>
                <a:cs typeface="Calibri"/>
              </a:rPr>
              <a:t> </a:t>
            </a:r>
            <a:r>
              <a:rPr sz="2000" b="1" dirty="0">
                <a:latin typeface="Calibri"/>
                <a:cs typeface="Calibri"/>
              </a:rPr>
              <a:t>the</a:t>
            </a:r>
            <a:r>
              <a:rPr sz="2000" b="1" spc="-70" dirty="0">
                <a:latin typeface="Calibri"/>
                <a:cs typeface="Calibri"/>
              </a:rPr>
              <a:t> </a:t>
            </a:r>
            <a:r>
              <a:rPr sz="2000" b="1" spc="-10" dirty="0">
                <a:latin typeface="Calibri"/>
                <a:cs typeface="Calibri"/>
              </a:rPr>
              <a:t>country</a:t>
            </a:r>
            <a:endParaRPr sz="2000">
              <a:latin typeface="Calibri"/>
              <a:cs typeface="Calibri"/>
            </a:endParaRPr>
          </a:p>
          <a:p>
            <a:pPr marL="12700" marR="485140">
              <a:lnSpc>
                <a:spcPct val="100000"/>
              </a:lnSpc>
              <a:spcBef>
                <a:spcPts val="2405"/>
              </a:spcBef>
            </a:pPr>
            <a:r>
              <a:rPr sz="2000" b="1" dirty="0">
                <a:latin typeface="Calibri"/>
                <a:cs typeface="Calibri"/>
              </a:rPr>
              <a:t>Canada</a:t>
            </a:r>
            <a:r>
              <a:rPr sz="2000" b="1" spc="-50" dirty="0">
                <a:latin typeface="Calibri"/>
                <a:cs typeface="Calibri"/>
              </a:rPr>
              <a:t> </a:t>
            </a:r>
            <a:r>
              <a:rPr sz="2000" b="1" dirty="0">
                <a:latin typeface="Calibri"/>
                <a:cs typeface="Calibri"/>
              </a:rPr>
              <a:t>is</a:t>
            </a:r>
            <a:r>
              <a:rPr sz="2000" b="1" spc="-55" dirty="0">
                <a:latin typeface="Calibri"/>
                <a:cs typeface="Calibri"/>
              </a:rPr>
              <a:t> </a:t>
            </a:r>
            <a:r>
              <a:rPr sz="2000" b="1" dirty="0">
                <a:latin typeface="Calibri"/>
                <a:cs typeface="Calibri"/>
              </a:rPr>
              <a:t>the</a:t>
            </a:r>
            <a:r>
              <a:rPr sz="2000" b="1" spc="-45" dirty="0">
                <a:latin typeface="Calibri"/>
                <a:cs typeface="Calibri"/>
              </a:rPr>
              <a:t> </a:t>
            </a:r>
            <a:r>
              <a:rPr sz="2000" b="1" dirty="0">
                <a:latin typeface="Calibri"/>
                <a:cs typeface="Calibri"/>
              </a:rPr>
              <a:t>country</a:t>
            </a:r>
            <a:r>
              <a:rPr sz="2000" b="1" spc="-70" dirty="0">
                <a:latin typeface="Calibri"/>
                <a:cs typeface="Calibri"/>
              </a:rPr>
              <a:t> </a:t>
            </a:r>
            <a:r>
              <a:rPr sz="2000" b="1" dirty="0">
                <a:latin typeface="Calibri"/>
                <a:cs typeface="Calibri"/>
              </a:rPr>
              <a:t>with</a:t>
            </a:r>
            <a:r>
              <a:rPr sz="2000" b="1" spc="-55" dirty="0">
                <a:latin typeface="Calibri"/>
                <a:cs typeface="Calibri"/>
              </a:rPr>
              <a:t> </a:t>
            </a:r>
            <a:r>
              <a:rPr sz="2000" b="1" dirty="0">
                <a:latin typeface="Calibri"/>
                <a:cs typeface="Calibri"/>
              </a:rPr>
              <a:t>least</a:t>
            </a:r>
            <a:r>
              <a:rPr sz="2000" b="1" spc="-15" dirty="0">
                <a:latin typeface="Calibri"/>
                <a:cs typeface="Calibri"/>
              </a:rPr>
              <a:t> </a:t>
            </a:r>
            <a:r>
              <a:rPr sz="2000" b="1" dirty="0">
                <a:latin typeface="Calibri"/>
                <a:cs typeface="Calibri"/>
              </a:rPr>
              <a:t>number</a:t>
            </a:r>
            <a:r>
              <a:rPr sz="2000" b="1" spc="-55" dirty="0">
                <a:latin typeface="Calibri"/>
                <a:cs typeface="Calibri"/>
              </a:rPr>
              <a:t> </a:t>
            </a:r>
            <a:r>
              <a:rPr sz="2000" b="1" dirty="0">
                <a:latin typeface="Calibri"/>
                <a:cs typeface="Calibri"/>
              </a:rPr>
              <a:t>of</a:t>
            </a:r>
            <a:r>
              <a:rPr sz="2000" b="1" spc="-50" dirty="0">
                <a:latin typeface="Calibri"/>
                <a:cs typeface="Calibri"/>
              </a:rPr>
              <a:t> </a:t>
            </a:r>
            <a:r>
              <a:rPr sz="2000" b="1" spc="-10" dirty="0">
                <a:latin typeface="Calibri"/>
                <a:cs typeface="Calibri"/>
              </a:rPr>
              <a:t>restaurants</a:t>
            </a:r>
            <a:r>
              <a:rPr sz="2000" b="1" spc="-45" dirty="0">
                <a:latin typeface="Calibri"/>
                <a:cs typeface="Calibri"/>
              </a:rPr>
              <a:t> </a:t>
            </a:r>
            <a:r>
              <a:rPr sz="2000" b="1" spc="-20" dirty="0">
                <a:latin typeface="Calibri"/>
                <a:cs typeface="Calibri"/>
              </a:rPr>
              <a:t>with </a:t>
            </a:r>
            <a:r>
              <a:rPr sz="2000" b="1" dirty="0">
                <a:latin typeface="Calibri"/>
                <a:cs typeface="Calibri"/>
              </a:rPr>
              <a:t>count</a:t>
            </a:r>
            <a:r>
              <a:rPr sz="2000" b="1" spc="-65" dirty="0">
                <a:latin typeface="Calibri"/>
                <a:cs typeface="Calibri"/>
              </a:rPr>
              <a:t> </a:t>
            </a:r>
            <a:r>
              <a:rPr sz="2000" b="1" dirty="0">
                <a:latin typeface="Calibri"/>
                <a:cs typeface="Calibri"/>
              </a:rPr>
              <a:t>of</a:t>
            </a:r>
            <a:r>
              <a:rPr sz="2000" b="1" spc="-10" dirty="0">
                <a:latin typeface="Calibri"/>
                <a:cs typeface="Calibri"/>
              </a:rPr>
              <a:t> </a:t>
            </a:r>
            <a:r>
              <a:rPr sz="2000" b="1" dirty="0">
                <a:latin typeface="Calibri"/>
                <a:cs typeface="Calibri"/>
              </a:rPr>
              <a:t>4</a:t>
            </a:r>
            <a:r>
              <a:rPr sz="2000" b="1" spc="-25" dirty="0">
                <a:latin typeface="Calibri"/>
                <a:cs typeface="Calibri"/>
              </a:rPr>
              <a:t> </a:t>
            </a:r>
            <a:r>
              <a:rPr sz="2000" b="1" spc="-10" dirty="0">
                <a:latin typeface="Calibri"/>
                <a:cs typeface="Calibri"/>
              </a:rPr>
              <a:t>restaurants</a:t>
            </a:r>
            <a:endParaRPr sz="2000">
              <a:latin typeface="Calibri"/>
              <a:cs typeface="Calibri"/>
            </a:endParaRPr>
          </a:p>
        </p:txBody>
      </p:sp>
      <p:grpSp>
        <p:nvGrpSpPr>
          <p:cNvPr id="12" name="object 12"/>
          <p:cNvGrpSpPr/>
          <p:nvPr/>
        </p:nvGrpSpPr>
        <p:grpSpPr>
          <a:xfrm>
            <a:off x="1048511" y="1112519"/>
            <a:ext cx="14094460" cy="9174480"/>
            <a:chOff x="1048511" y="1112519"/>
            <a:chExt cx="14094460" cy="9174480"/>
          </a:xfrm>
        </p:grpSpPr>
        <p:sp>
          <p:nvSpPr>
            <p:cNvPr id="13" name="object 13"/>
            <p:cNvSpPr/>
            <p:nvPr/>
          </p:nvSpPr>
          <p:spPr>
            <a:xfrm>
              <a:off x="4797552" y="1124711"/>
              <a:ext cx="10345420" cy="0"/>
            </a:xfrm>
            <a:custGeom>
              <a:avLst/>
              <a:gdLst/>
              <a:ahLst/>
              <a:cxnLst/>
              <a:rect l="l" t="t" r="r" b="b"/>
              <a:pathLst>
                <a:path w="10345419">
                  <a:moveTo>
                    <a:pt x="0" y="0"/>
                  </a:moveTo>
                  <a:lnTo>
                    <a:pt x="10344912" y="0"/>
                  </a:lnTo>
                </a:path>
              </a:pathLst>
            </a:custGeom>
            <a:ln w="24384">
              <a:solidFill>
                <a:srgbClr val="FB532D"/>
              </a:solidFill>
            </a:ln>
          </p:spPr>
          <p:txBody>
            <a:bodyPr wrap="square" lIns="0" tIns="0" rIns="0" bIns="0" rtlCol="0"/>
            <a:lstStyle/>
            <a:p>
              <a:endParaRPr/>
            </a:p>
          </p:txBody>
        </p:sp>
        <p:pic>
          <p:nvPicPr>
            <p:cNvPr id="14" name="object 14"/>
            <p:cNvPicPr/>
            <p:nvPr/>
          </p:nvPicPr>
          <p:blipFill>
            <a:blip r:embed="rId4" cstate="print"/>
            <a:stretch>
              <a:fillRect/>
            </a:stretch>
          </p:blipFill>
          <p:spPr>
            <a:xfrm>
              <a:off x="1048511" y="7232901"/>
              <a:ext cx="8049768" cy="3054096"/>
            </a:xfrm>
            <a:prstGeom prst="rect">
              <a:avLst/>
            </a:prstGeom>
          </p:spPr>
        </p:pic>
        <p:pic>
          <p:nvPicPr>
            <p:cNvPr id="15" name="object 15"/>
            <p:cNvPicPr/>
            <p:nvPr/>
          </p:nvPicPr>
          <p:blipFill>
            <a:blip r:embed="rId5" cstate="print"/>
            <a:stretch>
              <a:fillRect/>
            </a:stretch>
          </p:blipFill>
          <p:spPr>
            <a:xfrm>
              <a:off x="7552943" y="4276343"/>
              <a:ext cx="6544056" cy="2468879"/>
            </a:xfrm>
            <a:prstGeom prst="rect">
              <a:avLst/>
            </a:prstGeom>
          </p:spPr>
        </p:pic>
      </p:grpSp>
      <p:sp>
        <p:nvSpPr>
          <p:cNvPr id="16" name="object 16"/>
          <p:cNvSpPr txBox="1"/>
          <p:nvPr/>
        </p:nvSpPr>
        <p:spPr>
          <a:xfrm>
            <a:off x="7092886" y="311189"/>
            <a:ext cx="4145279" cy="750205"/>
          </a:xfrm>
          <a:prstGeom prst="rect">
            <a:avLst/>
          </a:prstGeom>
        </p:spPr>
        <p:txBody>
          <a:bodyPr vert="horz" wrap="square" lIns="0" tIns="11430" rIns="0" bIns="0" rtlCol="0">
            <a:spAutoFit/>
          </a:bodyPr>
          <a:lstStyle/>
          <a:p>
            <a:pPr marL="12700">
              <a:lnSpc>
                <a:spcPct val="100000"/>
              </a:lnSpc>
              <a:spcBef>
                <a:spcPts val="90"/>
              </a:spcBef>
            </a:pPr>
            <a:r>
              <a:rPr sz="2400" b="1" dirty="0">
                <a:latin typeface="+mj-lt"/>
                <a:cs typeface="Calibri"/>
              </a:rPr>
              <a:t>Number</a:t>
            </a:r>
            <a:r>
              <a:rPr sz="2400" b="1" spc="-40" dirty="0">
                <a:latin typeface="+mj-lt"/>
                <a:cs typeface="Calibri"/>
              </a:rPr>
              <a:t> </a:t>
            </a:r>
            <a:r>
              <a:rPr sz="2400" b="1" dirty="0">
                <a:latin typeface="+mj-lt"/>
                <a:cs typeface="Calibri"/>
              </a:rPr>
              <a:t>of</a:t>
            </a:r>
            <a:r>
              <a:rPr sz="2400" b="1" spc="-30" dirty="0">
                <a:latin typeface="+mj-lt"/>
                <a:cs typeface="Calibri"/>
              </a:rPr>
              <a:t> </a:t>
            </a:r>
            <a:r>
              <a:rPr sz="2400" b="1" spc="-20" dirty="0">
                <a:latin typeface="+mj-lt"/>
                <a:cs typeface="Calibri"/>
              </a:rPr>
              <a:t>Restaurants</a:t>
            </a:r>
            <a:r>
              <a:rPr sz="2400" b="1" spc="-40" dirty="0">
                <a:latin typeface="+mj-lt"/>
                <a:cs typeface="Calibri"/>
              </a:rPr>
              <a:t> </a:t>
            </a:r>
            <a:r>
              <a:rPr sz="2400" b="1" dirty="0">
                <a:latin typeface="+mj-lt"/>
                <a:cs typeface="Calibri"/>
              </a:rPr>
              <a:t>in</a:t>
            </a:r>
            <a:r>
              <a:rPr sz="2400" b="1" spc="-20" dirty="0">
                <a:latin typeface="+mj-lt"/>
                <a:cs typeface="Calibri"/>
              </a:rPr>
              <a:t> </a:t>
            </a:r>
            <a:r>
              <a:rPr sz="2400" b="1" dirty="0">
                <a:latin typeface="+mj-lt"/>
                <a:cs typeface="Calibri"/>
              </a:rPr>
              <a:t>each</a:t>
            </a:r>
            <a:r>
              <a:rPr sz="2400" b="1" spc="-15" dirty="0">
                <a:latin typeface="+mj-lt"/>
                <a:cs typeface="Calibri"/>
              </a:rPr>
              <a:t> </a:t>
            </a:r>
            <a:r>
              <a:rPr sz="2400" b="1" spc="-10" dirty="0">
                <a:latin typeface="+mj-lt"/>
                <a:cs typeface="Calibri"/>
              </a:rPr>
              <a:t>country</a:t>
            </a:r>
            <a:endParaRPr sz="2400" dirty="0">
              <a:latin typeface="+mj-lt"/>
              <a:cs typeface="Calibri"/>
            </a:endParaRPr>
          </a:p>
        </p:txBody>
      </p:sp>
      <p:pic>
        <p:nvPicPr>
          <p:cNvPr id="19" name="Picture 18">
            <a:extLst>
              <a:ext uri="{FF2B5EF4-FFF2-40B4-BE49-F238E27FC236}">
                <a16:creationId xmlns:a16="http://schemas.microsoft.com/office/drawing/2014/main" id="{5C112CF9-B102-A05D-378B-360933F1E647}"/>
              </a:ext>
            </a:extLst>
          </p:cNvPr>
          <p:cNvPicPr>
            <a:picLocks noChangeAspect="1"/>
          </p:cNvPicPr>
          <p:nvPr/>
        </p:nvPicPr>
        <p:blipFill>
          <a:blip r:embed="rId6"/>
          <a:stretch>
            <a:fillRect/>
          </a:stretch>
        </p:blipFill>
        <p:spPr>
          <a:xfrm>
            <a:off x="7302247" y="4101664"/>
            <a:ext cx="6826250" cy="303751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TotalTime>
  <Words>2453</Words>
  <Application>Microsoft Office PowerPoint</Application>
  <PresentationFormat>Custom</PresentationFormat>
  <Paragraphs>229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Black</vt:lpstr>
      <vt:lpstr>Calibri</vt:lpstr>
      <vt:lpstr>Lucida Sans Unicode</vt:lpstr>
      <vt:lpstr>Office Theme</vt:lpstr>
      <vt:lpstr>Zomato</vt:lpstr>
      <vt:lpstr>ZOMATO </vt:lpstr>
      <vt:lpstr>PowerPoint Presentation</vt:lpstr>
      <vt:lpstr>How Zomato Works Zomato is not just a Food delivery app, It works various field in food industry</vt:lpstr>
      <vt:lpstr>PowerPoint Presentation</vt:lpstr>
      <vt:lpstr>PowerPoint Presentation</vt:lpstr>
      <vt:lpstr>PowerPoint Presentation</vt:lpstr>
      <vt:lpstr>PowerPoint Presentation</vt:lpstr>
      <vt:lpstr>PowerPoint Presentation</vt:lpstr>
      <vt:lpstr>PowerPoint Presentation</vt:lpstr>
      <vt:lpstr>      RESTAURENT OPENED IN EACH YEAR</vt:lpstr>
      <vt:lpstr>PowerPoint Presentation</vt:lpstr>
      <vt:lpstr>Average cost of Two in INR</vt:lpstr>
      <vt:lpstr>PowerPoint Presentation</vt:lpstr>
      <vt:lpstr>PowerPoint Presentation</vt:lpstr>
      <vt:lpstr>PowerPoint Presentation</vt:lpstr>
      <vt:lpstr>PowerPoint Presentation</vt:lpstr>
      <vt:lpstr>PowerPoint Presentation</vt:lpstr>
      <vt:lpstr>PowerPoint Presentation</vt:lpstr>
      <vt:lpstr>DASHBOARD</vt:lpstr>
      <vt:lpstr>Zomato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Mohammed Idris</cp:lastModifiedBy>
  <cp:revision>6</cp:revision>
  <dcterms:created xsi:type="dcterms:W3CDTF">2025-08-19T18:43:47Z</dcterms:created>
  <dcterms:modified xsi:type="dcterms:W3CDTF">2025-09-09T12:45:21Z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2025-08-19T00:00:00Z</vt:filetime>
  </property>
  <property fmtid="{D5CDD505-2E9C-101B-9397-08002B2CF9AE}" pid="3" name="Creator">
    <vt:lpwstr>Microsoft® PowerPoint® 2016</vt:lpwstr>
  </property>
  <property fmtid="{D5CDD505-2E9C-101B-9397-08002B2CF9AE}" pid="4" name="LastSaved">
    <vt:filetime>2025-08-19T00:00:00Z</vt:filetime>
  </property>
  <property fmtid="{D5CDD505-2E9C-101B-9397-08002B2CF9AE}" pid="5" name="Producer">
    <vt:lpwstr>iLovePDF</vt:lpwstr>
  </property>
</Properties>
</file>