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1525" r:id="rId2"/>
    <p:sldId id="1523" r:id="rId3"/>
    <p:sldId id="1535" r:id="rId4"/>
    <p:sldId id="1536" r:id="rId5"/>
    <p:sldId id="1537" r:id="rId6"/>
    <p:sldId id="1538" r:id="rId7"/>
    <p:sldId id="1533" r:id="rId8"/>
    <p:sldId id="1534" r:id="rId9"/>
    <p:sldId id="1530"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27" autoAdjust="0"/>
    <p:restoredTop sz="94624" autoAdjust="0"/>
  </p:normalViewPr>
  <p:slideViewPr>
    <p:cSldViewPr>
      <p:cViewPr varScale="1">
        <p:scale>
          <a:sx n="84" d="100"/>
          <a:sy n="84" d="100"/>
        </p:scale>
        <p:origin x="1397" y="72"/>
      </p:cViewPr>
      <p:guideLst>
        <p:guide orient="horz" pos="2160"/>
        <p:guide pos="2880"/>
      </p:guideLst>
    </p:cSldViewPr>
  </p:slideViewPr>
  <p:outlineViewPr>
    <p:cViewPr>
      <p:scale>
        <a:sx n="33" d="100"/>
        <a:sy n="33" d="100"/>
      </p:scale>
      <p:origin x="0" y="516"/>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CA44751-DEF6-40E3-8526-EC9A0AE72A1D}" type="datetimeFigureOut">
              <a:rPr lang="en-US" smtClean="0"/>
              <a:pPr/>
              <a:t>6/20/2022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A5A771-5004-49EB-8943-BD9AC1DA33B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Applied Electronics</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Applied Electronics</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Applied Electronics</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Title and Content">
    <p:spTree>
      <p:nvGrpSpPr>
        <p:cNvPr id="1" name=""/>
        <p:cNvGrpSpPr/>
        <p:nvPr/>
      </p:nvGrpSpPr>
      <p:grpSpPr>
        <a:xfrm>
          <a:off x="0" y="0"/>
          <a:ext cx="0" cy="0"/>
          <a:chOff x="0" y="0"/>
          <a:chExt cx="0" cy="0"/>
        </a:xfrm>
      </p:grpSpPr>
      <p:sp>
        <p:nvSpPr>
          <p:cNvPr id="4" name="Rounded Rectangle 3"/>
          <p:cNvSpPr/>
          <p:nvPr userDrawn="1"/>
        </p:nvSpPr>
        <p:spPr>
          <a:xfrm>
            <a:off x="838200" y="77450"/>
            <a:ext cx="7696200" cy="457200"/>
          </a:xfrm>
          <a:prstGeom prst="roundRect">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endParaRPr lang="en-US" sz="1350" dirty="0">
              <a:solidFill>
                <a:schemeClr val="bg1"/>
              </a:solidFill>
            </a:endParaRPr>
          </a:p>
        </p:txBody>
      </p:sp>
      <p:sp>
        <p:nvSpPr>
          <p:cNvPr id="5" name="Text Box 14"/>
          <p:cNvSpPr txBox="1">
            <a:spLocks noChangeArrowheads="1"/>
          </p:cNvSpPr>
          <p:nvPr userDrawn="1"/>
        </p:nvSpPr>
        <p:spPr bwMode="auto">
          <a:xfrm rot="16198651">
            <a:off x="-3213912" y="3275495"/>
            <a:ext cx="6858028" cy="307007"/>
          </a:xfrm>
          <a:prstGeom prst="rect">
            <a:avLst/>
          </a:prstGeom>
          <a:solidFill>
            <a:srgbClr val="000080"/>
          </a:solidFill>
          <a:ln w="9525">
            <a:noFill/>
            <a:miter lim="800000"/>
            <a:headEnd/>
            <a:tailEnd/>
          </a:ln>
          <a:scene3d>
            <a:camera prst="orthographicFront"/>
            <a:lightRig rig="threePt" dir="t"/>
          </a:scene3d>
          <a:sp3d>
            <a:bevelT/>
            <a:bevelB/>
          </a:sp3d>
        </p:spPr>
        <p:txBody>
          <a:bodyPr tIns="6858" bIns="68580">
            <a:spAutoFit/>
          </a:bodyPr>
          <a:lstStyle/>
          <a:p>
            <a:pPr fontAlgn="auto">
              <a:spcBef>
                <a:spcPct val="50000"/>
              </a:spcBef>
              <a:spcAft>
                <a:spcPts val="0"/>
              </a:spcAft>
              <a:defRPr/>
            </a:pPr>
            <a:r>
              <a:rPr lang="en-US" sz="1500" b="1" dirty="0">
                <a:solidFill>
                  <a:schemeClr val="bg1"/>
                </a:solidFill>
                <a:latin typeface="Verdana" pitchFamily="34" charset="0"/>
                <a:ea typeface="Verdana" pitchFamily="34" charset="0"/>
                <a:cs typeface="Verdana" pitchFamily="34" charset="0"/>
              </a:rPr>
              <a:t>   </a:t>
            </a:r>
            <a:r>
              <a:rPr lang="en-US" sz="1500" b="1" dirty="0" err="1">
                <a:solidFill>
                  <a:schemeClr val="bg1"/>
                </a:solidFill>
                <a:latin typeface="Verdana" pitchFamily="34" charset="0"/>
                <a:ea typeface="Verdana" pitchFamily="34" charset="0"/>
                <a:cs typeface="Verdana" pitchFamily="34" charset="0"/>
              </a:rPr>
              <a:t>Vishwakarma</a:t>
            </a:r>
            <a:r>
              <a:rPr lang="en-US" sz="1500" b="1" dirty="0">
                <a:solidFill>
                  <a:schemeClr val="bg1"/>
                </a:solidFill>
                <a:latin typeface="Verdana" pitchFamily="34" charset="0"/>
                <a:ea typeface="Verdana" pitchFamily="34" charset="0"/>
                <a:cs typeface="Verdana" pitchFamily="34" charset="0"/>
              </a:rPr>
              <a:t>  Institute  of  Technology</a:t>
            </a:r>
          </a:p>
        </p:txBody>
      </p:sp>
      <p:pic>
        <p:nvPicPr>
          <p:cNvPr id="6" name="Picture 43"/>
          <p:cNvPicPr>
            <a:picLocks noChangeAspect="1" noChangeArrowheads="1"/>
          </p:cNvPicPr>
          <p:nvPr userDrawn="1"/>
        </p:nvPicPr>
        <p:blipFill>
          <a:blip r:embed="rId2" cstate="print"/>
          <a:srcRect/>
          <a:stretch>
            <a:fillRect/>
          </a:stretch>
        </p:blipFill>
        <p:spPr bwMode="auto">
          <a:xfrm>
            <a:off x="1" y="2"/>
            <a:ext cx="447675" cy="614363"/>
          </a:xfrm>
          <a:prstGeom prst="rect">
            <a:avLst/>
          </a:prstGeom>
          <a:noFill/>
          <a:ln w="9525">
            <a:noFill/>
            <a:miter lim="800000"/>
            <a:headEnd/>
            <a:tailEnd/>
          </a:ln>
        </p:spPr>
      </p:pic>
      <p:pic>
        <p:nvPicPr>
          <p:cNvPr id="9" name="Picture 12" descr="C:\Users\HP\Pictures\animations\1.gif"/>
          <p:cNvPicPr>
            <a:picLocks noChangeArrowheads="1"/>
          </p:cNvPicPr>
          <p:nvPr userDrawn="1"/>
        </p:nvPicPr>
        <p:blipFill>
          <a:blip r:embed="rId3" cstate="print"/>
          <a:srcRect/>
          <a:stretch>
            <a:fillRect/>
          </a:stretch>
        </p:blipFill>
        <p:spPr bwMode="auto">
          <a:xfrm>
            <a:off x="409575" y="581025"/>
            <a:ext cx="8724900" cy="71438"/>
          </a:xfrm>
          <a:prstGeom prst="rect">
            <a:avLst/>
          </a:prstGeom>
          <a:noFill/>
          <a:ln w="9525">
            <a:noFill/>
            <a:miter lim="800000"/>
            <a:headEnd/>
            <a:tailEnd/>
          </a:ln>
        </p:spPr>
      </p:pic>
      <p:sp>
        <p:nvSpPr>
          <p:cNvPr id="7" name="Title Placeholder 1"/>
          <p:cNvSpPr>
            <a:spLocks noGrp="1"/>
          </p:cNvSpPr>
          <p:nvPr>
            <p:ph type="title"/>
          </p:nvPr>
        </p:nvSpPr>
        <p:spPr bwMode="auto">
          <a:xfrm>
            <a:off x="1647670" y="2"/>
            <a:ext cx="5791200" cy="639763"/>
          </a:xfrm>
          <a:prstGeom prst="rect">
            <a:avLst/>
          </a:prstGeom>
          <a:noFill/>
          <a:ln w="9525">
            <a:noFill/>
            <a:miter lim="800000"/>
            <a:headEnd/>
            <a:tailEnd/>
          </a:ln>
        </p:spPr>
        <p:txBody>
          <a:bodyPr>
            <a:normAutofit/>
          </a:bodyPr>
          <a:lstStyle>
            <a:lvl1pPr>
              <a:defRPr sz="2800">
                <a:solidFill>
                  <a:schemeClr val="bg1"/>
                </a:solidFill>
                <a:latin typeface="Verdana" panose="020B0604030504040204" pitchFamily="34" charset="0"/>
                <a:ea typeface="Verdana" panose="020B0604030504040204" pitchFamily="34" charset="0"/>
              </a:defRPr>
            </a:lvl1pPr>
          </a:lstStyle>
          <a:p>
            <a:pPr lvl="0"/>
            <a:r>
              <a:rPr lang="en-US" dirty="0"/>
              <a:t>Click to edit Master title style</a:t>
            </a:r>
          </a:p>
        </p:txBody>
      </p:sp>
      <p:sp>
        <p:nvSpPr>
          <p:cNvPr id="8" name="Text Placeholder 2"/>
          <p:cNvSpPr>
            <a:spLocks noGrp="1"/>
          </p:cNvSpPr>
          <p:nvPr>
            <p:ph idx="5"/>
          </p:nvPr>
        </p:nvSpPr>
        <p:spPr bwMode="auto">
          <a:xfrm>
            <a:off x="609600" y="667404"/>
            <a:ext cx="8353098" cy="5733396"/>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a:lnSpc>
                <a:spcPct val="150000"/>
              </a:lnSpc>
              <a:defRPr sz="2000">
                <a:latin typeface="Verdana" pitchFamily="34" charset="0"/>
                <a:ea typeface="Verdana" pitchFamily="34" charset="0"/>
                <a:cs typeface="Verdana" pitchFamily="34" charset="0"/>
              </a:defRPr>
            </a:lvl1pPr>
            <a:lvl2pPr>
              <a:lnSpc>
                <a:spcPct val="150000"/>
              </a:lnSpc>
              <a:defRPr sz="2000">
                <a:latin typeface="Verdana" pitchFamily="34" charset="0"/>
                <a:ea typeface="Verdana" pitchFamily="34" charset="0"/>
                <a:cs typeface="Verdana" pitchFamily="34" charset="0"/>
              </a:defRPr>
            </a:lvl2pPr>
            <a:lvl3pPr>
              <a:lnSpc>
                <a:spcPct val="150000"/>
              </a:lnSpc>
              <a:defRPr sz="2000">
                <a:latin typeface="Verdana" pitchFamily="34" charset="0"/>
                <a:ea typeface="Verdana" pitchFamily="34" charset="0"/>
                <a:cs typeface="Verdana" pitchFamily="34" charset="0"/>
              </a:defRPr>
            </a:lvl3pPr>
            <a:lvl4pPr>
              <a:lnSpc>
                <a:spcPct val="150000"/>
              </a:lnSpc>
              <a:defRPr sz="2000">
                <a:latin typeface="Verdana" pitchFamily="34" charset="0"/>
                <a:ea typeface="Verdana" pitchFamily="34" charset="0"/>
                <a:cs typeface="Verdana" pitchFamily="34" charset="0"/>
              </a:defRPr>
            </a:lvl4pPr>
            <a:lvl5pPr>
              <a:lnSpc>
                <a:spcPct val="150000"/>
              </a:lnSpc>
              <a:defRPr sz="2000">
                <a:latin typeface="Verdana" pitchFamily="34" charset="0"/>
                <a:ea typeface="Verdana" pitchFamily="34" charset="0"/>
                <a:cs typeface="Verdana" pitchFamily="34" charset="0"/>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1" name="Footer Placeholder 4"/>
          <p:cNvSpPr>
            <a:spLocks noGrp="1"/>
          </p:cNvSpPr>
          <p:nvPr>
            <p:ph type="ftr" sz="quarter" idx="11"/>
          </p:nvPr>
        </p:nvSpPr>
        <p:spPr>
          <a:xfrm>
            <a:off x="3124200" y="6553200"/>
            <a:ext cx="2895600" cy="260350"/>
          </a:xfrm>
        </p:spPr>
        <p:txBody>
          <a:bodyPr/>
          <a:lstStyle>
            <a:lvl1pPr>
              <a:defRPr/>
            </a:lvl1pPr>
          </a:lstStyle>
          <a:p>
            <a:pPr>
              <a:defRPr/>
            </a:pPr>
            <a:r>
              <a:rPr lang="en-US" dirty="0"/>
              <a:t>Applied Electronics</a:t>
            </a:r>
          </a:p>
        </p:txBody>
      </p:sp>
      <p:sp>
        <p:nvSpPr>
          <p:cNvPr id="12" name="Slide Number Placeholder 5"/>
          <p:cNvSpPr>
            <a:spLocks noGrp="1"/>
          </p:cNvSpPr>
          <p:nvPr>
            <p:ph type="sldNum" sz="quarter" idx="12"/>
          </p:nvPr>
        </p:nvSpPr>
        <p:spPr>
          <a:xfrm>
            <a:off x="6950148" y="6538422"/>
            <a:ext cx="2133600" cy="260350"/>
          </a:xfrm>
        </p:spPr>
        <p:txBody>
          <a:bodyPr/>
          <a:lstStyle>
            <a:lvl1pPr>
              <a:defRPr/>
            </a:lvl1pPr>
          </a:lstStyle>
          <a:p>
            <a:pPr>
              <a:defRPr/>
            </a:pPr>
            <a:fld id="{02246FD1-0723-4B2F-9706-10282F2BA698}" type="slidenum">
              <a:rPr lang="en-US"/>
              <a:pPr>
                <a:defRPr/>
              </a:pPr>
              <a:t>‹#›</a:t>
            </a:fld>
            <a:r>
              <a:rPr lang="en-US" dirty="0"/>
              <a:t> </a:t>
            </a:r>
          </a:p>
        </p:txBody>
      </p:sp>
    </p:spTree>
    <p:extLst>
      <p:ext uri="{BB962C8B-B14F-4D97-AF65-F5344CB8AC3E}">
        <p14:creationId xmlns:p14="http://schemas.microsoft.com/office/powerpoint/2010/main" val="39981916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Applied Electronics</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Applied Electronics</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Applied Electronics</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US"/>
              <a:t>Applied Electronics</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a:t>Applied Electronics</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US"/>
              <a:t>Applied Electronics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Applied Electronics</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Applied Electronics</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Applied Electronics</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56D84A7-6477-406F-8B6C-54AB870494E1}"/>
              </a:ext>
            </a:extLst>
          </p:cNvPr>
          <p:cNvSpPr>
            <a:spLocks noGrp="1"/>
          </p:cNvSpPr>
          <p:nvPr>
            <p:ph type="ctrTitle"/>
          </p:nvPr>
        </p:nvSpPr>
        <p:spPr/>
        <p:style>
          <a:lnRef idx="3">
            <a:schemeClr val="lt1"/>
          </a:lnRef>
          <a:fillRef idx="1">
            <a:schemeClr val="accent1"/>
          </a:fillRef>
          <a:effectRef idx="1">
            <a:schemeClr val="accent1"/>
          </a:effectRef>
          <a:fontRef idx="minor">
            <a:schemeClr val="lt1"/>
          </a:fontRef>
        </p:style>
        <p:txBody>
          <a:bodyPr>
            <a:normAutofit/>
          </a:bodyPr>
          <a:lstStyle/>
          <a:p>
            <a:r>
              <a:rPr lang="en-US" sz="4000" b="1" i="0" u="none" strike="noStrike" dirty="0">
                <a:solidFill>
                  <a:schemeClr val="bg1"/>
                </a:solidFill>
                <a:effectLst/>
                <a:latin typeface="Verdana" panose="020B0604030504040204" pitchFamily="34" charset="0"/>
                <a:ea typeface="Verdana" panose="020B0604030504040204" pitchFamily="34" charset="0"/>
              </a:rPr>
              <a:t>Product Recommendation System</a:t>
            </a:r>
            <a:endParaRPr lang="en-IN" sz="4000" dirty="0">
              <a:solidFill>
                <a:schemeClr val="bg1"/>
              </a:solidFill>
              <a:latin typeface="Verdana" panose="020B0604030504040204" pitchFamily="34" charset="0"/>
              <a:ea typeface="Verdana" panose="020B0604030504040204" pitchFamily="34" charset="0"/>
            </a:endParaRPr>
          </a:p>
        </p:txBody>
      </p:sp>
      <p:sp>
        <p:nvSpPr>
          <p:cNvPr id="7" name="Subtitle 6">
            <a:extLst>
              <a:ext uri="{FF2B5EF4-FFF2-40B4-BE49-F238E27FC236}">
                <a16:creationId xmlns:a16="http://schemas.microsoft.com/office/drawing/2014/main" id="{E3D7FEC2-9237-4DA4-BB56-9ACECE121171}"/>
              </a:ext>
            </a:extLst>
          </p:cNvPr>
          <p:cNvSpPr>
            <a:spLocks noGrp="1"/>
          </p:cNvSpPr>
          <p:nvPr>
            <p:ph type="subTitle" idx="1"/>
          </p:nvPr>
        </p:nvSpPr>
        <p:spPr>
          <a:xfrm>
            <a:off x="2039679" y="3810000"/>
            <a:ext cx="6400800" cy="533400"/>
          </a:xfrm>
        </p:spPr>
        <p:txBody>
          <a:bodyPr>
            <a:normAutofit lnSpcReduction="10000"/>
          </a:bodyPr>
          <a:lstStyle/>
          <a:p>
            <a:pPr algn="r"/>
            <a:r>
              <a:rPr lang="en-IN" dirty="0">
                <a:solidFill>
                  <a:srgbClr val="C00000"/>
                </a:solidFill>
              </a:rPr>
              <a:t>Guide :Prof. </a:t>
            </a:r>
            <a:r>
              <a:rPr lang="en-IN" dirty="0" err="1">
                <a:solidFill>
                  <a:srgbClr val="C00000"/>
                </a:solidFill>
              </a:rPr>
              <a:t>Abha</a:t>
            </a:r>
            <a:r>
              <a:rPr lang="en-IN" dirty="0">
                <a:solidFill>
                  <a:srgbClr val="C00000"/>
                </a:solidFill>
              </a:rPr>
              <a:t> Marathe</a:t>
            </a:r>
          </a:p>
        </p:txBody>
      </p:sp>
      <p:sp>
        <p:nvSpPr>
          <p:cNvPr id="5" name="Slide Number Placeholder 4">
            <a:extLst>
              <a:ext uri="{FF2B5EF4-FFF2-40B4-BE49-F238E27FC236}">
                <a16:creationId xmlns:a16="http://schemas.microsoft.com/office/drawing/2014/main" id="{EFACABF3-0CD9-4EEC-BAD0-86EB51425063}"/>
              </a:ext>
            </a:extLst>
          </p:cNvPr>
          <p:cNvSpPr>
            <a:spLocks noGrp="1"/>
          </p:cNvSpPr>
          <p:nvPr>
            <p:ph type="sldNum" sz="quarter" idx="12"/>
          </p:nvPr>
        </p:nvSpPr>
        <p:spPr/>
        <p:txBody>
          <a:bodyPr/>
          <a:lstStyle/>
          <a:p>
            <a:pPr>
              <a:defRPr/>
            </a:pPr>
            <a:fld id="{02246FD1-0723-4B2F-9706-10282F2BA698}" type="slidenum">
              <a:rPr lang="en-US" smtClean="0"/>
              <a:pPr>
                <a:defRPr/>
              </a:pPr>
              <a:t>1</a:t>
            </a:fld>
            <a:r>
              <a:rPr lang="en-US"/>
              <a:t> </a:t>
            </a:r>
            <a:endParaRPr lang="en-US" dirty="0"/>
          </a:p>
        </p:txBody>
      </p:sp>
      <p:sp>
        <p:nvSpPr>
          <p:cNvPr id="8" name="TextBox 7"/>
          <p:cNvSpPr txBox="1"/>
          <p:nvPr/>
        </p:nvSpPr>
        <p:spPr>
          <a:xfrm>
            <a:off x="3886200" y="4552950"/>
            <a:ext cx="5715000" cy="2031325"/>
          </a:xfrm>
          <a:prstGeom prst="rect">
            <a:avLst/>
          </a:prstGeom>
          <a:noFill/>
        </p:spPr>
        <p:txBody>
          <a:bodyPr wrap="square" rtlCol="0">
            <a:spAutoFit/>
          </a:bodyPr>
          <a:lstStyle/>
          <a:p>
            <a:r>
              <a:rPr lang="en-IN" dirty="0"/>
              <a:t>Students Names :</a:t>
            </a:r>
          </a:p>
          <a:p>
            <a:pPr marL="342900" indent="-342900">
              <a:buFont typeface="+mj-lt"/>
              <a:buAutoNum type="arabicPeriod"/>
            </a:pPr>
            <a:r>
              <a:rPr lang="en-IN" dirty="0"/>
              <a:t>Aditya Vaishale (64)</a:t>
            </a:r>
          </a:p>
          <a:p>
            <a:pPr marL="342900" indent="-342900">
              <a:buFont typeface="+mj-lt"/>
              <a:buAutoNum type="arabicPeriod"/>
            </a:pPr>
            <a:r>
              <a:rPr lang="en-IN" dirty="0"/>
              <a:t>Suraj </a:t>
            </a:r>
            <a:r>
              <a:rPr lang="en-US" dirty="0"/>
              <a:t>Chaudhari (66)</a:t>
            </a:r>
          </a:p>
          <a:p>
            <a:pPr marL="342900" indent="-342900">
              <a:buFont typeface="+mj-lt"/>
              <a:buAutoNum type="arabicPeriod"/>
            </a:pPr>
            <a:r>
              <a:rPr lang="en-US" dirty="0"/>
              <a:t>Aditya </a:t>
            </a:r>
            <a:r>
              <a:rPr lang="en-US" dirty="0" err="1"/>
              <a:t>Ingale</a:t>
            </a:r>
            <a:r>
              <a:rPr lang="en-US" dirty="0"/>
              <a:t>      (77)</a:t>
            </a:r>
          </a:p>
          <a:p>
            <a:pPr marL="342900" indent="-342900">
              <a:buFont typeface="+mj-lt"/>
              <a:buAutoNum type="arabicPeriod"/>
            </a:pPr>
            <a:r>
              <a:rPr lang="en-US" dirty="0"/>
              <a:t>Khushi </a:t>
            </a:r>
            <a:r>
              <a:rPr lang="en-US" dirty="0" err="1"/>
              <a:t>Junnare</a:t>
            </a:r>
            <a:r>
              <a:rPr lang="en-US" dirty="0"/>
              <a:t>  (80)</a:t>
            </a:r>
            <a:endParaRPr lang="en-IN" dirty="0"/>
          </a:p>
          <a:p>
            <a:pPr marL="342900" indent="-342900">
              <a:buFont typeface="+mj-lt"/>
              <a:buAutoNum type="arabicPeriod"/>
            </a:pPr>
            <a:r>
              <a:rPr lang="en-US" dirty="0" err="1"/>
              <a:t>Mohish</a:t>
            </a:r>
            <a:r>
              <a:rPr lang="en-US" dirty="0"/>
              <a:t> </a:t>
            </a:r>
            <a:r>
              <a:rPr lang="en-US" dirty="0" err="1"/>
              <a:t>Khadse</a:t>
            </a:r>
            <a:r>
              <a:rPr lang="en-US" dirty="0"/>
              <a:t>  (84)</a:t>
            </a:r>
          </a:p>
          <a:p>
            <a:endParaRPr lang="en-US" dirty="0"/>
          </a:p>
        </p:txBody>
      </p:sp>
      <p:sp>
        <p:nvSpPr>
          <p:cNvPr id="9" name="Date Placeholder 8"/>
          <p:cNvSpPr>
            <a:spLocks noGrp="1"/>
          </p:cNvSpPr>
          <p:nvPr>
            <p:ph type="dt" sz="half" idx="10"/>
          </p:nvPr>
        </p:nvSpPr>
        <p:spPr/>
        <p:txBody>
          <a:bodyPr/>
          <a:lstStyle/>
          <a:p>
            <a:endParaRPr lang="en-US"/>
          </a:p>
        </p:txBody>
      </p:sp>
    </p:spTree>
    <p:extLst>
      <p:ext uri="{BB962C8B-B14F-4D97-AF65-F5344CB8AC3E}">
        <p14:creationId xmlns:p14="http://schemas.microsoft.com/office/powerpoint/2010/main" val="13599864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7391400" y="6477000"/>
            <a:ext cx="1600200" cy="195263"/>
          </a:xfrm>
        </p:spPr>
        <p:txBody>
          <a:bodyPr/>
          <a:lstStyle/>
          <a:p>
            <a:pPr>
              <a:defRPr/>
            </a:pPr>
            <a:fld id="{02246FD1-0723-4B2F-9706-10282F2BA698}" type="slidenum">
              <a:rPr lang="en-US" smtClean="0">
                <a:latin typeface="Verdana" panose="020B0604030504040204" pitchFamily="34" charset="0"/>
                <a:ea typeface="Verdana" panose="020B0604030504040204" pitchFamily="34" charset="0"/>
              </a:rPr>
              <a:pPr>
                <a:defRPr/>
              </a:pPr>
              <a:t>2</a:t>
            </a:fld>
            <a:r>
              <a:rPr lang="en-US" dirty="0">
                <a:latin typeface="Verdana" panose="020B0604030504040204" pitchFamily="34" charset="0"/>
                <a:ea typeface="Verdana" panose="020B0604030504040204" pitchFamily="34" charset="0"/>
              </a:rPr>
              <a:t> </a:t>
            </a:r>
          </a:p>
        </p:txBody>
      </p:sp>
      <p:sp>
        <p:nvSpPr>
          <p:cNvPr id="18" name="Rectangle 3"/>
          <p:cNvSpPr txBox="1">
            <a:spLocks noChangeArrowheads="1"/>
          </p:cNvSpPr>
          <p:nvPr/>
        </p:nvSpPr>
        <p:spPr>
          <a:xfrm>
            <a:off x="1543050" y="3371850"/>
            <a:ext cx="6286500" cy="342900"/>
          </a:xfrm>
          <a:prstGeom prst="rect">
            <a:avLst/>
          </a:prstGeom>
        </p:spPr>
        <p:txBody>
          <a:bodyPr/>
          <a:lstStyle/>
          <a:p>
            <a:pPr algn="ctr" eaLnBrk="0" fontAlgn="base" hangingPunct="0">
              <a:spcBef>
                <a:spcPct val="20000"/>
              </a:spcBef>
              <a:spcAft>
                <a:spcPct val="20000"/>
              </a:spcAft>
              <a:defRPr/>
            </a:pPr>
            <a:endParaRPr lang="en-US" sz="3600" dirty="0">
              <a:sym typeface="Symbol" pitchFamily="18" charset="2"/>
            </a:endParaRPr>
          </a:p>
        </p:txBody>
      </p:sp>
      <p:sp>
        <p:nvSpPr>
          <p:cNvPr id="3" name="Title 2">
            <a:extLst>
              <a:ext uri="{FF2B5EF4-FFF2-40B4-BE49-F238E27FC236}">
                <a16:creationId xmlns:a16="http://schemas.microsoft.com/office/drawing/2014/main" id="{7CBEB6BF-435C-4050-8916-C2A3F4028ED5}"/>
              </a:ext>
            </a:extLst>
          </p:cNvPr>
          <p:cNvSpPr>
            <a:spLocks noGrp="1"/>
          </p:cNvSpPr>
          <p:nvPr>
            <p:ph type="title"/>
          </p:nvPr>
        </p:nvSpPr>
        <p:spPr/>
        <p:txBody>
          <a:bodyPr>
            <a:normAutofit/>
          </a:bodyPr>
          <a:lstStyle/>
          <a:p>
            <a:r>
              <a:rPr lang="en-US" dirty="0"/>
              <a:t>I</a:t>
            </a:r>
            <a:r>
              <a:rPr lang="en-IN" dirty="0" err="1"/>
              <a:t>ntroduction</a:t>
            </a:r>
            <a:endParaRPr lang="en-IN" sz="2800" dirty="0">
              <a:latin typeface="Verdana" panose="020B0604030504040204" pitchFamily="34" charset="0"/>
              <a:ea typeface="Verdana" panose="020B0604030504040204" pitchFamily="34" charset="0"/>
            </a:endParaRPr>
          </a:p>
        </p:txBody>
      </p:sp>
      <p:sp>
        <p:nvSpPr>
          <p:cNvPr id="2" name="TextBox 1">
            <a:extLst>
              <a:ext uri="{FF2B5EF4-FFF2-40B4-BE49-F238E27FC236}">
                <a16:creationId xmlns:a16="http://schemas.microsoft.com/office/drawing/2014/main" id="{7550A7C9-BC15-4801-ECF3-4D983A14B9A9}"/>
              </a:ext>
            </a:extLst>
          </p:cNvPr>
          <p:cNvSpPr txBox="1"/>
          <p:nvPr/>
        </p:nvSpPr>
        <p:spPr>
          <a:xfrm>
            <a:off x="762000" y="1143000"/>
            <a:ext cx="8001000" cy="1477328"/>
          </a:xfrm>
          <a:prstGeom prst="rect">
            <a:avLst/>
          </a:prstGeom>
          <a:noFill/>
        </p:spPr>
        <p:txBody>
          <a:bodyPr wrap="square" rtlCol="0">
            <a:spAutoFit/>
          </a:bodyPr>
          <a:lstStyle/>
          <a:p>
            <a:r>
              <a:rPr lang="en-US" sz="3600" i="0" dirty="0">
                <a:solidFill>
                  <a:srgbClr val="000000"/>
                </a:solidFill>
                <a:effectLst/>
                <a:latin typeface="Verdana" panose="020B0604030504040204" pitchFamily="34" charset="0"/>
                <a:ea typeface="Verdana" panose="020B0604030504040204" pitchFamily="34" charset="0"/>
              </a:rPr>
              <a:t>What Are Recommendation Systems in Machine Learning?</a:t>
            </a:r>
          </a:p>
          <a:p>
            <a:endParaRPr lang="en-US" dirty="0"/>
          </a:p>
        </p:txBody>
      </p:sp>
      <p:sp>
        <p:nvSpPr>
          <p:cNvPr id="5" name="TextBox 4">
            <a:extLst>
              <a:ext uri="{FF2B5EF4-FFF2-40B4-BE49-F238E27FC236}">
                <a16:creationId xmlns:a16="http://schemas.microsoft.com/office/drawing/2014/main" id="{5B51C399-D12A-9887-ADD6-1AA8C98CE696}"/>
              </a:ext>
            </a:extLst>
          </p:cNvPr>
          <p:cNvSpPr txBox="1"/>
          <p:nvPr/>
        </p:nvSpPr>
        <p:spPr>
          <a:xfrm>
            <a:off x="914400" y="2620328"/>
            <a:ext cx="7848600" cy="2677656"/>
          </a:xfrm>
          <a:prstGeom prst="rect">
            <a:avLst/>
          </a:prstGeom>
          <a:noFill/>
        </p:spPr>
        <p:txBody>
          <a:bodyPr wrap="square" rtlCol="0">
            <a:spAutoFit/>
          </a:bodyPr>
          <a:lstStyle/>
          <a:p>
            <a:r>
              <a:rPr lang="en-US" sz="2800" b="0" i="0" dirty="0">
                <a:solidFill>
                  <a:srgbClr val="000000"/>
                </a:solidFill>
                <a:effectLst/>
                <a:latin typeface="Verdana" panose="020B0604030504040204" pitchFamily="34" charset="0"/>
                <a:ea typeface="Verdana" panose="020B0604030504040204" pitchFamily="34" charset="0"/>
              </a:rPr>
              <a:t>Recommender systems are the systems that are designed to recommend things to the user based on many different factors. These systems predict the most likely product that the users are most likely to purchase and are of interest to</a:t>
            </a:r>
            <a:endParaRPr lang="en-US" sz="2800" dirty="0">
              <a:latin typeface="Verdana" panose="020B0604030504040204" pitchFamily="34" charset="0"/>
              <a:ea typeface="Verdan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nodePh="1">
                                  <p:stCondLst>
                                    <p:cond delay="0"/>
                                  </p:stCondLst>
                                  <p:endCondLst>
                                    <p:cond evt="begin" delay="0">
                                      <p:tn val="5"/>
                                    </p:cond>
                                  </p:endCondLst>
                                  <p:childTnLst>
                                    <p:set>
                                      <p:cBhvr>
                                        <p:cTn id="6" dur="1" fill="hold">
                                          <p:stCondLst>
                                            <p:cond delay="0"/>
                                          </p:stCondLst>
                                        </p:cTn>
                                        <p:tgtEl>
                                          <p:spTgt spid="18">
                                            <p:txEl>
                                              <p:pRg st="0" end="0"/>
                                            </p:txEl>
                                          </p:spTgt>
                                        </p:tgtEl>
                                        <p:attrNameLst>
                                          <p:attrName>style.visibility</p:attrName>
                                        </p:attrNameLst>
                                      </p:cBhvr>
                                      <p:to>
                                        <p:strVal val="visible"/>
                                      </p:to>
                                    </p:set>
                                    <p:anim calcmode="lin" valueType="num">
                                      <p:cBhvr additive="base">
                                        <p:cTn id="7" dur="500" fill="hold"/>
                                        <p:tgtEl>
                                          <p:spTgt spid="1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8">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7670" y="2"/>
            <a:ext cx="5791200" cy="639763"/>
          </a:xfrm>
        </p:spPr>
        <p:txBody>
          <a:bodyPr anchor="ctr">
            <a:normAutofit/>
          </a:bodyPr>
          <a:lstStyle/>
          <a:p>
            <a:r>
              <a:rPr lang="en-US" dirty="0"/>
              <a:t>D</a:t>
            </a:r>
            <a:r>
              <a:rPr lang="en-IN" dirty="0" err="1"/>
              <a:t>ata</a:t>
            </a:r>
            <a:r>
              <a:rPr lang="en-IN" dirty="0"/>
              <a:t> Set Description</a:t>
            </a:r>
          </a:p>
        </p:txBody>
      </p:sp>
      <p:pic>
        <p:nvPicPr>
          <p:cNvPr id="6" name="Content Placeholder 5" descr="Table&#10;&#10;Description automatically generated">
            <a:extLst>
              <a:ext uri="{FF2B5EF4-FFF2-40B4-BE49-F238E27FC236}">
                <a16:creationId xmlns:a16="http://schemas.microsoft.com/office/drawing/2014/main" id="{ED6BE6C9-ABFF-CCFA-E172-06ACA541F433}"/>
              </a:ext>
            </a:extLst>
          </p:cNvPr>
          <p:cNvPicPr>
            <a:picLocks noGrp="1" noChangeAspect="1"/>
          </p:cNvPicPr>
          <p:nvPr>
            <p:ph idx="5"/>
          </p:nvPr>
        </p:nvPicPr>
        <p:blipFill>
          <a:blip r:embed="rId2">
            <a:extLst>
              <a:ext uri="{28A0092B-C50C-407E-A947-70E740481C1C}">
                <a14:useLocalDpi xmlns:a14="http://schemas.microsoft.com/office/drawing/2010/main" val="0"/>
              </a:ext>
            </a:extLst>
          </a:blip>
          <a:stretch>
            <a:fillRect/>
          </a:stretch>
        </p:blipFill>
        <p:spPr>
          <a:xfrm>
            <a:off x="609600" y="990600"/>
            <a:ext cx="8153400" cy="5011858"/>
          </a:xfrm>
          <a:noFill/>
        </p:spPr>
      </p:pic>
      <p:sp>
        <p:nvSpPr>
          <p:cNvPr id="4" name="Slide Number Placeholder 3"/>
          <p:cNvSpPr>
            <a:spLocks noGrp="1"/>
          </p:cNvSpPr>
          <p:nvPr>
            <p:ph type="sldNum" sz="quarter" idx="12"/>
          </p:nvPr>
        </p:nvSpPr>
        <p:spPr>
          <a:xfrm>
            <a:off x="6950148" y="6538422"/>
            <a:ext cx="2133600" cy="260350"/>
          </a:xfrm>
        </p:spPr>
        <p:txBody>
          <a:bodyPr anchor="ctr">
            <a:normAutofit/>
          </a:bodyPr>
          <a:lstStyle/>
          <a:p>
            <a:pPr>
              <a:lnSpc>
                <a:spcPct val="90000"/>
              </a:lnSpc>
              <a:spcAft>
                <a:spcPts val="600"/>
              </a:spcAft>
              <a:defRPr/>
            </a:pPr>
            <a:fld id="{02246FD1-0723-4B2F-9706-10282F2BA698}" type="slidenum">
              <a:rPr lang="en-US" smtClean="0"/>
              <a:pPr>
                <a:lnSpc>
                  <a:spcPct val="90000"/>
                </a:lnSpc>
                <a:spcAft>
                  <a:spcPts val="600"/>
                </a:spcAft>
                <a:defRPr/>
              </a:pPr>
              <a:t>3</a:t>
            </a:fld>
            <a:r>
              <a:rPr lang="en-US"/>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
            </a:r>
            <a:r>
              <a:rPr lang="en-IN" dirty="0" err="1"/>
              <a:t>ata</a:t>
            </a:r>
            <a:r>
              <a:rPr lang="en-IN" dirty="0"/>
              <a:t> </a:t>
            </a:r>
            <a:r>
              <a:rPr lang="en-IN" dirty="0" err="1"/>
              <a:t>Preprocessing</a:t>
            </a:r>
            <a:endParaRPr lang="en-IN" dirty="0"/>
          </a:p>
        </p:txBody>
      </p:sp>
      <p:sp>
        <p:nvSpPr>
          <p:cNvPr id="3" name="Content Placeholder 2"/>
          <p:cNvSpPr>
            <a:spLocks noGrp="1"/>
          </p:cNvSpPr>
          <p:nvPr>
            <p:ph idx="5"/>
          </p:nvPr>
        </p:nvSpPr>
        <p:spPr/>
        <p:txBody>
          <a:bodyPr>
            <a:normAutofit/>
          </a:bodyPr>
          <a:lstStyle/>
          <a:p>
            <a:r>
              <a:rPr lang="en-US" b="0" i="0" u="none" strike="noStrike" dirty="0">
                <a:solidFill>
                  <a:srgbClr val="000000"/>
                </a:solidFill>
                <a:effectLst/>
              </a:rPr>
              <a:t>We used a dataset named as (OnlineRetail) for our project. We need to handle</a:t>
            </a:r>
            <a:r>
              <a:rPr lang="en-US" b="1" i="0" u="none" strike="noStrike" dirty="0">
                <a:solidFill>
                  <a:srgbClr val="000000"/>
                </a:solidFill>
                <a:effectLst/>
              </a:rPr>
              <a:t> NA values</a:t>
            </a:r>
            <a:r>
              <a:rPr lang="en-US" b="0" i="0" u="none" strike="noStrike" dirty="0">
                <a:solidFill>
                  <a:srgbClr val="000000"/>
                </a:solidFill>
                <a:effectLst/>
              </a:rPr>
              <a:t> in the CustomerID column to build a proper recommendation system.</a:t>
            </a:r>
            <a:r>
              <a:rPr lang="en-US" b="1" i="0" u="none" strike="noStrike" dirty="0">
                <a:solidFill>
                  <a:srgbClr val="000000"/>
                </a:solidFill>
                <a:effectLst/>
              </a:rPr>
              <a:t> </a:t>
            </a:r>
            <a:r>
              <a:rPr lang="en-US" b="0" i="0" u="none" strike="noStrike" dirty="0">
                <a:solidFill>
                  <a:srgbClr val="000000"/>
                </a:solidFill>
                <a:effectLst/>
              </a:rPr>
              <a:t>We need to build </a:t>
            </a:r>
            <a:r>
              <a:rPr lang="en-US" b="1" i="0" u="none" strike="noStrike" dirty="0">
                <a:solidFill>
                  <a:srgbClr val="000000"/>
                </a:solidFill>
                <a:effectLst/>
              </a:rPr>
              <a:t>a customer-to-item matrix</a:t>
            </a:r>
            <a:r>
              <a:rPr lang="en-US" b="0" i="0" u="none" strike="noStrike" dirty="0">
                <a:solidFill>
                  <a:srgbClr val="000000"/>
                </a:solidFill>
                <a:effectLst/>
              </a:rPr>
              <a:t> which is tabular data where each column represents each product, each row represents a customer, and values in each cell represent whether a customer purchased the given product or not.  </a:t>
            </a:r>
            <a:r>
              <a:rPr lang="en-US" b="1" i="0" u="none" strike="noStrike" dirty="0">
                <a:solidFill>
                  <a:srgbClr val="000000"/>
                </a:solidFill>
                <a:effectLst/>
              </a:rPr>
              <a:t> </a:t>
            </a:r>
            <a:r>
              <a:rPr lang="en-US" b="0" i="0" u="none" strike="noStrike" dirty="0">
                <a:solidFill>
                  <a:srgbClr val="000000"/>
                </a:solidFill>
                <a:effectLst/>
              </a:rPr>
              <a:t>The customer-item matrix that was constructed in the previous step. It indicates if the buyer purchased the product (1) or not(0). Now we need to use the coop library to compute cosine similarity between customers.</a:t>
            </a:r>
            <a:endParaRPr lang="en-IN" dirty="0"/>
          </a:p>
        </p:txBody>
      </p:sp>
      <p:sp>
        <p:nvSpPr>
          <p:cNvPr id="4" name="Slide Number Placeholder 3"/>
          <p:cNvSpPr>
            <a:spLocks noGrp="1"/>
          </p:cNvSpPr>
          <p:nvPr>
            <p:ph type="sldNum" sz="quarter" idx="12"/>
          </p:nvPr>
        </p:nvSpPr>
        <p:spPr/>
        <p:txBody>
          <a:bodyPr/>
          <a:lstStyle/>
          <a:p>
            <a:pPr>
              <a:defRPr/>
            </a:pPr>
            <a:fld id="{02246FD1-0723-4B2F-9706-10282F2BA698}" type="slidenum">
              <a:rPr lang="en-US" smtClean="0"/>
              <a:pPr>
                <a:defRPr/>
              </a:pPr>
              <a:t>4</a:t>
            </a:fld>
            <a:r>
              <a:rPr lang="en-US"/>
              <a:t> </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5938"/>
            <a:ext cx="5791200" cy="639763"/>
          </a:xfrm>
        </p:spPr>
        <p:txBody>
          <a:bodyPr/>
          <a:lstStyle/>
          <a:p>
            <a:r>
              <a:rPr lang="en-US" dirty="0"/>
              <a:t>A</a:t>
            </a:r>
            <a:r>
              <a:rPr lang="en-IN" dirty="0" err="1"/>
              <a:t>lgorithms</a:t>
            </a:r>
            <a:r>
              <a:rPr lang="en-IN" dirty="0"/>
              <a:t> Implemented</a:t>
            </a:r>
          </a:p>
        </p:txBody>
      </p:sp>
      <p:sp>
        <p:nvSpPr>
          <p:cNvPr id="3" name="Content Placeholder 2"/>
          <p:cNvSpPr>
            <a:spLocks noGrp="1"/>
          </p:cNvSpPr>
          <p:nvPr>
            <p:ph idx="5"/>
          </p:nvPr>
        </p:nvSpPr>
        <p:spPr/>
        <p:txBody>
          <a:bodyPr/>
          <a:lstStyle/>
          <a:p>
            <a:r>
              <a:rPr lang="en-US" b="0" i="0" dirty="0">
                <a:effectLst/>
              </a:rPr>
              <a:t>Collaborative filtering is </a:t>
            </a:r>
            <a:r>
              <a:rPr lang="en-US" i="0" dirty="0">
                <a:effectLst/>
              </a:rPr>
              <a:t>a technique that can filter out items that a user might like based on reactions by similar users</a:t>
            </a:r>
            <a:r>
              <a:rPr lang="en-US" b="0" i="0" dirty="0">
                <a:effectLst/>
              </a:rPr>
              <a:t>. It works by searching a large group of people and finding a smaller set of users with tastes like a particular user.</a:t>
            </a:r>
          </a:p>
          <a:p>
            <a:r>
              <a:rPr lang="en-US" i="0" dirty="0">
                <a:effectLst/>
              </a:rPr>
              <a:t>User-Based Collaborative Filtering is a technique used to predict the items that a user might like based on ratings given to that item by the other users who have similar taste with that of the target user.</a:t>
            </a:r>
          </a:p>
          <a:p>
            <a:r>
              <a:rPr lang="en-US" i="0" dirty="0">
                <a:effectLst/>
              </a:rPr>
              <a:t>Item-item collaborative filtering is a type of recommendation system that is based on the similarity between items calculated using the rating users have given to items.</a:t>
            </a:r>
            <a:endParaRPr lang="en-IN" dirty="0"/>
          </a:p>
        </p:txBody>
      </p:sp>
      <p:sp>
        <p:nvSpPr>
          <p:cNvPr id="4" name="Slide Number Placeholder 3"/>
          <p:cNvSpPr>
            <a:spLocks noGrp="1"/>
          </p:cNvSpPr>
          <p:nvPr>
            <p:ph type="sldNum" sz="quarter" idx="12"/>
          </p:nvPr>
        </p:nvSpPr>
        <p:spPr/>
        <p:txBody>
          <a:bodyPr/>
          <a:lstStyle/>
          <a:p>
            <a:pPr>
              <a:defRPr/>
            </a:pPr>
            <a:fld id="{02246FD1-0723-4B2F-9706-10282F2BA698}" type="slidenum">
              <a:rPr lang="en-US" smtClean="0"/>
              <a:pPr>
                <a:defRPr/>
              </a:pPr>
              <a:t>5</a:t>
            </a:fld>
            <a:r>
              <a:rPr lang="en-US"/>
              <a:t> </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and Discussions</a:t>
            </a:r>
            <a:endParaRPr lang="en-IN" dirty="0"/>
          </a:p>
        </p:txBody>
      </p:sp>
      <p:sp>
        <p:nvSpPr>
          <p:cNvPr id="3" name="Content Placeholder 2"/>
          <p:cNvSpPr>
            <a:spLocks noGrp="1"/>
          </p:cNvSpPr>
          <p:nvPr>
            <p:ph idx="5"/>
          </p:nvPr>
        </p:nvSpPr>
        <p:spPr>
          <a:xfrm>
            <a:off x="587180" y="639765"/>
            <a:ext cx="8353098" cy="5733396"/>
          </a:xfrm>
        </p:spPr>
        <p:txBody>
          <a:bodyPr>
            <a:normAutofit/>
          </a:bodyPr>
          <a:lstStyle/>
          <a:p>
            <a:r>
              <a:rPr lang="en-IN" dirty="0"/>
              <a:t>User Based Filtering</a:t>
            </a:r>
          </a:p>
        </p:txBody>
      </p:sp>
      <p:sp>
        <p:nvSpPr>
          <p:cNvPr id="4" name="Slide Number Placeholder 3"/>
          <p:cNvSpPr>
            <a:spLocks noGrp="1"/>
          </p:cNvSpPr>
          <p:nvPr>
            <p:ph type="sldNum" sz="quarter" idx="12"/>
          </p:nvPr>
        </p:nvSpPr>
        <p:spPr/>
        <p:txBody>
          <a:bodyPr/>
          <a:lstStyle/>
          <a:p>
            <a:pPr>
              <a:defRPr/>
            </a:pPr>
            <a:fld id="{02246FD1-0723-4B2F-9706-10282F2BA698}" type="slidenum">
              <a:rPr lang="en-US" smtClean="0"/>
              <a:pPr>
                <a:defRPr/>
              </a:pPr>
              <a:t>6</a:t>
            </a:fld>
            <a:r>
              <a:rPr lang="en-US"/>
              <a:t> </a:t>
            </a:r>
            <a:endParaRPr lang="en-US" dirty="0"/>
          </a:p>
        </p:txBody>
      </p:sp>
      <p:pic>
        <p:nvPicPr>
          <p:cNvPr id="1026" name="Picture 2">
            <a:extLst>
              <a:ext uri="{FF2B5EF4-FFF2-40B4-BE49-F238E27FC236}">
                <a16:creationId xmlns:a16="http://schemas.microsoft.com/office/drawing/2014/main" id="{2A3FE4CE-08C7-C695-7A99-25259DF71AD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12" t="16161" r="69896" b="38209"/>
          <a:stretch/>
        </p:blipFill>
        <p:spPr bwMode="auto">
          <a:xfrm>
            <a:off x="587180" y="1114172"/>
            <a:ext cx="3696929" cy="3581400"/>
          </a:xfrm>
          <a:prstGeom prst="rect">
            <a:avLst/>
          </a:prstGeom>
          <a:noFill/>
          <a:extLst>
            <a:ext uri="{909E8E84-426E-40DD-AFC4-6F175D3DCCD1}">
              <a14:hiddenFill xmlns:a14="http://schemas.microsoft.com/office/drawing/2010/main">
                <a:solidFill>
                  <a:srgbClr val="FFFFFF"/>
                </a:solidFill>
              </a14:hiddenFill>
            </a:ext>
          </a:extLst>
        </p:spPr>
      </p:pic>
      <p:pic>
        <p:nvPicPr>
          <p:cNvPr id="7" name="Content Placeholder 4">
            <a:extLst>
              <a:ext uri="{FF2B5EF4-FFF2-40B4-BE49-F238E27FC236}">
                <a16:creationId xmlns:a16="http://schemas.microsoft.com/office/drawing/2014/main" id="{3FD54909-9810-E4DF-36E5-5FB06907375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13" t="16217" r="69488" b="44862"/>
          <a:stretch/>
        </p:blipFill>
        <p:spPr bwMode="auto">
          <a:xfrm>
            <a:off x="4741576" y="1158624"/>
            <a:ext cx="4075471" cy="353694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C82B8EF-F2C3-BA7A-093E-B919320E9A63}"/>
              </a:ext>
            </a:extLst>
          </p:cNvPr>
          <p:cNvSpPr txBox="1"/>
          <p:nvPr/>
        </p:nvSpPr>
        <p:spPr>
          <a:xfrm>
            <a:off x="4741576" y="655555"/>
            <a:ext cx="4198702" cy="458617"/>
          </a:xfrm>
          <a:prstGeom prst="rect">
            <a:avLst/>
          </a:prstGeom>
          <a:noFill/>
        </p:spPr>
        <p:txBody>
          <a:bodyPr wrap="square" rtlCol="0">
            <a:spAutoFit/>
          </a:bodyPr>
          <a:lstStyle/>
          <a:p>
            <a:pPr marL="285750" indent="-285750">
              <a:buFont typeface="Arial" panose="020B0604020202020204" pitchFamily="34" charset="0"/>
              <a:buChar char="•"/>
            </a:pPr>
            <a:r>
              <a:rPr lang="en-US" sz="2400" dirty="0"/>
              <a:t>Item Based Filtering</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2"/>
            <a:ext cx="7467600" cy="639763"/>
          </a:xfrm>
        </p:spPr>
        <p:txBody>
          <a:bodyPr>
            <a:noAutofit/>
          </a:bodyPr>
          <a:lstStyle/>
          <a:p>
            <a:r>
              <a:rPr lang="en-US" sz="2700" dirty="0"/>
              <a:t>Conclusion and Future Scope</a:t>
            </a:r>
            <a:endParaRPr lang="en-IN" sz="2700" dirty="0"/>
          </a:p>
        </p:txBody>
      </p:sp>
      <p:sp>
        <p:nvSpPr>
          <p:cNvPr id="3" name="Content Placeholder 2"/>
          <p:cNvSpPr>
            <a:spLocks noGrp="1"/>
          </p:cNvSpPr>
          <p:nvPr>
            <p:ph idx="5"/>
          </p:nvPr>
        </p:nvSpPr>
        <p:spPr>
          <a:xfrm>
            <a:off x="609600" y="990600"/>
            <a:ext cx="8305800" cy="5410200"/>
          </a:xfrm>
        </p:spPr>
        <p:txBody>
          <a:bodyPr>
            <a:normAutofit/>
          </a:bodyPr>
          <a:lstStyle/>
          <a:p>
            <a:pPr marL="0" lvl="0" indent="0">
              <a:lnSpc>
                <a:spcPct val="160000"/>
              </a:lnSpc>
              <a:spcBef>
                <a:spcPts val="0"/>
              </a:spcBef>
              <a:spcAft>
                <a:spcPts val="600"/>
              </a:spcAft>
              <a:buNone/>
            </a:pPr>
            <a:r>
              <a:rPr lang="en-IN" sz="3200" dirty="0">
                <a:solidFill>
                  <a:srgbClr val="0000FF"/>
                </a:solidFill>
              </a:rPr>
              <a:t>   </a:t>
            </a:r>
            <a:endParaRPr lang="en-IN" dirty="0"/>
          </a:p>
        </p:txBody>
      </p:sp>
      <p:sp>
        <p:nvSpPr>
          <p:cNvPr id="4" name="Slide Number Placeholder 3"/>
          <p:cNvSpPr>
            <a:spLocks noGrp="1"/>
          </p:cNvSpPr>
          <p:nvPr>
            <p:ph type="sldNum" sz="quarter" idx="12"/>
          </p:nvPr>
        </p:nvSpPr>
        <p:spPr/>
        <p:txBody>
          <a:bodyPr/>
          <a:lstStyle/>
          <a:p>
            <a:pPr>
              <a:defRPr/>
            </a:pPr>
            <a:fld id="{02246FD1-0723-4B2F-9706-10282F2BA698}" type="slidenum">
              <a:rPr lang="en-US" smtClean="0"/>
              <a:pPr>
                <a:defRPr/>
              </a:pPr>
              <a:t>7</a:t>
            </a:fld>
            <a:r>
              <a:rPr lang="en-US"/>
              <a:t> </a:t>
            </a:r>
            <a:endParaRPr lang="en-US" dirty="0"/>
          </a:p>
        </p:txBody>
      </p:sp>
      <p:sp>
        <p:nvSpPr>
          <p:cNvPr id="9" name="Content Placeholder 2">
            <a:extLst>
              <a:ext uri="{FF2B5EF4-FFF2-40B4-BE49-F238E27FC236}">
                <a16:creationId xmlns:a16="http://schemas.microsoft.com/office/drawing/2014/main" id="{EFDA58A0-169B-3537-0356-252EFF5C0CF8}"/>
              </a:ext>
            </a:extLst>
          </p:cNvPr>
          <p:cNvSpPr txBox="1">
            <a:spLocks/>
          </p:cNvSpPr>
          <p:nvPr/>
        </p:nvSpPr>
        <p:spPr bwMode="auto">
          <a:xfrm>
            <a:off x="609600" y="768243"/>
            <a:ext cx="8353098" cy="5733396"/>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rmAutofit/>
          </a:bodyPr>
          <a:lstStyle>
            <a:lvl1pPr marL="342900" indent="-342900" algn="l" defTabSz="914400" rtl="0" eaLnBrk="1" latinLnBrk="0" hangingPunct="1">
              <a:lnSpc>
                <a:spcPct val="150000"/>
              </a:lnSpc>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lnSpc>
                <a:spcPct val="150000"/>
              </a:lnSpc>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lnSpc>
                <a:spcPct val="150000"/>
              </a:lnSpc>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lnSpc>
                <a:spcPct val="150000"/>
              </a:lnSpc>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lnSpc>
                <a:spcPct val="150000"/>
              </a:lnSpc>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104140" indent="-342900" algn="just" rtl="0">
              <a:spcBef>
                <a:spcPts val="0"/>
              </a:spcBef>
              <a:spcAft>
                <a:spcPts val="0"/>
              </a:spcAft>
              <a:buFont typeface="Arial" panose="020B0604020202020204" pitchFamily="34" charset="0"/>
              <a:buChar char="•"/>
            </a:pPr>
            <a:r>
              <a:rPr lang="en-US" sz="2000" b="0" i="0" u="none" strike="noStrike" dirty="0">
                <a:solidFill>
                  <a:srgbClr val="000000"/>
                </a:solidFill>
                <a:effectLst/>
                <a:latin typeface="Verdana" panose="020B0604030504040204" pitchFamily="34" charset="0"/>
                <a:ea typeface="Verdana" panose="020B0604030504040204" pitchFamily="34" charset="0"/>
              </a:rPr>
              <a:t>By using Dataset, we learnt how to build a similarity matrix and how to propose new items in the Collaborative Filtering article.</a:t>
            </a:r>
            <a:endParaRPr lang="en-US" sz="2000" b="0" dirty="0">
              <a:effectLst/>
              <a:latin typeface="Verdana" panose="020B0604030504040204" pitchFamily="34" charset="0"/>
              <a:ea typeface="Verdana" panose="020B0604030504040204" pitchFamily="34" charset="0"/>
            </a:endParaRPr>
          </a:p>
          <a:p>
            <a:pPr marL="0" marR="104140" indent="0" algn="just" rtl="0">
              <a:spcBef>
                <a:spcPts val="0"/>
              </a:spcBef>
              <a:spcAft>
                <a:spcPts val="0"/>
              </a:spcAft>
              <a:buNone/>
            </a:pPr>
            <a:r>
              <a:rPr lang="en-US" sz="2000" i="0" u="none" strike="noStrike" dirty="0">
                <a:solidFill>
                  <a:srgbClr val="000000"/>
                </a:solidFill>
                <a:latin typeface="Verdana" panose="020B0604030504040204" pitchFamily="34" charset="0"/>
                <a:ea typeface="Verdana" panose="020B0604030504040204" pitchFamily="34" charset="0"/>
              </a:rPr>
              <a:t>	</a:t>
            </a:r>
            <a:r>
              <a:rPr lang="en-US" sz="2000" b="0" i="0" u="none" strike="noStrike" dirty="0">
                <a:solidFill>
                  <a:srgbClr val="000000"/>
                </a:solidFill>
                <a:effectLst/>
                <a:latin typeface="Verdana" panose="020B0604030504040204" pitchFamily="34" charset="0"/>
                <a:ea typeface="Verdana" panose="020B0604030504040204" pitchFamily="34" charset="0"/>
              </a:rPr>
              <a:t>By the help of 2 algorithms (user based Collaborative filtering and Item based Collaborative filtering) we successfully build our recommendation system on Dataset (OnlineRetail).</a:t>
            </a:r>
            <a:endParaRPr lang="en-US" sz="2000" b="0" dirty="0">
              <a:effectLst/>
              <a:latin typeface="Verdana" panose="020B0604030504040204" pitchFamily="34" charset="0"/>
              <a:ea typeface="Verdana" panose="020B0604030504040204" pitchFamily="34" charset="0"/>
            </a:endParaRPr>
          </a:p>
          <a:p>
            <a:pPr marL="0" marR="104140" indent="0" algn="just" rtl="0">
              <a:spcBef>
                <a:spcPts val="0"/>
              </a:spcBef>
              <a:spcAft>
                <a:spcPts val="0"/>
              </a:spcAft>
              <a:buNone/>
            </a:pPr>
            <a:r>
              <a:rPr lang="en-US" sz="2000" b="0" i="0" u="none" strike="noStrike" dirty="0">
                <a:solidFill>
                  <a:srgbClr val="000000"/>
                </a:solidFill>
                <a:effectLst/>
                <a:latin typeface="Verdana" panose="020B0604030504040204" pitchFamily="34" charset="0"/>
                <a:ea typeface="Verdana" panose="020B0604030504040204" pitchFamily="34" charset="0"/>
              </a:rPr>
              <a:t>In conclusion, the study reveals that in all of the evaluated situations, user-based collaborative filtering is superior on datasets big enough to see practical application. Larger amounts of training data produce better outcomes, while the amount of testing data does not need to be very huge to produce a satisfactory result.</a:t>
            </a:r>
            <a:endParaRPr lang="en-US" sz="2000" b="0" dirty="0">
              <a:effectLst/>
              <a:latin typeface="Verdana" panose="020B0604030504040204" pitchFamily="34" charset="0"/>
              <a:ea typeface="Verdana" panose="020B060403050404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t>
            </a:r>
            <a:r>
              <a:rPr lang="en-IN" dirty="0" err="1"/>
              <a:t>eferences</a:t>
            </a:r>
            <a:endParaRPr lang="en-IN" dirty="0"/>
          </a:p>
        </p:txBody>
      </p:sp>
      <p:sp>
        <p:nvSpPr>
          <p:cNvPr id="3" name="Content Placeholder 2"/>
          <p:cNvSpPr>
            <a:spLocks noGrp="1"/>
          </p:cNvSpPr>
          <p:nvPr>
            <p:ph idx="5"/>
          </p:nvPr>
        </p:nvSpPr>
        <p:spPr/>
        <p:txBody>
          <a:bodyPr>
            <a:normAutofit fontScale="62500" lnSpcReduction="20000"/>
          </a:bodyPr>
          <a:lstStyle/>
          <a:p>
            <a:pPr marR="104140" algn="just" rtl="0">
              <a:spcBef>
                <a:spcPts val="0"/>
              </a:spcBef>
              <a:spcAft>
                <a:spcPts val="0"/>
              </a:spcAft>
            </a:pPr>
            <a:r>
              <a:rPr lang="en-US" sz="1900" b="0" i="0" u="none" strike="noStrike" dirty="0">
                <a:solidFill>
                  <a:srgbClr val="000000"/>
                </a:solidFill>
                <a:effectLst/>
              </a:rPr>
              <a:t>[1]   A Case-Based Recommendation Approach for Market Basket Data Anna </a:t>
            </a:r>
            <a:r>
              <a:rPr lang="en-US" sz="1900" b="0" i="0" u="none" strike="noStrike" dirty="0" err="1">
                <a:solidFill>
                  <a:srgbClr val="000000"/>
                </a:solidFill>
                <a:effectLst/>
              </a:rPr>
              <a:t>Gatzioura</a:t>
            </a:r>
            <a:r>
              <a:rPr lang="en-US" sz="1900" b="0" i="0" u="none" strike="noStrike" dirty="0">
                <a:solidFill>
                  <a:srgbClr val="000000"/>
                </a:solidFill>
                <a:effectLst/>
              </a:rPr>
              <a:t> and Miquel </a:t>
            </a:r>
            <a:r>
              <a:rPr lang="en-US" sz="1900" b="0" i="0" u="none" strike="noStrike" dirty="0" err="1">
                <a:solidFill>
                  <a:srgbClr val="000000"/>
                </a:solidFill>
                <a:effectLst/>
              </a:rPr>
              <a:t>Snchez</a:t>
            </a:r>
            <a:r>
              <a:rPr lang="en-US" sz="1900" b="0" i="0" u="none" strike="noStrike" dirty="0">
                <a:solidFill>
                  <a:srgbClr val="000000"/>
                </a:solidFill>
                <a:effectLst/>
              </a:rPr>
              <a:t>-Marr IEEE INTELLIGENT SYSTEMS 2015. </a:t>
            </a:r>
            <a:endParaRPr lang="en-US" sz="1900" b="0" dirty="0">
              <a:effectLst/>
            </a:endParaRPr>
          </a:p>
          <a:p>
            <a:pPr marR="104140" algn="just" rtl="0">
              <a:spcBef>
                <a:spcPts val="0"/>
              </a:spcBef>
              <a:spcAft>
                <a:spcPts val="0"/>
              </a:spcAft>
            </a:pPr>
            <a:br>
              <a:rPr lang="en-US" sz="1900" b="0" dirty="0">
                <a:effectLst/>
              </a:rPr>
            </a:br>
            <a:r>
              <a:rPr lang="en-US" sz="1900" b="0" i="0" u="none" strike="noStrike" dirty="0">
                <a:solidFill>
                  <a:srgbClr val="000000"/>
                </a:solidFill>
                <a:effectLst/>
              </a:rPr>
              <a:t>[2] Recommender Systems: An overview of different approaches to recommendations.</a:t>
            </a:r>
            <a:endParaRPr lang="en-US" sz="1900" b="0" dirty="0">
              <a:effectLst/>
            </a:endParaRPr>
          </a:p>
          <a:p>
            <a:pPr marR="104140" algn="just" rtl="0">
              <a:spcBef>
                <a:spcPts val="0"/>
              </a:spcBef>
              <a:spcAft>
                <a:spcPts val="0"/>
              </a:spcAft>
            </a:pPr>
            <a:r>
              <a:rPr lang="en-US" sz="1900" b="0" i="0" u="none" strike="noStrike" dirty="0">
                <a:solidFill>
                  <a:srgbClr val="000000"/>
                </a:solidFill>
                <a:effectLst/>
              </a:rPr>
              <a:t>Kunal Shah , </a:t>
            </a:r>
            <a:r>
              <a:rPr lang="en-US" sz="1900" b="0" i="0" u="none" strike="noStrike" dirty="0" err="1">
                <a:solidFill>
                  <a:srgbClr val="000000"/>
                </a:solidFill>
                <a:effectLst/>
              </a:rPr>
              <a:t>Akshaykumar</a:t>
            </a:r>
            <a:r>
              <a:rPr lang="en-US" sz="1900" b="0" i="0" u="none" strike="noStrike" dirty="0">
                <a:solidFill>
                  <a:srgbClr val="000000"/>
                </a:solidFill>
                <a:effectLst/>
              </a:rPr>
              <a:t> </a:t>
            </a:r>
            <a:r>
              <a:rPr lang="en-US" sz="1900" b="0" i="0" u="none" strike="noStrike" dirty="0" err="1">
                <a:solidFill>
                  <a:srgbClr val="000000"/>
                </a:solidFill>
                <a:effectLst/>
              </a:rPr>
              <a:t>Salunke</a:t>
            </a:r>
            <a:r>
              <a:rPr lang="en-US" sz="1900" b="0" i="0" u="none" strike="noStrike" dirty="0">
                <a:solidFill>
                  <a:srgbClr val="000000"/>
                </a:solidFill>
                <a:effectLst/>
              </a:rPr>
              <a:t>, Saurabh </a:t>
            </a:r>
            <a:r>
              <a:rPr lang="en-US" sz="1900" b="0" i="0" u="none" strike="noStrike" dirty="0" err="1">
                <a:solidFill>
                  <a:srgbClr val="000000"/>
                </a:solidFill>
                <a:effectLst/>
              </a:rPr>
              <a:t>Dongare</a:t>
            </a:r>
            <a:r>
              <a:rPr lang="en-US" sz="1900" b="0" i="0" u="none" strike="noStrike" dirty="0">
                <a:solidFill>
                  <a:srgbClr val="000000"/>
                </a:solidFill>
                <a:effectLst/>
              </a:rPr>
              <a:t>, </a:t>
            </a:r>
            <a:r>
              <a:rPr lang="en-US" sz="1900" b="0" i="0" u="none" strike="noStrike" dirty="0" err="1">
                <a:solidFill>
                  <a:srgbClr val="000000"/>
                </a:solidFill>
                <a:effectLst/>
              </a:rPr>
              <a:t>Kisandas</a:t>
            </a:r>
            <a:r>
              <a:rPr lang="en-US" sz="1900" b="0" i="0" u="none" strike="noStrike" dirty="0">
                <a:solidFill>
                  <a:srgbClr val="000000"/>
                </a:solidFill>
                <a:effectLst/>
              </a:rPr>
              <a:t> </a:t>
            </a:r>
            <a:r>
              <a:rPr lang="en-US" sz="1900" b="0" i="0" u="none" strike="noStrike" dirty="0" err="1">
                <a:solidFill>
                  <a:srgbClr val="000000"/>
                </a:solidFill>
                <a:effectLst/>
              </a:rPr>
              <a:t>Antala</a:t>
            </a:r>
            <a:endParaRPr lang="en-US" sz="1900" b="0" dirty="0">
              <a:effectLst/>
            </a:endParaRPr>
          </a:p>
          <a:p>
            <a:pPr marR="104140" algn="just" rtl="0">
              <a:spcBef>
                <a:spcPts val="0"/>
              </a:spcBef>
              <a:spcAft>
                <a:spcPts val="0"/>
              </a:spcAft>
            </a:pPr>
            <a:br>
              <a:rPr lang="en-US" sz="1900" b="0" dirty="0">
                <a:effectLst/>
              </a:rPr>
            </a:br>
            <a:r>
              <a:rPr lang="en-US" sz="1900" b="0" i="0" u="none" strike="noStrike" dirty="0">
                <a:solidFill>
                  <a:srgbClr val="000000"/>
                </a:solidFill>
                <a:effectLst/>
              </a:rPr>
              <a:t>[3]   Empirical Analysis of Predictive Algorithms for Collaborative Filtering.</a:t>
            </a:r>
            <a:endParaRPr lang="en-US" sz="1900" b="0" dirty="0">
              <a:effectLst/>
            </a:endParaRPr>
          </a:p>
          <a:p>
            <a:pPr marR="104140" algn="just" rtl="0">
              <a:spcBef>
                <a:spcPts val="0"/>
              </a:spcBef>
              <a:spcAft>
                <a:spcPts val="0"/>
              </a:spcAft>
            </a:pPr>
            <a:r>
              <a:rPr lang="en-US" sz="1900" b="0" i="0" u="none" strike="noStrike" dirty="0">
                <a:solidFill>
                  <a:srgbClr val="000000"/>
                </a:solidFill>
                <a:effectLst/>
              </a:rPr>
              <a:t>John S. Breese, David Heckerman, Carl </a:t>
            </a:r>
            <a:r>
              <a:rPr lang="en-US" sz="1900" b="0" i="0" u="none" strike="noStrike" dirty="0" err="1">
                <a:solidFill>
                  <a:srgbClr val="000000"/>
                </a:solidFill>
                <a:effectLst/>
              </a:rPr>
              <a:t>Kadie</a:t>
            </a:r>
            <a:endParaRPr lang="en-US" sz="1900" b="0" dirty="0">
              <a:effectLst/>
            </a:endParaRPr>
          </a:p>
          <a:p>
            <a:pPr marR="104140" algn="just" rtl="0">
              <a:spcBef>
                <a:spcPts val="0"/>
              </a:spcBef>
              <a:spcAft>
                <a:spcPts val="0"/>
              </a:spcAft>
            </a:pPr>
            <a:br>
              <a:rPr lang="en-US" sz="1900" b="0" dirty="0">
                <a:effectLst/>
              </a:rPr>
            </a:br>
            <a:r>
              <a:rPr lang="en-US" sz="1900" b="0" i="0" u="none" strike="noStrike" dirty="0">
                <a:solidFill>
                  <a:srgbClr val="000000"/>
                </a:solidFill>
                <a:effectLst/>
              </a:rPr>
              <a:t>[4] Collaborative Filtering via Gaussian Probabilistic Latent Semantic Analysis.</a:t>
            </a:r>
            <a:endParaRPr lang="en-US" sz="1900" b="0" dirty="0">
              <a:effectLst/>
            </a:endParaRPr>
          </a:p>
          <a:p>
            <a:pPr marR="104140" algn="just" rtl="0">
              <a:spcBef>
                <a:spcPts val="0"/>
              </a:spcBef>
              <a:spcAft>
                <a:spcPts val="0"/>
              </a:spcAft>
            </a:pPr>
            <a:r>
              <a:rPr lang="en-US" sz="1900" b="0" i="0" u="none" strike="noStrike" dirty="0">
                <a:solidFill>
                  <a:srgbClr val="000000"/>
                </a:solidFill>
                <a:effectLst/>
              </a:rPr>
              <a:t>Thomas Hofmann</a:t>
            </a:r>
            <a:endParaRPr lang="en-US" sz="1900" b="0" dirty="0">
              <a:effectLst/>
            </a:endParaRPr>
          </a:p>
          <a:p>
            <a:pPr marR="104140" algn="just" rtl="0">
              <a:spcBef>
                <a:spcPts val="0"/>
              </a:spcBef>
              <a:spcAft>
                <a:spcPts val="0"/>
              </a:spcAft>
            </a:pPr>
            <a:br>
              <a:rPr lang="en-US" sz="1900" b="0" dirty="0">
                <a:effectLst/>
              </a:rPr>
            </a:br>
            <a:r>
              <a:rPr lang="en-US" sz="1900" b="0" i="0" u="none" strike="noStrike" dirty="0">
                <a:solidFill>
                  <a:srgbClr val="000000"/>
                </a:solidFill>
                <a:effectLst/>
              </a:rPr>
              <a:t>[5]  </a:t>
            </a:r>
            <a:r>
              <a:rPr lang="en-US" sz="1900" b="0" i="0" u="none" strike="noStrike" dirty="0" err="1">
                <a:solidFill>
                  <a:srgbClr val="000000"/>
                </a:solidFill>
                <a:effectLst/>
              </a:rPr>
              <a:t>kNN</a:t>
            </a:r>
            <a:r>
              <a:rPr lang="en-US" sz="1900" b="0" i="0" u="none" strike="noStrike" dirty="0">
                <a:solidFill>
                  <a:srgbClr val="000000"/>
                </a:solidFill>
                <a:effectLst/>
              </a:rPr>
              <a:t> Versus SVM in the Collaborative Filtering Framework.</a:t>
            </a:r>
            <a:endParaRPr lang="en-US" sz="1900" b="0" dirty="0">
              <a:effectLst/>
            </a:endParaRPr>
          </a:p>
          <a:p>
            <a:pPr marR="104140" algn="just" rtl="0">
              <a:spcBef>
                <a:spcPts val="0"/>
              </a:spcBef>
              <a:spcAft>
                <a:spcPts val="0"/>
              </a:spcAft>
            </a:pPr>
            <a:r>
              <a:rPr lang="en-US" sz="1900" b="0" i="0" u="none" strike="noStrike" dirty="0">
                <a:solidFill>
                  <a:srgbClr val="000000"/>
                </a:solidFill>
                <a:effectLst/>
              </a:rPr>
              <a:t>Miha </a:t>
            </a:r>
            <a:r>
              <a:rPr lang="en-US" sz="1900" b="0" i="0" u="none" strike="noStrike" dirty="0" err="1">
                <a:solidFill>
                  <a:srgbClr val="000000"/>
                </a:solidFill>
                <a:effectLst/>
              </a:rPr>
              <a:t>Grˇcar</a:t>
            </a:r>
            <a:r>
              <a:rPr lang="en-US" sz="1900" b="0" i="0" u="none" strike="noStrike" dirty="0">
                <a:solidFill>
                  <a:srgbClr val="000000"/>
                </a:solidFill>
                <a:effectLst/>
              </a:rPr>
              <a:t>, </a:t>
            </a:r>
            <a:r>
              <a:rPr lang="en-US" sz="1900" b="0" i="0" u="none" strike="noStrike" dirty="0" err="1">
                <a:solidFill>
                  <a:srgbClr val="000000"/>
                </a:solidFill>
                <a:effectLst/>
              </a:rPr>
              <a:t>Blaˇz</a:t>
            </a:r>
            <a:r>
              <a:rPr lang="en-US" sz="1900" b="0" i="0" u="none" strike="noStrike" dirty="0">
                <a:solidFill>
                  <a:srgbClr val="000000"/>
                </a:solidFill>
                <a:effectLst/>
              </a:rPr>
              <a:t> Fortuna, </a:t>
            </a:r>
            <a:r>
              <a:rPr lang="en-US" sz="1900" b="0" i="0" u="none" strike="noStrike" dirty="0" err="1">
                <a:solidFill>
                  <a:srgbClr val="000000"/>
                </a:solidFill>
                <a:effectLst/>
              </a:rPr>
              <a:t>Dunja</a:t>
            </a:r>
            <a:r>
              <a:rPr lang="en-US" sz="1900" b="0" i="0" u="none" strike="noStrike" dirty="0">
                <a:solidFill>
                  <a:srgbClr val="000000"/>
                </a:solidFill>
                <a:effectLst/>
              </a:rPr>
              <a:t> </a:t>
            </a:r>
            <a:r>
              <a:rPr lang="en-US" sz="1900" b="0" i="0" u="none" strike="noStrike" dirty="0" err="1">
                <a:solidFill>
                  <a:srgbClr val="000000"/>
                </a:solidFill>
                <a:effectLst/>
              </a:rPr>
              <a:t>Mladeniˇc</a:t>
            </a:r>
            <a:r>
              <a:rPr lang="en-US" sz="1900" b="0" i="0" u="none" strike="noStrike" dirty="0">
                <a:solidFill>
                  <a:srgbClr val="000000"/>
                </a:solidFill>
                <a:effectLst/>
              </a:rPr>
              <a:t>, and Marko </a:t>
            </a:r>
            <a:r>
              <a:rPr lang="en-US" sz="1900" b="0" i="0" u="none" strike="noStrike" dirty="0" err="1">
                <a:solidFill>
                  <a:srgbClr val="000000"/>
                </a:solidFill>
                <a:effectLst/>
              </a:rPr>
              <a:t>Grobelnik</a:t>
            </a:r>
            <a:endParaRPr lang="en-US" sz="1900" b="0" dirty="0">
              <a:effectLst/>
            </a:endParaRPr>
          </a:p>
          <a:p>
            <a:pPr marR="104140" algn="just" rtl="0">
              <a:spcBef>
                <a:spcPts val="0"/>
              </a:spcBef>
              <a:spcAft>
                <a:spcPts val="0"/>
              </a:spcAft>
            </a:pPr>
            <a:br>
              <a:rPr lang="en-US" sz="1900" b="0" dirty="0">
                <a:effectLst/>
              </a:rPr>
            </a:br>
            <a:r>
              <a:rPr lang="en-US" sz="1900" b="0" i="0" u="none" strike="noStrike" dirty="0">
                <a:solidFill>
                  <a:srgbClr val="000000"/>
                </a:solidFill>
                <a:effectLst/>
              </a:rPr>
              <a:t>[6]     Modeling Relationships at Multiple Scales to Improve Accuracy of Large Recommender Systems.</a:t>
            </a:r>
            <a:endParaRPr lang="en-US" sz="1900" b="0" dirty="0">
              <a:effectLst/>
            </a:endParaRPr>
          </a:p>
          <a:p>
            <a:pPr marR="104140" algn="just" rtl="0">
              <a:spcBef>
                <a:spcPts val="0"/>
              </a:spcBef>
              <a:spcAft>
                <a:spcPts val="0"/>
              </a:spcAft>
            </a:pPr>
            <a:r>
              <a:rPr lang="en-US" sz="1900" b="0" i="0" u="none" strike="noStrike" dirty="0">
                <a:solidFill>
                  <a:srgbClr val="000000"/>
                </a:solidFill>
                <a:effectLst/>
              </a:rPr>
              <a:t>Robert M. Bell, Yehuda </a:t>
            </a:r>
            <a:r>
              <a:rPr lang="en-US" sz="1900" b="0" i="0" u="none" strike="noStrike" dirty="0" err="1">
                <a:solidFill>
                  <a:srgbClr val="000000"/>
                </a:solidFill>
                <a:effectLst/>
              </a:rPr>
              <a:t>Koren</a:t>
            </a:r>
            <a:r>
              <a:rPr lang="en-US" sz="1900" b="0" i="0" u="none" strike="noStrike" dirty="0">
                <a:solidFill>
                  <a:srgbClr val="000000"/>
                </a:solidFill>
                <a:effectLst/>
              </a:rPr>
              <a:t> and Chris </a:t>
            </a:r>
            <a:r>
              <a:rPr lang="en-US" sz="1900" b="0" i="0" u="none" strike="noStrike" dirty="0" err="1">
                <a:solidFill>
                  <a:srgbClr val="000000"/>
                </a:solidFill>
                <a:effectLst/>
              </a:rPr>
              <a:t>Volinsky</a:t>
            </a:r>
            <a:endParaRPr lang="en-US" sz="1900" b="0" dirty="0">
              <a:effectLst/>
            </a:endParaRPr>
          </a:p>
          <a:p>
            <a:pPr marR="104140" algn="just" rtl="0">
              <a:spcBef>
                <a:spcPts val="0"/>
              </a:spcBef>
              <a:spcAft>
                <a:spcPts val="0"/>
              </a:spcAft>
            </a:pPr>
            <a:br>
              <a:rPr lang="en-US" sz="1900" b="0" dirty="0">
                <a:effectLst/>
              </a:rPr>
            </a:br>
            <a:r>
              <a:rPr lang="en-US" sz="1900" b="0" i="0" u="none" strike="noStrike" dirty="0">
                <a:solidFill>
                  <a:srgbClr val="000000"/>
                </a:solidFill>
                <a:effectLst/>
              </a:rPr>
              <a:t>[7]      Comparison of User Based and Item Based Collaborative Filtering Recommendation Services</a:t>
            </a:r>
            <a:endParaRPr lang="en-US" sz="1900" b="0" dirty="0">
              <a:effectLst/>
            </a:endParaRPr>
          </a:p>
          <a:p>
            <a:pPr marR="104140" algn="just" rtl="0">
              <a:spcBef>
                <a:spcPts val="0"/>
              </a:spcBef>
              <a:spcAft>
                <a:spcPts val="0"/>
              </a:spcAft>
            </a:pPr>
            <a:r>
              <a:rPr lang="en-US" sz="1900" b="0" i="0" u="none" strike="noStrike" dirty="0">
                <a:solidFill>
                  <a:srgbClr val="000000"/>
                </a:solidFill>
                <a:effectLst/>
              </a:rPr>
              <a:t>PETER BOSTRÖM and MELKER FILIPSSON</a:t>
            </a:r>
            <a:endParaRPr lang="en-US" sz="1900" b="0" dirty="0">
              <a:effectLst/>
            </a:endParaRPr>
          </a:p>
          <a:p>
            <a:pPr marL="0" indent="0">
              <a:buNone/>
            </a:pPr>
            <a:br>
              <a:rPr lang="en-US" dirty="0"/>
            </a:br>
            <a:endParaRPr lang="en-IN" dirty="0"/>
          </a:p>
        </p:txBody>
      </p:sp>
      <p:sp>
        <p:nvSpPr>
          <p:cNvPr id="4" name="Slide Number Placeholder 3"/>
          <p:cNvSpPr>
            <a:spLocks noGrp="1"/>
          </p:cNvSpPr>
          <p:nvPr>
            <p:ph type="sldNum" sz="quarter" idx="12"/>
          </p:nvPr>
        </p:nvSpPr>
        <p:spPr/>
        <p:txBody>
          <a:bodyPr/>
          <a:lstStyle/>
          <a:p>
            <a:pPr>
              <a:defRPr/>
            </a:pPr>
            <a:fld id="{02246FD1-0723-4B2F-9706-10282F2BA698}" type="slidenum">
              <a:rPr lang="en-US" smtClean="0"/>
              <a:pPr>
                <a:defRPr/>
              </a:pPr>
              <a:t>8</a:t>
            </a:fld>
            <a:r>
              <a:rPr lang="en-US"/>
              <a:t> </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1775AE0-77E4-407A-BB5E-C90983A021FB}"/>
              </a:ext>
            </a:extLst>
          </p:cNvPr>
          <p:cNvSpPr>
            <a:spLocks noGrp="1"/>
          </p:cNvSpPr>
          <p:nvPr>
            <p:ph type="sldNum" sz="quarter" idx="12"/>
          </p:nvPr>
        </p:nvSpPr>
        <p:spPr/>
        <p:txBody>
          <a:bodyPr/>
          <a:lstStyle/>
          <a:p>
            <a:pPr>
              <a:defRPr/>
            </a:pPr>
            <a:fld id="{02246FD1-0723-4B2F-9706-10282F2BA698}" type="slidenum">
              <a:rPr lang="en-US" smtClean="0"/>
              <a:pPr>
                <a:defRPr/>
              </a:pPr>
              <a:t>9</a:t>
            </a:fld>
            <a:r>
              <a:rPr lang="en-US"/>
              <a:t> </a:t>
            </a:r>
            <a:endParaRPr lang="en-US" dirty="0"/>
          </a:p>
        </p:txBody>
      </p:sp>
      <p:sp>
        <p:nvSpPr>
          <p:cNvPr id="6" name="Rectangle 5">
            <a:extLst>
              <a:ext uri="{FF2B5EF4-FFF2-40B4-BE49-F238E27FC236}">
                <a16:creationId xmlns:a16="http://schemas.microsoft.com/office/drawing/2014/main" id="{88E7B6C1-34DD-4024-950E-5180109220B6}"/>
              </a:ext>
            </a:extLst>
          </p:cNvPr>
          <p:cNvSpPr/>
          <p:nvPr/>
        </p:nvSpPr>
        <p:spPr>
          <a:xfrm>
            <a:off x="2918984" y="2967335"/>
            <a:ext cx="3306033"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Thank You </a:t>
            </a:r>
          </a:p>
        </p:txBody>
      </p:sp>
      <p:sp>
        <p:nvSpPr>
          <p:cNvPr id="7" name="Date Placeholder 6"/>
          <p:cNvSpPr>
            <a:spLocks noGrp="1"/>
          </p:cNvSpPr>
          <p:nvPr>
            <p:ph type="dt" sz="half" idx="10"/>
          </p:nvPr>
        </p:nvSpPr>
        <p:spPr/>
        <p:txBody>
          <a:bodyPr/>
          <a:lstStyle/>
          <a:p>
            <a:endParaRPr lang="en-US"/>
          </a:p>
        </p:txBody>
      </p:sp>
    </p:spTree>
    <p:extLst>
      <p:ext uri="{BB962C8B-B14F-4D97-AF65-F5344CB8AC3E}">
        <p14:creationId xmlns:p14="http://schemas.microsoft.com/office/powerpoint/2010/main" val="38007327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142</TotalTime>
  <Words>619</Words>
  <Application>Microsoft Office PowerPoint</Application>
  <PresentationFormat>On-screen Show (4:3)</PresentationFormat>
  <Paragraphs>51</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Verdana</vt:lpstr>
      <vt:lpstr>Office Theme</vt:lpstr>
      <vt:lpstr>Product Recommendation System</vt:lpstr>
      <vt:lpstr>Introduction</vt:lpstr>
      <vt:lpstr>Data Set Description</vt:lpstr>
      <vt:lpstr>Data Preprocessing</vt:lpstr>
      <vt:lpstr>Algorithms Implemented</vt:lpstr>
      <vt:lpstr>Results and Discussions</vt:lpstr>
      <vt:lpstr>Conclusion and Future Scope</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Aditya vaishale</cp:lastModifiedBy>
  <cp:revision>83</cp:revision>
  <dcterms:created xsi:type="dcterms:W3CDTF">2006-08-16T00:00:00Z</dcterms:created>
  <dcterms:modified xsi:type="dcterms:W3CDTF">2022-06-20T14:36:17Z</dcterms:modified>
</cp:coreProperties>
</file>