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1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6858000" cy="9144000"/>
  <p:embeddedFontLst>
    <p:embeddedFont>
      <p:font typeface="Arimo" charset="1" panose="020B0604020202020204"/>
      <p:regular r:id="rId18"/>
    </p:embeddedFont>
    <p:embeddedFont>
      <p:font typeface="Source Sans Pro" charset="1" panose="020B0503030403020204"/>
      <p:regular r:id="rId19"/>
    </p:embeddedFont>
    <p:embeddedFont>
      <p:font typeface="Source Sans Pro Bold" charset="1" panose="020B0703030403020204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notesMasters/notesMaster1.xml" Type="http://schemas.openxmlformats.org/officeDocument/2006/relationships/notesMaster"/><Relationship Id="rId16" Target="theme/theme2.xml" Type="http://schemas.openxmlformats.org/officeDocument/2006/relationships/theme"/><Relationship Id="rId17" Target="notesSlides/notesSlide1.xml" Type="http://schemas.openxmlformats.org/officeDocument/2006/relationships/notesSlide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notesSlides/notesSlide2.xml" Type="http://schemas.openxmlformats.org/officeDocument/2006/relationships/notesSlide"/><Relationship Id="rId21" Target="notesSlides/notesSlide3.xml" Type="http://schemas.openxmlformats.org/officeDocument/2006/relationships/notesSlide"/><Relationship Id="rId22" Target="notesSlides/notesSlide4.xml" Type="http://schemas.openxmlformats.org/officeDocument/2006/relationships/notesSlide"/><Relationship Id="rId23" Target="fonts/font23.fntdata" Type="http://schemas.openxmlformats.org/officeDocument/2006/relationships/font"/><Relationship Id="rId24" Target="notesSlides/notesSlide5.xml" Type="http://schemas.openxmlformats.org/officeDocument/2006/relationships/notesSlide"/><Relationship Id="rId25" Target="notesSlides/notesSlide6.xml" Type="http://schemas.openxmlformats.org/officeDocument/2006/relationships/notesSlide"/><Relationship Id="rId26" Target="notesSlides/notesSlide7.xml" Type="http://schemas.openxmlformats.org/officeDocument/2006/relationships/notes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_rels/notesSlide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.xml" Type="http://schemas.openxmlformats.org/officeDocument/2006/relationships/slide"/></Relationships>
</file>

<file path=ppt/notesSlides/_rels/notesSlide4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4.xml" Type="http://schemas.openxmlformats.org/officeDocument/2006/relationships/slide"/></Relationships>
</file>

<file path=ppt/notesSlides/_rels/notesSlide5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6.xml" Type="http://schemas.openxmlformats.org/officeDocument/2006/relationships/slide"/></Relationships>
</file>

<file path=ppt/notesSlides/_rels/notesSlide6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7.xml" Type="http://schemas.openxmlformats.org/officeDocument/2006/relationships/slide"/></Relationships>
</file>

<file path=ppt/notesSlides/_rels/notesSlide7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9.xml" Type="http://schemas.openxmlformats.org/officeDocument/2006/relationships/slide"/></Relationships>
</file>

<file path=ppt/notesSlides/notesSlide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2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3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4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7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7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8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1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.xml" Type="http://schemas.openxmlformats.org/officeDocument/2006/relationships/notesSlid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3.xml" Type="http://schemas.openxmlformats.org/officeDocument/2006/relationships/notesSlid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4.xml" Type="http://schemas.openxmlformats.org/officeDocument/2006/relationships/notesSlide"/><Relationship Id="rId3" Target="../media/image6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5.xml" Type="http://schemas.openxmlformats.org/officeDocument/2006/relationships/notesSlid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6.xml" Type="http://schemas.openxmlformats.org/officeDocument/2006/relationships/notesSlid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7.xml" Type="http://schemas.openxmlformats.org/officeDocument/2006/relationships/notesSlide"/><Relationship Id="rId3" Target="../media/image10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50738C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CF5"/>
            </a:solidFill>
          </p:spPr>
        </p:sp>
      </p:grpSp>
      <p:sp>
        <p:nvSpPr>
          <p:cNvPr name="Freeform 6" id="6" descr="preencoded.png"/>
          <p:cNvSpPr/>
          <p:nvPr/>
        </p:nvSpPr>
        <p:spPr>
          <a:xfrm flipH="false" flipV="false" rot="0">
            <a:off x="11430000" y="0"/>
            <a:ext cx="6858000" cy="10287000"/>
          </a:xfrm>
          <a:custGeom>
            <a:avLst/>
            <a:gdLst/>
            <a:ahLst/>
            <a:cxnLst/>
            <a:rect r="r" b="b" t="t" l="l"/>
            <a:pathLst>
              <a:path h="10287000" w="6858000">
                <a:moveTo>
                  <a:pt x="0" y="0"/>
                </a:moveTo>
                <a:lnTo>
                  <a:pt x="6858000" y="0"/>
                </a:lnTo>
                <a:lnTo>
                  <a:pt x="685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992238" y="2514005"/>
            <a:ext cx="9445526" cy="2884967"/>
            <a:chOff x="0" y="0"/>
            <a:chExt cx="12594035" cy="3846623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2594035" cy="3846623"/>
            </a:xfrm>
            <a:custGeom>
              <a:avLst/>
              <a:gdLst/>
              <a:ahLst/>
              <a:cxnLst/>
              <a:rect r="r" b="b" t="t" l="l"/>
              <a:pathLst>
                <a:path h="3846623" w="12594035">
                  <a:moveTo>
                    <a:pt x="0" y="0"/>
                  </a:moveTo>
                  <a:lnTo>
                    <a:pt x="12594035" y="0"/>
                  </a:lnTo>
                  <a:lnTo>
                    <a:pt x="12594035" y="3846623"/>
                  </a:lnTo>
                  <a:lnTo>
                    <a:pt x="0" y="384662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57150"/>
              <a:ext cx="12594035" cy="390377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6937"/>
                </a:lnSpc>
              </a:pPr>
              <a:r>
                <a:rPr lang="en-US" sz="5562">
                  <a:solidFill>
                    <a:srgbClr val="124E73"/>
                  </a:solidFill>
                  <a:latin typeface="Arimo"/>
                  <a:ea typeface="Arimo"/>
                  <a:cs typeface="Arimo"/>
                  <a:sym typeface="Arimo"/>
                </a:rPr>
                <a:t>Coca-Cola (KO) Stock Analysis: Live Price Trends and Investment Insights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992238" y="5597129"/>
            <a:ext cx="9445526" cy="1360885"/>
            <a:chOff x="0" y="0"/>
            <a:chExt cx="12594035" cy="1814513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2594035" cy="1814513"/>
            </a:xfrm>
            <a:custGeom>
              <a:avLst/>
              <a:gdLst/>
              <a:ahLst/>
              <a:cxnLst/>
              <a:rect r="r" b="b" t="t" l="l"/>
              <a:pathLst>
                <a:path h="1814513" w="12594035">
                  <a:moveTo>
                    <a:pt x="0" y="0"/>
                  </a:moveTo>
                  <a:lnTo>
                    <a:pt x="12594035" y="0"/>
                  </a:lnTo>
                  <a:lnTo>
                    <a:pt x="12594035" y="1814513"/>
                  </a:lnTo>
                  <a:lnTo>
                    <a:pt x="0" y="181451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95250"/>
              <a:ext cx="12594035" cy="190976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562"/>
                </a:lnSpc>
              </a:pPr>
              <a:r>
                <a:rPr lang="en-US" sz="2187">
                  <a:solidFill>
                    <a:srgbClr val="2B415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This presentation analyzes Coca-Cola's (KO) live stock price trends. We use Jupyter Notebook for real-time data and visualizations. Technical indicators like moving averages are included. The goal is to provide key investment insights.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987475" y="7293322"/>
            <a:ext cx="463154" cy="463154"/>
            <a:chOff x="0" y="0"/>
            <a:chExt cx="617538" cy="617538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617601" cy="617601"/>
            </a:xfrm>
            <a:custGeom>
              <a:avLst/>
              <a:gdLst/>
              <a:ahLst/>
              <a:cxnLst/>
              <a:rect r="r" b="b" t="t" l="l"/>
              <a:pathLst>
                <a:path h="617601" w="617601">
                  <a:moveTo>
                    <a:pt x="0" y="308737"/>
                  </a:moveTo>
                  <a:cubicBezTo>
                    <a:pt x="0" y="138303"/>
                    <a:pt x="138303" y="0"/>
                    <a:pt x="308737" y="0"/>
                  </a:cubicBezTo>
                  <a:cubicBezTo>
                    <a:pt x="310642" y="0"/>
                    <a:pt x="312547" y="889"/>
                    <a:pt x="313690" y="2413"/>
                  </a:cubicBezTo>
                  <a:lnTo>
                    <a:pt x="308737" y="6350"/>
                  </a:lnTo>
                  <a:lnTo>
                    <a:pt x="308737" y="0"/>
                  </a:lnTo>
                  <a:lnTo>
                    <a:pt x="308737" y="6350"/>
                  </a:lnTo>
                  <a:lnTo>
                    <a:pt x="308737" y="0"/>
                  </a:lnTo>
                  <a:cubicBezTo>
                    <a:pt x="479298" y="0"/>
                    <a:pt x="617601" y="138303"/>
                    <a:pt x="617601" y="308737"/>
                  </a:cubicBezTo>
                  <a:cubicBezTo>
                    <a:pt x="617601" y="311150"/>
                    <a:pt x="616204" y="313309"/>
                    <a:pt x="614045" y="314452"/>
                  </a:cubicBezTo>
                  <a:lnTo>
                    <a:pt x="611251" y="308737"/>
                  </a:lnTo>
                  <a:lnTo>
                    <a:pt x="617601" y="308737"/>
                  </a:lnTo>
                  <a:cubicBezTo>
                    <a:pt x="617601" y="479298"/>
                    <a:pt x="479298" y="617474"/>
                    <a:pt x="308864" y="617474"/>
                  </a:cubicBezTo>
                  <a:lnTo>
                    <a:pt x="308864" y="611124"/>
                  </a:lnTo>
                  <a:lnTo>
                    <a:pt x="308864" y="604774"/>
                  </a:lnTo>
                  <a:lnTo>
                    <a:pt x="308864" y="611124"/>
                  </a:lnTo>
                  <a:lnTo>
                    <a:pt x="308864" y="617474"/>
                  </a:lnTo>
                  <a:cubicBezTo>
                    <a:pt x="138303" y="617601"/>
                    <a:pt x="0" y="479298"/>
                    <a:pt x="0" y="308737"/>
                  </a:cubicBezTo>
                  <a:lnTo>
                    <a:pt x="6350" y="308737"/>
                  </a:lnTo>
                  <a:lnTo>
                    <a:pt x="0" y="308737"/>
                  </a:lnTo>
                  <a:moveTo>
                    <a:pt x="12700" y="308737"/>
                  </a:moveTo>
                  <a:lnTo>
                    <a:pt x="6350" y="308737"/>
                  </a:lnTo>
                  <a:lnTo>
                    <a:pt x="12700" y="308737"/>
                  </a:lnTo>
                  <a:cubicBezTo>
                    <a:pt x="12700" y="472313"/>
                    <a:pt x="145288" y="604901"/>
                    <a:pt x="308737" y="604901"/>
                  </a:cubicBezTo>
                  <a:cubicBezTo>
                    <a:pt x="312293" y="604901"/>
                    <a:pt x="315087" y="607695"/>
                    <a:pt x="315087" y="611251"/>
                  </a:cubicBezTo>
                  <a:cubicBezTo>
                    <a:pt x="315087" y="614807"/>
                    <a:pt x="312293" y="617601"/>
                    <a:pt x="308737" y="617601"/>
                  </a:cubicBezTo>
                  <a:cubicBezTo>
                    <a:pt x="305181" y="617601"/>
                    <a:pt x="302387" y="614807"/>
                    <a:pt x="302387" y="611251"/>
                  </a:cubicBezTo>
                  <a:cubicBezTo>
                    <a:pt x="302387" y="607695"/>
                    <a:pt x="305181" y="604901"/>
                    <a:pt x="308737" y="604901"/>
                  </a:cubicBezTo>
                  <a:cubicBezTo>
                    <a:pt x="472313" y="604901"/>
                    <a:pt x="604774" y="472313"/>
                    <a:pt x="604774" y="308864"/>
                  </a:cubicBezTo>
                  <a:cubicBezTo>
                    <a:pt x="604774" y="306451"/>
                    <a:pt x="606171" y="304292"/>
                    <a:pt x="608330" y="303149"/>
                  </a:cubicBezTo>
                  <a:lnTo>
                    <a:pt x="611124" y="308864"/>
                  </a:lnTo>
                  <a:lnTo>
                    <a:pt x="604774" y="308864"/>
                  </a:lnTo>
                  <a:cubicBezTo>
                    <a:pt x="604901" y="145288"/>
                    <a:pt x="472313" y="12700"/>
                    <a:pt x="308737" y="12700"/>
                  </a:cubicBezTo>
                  <a:cubicBezTo>
                    <a:pt x="306832" y="12700"/>
                    <a:pt x="304927" y="11811"/>
                    <a:pt x="303784" y="10287"/>
                  </a:cubicBezTo>
                  <a:lnTo>
                    <a:pt x="308737" y="6350"/>
                  </a:lnTo>
                  <a:lnTo>
                    <a:pt x="308737" y="12700"/>
                  </a:lnTo>
                  <a:cubicBezTo>
                    <a:pt x="145288" y="12700"/>
                    <a:pt x="12700" y="145288"/>
                    <a:pt x="12700" y="308737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50738C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CF5"/>
            </a:solidFill>
          </p:spPr>
        </p:sp>
      </p:grpSp>
      <p:sp>
        <p:nvSpPr>
          <p:cNvPr name="Freeform 6" id="6" descr="preencoded.png"/>
          <p:cNvSpPr/>
          <p:nvPr/>
        </p:nvSpPr>
        <p:spPr>
          <a:xfrm flipH="false" flipV="false" rot="0">
            <a:off x="11430000" y="-5358"/>
            <a:ext cx="6858000" cy="10287000"/>
          </a:xfrm>
          <a:custGeom>
            <a:avLst/>
            <a:gdLst/>
            <a:ahLst/>
            <a:cxnLst/>
            <a:rect r="r" b="b" t="t" l="l"/>
            <a:pathLst>
              <a:path h="10287000" w="6858000">
                <a:moveTo>
                  <a:pt x="0" y="0"/>
                </a:moveTo>
                <a:lnTo>
                  <a:pt x="6858000" y="0"/>
                </a:lnTo>
                <a:lnTo>
                  <a:pt x="685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992238" y="1727299"/>
            <a:ext cx="9445526" cy="1771947"/>
            <a:chOff x="0" y="0"/>
            <a:chExt cx="12594035" cy="2362597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2594035" cy="2362597"/>
            </a:xfrm>
            <a:custGeom>
              <a:avLst/>
              <a:gdLst/>
              <a:ahLst/>
              <a:cxnLst/>
              <a:rect r="r" b="b" t="t" l="l"/>
              <a:pathLst>
                <a:path h="2362597" w="12594035">
                  <a:moveTo>
                    <a:pt x="0" y="0"/>
                  </a:moveTo>
                  <a:lnTo>
                    <a:pt x="12594035" y="0"/>
                  </a:lnTo>
                  <a:lnTo>
                    <a:pt x="12594035" y="2362597"/>
                  </a:lnTo>
                  <a:lnTo>
                    <a:pt x="0" y="236259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57150"/>
              <a:ext cx="12594035" cy="2419747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6937"/>
                </a:lnSpc>
              </a:pPr>
              <a:r>
                <a:rPr lang="en-US" sz="5562">
                  <a:solidFill>
                    <a:srgbClr val="124E73"/>
                  </a:solidFill>
                  <a:latin typeface="Arimo"/>
                  <a:ea typeface="Arimo"/>
                  <a:cs typeface="Arimo"/>
                  <a:sym typeface="Arimo"/>
                </a:rPr>
                <a:t>Data Extraction: Real-Time KO Stock Price via API</a:t>
              </a:r>
            </a:p>
          </p:txBody>
        </p:sp>
      </p:grpSp>
      <p:sp>
        <p:nvSpPr>
          <p:cNvPr name="Freeform 10" id="10" descr="preencoded.png"/>
          <p:cNvSpPr/>
          <p:nvPr/>
        </p:nvSpPr>
        <p:spPr>
          <a:xfrm flipH="false" flipV="false" rot="0">
            <a:off x="992238" y="3924449"/>
            <a:ext cx="708720" cy="708720"/>
          </a:xfrm>
          <a:custGeom>
            <a:avLst/>
            <a:gdLst/>
            <a:ahLst/>
            <a:cxnLst/>
            <a:rect r="r" b="b" t="t" l="l"/>
            <a:pathLst>
              <a:path h="708720" w="708720">
                <a:moveTo>
                  <a:pt x="0" y="0"/>
                </a:moveTo>
                <a:lnTo>
                  <a:pt x="708719" y="0"/>
                </a:lnTo>
                <a:lnTo>
                  <a:pt x="708719" y="708720"/>
                </a:lnTo>
                <a:lnTo>
                  <a:pt x="0" y="70872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992238" y="4916686"/>
            <a:ext cx="2864941" cy="442912"/>
            <a:chOff x="0" y="0"/>
            <a:chExt cx="3819922" cy="59055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819922" cy="590550"/>
            </a:xfrm>
            <a:custGeom>
              <a:avLst/>
              <a:gdLst/>
              <a:ahLst/>
              <a:cxnLst/>
              <a:rect r="r" b="b" t="t" l="l"/>
              <a:pathLst>
                <a:path h="590550" w="3819922">
                  <a:moveTo>
                    <a:pt x="0" y="0"/>
                  </a:moveTo>
                  <a:lnTo>
                    <a:pt x="3819922" y="0"/>
                  </a:lnTo>
                  <a:lnTo>
                    <a:pt x="3819922" y="590550"/>
                  </a:lnTo>
                  <a:lnTo>
                    <a:pt x="0" y="5905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3819922" cy="62865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437"/>
                </a:lnSpc>
              </a:pPr>
              <a:r>
                <a:rPr lang="en-US" sz="2750">
                  <a:solidFill>
                    <a:srgbClr val="2B4150"/>
                  </a:solidFill>
                  <a:latin typeface="Arimo"/>
                  <a:ea typeface="Arimo"/>
                  <a:cs typeface="Arimo"/>
                  <a:sym typeface="Arimo"/>
                </a:rPr>
                <a:t>Real-Time Data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992238" y="5529709"/>
            <a:ext cx="2864941" cy="907256"/>
            <a:chOff x="0" y="0"/>
            <a:chExt cx="3819922" cy="1209675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3819922" cy="1209675"/>
            </a:xfrm>
            <a:custGeom>
              <a:avLst/>
              <a:gdLst/>
              <a:ahLst/>
              <a:cxnLst/>
              <a:rect r="r" b="b" t="t" l="l"/>
              <a:pathLst>
                <a:path h="1209675" w="3819922">
                  <a:moveTo>
                    <a:pt x="0" y="0"/>
                  </a:moveTo>
                  <a:lnTo>
                    <a:pt x="3819922" y="0"/>
                  </a:lnTo>
                  <a:lnTo>
                    <a:pt x="3819922" y="1209675"/>
                  </a:lnTo>
                  <a:lnTo>
                    <a:pt x="0" y="120967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95250"/>
              <a:ext cx="3819922" cy="130492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562"/>
                </a:lnSpc>
              </a:pPr>
              <a:r>
                <a:rPr lang="en-US" sz="2187">
                  <a:solidFill>
                    <a:srgbClr val="2B415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Live stock prices are extracted using an API.</a:t>
              </a:r>
            </a:p>
          </p:txBody>
        </p:sp>
      </p:grpSp>
      <p:sp>
        <p:nvSpPr>
          <p:cNvPr name="Freeform 17" id="17" descr="preencoded.png"/>
          <p:cNvSpPr/>
          <p:nvPr/>
        </p:nvSpPr>
        <p:spPr>
          <a:xfrm flipH="false" flipV="false" rot="0">
            <a:off x="4282380" y="3924449"/>
            <a:ext cx="708720" cy="708720"/>
          </a:xfrm>
          <a:custGeom>
            <a:avLst/>
            <a:gdLst/>
            <a:ahLst/>
            <a:cxnLst/>
            <a:rect r="r" b="b" t="t" l="l"/>
            <a:pathLst>
              <a:path h="708720" w="708720">
                <a:moveTo>
                  <a:pt x="0" y="0"/>
                </a:moveTo>
                <a:lnTo>
                  <a:pt x="708720" y="0"/>
                </a:lnTo>
                <a:lnTo>
                  <a:pt x="708720" y="708720"/>
                </a:lnTo>
                <a:lnTo>
                  <a:pt x="0" y="70872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grpSp>
        <p:nvGrpSpPr>
          <p:cNvPr name="Group 18" id="18"/>
          <p:cNvGrpSpPr/>
          <p:nvPr/>
        </p:nvGrpSpPr>
        <p:grpSpPr>
          <a:xfrm rot="0">
            <a:off x="4282380" y="4916686"/>
            <a:ext cx="2865090" cy="885825"/>
            <a:chOff x="0" y="0"/>
            <a:chExt cx="3820120" cy="11811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820120" cy="1181100"/>
            </a:xfrm>
            <a:custGeom>
              <a:avLst/>
              <a:gdLst/>
              <a:ahLst/>
              <a:cxnLst/>
              <a:rect r="r" b="b" t="t" l="l"/>
              <a:pathLst>
                <a:path h="1181100" w="3820120">
                  <a:moveTo>
                    <a:pt x="0" y="0"/>
                  </a:moveTo>
                  <a:lnTo>
                    <a:pt x="3820120" y="0"/>
                  </a:lnTo>
                  <a:lnTo>
                    <a:pt x="3820120" y="1181100"/>
                  </a:lnTo>
                  <a:lnTo>
                    <a:pt x="0" y="11811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38100"/>
              <a:ext cx="3820120" cy="121920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437"/>
                </a:lnSpc>
              </a:pPr>
              <a:r>
                <a:rPr lang="en-US" sz="2750">
                  <a:solidFill>
                    <a:srgbClr val="2B4150"/>
                  </a:solidFill>
                  <a:latin typeface="Arimo"/>
                  <a:ea typeface="Arimo"/>
                  <a:cs typeface="Arimo"/>
                  <a:sym typeface="Arimo"/>
                </a:rPr>
                <a:t>Jupyter Notebook</a:t>
              </a: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4282380" y="5972621"/>
            <a:ext cx="2865090" cy="907256"/>
            <a:chOff x="0" y="0"/>
            <a:chExt cx="3820120" cy="1209675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3820120" cy="1209675"/>
            </a:xfrm>
            <a:custGeom>
              <a:avLst/>
              <a:gdLst/>
              <a:ahLst/>
              <a:cxnLst/>
              <a:rect r="r" b="b" t="t" l="l"/>
              <a:pathLst>
                <a:path h="1209675" w="3820120">
                  <a:moveTo>
                    <a:pt x="0" y="0"/>
                  </a:moveTo>
                  <a:lnTo>
                    <a:pt x="3820120" y="0"/>
                  </a:lnTo>
                  <a:lnTo>
                    <a:pt x="3820120" y="1209675"/>
                  </a:lnTo>
                  <a:lnTo>
                    <a:pt x="0" y="120967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95250"/>
              <a:ext cx="3820120" cy="130492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562"/>
                </a:lnSpc>
              </a:pPr>
              <a:r>
                <a:rPr lang="en-US" sz="2187">
                  <a:solidFill>
                    <a:srgbClr val="2B415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Data is processed in a Jupyter Notebook.</a:t>
              </a:r>
            </a:p>
          </p:txBody>
        </p:sp>
      </p:grpSp>
      <p:sp>
        <p:nvSpPr>
          <p:cNvPr name="Freeform 24" id="24" descr="preencoded.png"/>
          <p:cNvSpPr/>
          <p:nvPr/>
        </p:nvSpPr>
        <p:spPr>
          <a:xfrm flipH="false" flipV="false" rot="0">
            <a:off x="7572672" y="3924449"/>
            <a:ext cx="708720" cy="708720"/>
          </a:xfrm>
          <a:custGeom>
            <a:avLst/>
            <a:gdLst/>
            <a:ahLst/>
            <a:cxnLst/>
            <a:rect r="r" b="b" t="t" l="l"/>
            <a:pathLst>
              <a:path h="708720" w="708720">
                <a:moveTo>
                  <a:pt x="0" y="0"/>
                </a:moveTo>
                <a:lnTo>
                  <a:pt x="708720" y="0"/>
                </a:lnTo>
                <a:lnTo>
                  <a:pt x="708720" y="708720"/>
                </a:lnTo>
                <a:lnTo>
                  <a:pt x="0" y="70872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grpSp>
        <p:nvGrpSpPr>
          <p:cNvPr name="Group 25" id="25"/>
          <p:cNvGrpSpPr/>
          <p:nvPr/>
        </p:nvGrpSpPr>
        <p:grpSpPr>
          <a:xfrm rot="0">
            <a:off x="7572672" y="4916686"/>
            <a:ext cx="2864941" cy="885825"/>
            <a:chOff x="0" y="0"/>
            <a:chExt cx="3819922" cy="11811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3819922" cy="1181100"/>
            </a:xfrm>
            <a:custGeom>
              <a:avLst/>
              <a:gdLst/>
              <a:ahLst/>
              <a:cxnLst/>
              <a:rect r="r" b="b" t="t" l="l"/>
              <a:pathLst>
                <a:path h="1181100" w="3819922">
                  <a:moveTo>
                    <a:pt x="0" y="0"/>
                  </a:moveTo>
                  <a:lnTo>
                    <a:pt x="3819922" y="0"/>
                  </a:lnTo>
                  <a:lnTo>
                    <a:pt x="3819922" y="1181100"/>
                  </a:lnTo>
                  <a:lnTo>
                    <a:pt x="0" y="11811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0" y="-38100"/>
              <a:ext cx="3819922" cy="121920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437"/>
                </a:lnSpc>
              </a:pPr>
              <a:r>
                <a:rPr lang="en-US" sz="2750">
                  <a:solidFill>
                    <a:srgbClr val="2B4150"/>
                  </a:solidFill>
                  <a:latin typeface="Arimo"/>
                  <a:ea typeface="Arimo"/>
                  <a:cs typeface="Arimo"/>
                  <a:sym typeface="Arimo"/>
                </a:rPr>
                <a:t>Automated Updates</a:t>
              </a:r>
            </a:p>
          </p:txBody>
        </p:sp>
      </p:grpSp>
      <p:grpSp>
        <p:nvGrpSpPr>
          <p:cNvPr name="Group 28" id="28"/>
          <p:cNvGrpSpPr/>
          <p:nvPr/>
        </p:nvGrpSpPr>
        <p:grpSpPr>
          <a:xfrm rot="0">
            <a:off x="7572672" y="5972621"/>
            <a:ext cx="2864941" cy="1360885"/>
            <a:chOff x="0" y="0"/>
            <a:chExt cx="3819922" cy="1814513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3819922" cy="1814513"/>
            </a:xfrm>
            <a:custGeom>
              <a:avLst/>
              <a:gdLst/>
              <a:ahLst/>
              <a:cxnLst/>
              <a:rect r="r" b="b" t="t" l="l"/>
              <a:pathLst>
                <a:path h="1814513" w="3819922">
                  <a:moveTo>
                    <a:pt x="0" y="0"/>
                  </a:moveTo>
                  <a:lnTo>
                    <a:pt x="3819922" y="0"/>
                  </a:lnTo>
                  <a:lnTo>
                    <a:pt x="3819922" y="1814513"/>
                  </a:lnTo>
                  <a:lnTo>
                    <a:pt x="0" y="181451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30" id="30"/>
            <p:cNvSpPr txBox="true"/>
            <p:nvPr/>
          </p:nvSpPr>
          <p:spPr>
            <a:xfrm>
              <a:off x="0" y="-95250"/>
              <a:ext cx="3819922" cy="190976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562"/>
                </a:lnSpc>
              </a:pPr>
              <a:r>
                <a:rPr lang="en-US" sz="2187">
                  <a:solidFill>
                    <a:srgbClr val="2B415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Data updates automatically for current analysis.</a:t>
              </a:r>
            </a:p>
          </p:txBody>
        </p:sp>
      </p:grpSp>
      <p:grpSp>
        <p:nvGrpSpPr>
          <p:cNvPr name="Group 31" id="31"/>
          <p:cNvGrpSpPr/>
          <p:nvPr/>
        </p:nvGrpSpPr>
        <p:grpSpPr>
          <a:xfrm rot="0">
            <a:off x="992238" y="7652445"/>
            <a:ext cx="9445526" cy="907256"/>
            <a:chOff x="0" y="0"/>
            <a:chExt cx="12594035" cy="1209675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12594035" cy="1209675"/>
            </a:xfrm>
            <a:custGeom>
              <a:avLst/>
              <a:gdLst/>
              <a:ahLst/>
              <a:cxnLst/>
              <a:rect r="r" b="b" t="t" l="l"/>
              <a:pathLst>
                <a:path h="1209675" w="12594035">
                  <a:moveTo>
                    <a:pt x="0" y="0"/>
                  </a:moveTo>
                  <a:lnTo>
                    <a:pt x="12594035" y="0"/>
                  </a:lnTo>
                  <a:lnTo>
                    <a:pt x="12594035" y="1209675"/>
                  </a:lnTo>
                  <a:lnTo>
                    <a:pt x="0" y="120967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33" id="33"/>
            <p:cNvSpPr txBox="true"/>
            <p:nvPr/>
          </p:nvSpPr>
          <p:spPr>
            <a:xfrm>
              <a:off x="0" y="-95250"/>
              <a:ext cx="12594035" cy="130492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562"/>
                </a:lnSpc>
              </a:pPr>
              <a:r>
                <a:rPr lang="en-US" sz="2187">
                  <a:solidFill>
                    <a:srgbClr val="2B415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Real-time stock data is crucial for accurate analysis. The API provides up-to-date information.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50738C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CF5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992238" y="2799309"/>
            <a:ext cx="16303526" cy="1771947"/>
            <a:chOff x="0" y="0"/>
            <a:chExt cx="21738035" cy="236259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1738034" cy="2362597"/>
            </a:xfrm>
            <a:custGeom>
              <a:avLst/>
              <a:gdLst/>
              <a:ahLst/>
              <a:cxnLst/>
              <a:rect r="r" b="b" t="t" l="l"/>
              <a:pathLst>
                <a:path h="2362597" w="21738034">
                  <a:moveTo>
                    <a:pt x="0" y="0"/>
                  </a:moveTo>
                  <a:lnTo>
                    <a:pt x="21738034" y="0"/>
                  </a:lnTo>
                  <a:lnTo>
                    <a:pt x="21738034" y="2362597"/>
                  </a:lnTo>
                  <a:lnTo>
                    <a:pt x="0" y="236259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57150"/>
              <a:ext cx="21738035" cy="2419747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6937"/>
                </a:lnSpc>
              </a:pPr>
              <a:r>
                <a:rPr lang="en-US" sz="5562">
                  <a:solidFill>
                    <a:srgbClr val="124E73"/>
                  </a:solidFill>
                  <a:latin typeface="Arimo"/>
                  <a:ea typeface="Arimo"/>
                  <a:cs typeface="Arimo"/>
                  <a:sym typeface="Arimo"/>
                </a:rPr>
                <a:t>Moving Average Calculations: 20-Day and 50-Day Indicators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992238" y="5279975"/>
            <a:ext cx="4196060" cy="442912"/>
            <a:chOff x="0" y="0"/>
            <a:chExt cx="5594747" cy="59055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5594747" cy="590550"/>
            </a:xfrm>
            <a:custGeom>
              <a:avLst/>
              <a:gdLst/>
              <a:ahLst/>
              <a:cxnLst/>
              <a:rect r="r" b="b" t="t" l="l"/>
              <a:pathLst>
                <a:path h="590550" w="5594747">
                  <a:moveTo>
                    <a:pt x="0" y="0"/>
                  </a:moveTo>
                  <a:lnTo>
                    <a:pt x="5594747" y="0"/>
                  </a:lnTo>
                  <a:lnTo>
                    <a:pt x="5594747" y="590550"/>
                  </a:lnTo>
                  <a:lnTo>
                    <a:pt x="0" y="5905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5594747" cy="62865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437"/>
                </a:lnSpc>
              </a:pPr>
              <a:r>
                <a:rPr lang="en-US" sz="2750">
                  <a:solidFill>
                    <a:srgbClr val="124E73"/>
                  </a:solidFill>
                  <a:latin typeface="Arimo"/>
                  <a:ea typeface="Arimo"/>
                  <a:cs typeface="Arimo"/>
                  <a:sym typeface="Arimo"/>
                </a:rPr>
                <a:t>20-Day Moving Average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992238" y="6006405"/>
            <a:ext cx="7805886" cy="453629"/>
            <a:chOff x="0" y="0"/>
            <a:chExt cx="10407848" cy="604838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0407848" cy="604838"/>
            </a:xfrm>
            <a:custGeom>
              <a:avLst/>
              <a:gdLst/>
              <a:ahLst/>
              <a:cxnLst/>
              <a:rect r="r" b="b" t="t" l="l"/>
              <a:pathLst>
                <a:path h="604838" w="10407848">
                  <a:moveTo>
                    <a:pt x="0" y="0"/>
                  </a:moveTo>
                  <a:lnTo>
                    <a:pt x="10407848" y="0"/>
                  </a:lnTo>
                  <a:lnTo>
                    <a:pt x="10407848" y="604838"/>
                  </a:lnTo>
                  <a:lnTo>
                    <a:pt x="0" y="60483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95250"/>
              <a:ext cx="10407848" cy="700088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562"/>
                </a:lnSpc>
              </a:pPr>
              <a:r>
                <a:rPr lang="en-US" sz="2187">
                  <a:solidFill>
                    <a:srgbClr val="2B415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Calculates the average price over the last 20 days.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9499401" y="5279975"/>
            <a:ext cx="4195316" cy="442912"/>
            <a:chOff x="0" y="0"/>
            <a:chExt cx="5593755" cy="59055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5593755" cy="590550"/>
            </a:xfrm>
            <a:custGeom>
              <a:avLst/>
              <a:gdLst/>
              <a:ahLst/>
              <a:cxnLst/>
              <a:rect r="r" b="b" t="t" l="l"/>
              <a:pathLst>
                <a:path h="590550" w="5593755">
                  <a:moveTo>
                    <a:pt x="0" y="0"/>
                  </a:moveTo>
                  <a:lnTo>
                    <a:pt x="5593755" y="0"/>
                  </a:lnTo>
                  <a:lnTo>
                    <a:pt x="5593755" y="590550"/>
                  </a:lnTo>
                  <a:lnTo>
                    <a:pt x="0" y="5905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38100"/>
              <a:ext cx="5593755" cy="62865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437"/>
                </a:lnSpc>
              </a:pPr>
              <a:r>
                <a:rPr lang="en-US" sz="2750">
                  <a:solidFill>
                    <a:srgbClr val="124E73"/>
                  </a:solidFill>
                  <a:latin typeface="Arimo"/>
                  <a:ea typeface="Arimo"/>
                  <a:cs typeface="Arimo"/>
                  <a:sym typeface="Arimo"/>
                </a:rPr>
                <a:t>50-Day Moving Average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9499401" y="6006405"/>
            <a:ext cx="7805886" cy="453629"/>
            <a:chOff x="0" y="0"/>
            <a:chExt cx="10407848" cy="604838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0407848" cy="604838"/>
            </a:xfrm>
            <a:custGeom>
              <a:avLst/>
              <a:gdLst/>
              <a:ahLst/>
              <a:cxnLst/>
              <a:rect r="r" b="b" t="t" l="l"/>
              <a:pathLst>
                <a:path h="604838" w="10407848">
                  <a:moveTo>
                    <a:pt x="0" y="0"/>
                  </a:moveTo>
                  <a:lnTo>
                    <a:pt x="10407848" y="0"/>
                  </a:lnTo>
                  <a:lnTo>
                    <a:pt x="10407848" y="604838"/>
                  </a:lnTo>
                  <a:lnTo>
                    <a:pt x="0" y="60483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95250"/>
              <a:ext cx="10407848" cy="700088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562"/>
                </a:lnSpc>
              </a:pPr>
              <a:r>
                <a:rPr lang="en-US" sz="2187">
                  <a:solidFill>
                    <a:srgbClr val="2B415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Calculates the average price over the last 50 days.</a:t>
              </a: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992238" y="7034064"/>
            <a:ext cx="16303526" cy="453629"/>
            <a:chOff x="0" y="0"/>
            <a:chExt cx="21738035" cy="604838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21738034" cy="604838"/>
            </a:xfrm>
            <a:custGeom>
              <a:avLst/>
              <a:gdLst/>
              <a:ahLst/>
              <a:cxnLst/>
              <a:rect r="r" b="b" t="t" l="l"/>
              <a:pathLst>
                <a:path h="604838" w="21738034">
                  <a:moveTo>
                    <a:pt x="0" y="0"/>
                  </a:moveTo>
                  <a:lnTo>
                    <a:pt x="21738034" y="0"/>
                  </a:lnTo>
                  <a:lnTo>
                    <a:pt x="21738034" y="604838"/>
                  </a:lnTo>
                  <a:lnTo>
                    <a:pt x="0" y="60483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95250"/>
              <a:ext cx="21738035" cy="700088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562"/>
                </a:lnSpc>
              </a:pPr>
              <a:r>
                <a:rPr lang="en-US" sz="2187">
                  <a:solidFill>
                    <a:srgbClr val="2B415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Moving averages help smooth out price fluctuations. They also reveal underlying trends in the stock.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50738C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CF5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779115" y="612130"/>
            <a:ext cx="14307890" cy="695771"/>
            <a:chOff x="0" y="0"/>
            <a:chExt cx="19077187" cy="92769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9077187" cy="927695"/>
            </a:xfrm>
            <a:custGeom>
              <a:avLst/>
              <a:gdLst/>
              <a:ahLst/>
              <a:cxnLst/>
              <a:rect r="r" b="b" t="t" l="l"/>
              <a:pathLst>
                <a:path h="927695" w="19077187">
                  <a:moveTo>
                    <a:pt x="0" y="0"/>
                  </a:moveTo>
                  <a:lnTo>
                    <a:pt x="19077187" y="0"/>
                  </a:lnTo>
                  <a:lnTo>
                    <a:pt x="19077187" y="927695"/>
                  </a:lnTo>
                  <a:lnTo>
                    <a:pt x="0" y="92769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19077187" cy="96579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5437"/>
                </a:lnSpc>
              </a:pPr>
              <a:r>
                <a:rPr lang="en-US" sz="4375">
                  <a:solidFill>
                    <a:srgbClr val="124E73"/>
                  </a:solidFill>
                  <a:latin typeface="Arimo"/>
                  <a:ea typeface="Arimo"/>
                  <a:cs typeface="Arimo"/>
                  <a:sym typeface="Arimo"/>
                </a:rPr>
                <a:t>Visualizing Trends: Interactive Price Charts and Tables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779115" y="9359205"/>
            <a:ext cx="16729770" cy="356146"/>
            <a:chOff x="0" y="0"/>
            <a:chExt cx="22306360" cy="474862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2306359" cy="474862"/>
            </a:xfrm>
            <a:custGeom>
              <a:avLst/>
              <a:gdLst/>
              <a:ahLst/>
              <a:cxnLst/>
              <a:rect r="r" b="b" t="t" l="l"/>
              <a:pathLst>
                <a:path h="474862" w="22306359">
                  <a:moveTo>
                    <a:pt x="0" y="0"/>
                  </a:moveTo>
                  <a:lnTo>
                    <a:pt x="22306359" y="0"/>
                  </a:lnTo>
                  <a:lnTo>
                    <a:pt x="22306359" y="474862"/>
                  </a:lnTo>
                  <a:lnTo>
                    <a:pt x="0" y="47486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57150"/>
              <a:ext cx="22306360" cy="532012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2750"/>
                </a:lnSpc>
              </a:pPr>
              <a:r>
                <a:rPr lang="en-US" sz="1750">
                  <a:solidFill>
                    <a:srgbClr val="2B415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Visualizations make trends easier to understand. Charts and tables provide clear data.</a:t>
              </a: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1790869" y="2077229"/>
            <a:ext cx="14706262" cy="6512648"/>
          </a:xfrm>
          <a:custGeom>
            <a:avLst/>
            <a:gdLst/>
            <a:ahLst/>
            <a:cxnLst/>
            <a:rect r="r" b="b" t="t" l="l"/>
            <a:pathLst>
              <a:path h="6512648" w="14706262">
                <a:moveTo>
                  <a:pt x="0" y="0"/>
                </a:moveTo>
                <a:lnTo>
                  <a:pt x="14706262" y="0"/>
                </a:lnTo>
                <a:lnTo>
                  <a:pt x="14706262" y="6512648"/>
                </a:lnTo>
                <a:lnTo>
                  <a:pt x="0" y="651264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526004" y="1422651"/>
            <a:ext cx="12062471" cy="3720849"/>
          </a:xfrm>
          <a:custGeom>
            <a:avLst/>
            <a:gdLst/>
            <a:ahLst/>
            <a:cxnLst/>
            <a:rect r="r" b="b" t="t" l="l"/>
            <a:pathLst>
              <a:path h="3720849" w="12062471">
                <a:moveTo>
                  <a:pt x="0" y="0"/>
                </a:moveTo>
                <a:lnTo>
                  <a:pt x="12062471" y="0"/>
                </a:lnTo>
                <a:lnTo>
                  <a:pt x="12062471" y="3720849"/>
                </a:lnTo>
                <a:lnTo>
                  <a:pt x="0" y="372084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54" t="0" r="-254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101509" y="5515682"/>
            <a:ext cx="12911462" cy="3742618"/>
          </a:xfrm>
          <a:custGeom>
            <a:avLst/>
            <a:gdLst/>
            <a:ahLst/>
            <a:cxnLst/>
            <a:rect r="r" b="b" t="t" l="l"/>
            <a:pathLst>
              <a:path h="3742618" w="12911462">
                <a:moveTo>
                  <a:pt x="0" y="0"/>
                </a:moveTo>
                <a:lnTo>
                  <a:pt x="12911462" y="0"/>
                </a:lnTo>
                <a:lnTo>
                  <a:pt x="12911462" y="3742618"/>
                </a:lnTo>
                <a:lnTo>
                  <a:pt x="0" y="374261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110308"/>
            <a:ext cx="7528540" cy="9183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60"/>
              </a:lnSpc>
              <a:spcBef>
                <a:spcPct val="0"/>
              </a:spcBef>
            </a:pPr>
            <a:r>
              <a:rPr lang="en-US" b="true" sz="4826"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Some Project Visualization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50738C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CF5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028700" y="1028700"/>
            <a:ext cx="16303526" cy="1771947"/>
            <a:chOff x="0" y="0"/>
            <a:chExt cx="21738035" cy="236259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1738034" cy="2362597"/>
            </a:xfrm>
            <a:custGeom>
              <a:avLst/>
              <a:gdLst/>
              <a:ahLst/>
              <a:cxnLst/>
              <a:rect r="r" b="b" t="t" l="l"/>
              <a:pathLst>
                <a:path h="2362597" w="21738034">
                  <a:moveTo>
                    <a:pt x="0" y="0"/>
                  </a:moveTo>
                  <a:lnTo>
                    <a:pt x="21738034" y="0"/>
                  </a:lnTo>
                  <a:lnTo>
                    <a:pt x="21738034" y="2362597"/>
                  </a:lnTo>
                  <a:lnTo>
                    <a:pt x="0" y="236259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57150"/>
              <a:ext cx="21738035" cy="2419747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6937"/>
                </a:lnSpc>
              </a:pPr>
              <a:r>
                <a:rPr lang="en-US" sz="5562">
                  <a:solidFill>
                    <a:srgbClr val="124E73"/>
                  </a:solidFill>
                  <a:latin typeface="Arimo"/>
                  <a:ea typeface="Arimo"/>
                  <a:cs typeface="Arimo"/>
                  <a:sym typeface="Arimo"/>
                </a:rPr>
                <a:t>BaseLine Model</a:t>
              </a: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141744" y="2667297"/>
            <a:ext cx="4843582" cy="644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16"/>
              </a:lnSpc>
              <a:spcBef>
                <a:spcPct val="0"/>
              </a:spcBef>
            </a:pPr>
            <a:r>
              <a:rPr lang="en-US" b="true" sz="3387"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XGBoost Regressor Model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141744" y="3498835"/>
            <a:ext cx="3060978" cy="5939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28"/>
              </a:lnSpc>
              <a:spcBef>
                <a:spcPct val="0"/>
              </a:spcBef>
            </a:pPr>
            <a:r>
              <a:rPr lang="en-US" sz="3087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Model Evalutaion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211101" y="4797639"/>
            <a:ext cx="9513588" cy="23900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644997" indent="-322499" lvl="1">
              <a:lnSpc>
                <a:spcPts val="4866"/>
              </a:lnSpc>
              <a:buFont typeface="Arial"/>
              <a:buChar char="•"/>
            </a:pPr>
            <a:r>
              <a:rPr lang="en-US" sz="2987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Mean Squared Error: 356.9661794862894</a:t>
            </a:r>
          </a:p>
          <a:p>
            <a:pPr algn="ctr" marL="644997" indent="-322499" lvl="1">
              <a:lnSpc>
                <a:spcPts val="4866"/>
              </a:lnSpc>
              <a:buFont typeface="Arial"/>
              <a:buChar char="•"/>
            </a:pPr>
            <a:r>
              <a:rPr lang="en-US" sz="2987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Mean Absolute Error: 15.55999950580679</a:t>
            </a:r>
          </a:p>
          <a:p>
            <a:pPr algn="ctr" marL="644997" indent="-322499" lvl="1">
              <a:lnSpc>
                <a:spcPts val="4866"/>
              </a:lnSpc>
              <a:buFont typeface="Arial"/>
              <a:buChar char="•"/>
            </a:pPr>
            <a:r>
              <a:rPr lang="en-US" sz="2987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   </a:t>
            </a:r>
            <a:r>
              <a:rPr lang="en-US" sz="2987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Root Mean Squared Error: 18.89354862079354</a:t>
            </a:r>
          </a:p>
          <a:p>
            <a:pPr algn="ctr">
              <a:lnSpc>
                <a:spcPts val="4865"/>
              </a:lnSpc>
              <a:spcBef>
                <a:spcPct val="0"/>
              </a:spcBef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602904" y="8957242"/>
            <a:ext cx="14365956" cy="4973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13"/>
              </a:lnSpc>
              <a:spcBef>
                <a:spcPct val="0"/>
              </a:spcBef>
            </a:pPr>
            <a:r>
              <a:rPr lang="en-US" sz="2587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This is our baseline Model we used to compare with and trained Decision Tree and Random forest 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50738C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CF5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028700" y="1028700"/>
            <a:ext cx="16303526" cy="1771947"/>
            <a:chOff x="0" y="0"/>
            <a:chExt cx="21738035" cy="236259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1738034" cy="2362597"/>
            </a:xfrm>
            <a:custGeom>
              <a:avLst/>
              <a:gdLst/>
              <a:ahLst/>
              <a:cxnLst/>
              <a:rect r="r" b="b" t="t" l="l"/>
              <a:pathLst>
                <a:path h="2362597" w="21738034">
                  <a:moveTo>
                    <a:pt x="0" y="0"/>
                  </a:moveTo>
                  <a:lnTo>
                    <a:pt x="21738034" y="0"/>
                  </a:lnTo>
                  <a:lnTo>
                    <a:pt x="21738034" y="2362597"/>
                  </a:lnTo>
                  <a:lnTo>
                    <a:pt x="0" y="236259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57150"/>
              <a:ext cx="21738035" cy="2419747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6937"/>
                </a:lnSpc>
              </a:pPr>
              <a:r>
                <a:rPr lang="en-US" sz="5562">
                  <a:solidFill>
                    <a:srgbClr val="124E73"/>
                  </a:solidFill>
                  <a:latin typeface="Arimo"/>
                  <a:ea typeface="Arimo"/>
                  <a:cs typeface="Arimo"/>
                  <a:sym typeface="Arimo"/>
                </a:rPr>
                <a:t>Model for Prediction</a:t>
              </a: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141744" y="2667297"/>
            <a:ext cx="6121956" cy="644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16"/>
              </a:lnSpc>
              <a:spcBef>
                <a:spcPct val="0"/>
              </a:spcBef>
            </a:pPr>
            <a:r>
              <a:rPr lang="en-US" b="true" sz="3387"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Random Forest Regressor Model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141744" y="3498835"/>
            <a:ext cx="3060978" cy="5939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28"/>
              </a:lnSpc>
              <a:spcBef>
                <a:spcPct val="0"/>
              </a:spcBef>
            </a:pPr>
            <a:r>
              <a:rPr lang="en-US" sz="3087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Model Evalutaion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211101" y="4797639"/>
            <a:ext cx="9513588" cy="23900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644997" indent="-322499" lvl="1">
              <a:lnSpc>
                <a:spcPts val="4866"/>
              </a:lnSpc>
              <a:buFont typeface="Arial"/>
              <a:buChar char="•"/>
            </a:pPr>
            <a:r>
              <a:rPr lang="en-US" sz="2987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Mean Squared Error: 328.00422958885144</a:t>
            </a:r>
          </a:p>
          <a:p>
            <a:pPr algn="ctr" marL="644997" indent="-322499" lvl="1">
              <a:lnSpc>
                <a:spcPts val="4866"/>
              </a:lnSpc>
              <a:buFont typeface="Arial"/>
              <a:buChar char="•"/>
            </a:pPr>
            <a:r>
              <a:rPr lang="en-US" sz="2987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Mean Absolute Error: 14.670273055284303</a:t>
            </a:r>
          </a:p>
          <a:p>
            <a:pPr algn="ctr" marL="644997" indent="-322499" lvl="1">
              <a:lnSpc>
                <a:spcPts val="4866"/>
              </a:lnSpc>
              <a:buFont typeface="Arial"/>
              <a:buChar char="•"/>
            </a:pPr>
            <a:r>
              <a:rPr lang="en-US" sz="2987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 </a:t>
            </a:r>
            <a:r>
              <a:rPr lang="en-US" sz="2987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Root Mean Squared Error: 18.11088704588628</a:t>
            </a:r>
          </a:p>
          <a:p>
            <a:pPr algn="ctr">
              <a:lnSpc>
                <a:spcPts val="4865"/>
              </a:lnSpc>
              <a:spcBef>
                <a:spcPct val="0"/>
              </a:spcBef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1028700" y="8760958"/>
            <a:ext cx="10914341" cy="4973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13"/>
              </a:lnSpc>
              <a:spcBef>
                <a:spcPct val="0"/>
              </a:spcBef>
            </a:pPr>
            <a:r>
              <a:rPr lang="en-US" sz="2587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As we can see for our case RandomForestRegressor works best for Tabular Data 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070055" y="3049472"/>
            <a:ext cx="9189245" cy="6764534"/>
          </a:xfrm>
          <a:custGeom>
            <a:avLst/>
            <a:gdLst/>
            <a:ahLst/>
            <a:cxnLst/>
            <a:rect r="r" b="b" t="t" l="l"/>
            <a:pathLst>
              <a:path h="6764534" w="9189245">
                <a:moveTo>
                  <a:pt x="0" y="0"/>
                </a:moveTo>
                <a:lnTo>
                  <a:pt x="9189245" y="0"/>
                </a:lnTo>
                <a:lnTo>
                  <a:pt x="9189245" y="6764534"/>
                </a:lnTo>
                <a:lnTo>
                  <a:pt x="0" y="676453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847725"/>
            <a:ext cx="8739783" cy="8535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34"/>
              </a:lnSpc>
              <a:spcBef>
                <a:spcPct val="0"/>
              </a:spcBef>
            </a:pPr>
            <a:r>
              <a:rPr lang="en-US" b="true" sz="4442"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Live Prediction for Coco-Cola Stock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2199034"/>
            <a:ext cx="9108776" cy="4837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51"/>
              </a:lnSpc>
              <a:spcBef>
                <a:spcPct val="0"/>
              </a:spcBef>
            </a:pPr>
            <a:r>
              <a:rPr lang="en-US" b="true" sz="2487"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For Live Prediction We used Our Model Random Forest Regressor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3178068"/>
            <a:ext cx="6423184" cy="4837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51"/>
              </a:lnSpc>
              <a:spcBef>
                <a:spcPct val="0"/>
              </a:spcBef>
            </a:pPr>
            <a:r>
              <a:rPr lang="en-US" b="true" sz="2487"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To Fetch Live Data we used Yahoo Finance API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8386762"/>
            <a:ext cx="4554388" cy="8715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62"/>
              </a:lnSpc>
              <a:spcBef>
                <a:spcPct val="0"/>
              </a:spcBef>
            </a:pPr>
            <a:r>
              <a:rPr lang="en-US" sz="2187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Fetch real time data with intervals and feed to model to get live prediction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50738C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CF5"/>
            </a:solidFill>
          </p:spPr>
        </p:sp>
      </p:grpSp>
      <p:sp>
        <p:nvSpPr>
          <p:cNvPr name="Freeform 6" id="6" descr="preencoded.png"/>
          <p:cNvSpPr/>
          <p:nvPr/>
        </p:nvSpPr>
        <p:spPr>
          <a:xfrm flipH="false" flipV="false" rot="0">
            <a:off x="0" y="0"/>
            <a:ext cx="6858000" cy="10287000"/>
          </a:xfrm>
          <a:custGeom>
            <a:avLst/>
            <a:gdLst/>
            <a:ahLst/>
            <a:cxnLst/>
            <a:rect r="r" b="b" t="t" l="l"/>
            <a:pathLst>
              <a:path h="10287000" w="6858000">
                <a:moveTo>
                  <a:pt x="0" y="0"/>
                </a:moveTo>
                <a:lnTo>
                  <a:pt x="6858000" y="0"/>
                </a:lnTo>
                <a:lnTo>
                  <a:pt x="685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7850237" y="1213396"/>
            <a:ext cx="9445526" cy="2657921"/>
            <a:chOff x="0" y="0"/>
            <a:chExt cx="12594035" cy="354389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2594035" cy="3543895"/>
            </a:xfrm>
            <a:custGeom>
              <a:avLst/>
              <a:gdLst/>
              <a:ahLst/>
              <a:cxnLst/>
              <a:rect r="r" b="b" t="t" l="l"/>
              <a:pathLst>
                <a:path h="3543895" w="12594035">
                  <a:moveTo>
                    <a:pt x="0" y="0"/>
                  </a:moveTo>
                  <a:lnTo>
                    <a:pt x="12594035" y="0"/>
                  </a:lnTo>
                  <a:lnTo>
                    <a:pt x="12594035" y="3543895"/>
                  </a:lnTo>
                  <a:lnTo>
                    <a:pt x="0" y="354389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57150"/>
              <a:ext cx="12594035" cy="360104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6937"/>
                </a:lnSpc>
              </a:pPr>
              <a:r>
                <a:rPr lang="en-US" sz="5562">
                  <a:solidFill>
                    <a:srgbClr val="124E73"/>
                  </a:solidFill>
                  <a:latin typeface="Arimo"/>
                  <a:ea typeface="Arimo"/>
                  <a:cs typeface="Arimo"/>
                  <a:sym typeface="Arimo"/>
                </a:rPr>
                <a:t>Conclusion: Key Takeaways and Future Outlook for KO Stock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7850237" y="4296519"/>
            <a:ext cx="4581079" cy="1633686"/>
            <a:chOff x="0" y="0"/>
            <a:chExt cx="6108105" cy="2178248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108065" cy="2178177"/>
            </a:xfrm>
            <a:custGeom>
              <a:avLst/>
              <a:gdLst/>
              <a:ahLst/>
              <a:cxnLst/>
              <a:rect r="r" b="b" t="t" l="l"/>
              <a:pathLst>
                <a:path h="2178177" w="6108065">
                  <a:moveTo>
                    <a:pt x="0" y="56642"/>
                  </a:moveTo>
                  <a:cubicBezTo>
                    <a:pt x="0" y="25400"/>
                    <a:pt x="25400" y="0"/>
                    <a:pt x="56642" y="0"/>
                  </a:cubicBezTo>
                  <a:lnTo>
                    <a:pt x="6051423" y="0"/>
                  </a:lnTo>
                  <a:cubicBezTo>
                    <a:pt x="6082792" y="0"/>
                    <a:pt x="6108065" y="25400"/>
                    <a:pt x="6108065" y="56642"/>
                  </a:cubicBezTo>
                  <a:lnTo>
                    <a:pt x="6108065" y="2121535"/>
                  </a:lnTo>
                  <a:cubicBezTo>
                    <a:pt x="6108065" y="2152904"/>
                    <a:pt x="6082665" y="2178177"/>
                    <a:pt x="6051423" y="2178177"/>
                  </a:cubicBezTo>
                  <a:lnTo>
                    <a:pt x="56642" y="2178177"/>
                  </a:lnTo>
                  <a:cubicBezTo>
                    <a:pt x="25273" y="2178177"/>
                    <a:pt x="0" y="2152777"/>
                    <a:pt x="0" y="2121535"/>
                  </a:cubicBezTo>
                  <a:close/>
                </a:path>
              </a:pathLst>
            </a:custGeom>
            <a:solidFill>
              <a:srgbClr val="F3EEE3"/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8133755" y="4580036"/>
            <a:ext cx="3544044" cy="442912"/>
            <a:chOff x="0" y="0"/>
            <a:chExt cx="4725392" cy="59055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4725392" cy="590550"/>
            </a:xfrm>
            <a:custGeom>
              <a:avLst/>
              <a:gdLst/>
              <a:ahLst/>
              <a:cxnLst/>
              <a:rect r="r" b="b" t="t" l="l"/>
              <a:pathLst>
                <a:path h="590550" w="4725392">
                  <a:moveTo>
                    <a:pt x="0" y="0"/>
                  </a:moveTo>
                  <a:lnTo>
                    <a:pt x="4725392" y="0"/>
                  </a:lnTo>
                  <a:lnTo>
                    <a:pt x="4725392" y="590550"/>
                  </a:lnTo>
                  <a:lnTo>
                    <a:pt x="0" y="5905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4725392" cy="62865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437"/>
                </a:lnSpc>
              </a:pPr>
              <a:r>
                <a:rPr lang="en-US" sz="2750">
                  <a:solidFill>
                    <a:srgbClr val="2B4150"/>
                  </a:solidFill>
                  <a:latin typeface="Arimo"/>
                  <a:ea typeface="Arimo"/>
                  <a:cs typeface="Arimo"/>
                  <a:sym typeface="Arimo"/>
                </a:rPr>
                <a:t>Real-time Data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8133755" y="5193060"/>
            <a:ext cx="4014044" cy="453629"/>
            <a:chOff x="0" y="0"/>
            <a:chExt cx="5352058" cy="604838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5352058" cy="604838"/>
            </a:xfrm>
            <a:custGeom>
              <a:avLst/>
              <a:gdLst/>
              <a:ahLst/>
              <a:cxnLst/>
              <a:rect r="r" b="b" t="t" l="l"/>
              <a:pathLst>
                <a:path h="604838" w="5352058">
                  <a:moveTo>
                    <a:pt x="0" y="0"/>
                  </a:moveTo>
                  <a:lnTo>
                    <a:pt x="5352058" y="0"/>
                  </a:lnTo>
                  <a:lnTo>
                    <a:pt x="5352058" y="604838"/>
                  </a:lnTo>
                  <a:lnTo>
                    <a:pt x="0" y="60483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95250"/>
              <a:ext cx="5352058" cy="700088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562"/>
                </a:lnSpc>
              </a:pPr>
              <a:r>
                <a:rPr lang="en-US" sz="2187">
                  <a:solidFill>
                    <a:srgbClr val="2B415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Essential for timely analysis.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2714834" y="4296519"/>
            <a:ext cx="4581079" cy="1633686"/>
            <a:chOff x="0" y="0"/>
            <a:chExt cx="6108105" cy="2178248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6108065" cy="2178177"/>
            </a:xfrm>
            <a:custGeom>
              <a:avLst/>
              <a:gdLst/>
              <a:ahLst/>
              <a:cxnLst/>
              <a:rect r="r" b="b" t="t" l="l"/>
              <a:pathLst>
                <a:path h="2178177" w="6108065">
                  <a:moveTo>
                    <a:pt x="0" y="56642"/>
                  </a:moveTo>
                  <a:cubicBezTo>
                    <a:pt x="0" y="25400"/>
                    <a:pt x="25400" y="0"/>
                    <a:pt x="56642" y="0"/>
                  </a:cubicBezTo>
                  <a:lnTo>
                    <a:pt x="6051423" y="0"/>
                  </a:lnTo>
                  <a:cubicBezTo>
                    <a:pt x="6082792" y="0"/>
                    <a:pt x="6108065" y="25400"/>
                    <a:pt x="6108065" y="56642"/>
                  </a:cubicBezTo>
                  <a:lnTo>
                    <a:pt x="6108065" y="2121535"/>
                  </a:lnTo>
                  <a:cubicBezTo>
                    <a:pt x="6108065" y="2152904"/>
                    <a:pt x="6082665" y="2178177"/>
                    <a:pt x="6051423" y="2178177"/>
                  </a:cubicBezTo>
                  <a:lnTo>
                    <a:pt x="56642" y="2178177"/>
                  </a:lnTo>
                  <a:cubicBezTo>
                    <a:pt x="25273" y="2178177"/>
                    <a:pt x="0" y="2152777"/>
                    <a:pt x="0" y="2121535"/>
                  </a:cubicBezTo>
                  <a:close/>
                </a:path>
              </a:pathLst>
            </a:custGeom>
            <a:solidFill>
              <a:srgbClr val="F3EEE3"/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12998351" y="4580036"/>
            <a:ext cx="3544044" cy="442912"/>
            <a:chOff x="0" y="0"/>
            <a:chExt cx="4725392" cy="5905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4725392" cy="590550"/>
            </a:xfrm>
            <a:custGeom>
              <a:avLst/>
              <a:gdLst/>
              <a:ahLst/>
              <a:cxnLst/>
              <a:rect r="r" b="b" t="t" l="l"/>
              <a:pathLst>
                <a:path h="590550" w="4725392">
                  <a:moveTo>
                    <a:pt x="0" y="0"/>
                  </a:moveTo>
                  <a:lnTo>
                    <a:pt x="4725392" y="0"/>
                  </a:lnTo>
                  <a:lnTo>
                    <a:pt x="4725392" y="590550"/>
                  </a:lnTo>
                  <a:lnTo>
                    <a:pt x="0" y="5905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38100"/>
              <a:ext cx="4725392" cy="62865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437"/>
                </a:lnSpc>
              </a:pPr>
              <a:r>
                <a:rPr lang="en-US" sz="2750">
                  <a:solidFill>
                    <a:srgbClr val="2B4150"/>
                  </a:solidFill>
                  <a:latin typeface="Arimo"/>
                  <a:ea typeface="Arimo"/>
                  <a:cs typeface="Arimo"/>
                  <a:sym typeface="Arimo"/>
                </a:rPr>
                <a:t>Moving Averages</a:t>
              </a: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12998351" y="5193060"/>
            <a:ext cx="4014044" cy="453629"/>
            <a:chOff x="0" y="0"/>
            <a:chExt cx="5352058" cy="604838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5352058" cy="604838"/>
            </a:xfrm>
            <a:custGeom>
              <a:avLst/>
              <a:gdLst/>
              <a:ahLst/>
              <a:cxnLst/>
              <a:rect r="r" b="b" t="t" l="l"/>
              <a:pathLst>
                <a:path h="604838" w="5352058">
                  <a:moveTo>
                    <a:pt x="0" y="0"/>
                  </a:moveTo>
                  <a:lnTo>
                    <a:pt x="5352058" y="0"/>
                  </a:lnTo>
                  <a:lnTo>
                    <a:pt x="5352058" y="604838"/>
                  </a:lnTo>
                  <a:lnTo>
                    <a:pt x="0" y="60483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95250"/>
              <a:ext cx="5352058" cy="700088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562"/>
                </a:lnSpc>
              </a:pPr>
              <a:r>
                <a:rPr lang="en-US" sz="2187">
                  <a:solidFill>
                    <a:srgbClr val="2B415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Identify trends and signals.</a:t>
              </a: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7850237" y="6213722"/>
            <a:ext cx="9445526" cy="1633686"/>
            <a:chOff x="0" y="0"/>
            <a:chExt cx="12594035" cy="2178248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12593955" cy="2178177"/>
            </a:xfrm>
            <a:custGeom>
              <a:avLst/>
              <a:gdLst/>
              <a:ahLst/>
              <a:cxnLst/>
              <a:rect r="r" b="b" t="t" l="l"/>
              <a:pathLst>
                <a:path h="2178177" w="12593955">
                  <a:moveTo>
                    <a:pt x="0" y="56642"/>
                  </a:moveTo>
                  <a:cubicBezTo>
                    <a:pt x="0" y="25400"/>
                    <a:pt x="25400" y="0"/>
                    <a:pt x="56642" y="0"/>
                  </a:cubicBezTo>
                  <a:lnTo>
                    <a:pt x="12537313" y="0"/>
                  </a:lnTo>
                  <a:cubicBezTo>
                    <a:pt x="12568682" y="0"/>
                    <a:pt x="12593955" y="25400"/>
                    <a:pt x="12593955" y="56642"/>
                  </a:cubicBezTo>
                  <a:lnTo>
                    <a:pt x="12593955" y="2121535"/>
                  </a:lnTo>
                  <a:cubicBezTo>
                    <a:pt x="12593955" y="2152904"/>
                    <a:pt x="12568555" y="2178177"/>
                    <a:pt x="12537313" y="2178177"/>
                  </a:cubicBezTo>
                  <a:lnTo>
                    <a:pt x="56642" y="2178177"/>
                  </a:lnTo>
                  <a:cubicBezTo>
                    <a:pt x="25273" y="2178177"/>
                    <a:pt x="0" y="2152777"/>
                    <a:pt x="0" y="2121535"/>
                  </a:cubicBezTo>
                  <a:close/>
                </a:path>
              </a:pathLst>
            </a:custGeom>
            <a:solidFill>
              <a:srgbClr val="F3EEE3"/>
            </a:solid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8133755" y="6497241"/>
            <a:ext cx="3544044" cy="442912"/>
            <a:chOff x="0" y="0"/>
            <a:chExt cx="4725392" cy="59055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4725392" cy="590550"/>
            </a:xfrm>
            <a:custGeom>
              <a:avLst/>
              <a:gdLst/>
              <a:ahLst/>
              <a:cxnLst/>
              <a:rect r="r" b="b" t="t" l="l"/>
              <a:pathLst>
                <a:path h="590550" w="4725392">
                  <a:moveTo>
                    <a:pt x="0" y="0"/>
                  </a:moveTo>
                  <a:lnTo>
                    <a:pt x="4725392" y="0"/>
                  </a:lnTo>
                  <a:lnTo>
                    <a:pt x="4725392" y="590550"/>
                  </a:lnTo>
                  <a:lnTo>
                    <a:pt x="0" y="5905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30" id="30"/>
            <p:cNvSpPr txBox="true"/>
            <p:nvPr/>
          </p:nvSpPr>
          <p:spPr>
            <a:xfrm>
              <a:off x="0" y="-38100"/>
              <a:ext cx="4725392" cy="62865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437"/>
                </a:lnSpc>
              </a:pPr>
              <a:r>
                <a:rPr lang="en-US" sz="2750">
                  <a:solidFill>
                    <a:srgbClr val="2B4150"/>
                  </a:solidFill>
                  <a:latin typeface="Arimo"/>
                  <a:ea typeface="Arimo"/>
                  <a:cs typeface="Arimo"/>
                  <a:sym typeface="Arimo"/>
                </a:rPr>
                <a:t>Risk Management</a:t>
              </a:r>
            </a:p>
          </p:txBody>
        </p:sp>
      </p:grpSp>
      <p:grpSp>
        <p:nvGrpSpPr>
          <p:cNvPr name="Group 31" id="31"/>
          <p:cNvGrpSpPr/>
          <p:nvPr/>
        </p:nvGrpSpPr>
        <p:grpSpPr>
          <a:xfrm rot="0">
            <a:off x="8133755" y="7110264"/>
            <a:ext cx="8878491" cy="453629"/>
            <a:chOff x="0" y="0"/>
            <a:chExt cx="11837988" cy="604838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11837988" cy="604838"/>
            </a:xfrm>
            <a:custGeom>
              <a:avLst/>
              <a:gdLst/>
              <a:ahLst/>
              <a:cxnLst/>
              <a:rect r="r" b="b" t="t" l="l"/>
              <a:pathLst>
                <a:path h="604838" w="11837988">
                  <a:moveTo>
                    <a:pt x="0" y="0"/>
                  </a:moveTo>
                  <a:lnTo>
                    <a:pt x="11837988" y="0"/>
                  </a:lnTo>
                  <a:lnTo>
                    <a:pt x="11837988" y="604838"/>
                  </a:lnTo>
                  <a:lnTo>
                    <a:pt x="0" y="60483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33" id="33"/>
            <p:cNvSpPr txBox="true"/>
            <p:nvPr/>
          </p:nvSpPr>
          <p:spPr>
            <a:xfrm>
              <a:off x="0" y="-95250"/>
              <a:ext cx="11837988" cy="700088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562"/>
                </a:lnSpc>
              </a:pPr>
              <a:r>
                <a:rPr lang="en-US" sz="2187">
                  <a:solidFill>
                    <a:srgbClr val="2B415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Critical for investment.</a:t>
              </a:r>
            </a:p>
          </p:txBody>
        </p:sp>
      </p:grpSp>
      <p:grpSp>
        <p:nvGrpSpPr>
          <p:cNvPr name="Group 34" id="34"/>
          <p:cNvGrpSpPr/>
          <p:nvPr/>
        </p:nvGrpSpPr>
        <p:grpSpPr>
          <a:xfrm rot="0">
            <a:off x="7850237" y="8166347"/>
            <a:ext cx="9445526" cy="907256"/>
            <a:chOff x="0" y="0"/>
            <a:chExt cx="12594035" cy="1209675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12594035" cy="1209675"/>
            </a:xfrm>
            <a:custGeom>
              <a:avLst/>
              <a:gdLst/>
              <a:ahLst/>
              <a:cxnLst/>
              <a:rect r="r" b="b" t="t" l="l"/>
              <a:pathLst>
                <a:path h="1209675" w="12594035">
                  <a:moveTo>
                    <a:pt x="0" y="0"/>
                  </a:moveTo>
                  <a:lnTo>
                    <a:pt x="12594035" y="0"/>
                  </a:lnTo>
                  <a:lnTo>
                    <a:pt x="12594035" y="1209675"/>
                  </a:lnTo>
                  <a:lnTo>
                    <a:pt x="0" y="120967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36" id="36"/>
            <p:cNvSpPr txBox="true"/>
            <p:nvPr/>
          </p:nvSpPr>
          <p:spPr>
            <a:xfrm>
              <a:off x="0" y="-95250"/>
              <a:ext cx="12594035" cy="130492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562"/>
                </a:lnSpc>
              </a:pPr>
              <a:r>
                <a:rPr lang="en-US" sz="2187">
                  <a:solidFill>
                    <a:srgbClr val="2B415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Coca-Cola stock shows potential based on trend analysis. Continuous monitoring is essential.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DAGgZdlJ834</dc:identifier>
  <dcterms:modified xsi:type="dcterms:W3CDTF">2011-08-01T06:04:30Z</dcterms:modified>
  <cp:revision>1</cp:revision>
  <dc:title>Coca-Cola-KO-Stock-Analysis-Live-Price-Trends-and-Investment-Insights.pptx</dc:title>
</cp:coreProperties>
</file>