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2" d="100"/>
          <a:sy n="72"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90F5D-BD20-43F6-987A-2CBE84B11652}"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145786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90F5D-BD20-43F6-987A-2CBE84B11652}"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388728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90F5D-BD20-43F6-987A-2CBE84B11652}"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366234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990F5D-BD20-43F6-987A-2CBE84B11652}"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569BE-10BB-4D0F-9879-F3AEEE6EFFA1}" type="slidenum">
              <a:rPr lang="en-IN" smtClean="0"/>
              <a:t>‹#›</a:t>
            </a:fld>
            <a:endParaRPr lang="en-IN"/>
          </a:p>
        </p:txBody>
      </p:sp>
      <p:sp>
        <p:nvSpPr>
          <p:cNvPr id="7" name="Rectangle 6">
            <a:extLst>
              <a:ext uri="{FF2B5EF4-FFF2-40B4-BE49-F238E27FC236}">
                <a16:creationId xmlns:a16="http://schemas.microsoft.com/office/drawing/2014/main" id="{CBECE155-F8EB-4560-B22C-6970C1EF2679}"/>
              </a:ext>
            </a:extLst>
          </p:cNvPr>
          <p:cNvSpPr/>
          <p:nvPr userDrawn="1"/>
        </p:nvSpPr>
        <p:spPr>
          <a:xfrm>
            <a:off x="4506686" y="1541417"/>
            <a:ext cx="3396343" cy="2743200"/>
          </a:xfrm>
          <a:prstGeom prst="rect">
            <a:avLst/>
          </a:prstGeom>
          <a:blipFill dpi="0" rotWithShape="1">
            <a:blip r:embed="rId2">
              <a:alphaModFix amt="29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718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990F5D-BD20-43F6-987A-2CBE84B11652}"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17322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90F5D-BD20-43F6-987A-2CBE84B11652}"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155416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90F5D-BD20-43F6-987A-2CBE84B11652}"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152992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90F5D-BD20-43F6-987A-2CBE84B11652}"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2387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90F5D-BD20-43F6-987A-2CBE84B11652}"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64775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990F5D-BD20-43F6-987A-2CBE84B11652}"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4002414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990F5D-BD20-43F6-987A-2CBE84B11652}"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4569BE-10BB-4D0F-9879-F3AEEE6EFFA1}" type="slidenum">
              <a:rPr lang="en-IN" smtClean="0"/>
              <a:t>‹#›</a:t>
            </a:fld>
            <a:endParaRPr lang="en-IN"/>
          </a:p>
        </p:txBody>
      </p:sp>
    </p:spTree>
    <p:extLst>
      <p:ext uri="{BB962C8B-B14F-4D97-AF65-F5344CB8AC3E}">
        <p14:creationId xmlns:p14="http://schemas.microsoft.com/office/powerpoint/2010/main" val="394256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90F5D-BD20-43F6-987A-2CBE84B11652}" type="datetimeFigureOut">
              <a:rPr lang="en-IN" smtClean="0"/>
              <a:t>28-01-2023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569BE-10BB-4D0F-9879-F3AEEE6EFFA1}" type="slidenum">
              <a:rPr lang="en-IN" smtClean="0"/>
              <a:t>‹#›</a:t>
            </a:fld>
            <a:endParaRPr lang="en-IN"/>
          </a:p>
        </p:txBody>
      </p:sp>
    </p:spTree>
    <p:extLst>
      <p:ext uri="{BB962C8B-B14F-4D97-AF65-F5344CB8AC3E}">
        <p14:creationId xmlns:p14="http://schemas.microsoft.com/office/powerpoint/2010/main" val="3138747525"/>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A17461A-D31A-49D4-A299-8017F149A2A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25CBB66-D1C0-4D84-A921-16B13E2D3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66999" y="-2667001"/>
            <a:ext cx="6858000" cy="12192002"/>
          </a:xfrm>
          <a:prstGeom prst="rect">
            <a:avLst/>
          </a:prstGeom>
        </p:spPr>
      </p:pic>
      <p:sp>
        <p:nvSpPr>
          <p:cNvPr id="4" name="TextBox 3">
            <a:extLst>
              <a:ext uri="{FF2B5EF4-FFF2-40B4-BE49-F238E27FC236}">
                <a16:creationId xmlns:a16="http://schemas.microsoft.com/office/drawing/2014/main" id="{ADD0392B-02CD-4A90-B144-1E3B1D2DA4CE}"/>
              </a:ext>
            </a:extLst>
          </p:cNvPr>
          <p:cNvSpPr txBox="1"/>
          <p:nvPr/>
        </p:nvSpPr>
        <p:spPr>
          <a:xfrm>
            <a:off x="1192696" y="2578211"/>
            <a:ext cx="9660834" cy="1107996"/>
          </a:xfrm>
          <a:prstGeom prst="rect">
            <a:avLst/>
          </a:prstGeom>
          <a:noFill/>
        </p:spPr>
        <p:txBody>
          <a:bodyPr wrap="square" rtlCol="0">
            <a:spAutoFit/>
          </a:bodyPr>
          <a:lstStyle/>
          <a:p>
            <a:pPr algn="ctr"/>
            <a:r>
              <a:rPr lang="en-IN" sz="6600" b="1" dirty="0">
                <a:solidFill>
                  <a:schemeClr val="bg1"/>
                </a:solidFill>
              </a:rPr>
              <a:t>I-FARM</a:t>
            </a:r>
          </a:p>
        </p:txBody>
      </p:sp>
      <p:sp>
        <p:nvSpPr>
          <p:cNvPr id="7" name="TextBox 6">
            <a:extLst>
              <a:ext uri="{FF2B5EF4-FFF2-40B4-BE49-F238E27FC236}">
                <a16:creationId xmlns:a16="http://schemas.microsoft.com/office/drawing/2014/main" id="{FFEFBB37-8F06-4EE6-97F0-57A6DDB3D510}"/>
              </a:ext>
            </a:extLst>
          </p:cNvPr>
          <p:cNvSpPr txBox="1"/>
          <p:nvPr/>
        </p:nvSpPr>
        <p:spPr>
          <a:xfrm>
            <a:off x="4267200" y="3686207"/>
            <a:ext cx="6109251" cy="461665"/>
          </a:xfrm>
          <a:prstGeom prst="rect">
            <a:avLst/>
          </a:prstGeom>
          <a:noFill/>
        </p:spPr>
        <p:txBody>
          <a:bodyPr wrap="square" rtlCol="0">
            <a:spAutoFit/>
          </a:bodyPr>
          <a:lstStyle/>
          <a:p>
            <a:r>
              <a:rPr lang="en-IN" sz="2400" b="1" dirty="0">
                <a:solidFill>
                  <a:schemeClr val="bg1"/>
                </a:solidFill>
              </a:rPr>
              <a:t>Technology for better yield</a:t>
            </a:r>
          </a:p>
        </p:txBody>
      </p:sp>
    </p:spTree>
    <p:extLst>
      <p:ext uri="{BB962C8B-B14F-4D97-AF65-F5344CB8AC3E}">
        <p14:creationId xmlns:p14="http://schemas.microsoft.com/office/powerpoint/2010/main" val="14719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8BF29-EF56-4AED-BD87-318BD817FE2F}"/>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C2CFD74-5356-44B4-9C73-AC49BF5596F4}"/>
              </a:ext>
            </a:extLst>
          </p:cNvPr>
          <p:cNvSpPr txBox="1"/>
          <p:nvPr/>
        </p:nvSpPr>
        <p:spPr>
          <a:xfrm>
            <a:off x="490330" y="768626"/>
            <a:ext cx="5181600" cy="584775"/>
          </a:xfrm>
          <a:prstGeom prst="rect">
            <a:avLst/>
          </a:prstGeom>
          <a:noFill/>
        </p:spPr>
        <p:txBody>
          <a:bodyPr wrap="square" rtlCol="0">
            <a:spAutoFit/>
          </a:bodyPr>
          <a:lstStyle/>
          <a:p>
            <a:r>
              <a:rPr lang="en-US" sz="3200" u="sng" dirty="0"/>
              <a:t>2.6)GOVERNMENT SCHEMES:</a:t>
            </a:r>
            <a:endParaRPr lang="en-IN" sz="3200" u="sng" dirty="0"/>
          </a:p>
        </p:txBody>
      </p:sp>
      <p:sp>
        <p:nvSpPr>
          <p:cNvPr id="5" name="TextBox 4">
            <a:extLst>
              <a:ext uri="{FF2B5EF4-FFF2-40B4-BE49-F238E27FC236}">
                <a16:creationId xmlns:a16="http://schemas.microsoft.com/office/drawing/2014/main" id="{8B221A2B-5F0A-4A95-8FE4-A717758D4E31}"/>
              </a:ext>
            </a:extLst>
          </p:cNvPr>
          <p:cNvSpPr txBox="1"/>
          <p:nvPr/>
        </p:nvSpPr>
        <p:spPr>
          <a:xfrm>
            <a:off x="397564" y="1643269"/>
            <a:ext cx="6100218" cy="3970318"/>
          </a:xfrm>
          <a:prstGeom prst="rect">
            <a:avLst/>
          </a:prstGeom>
          <a:noFill/>
        </p:spPr>
        <p:txBody>
          <a:bodyPr wrap="square" rtlCol="0">
            <a:spAutoFit/>
          </a:bodyPr>
          <a:lstStyle/>
          <a:p>
            <a:r>
              <a:rPr lang="en-US" sz="2800" dirty="0"/>
              <a:t>The government has introduced various schemes for the security of the farmers and the development of the agricultural sector.</a:t>
            </a:r>
            <a:br>
              <a:rPr lang="en-US" sz="2800" dirty="0"/>
            </a:br>
            <a:r>
              <a:rPr lang="en-US" sz="2800" dirty="0"/>
              <a:t>We are providing awareness about the schemes.</a:t>
            </a:r>
          </a:p>
          <a:p>
            <a:endParaRPr lang="en-US" sz="2800" dirty="0"/>
          </a:p>
          <a:p>
            <a:br>
              <a:rPr lang="en-US" sz="2800" dirty="0"/>
            </a:br>
            <a:endParaRPr lang="en-IN" sz="2800" dirty="0"/>
          </a:p>
        </p:txBody>
      </p:sp>
      <p:pic>
        <p:nvPicPr>
          <p:cNvPr id="6" name="Picture 5">
            <a:extLst>
              <a:ext uri="{FF2B5EF4-FFF2-40B4-BE49-F238E27FC236}">
                <a16:creationId xmlns:a16="http://schemas.microsoft.com/office/drawing/2014/main" id="{5BA8C62C-4178-4423-A02A-3487C7E58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4945" y="-650851"/>
            <a:ext cx="4091420" cy="3472422"/>
          </a:xfrm>
          <a:prstGeom prst="rect">
            <a:avLst/>
          </a:prstGeom>
        </p:spPr>
      </p:pic>
      <p:pic>
        <p:nvPicPr>
          <p:cNvPr id="10" name="Picture 9">
            <a:extLst>
              <a:ext uri="{FF2B5EF4-FFF2-40B4-BE49-F238E27FC236}">
                <a16:creationId xmlns:a16="http://schemas.microsoft.com/office/drawing/2014/main" id="{C25F7B79-A7C0-4DB9-AE70-0BE4E02E2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646" y="1471798"/>
            <a:ext cx="4558758" cy="51091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058829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418E6E-44F2-447E-9319-97DDAF81905D}"/>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87DCB8C-66A6-457B-AA36-BFB648CA95C9}"/>
              </a:ext>
            </a:extLst>
          </p:cNvPr>
          <p:cNvSpPr txBox="1"/>
          <p:nvPr/>
        </p:nvSpPr>
        <p:spPr>
          <a:xfrm>
            <a:off x="238539" y="596348"/>
            <a:ext cx="5221357" cy="584775"/>
          </a:xfrm>
          <a:prstGeom prst="rect">
            <a:avLst/>
          </a:prstGeom>
          <a:noFill/>
        </p:spPr>
        <p:txBody>
          <a:bodyPr wrap="square" rtlCol="0">
            <a:spAutoFit/>
          </a:bodyPr>
          <a:lstStyle/>
          <a:p>
            <a:r>
              <a:rPr lang="en-IN" sz="3200" b="1" u="sng" dirty="0"/>
              <a:t>KEY FEATURES:</a:t>
            </a:r>
          </a:p>
        </p:txBody>
      </p:sp>
      <p:sp>
        <p:nvSpPr>
          <p:cNvPr id="4" name="TextBox 3">
            <a:extLst>
              <a:ext uri="{FF2B5EF4-FFF2-40B4-BE49-F238E27FC236}">
                <a16:creationId xmlns:a16="http://schemas.microsoft.com/office/drawing/2014/main" id="{FEAAD025-7E09-4B05-A7E4-93F906102A1A}"/>
              </a:ext>
            </a:extLst>
          </p:cNvPr>
          <p:cNvSpPr txBox="1"/>
          <p:nvPr/>
        </p:nvSpPr>
        <p:spPr>
          <a:xfrm>
            <a:off x="450574" y="1643270"/>
            <a:ext cx="2133600" cy="954107"/>
          </a:xfrm>
          <a:prstGeom prst="rect">
            <a:avLst/>
          </a:prstGeom>
          <a:noFill/>
        </p:spPr>
        <p:txBody>
          <a:bodyPr wrap="square" rtlCol="0">
            <a:spAutoFit/>
          </a:bodyPr>
          <a:lstStyle/>
          <a:p>
            <a:r>
              <a:rPr lang="en-IN" sz="2800" dirty="0"/>
              <a:t>1)CHATBOT:</a:t>
            </a:r>
          </a:p>
          <a:p>
            <a:endParaRPr lang="en-IN" sz="2800" dirty="0"/>
          </a:p>
        </p:txBody>
      </p:sp>
      <p:sp>
        <p:nvSpPr>
          <p:cNvPr id="5" name="TextBox 4">
            <a:extLst>
              <a:ext uri="{FF2B5EF4-FFF2-40B4-BE49-F238E27FC236}">
                <a16:creationId xmlns:a16="http://schemas.microsoft.com/office/drawing/2014/main" id="{CABFBACB-D9F2-40B9-8573-D6B6FC298839}"/>
              </a:ext>
            </a:extLst>
          </p:cNvPr>
          <p:cNvSpPr txBox="1"/>
          <p:nvPr/>
        </p:nvSpPr>
        <p:spPr>
          <a:xfrm>
            <a:off x="450575" y="2597377"/>
            <a:ext cx="5459896" cy="1015663"/>
          </a:xfrm>
          <a:prstGeom prst="rect">
            <a:avLst/>
          </a:prstGeom>
          <a:noFill/>
        </p:spPr>
        <p:txBody>
          <a:bodyPr wrap="square" rtlCol="0">
            <a:spAutoFit/>
          </a:bodyPr>
          <a:lstStyle/>
          <a:p>
            <a:r>
              <a:rPr lang="en-US" sz="2000" dirty="0"/>
              <a:t>We have implemented the chatbot “farm expert” which  helps in answering the queries of farmers and assist the farmers</a:t>
            </a:r>
            <a:r>
              <a:rPr lang="en-US" dirty="0"/>
              <a:t>. </a:t>
            </a:r>
            <a:endParaRPr lang="en-IN" dirty="0"/>
          </a:p>
        </p:txBody>
      </p:sp>
      <p:pic>
        <p:nvPicPr>
          <p:cNvPr id="9" name="Picture 8">
            <a:extLst>
              <a:ext uri="{FF2B5EF4-FFF2-40B4-BE49-F238E27FC236}">
                <a16:creationId xmlns:a16="http://schemas.microsoft.com/office/drawing/2014/main" id="{D2B4E9A2-49BC-4B66-AF00-FC419DDB9E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4812" y="-31337"/>
            <a:ext cx="3145727" cy="2669805"/>
          </a:xfrm>
          <a:prstGeom prst="rect">
            <a:avLst/>
          </a:prstGeom>
        </p:spPr>
      </p:pic>
      <p:pic>
        <p:nvPicPr>
          <p:cNvPr id="11" name="Picture 10">
            <a:extLst>
              <a:ext uri="{FF2B5EF4-FFF2-40B4-BE49-F238E27FC236}">
                <a16:creationId xmlns:a16="http://schemas.microsoft.com/office/drawing/2014/main" id="{466CF266-3886-4989-BBA5-B8F445A5E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124" y="2491409"/>
            <a:ext cx="5120301" cy="3790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305225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51C0E6-7018-4DE7-8C4F-74E8D9D2AA75}"/>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C657163-9E30-4D39-AF58-BE31881C6A0B}"/>
              </a:ext>
            </a:extLst>
          </p:cNvPr>
          <p:cNvSpPr txBox="1"/>
          <p:nvPr/>
        </p:nvSpPr>
        <p:spPr>
          <a:xfrm>
            <a:off x="331303" y="410817"/>
            <a:ext cx="4625009" cy="461665"/>
          </a:xfrm>
          <a:prstGeom prst="rect">
            <a:avLst/>
          </a:prstGeom>
          <a:noFill/>
        </p:spPr>
        <p:txBody>
          <a:bodyPr wrap="square" rtlCol="0">
            <a:spAutoFit/>
          </a:bodyPr>
          <a:lstStyle/>
          <a:p>
            <a:r>
              <a:rPr lang="en-IN" sz="2400" dirty="0"/>
              <a:t>2)GOOGLE TRANSLATE WIDGET :</a:t>
            </a:r>
          </a:p>
        </p:txBody>
      </p:sp>
      <p:pic>
        <p:nvPicPr>
          <p:cNvPr id="5" name="Picture 4">
            <a:extLst>
              <a:ext uri="{FF2B5EF4-FFF2-40B4-BE49-F238E27FC236}">
                <a16:creationId xmlns:a16="http://schemas.microsoft.com/office/drawing/2014/main" id="{F56F75DC-7539-4AD7-B883-7565DD22E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869" y="2425148"/>
            <a:ext cx="5300870" cy="40220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D52653C-6847-4724-94BE-67C1B0C0071E}"/>
              </a:ext>
            </a:extLst>
          </p:cNvPr>
          <p:cNvSpPr txBox="1"/>
          <p:nvPr/>
        </p:nvSpPr>
        <p:spPr>
          <a:xfrm>
            <a:off x="556592" y="1258957"/>
            <a:ext cx="4492486" cy="923330"/>
          </a:xfrm>
          <a:prstGeom prst="rect">
            <a:avLst/>
          </a:prstGeom>
          <a:noFill/>
        </p:spPr>
        <p:txBody>
          <a:bodyPr wrap="square" rtlCol="0">
            <a:spAutoFit/>
          </a:bodyPr>
          <a:lstStyle/>
          <a:p>
            <a:r>
              <a:rPr lang="en-IN" dirty="0"/>
              <a:t>This creates a user- friendly environment for a farmer </a:t>
            </a:r>
            <a:r>
              <a:rPr lang="en-IN" dirty="0" err="1"/>
              <a:t>inorder</a:t>
            </a:r>
            <a:r>
              <a:rPr lang="en-IN" dirty="0"/>
              <a:t> to access the website in his/her native language.</a:t>
            </a:r>
          </a:p>
        </p:txBody>
      </p:sp>
      <p:pic>
        <p:nvPicPr>
          <p:cNvPr id="8" name="Picture 7">
            <a:extLst>
              <a:ext uri="{FF2B5EF4-FFF2-40B4-BE49-F238E27FC236}">
                <a16:creationId xmlns:a16="http://schemas.microsoft.com/office/drawing/2014/main" id="{EB9DAF0A-8CA6-4854-B6CC-B66E98A40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199" y="-608628"/>
            <a:ext cx="4389369" cy="3725295"/>
          </a:xfrm>
          <a:prstGeom prst="rect">
            <a:avLst/>
          </a:prstGeom>
        </p:spPr>
      </p:pic>
    </p:spTree>
    <p:extLst>
      <p:ext uri="{BB962C8B-B14F-4D97-AF65-F5344CB8AC3E}">
        <p14:creationId xmlns:p14="http://schemas.microsoft.com/office/powerpoint/2010/main" val="34480659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64AFCE-6E2B-4CA8-B628-1C1992AD10D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F0D5285-8719-4119-BDC3-5AAC4861A2CE}"/>
              </a:ext>
            </a:extLst>
          </p:cNvPr>
          <p:cNvSpPr txBox="1"/>
          <p:nvPr/>
        </p:nvSpPr>
        <p:spPr>
          <a:xfrm>
            <a:off x="530087" y="530087"/>
            <a:ext cx="3962400" cy="1077218"/>
          </a:xfrm>
          <a:prstGeom prst="rect">
            <a:avLst/>
          </a:prstGeom>
          <a:noFill/>
        </p:spPr>
        <p:txBody>
          <a:bodyPr wrap="square" rtlCol="0">
            <a:spAutoFit/>
          </a:bodyPr>
          <a:lstStyle/>
          <a:p>
            <a:r>
              <a:rPr lang="en-US" sz="3200" u="sng" dirty="0"/>
              <a:t>INDEX:</a:t>
            </a:r>
          </a:p>
          <a:p>
            <a:endParaRPr lang="en-IN" sz="3200" u="sng" dirty="0"/>
          </a:p>
        </p:txBody>
      </p:sp>
      <p:sp>
        <p:nvSpPr>
          <p:cNvPr id="8" name="TextBox 7">
            <a:extLst>
              <a:ext uri="{FF2B5EF4-FFF2-40B4-BE49-F238E27FC236}">
                <a16:creationId xmlns:a16="http://schemas.microsoft.com/office/drawing/2014/main" id="{1830E7A8-2A32-4A6F-99E6-E64E120C6A38}"/>
              </a:ext>
            </a:extLst>
          </p:cNvPr>
          <p:cNvSpPr txBox="1"/>
          <p:nvPr/>
        </p:nvSpPr>
        <p:spPr>
          <a:xfrm>
            <a:off x="530088" y="1338470"/>
            <a:ext cx="5420140" cy="3539430"/>
          </a:xfrm>
          <a:prstGeom prst="rect">
            <a:avLst/>
          </a:prstGeom>
          <a:noFill/>
        </p:spPr>
        <p:txBody>
          <a:bodyPr wrap="square" rtlCol="0">
            <a:spAutoFit/>
          </a:bodyPr>
          <a:lstStyle/>
          <a:p>
            <a:r>
              <a:rPr lang="en-US" sz="2800" dirty="0"/>
              <a:t>1)PROBLEM STATEMENT</a:t>
            </a:r>
          </a:p>
          <a:p>
            <a:r>
              <a:rPr lang="en-US" sz="2800" dirty="0"/>
              <a:t>2)SOLUTIONS</a:t>
            </a:r>
          </a:p>
          <a:p>
            <a:r>
              <a:rPr lang="en-US" sz="2800" dirty="0"/>
              <a:t>2.1)CROP PREDICTION</a:t>
            </a:r>
          </a:p>
          <a:p>
            <a:r>
              <a:rPr lang="en-US" sz="2800" dirty="0"/>
              <a:t>2.2)PRICE PREDICTION</a:t>
            </a:r>
          </a:p>
          <a:p>
            <a:r>
              <a:rPr lang="en-US" sz="2800" dirty="0"/>
              <a:t>2.3)YIELD PREDICTION</a:t>
            </a:r>
          </a:p>
          <a:p>
            <a:r>
              <a:rPr lang="en-US" sz="2800" dirty="0"/>
              <a:t>2.4)FERTILISER SUGGESTION</a:t>
            </a:r>
          </a:p>
          <a:p>
            <a:r>
              <a:rPr lang="en-US" sz="2800" dirty="0"/>
              <a:t>2.5)DISEASE DETECTION</a:t>
            </a:r>
          </a:p>
          <a:p>
            <a:r>
              <a:rPr lang="en-US" sz="2800" dirty="0"/>
              <a:t>2.6)GOVERNMENT SCHEMES</a:t>
            </a:r>
            <a:endParaRPr lang="en-IN" sz="2800" dirty="0"/>
          </a:p>
        </p:txBody>
      </p:sp>
      <p:pic>
        <p:nvPicPr>
          <p:cNvPr id="5" name="Picture 4">
            <a:extLst>
              <a:ext uri="{FF2B5EF4-FFF2-40B4-BE49-F238E27FC236}">
                <a16:creationId xmlns:a16="http://schemas.microsoft.com/office/drawing/2014/main" id="{4CFD917F-B0AA-4793-8D0C-B455D55CC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82" y="3959614"/>
            <a:ext cx="4714874" cy="4001554"/>
          </a:xfrm>
          <a:prstGeom prst="rect">
            <a:avLst/>
          </a:prstGeom>
        </p:spPr>
      </p:pic>
    </p:spTree>
    <p:extLst>
      <p:ext uri="{BB962C8B-B14F-4D97-AF65-F5344CB8AC3E}">
        <p14:creationId xmlns:p14="http://schemas.microsoft.com/office/powerpoint/2010/main" val="38936639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3E6AC0-2933-4FEE-88E6-A19A4F815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407" y="4031673"/>
            <a:ext cx="5121324" cy="4346511"/>
          </a:xfrm>
          <a:prstGeom prst="rect">
            <a:avLst/>
          </a:prstGeom>
        </p:spPr>
      </p:pic>
      <p:sp>
        <p:nvSpPr>
          <p:cNvPr id="4" name="Rectangle 3">
            <a:extLst>
              <a:ext uri="{FF2B5EF4-FFF2-40B4-BE49-F238E27FC236}">
                <a16:creationId xmlns:a16="http://schemas.microsoft.com/office/drawing/2014/main" id="{AEACA005-8FFF-490F-ACD3-34295D9238F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DA86E8-21B1-416B-A109-6668DE87A1F6}"/>
              </a:ext>
            </a:extLst>
          </p:cNvPr>
          <p:cNvSpPr txBox="1"/>
          <p:nvPr/>
        </p:nvSpPr>
        <p:spPr>
          <a:xfrm>
            <a:off x="740314" y="1520184"/>
            <a:ext cx="10163213" cy="3323987"/>
          </a:xfrm>
          <a:prstGeom prst="rect">
            <a:avLst/>
          </a:prstGeom>
          <a:solidFill>
            <a:schemeClr val="bg1"/>
          </a:solidFill>
        </p:spPr>
        <p:txBody>
          <a:bodyPr wrap="square" rtlCol="0">
            <a:spAutoFit/>
          </a:bodyPr>
          <a:lstStyle/>
          <a:p>
            <a:r>
              <a:rPr lang="en-US" sz="2400" dirty="0"/>
              <a:t>Agriculture Sector is a major contributor to Indian Economy. In a country like India, which has ever increasing demand of food due to rising population , advances in agriculture sector are required to meet the needs.</a:t>
            </a:r>
            <a:endParaRPr lang="en-US" sz="2400" dirty="0">
              <a:solidFill>
                <a:srgbClr val="FF0000"/>
              </a:solidFill>
            </a:endParaRPr>
          </a:p>
          <a:p>
            <a:r>
              <a:rPr lang="en-US" sz="2400" dirty="0"/>
              <a:t>India's agriculture sector is under crisis for nearly two decades now. The suicidal cases are growing in numbers over the years.</a:t>
            </a:r>
          </a:p>
          <a:p>
            <a:r>
              <a:rPr lang="en-US" sz="2400" dirty="0"/>
              <a:t>This project presents the concept of smart farming where agriculture is done by precisely managing data related to crop field parameters in order to achieve optimized outputs at minimum disturbances to the environment.</a:t>
            </a:r>
          </a:p>
          <a:p>
            <a:r>
              <a:rPr lang="en-US" dirty="0"/>
              <a:t> </a:t>
            </a:r>
            <a:endParaRPr lang="en-IN" dirty="0"/>
          </a:p>
        </p:txBody>
      </p:sp>
      <p:sp>
        <p:nvSpPr>
          <p:cNvPr id="7" name="TextBox 6">
            <a:extLst>
              <a:ext uri="{FF2B5EF4-FFF2-40B4-BE49-F238E27FC236}">
                <a16:creationId xmlns:a16="http://schemas.microsoft.com/office/drawing/2014/main" id="{4CD82846-0C1A-4CF9-ABF6-A2B7F4EF1D97}"/>
              </a:ext>
            </a:extLst>
          </p:cNvPr>
          <p:cNvSpPr txBox="1"/>
          <p:nvPr/>
        </p:nvSpPr>
        <p:spPr>
          <a:xfrm>
            <a:off x="689113" y="358673"/>
            <a:ext cx="7388087" cy="1077218"/>
          </a:xfrm>
          <a:prstGeom prst="rect">
            <a:avLst/>
          </a:prstGeom>
          <a:noFill/>
        </p:spPr>
        <p:txBody>
          <a:bodyPr wrap="square" rtlCol="0">
            <a:spAutoFit/>
          </a:bodyPr>
          <a:lstStyle/>
          <a:p>
            <a:r>
              <a:rPr lang="en-US" sz="3200" u="sng" dirty="0"/>
              <a:t>1)PROBLEM STATEMENT</a:t>
            </a:r>
          </a:p>
          <a:p>
            <a:r>
              <a:rPr lang="en-US" sz="3200" u="sng" dirty="0"/>
              <a:t>(OPEN INNOVATION)</a:t>
            </a:r>
            <a:endParaRPr lang="en-IN" sz="3200" u="sng" dirty="0"/>
          </a:p>
        </p:txBody>
      </p:sp>
    </p:spTree>
    <p:extLst>
      <p:ext uri="{BB962C8B-B14F-4D97-AF65-F5344CB8AC3E}">
        <p14:creationId xmlns:p14="http://schemas.microsoft.com/office/powerpoint/2010/main" val="219605616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5F3B5D-AA41-4E14-A70B-480EBB3E10DD}"/>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2C972ED8-3F60-43BF-A03B-6E71B4A097F0}"/>
              </a:ext>
            </a:extLst>
          </p:cNvPr>
          <p:cNvSpPr txBox="1"/>
          <p:nvPr/>
        </p:nvSpPr>
        <p:spPr>
          <a:xfrm>
            <a:off x="715617" y="1577009"/>
            <a:ext cx="8693426" cy="4431983"/>
          </a:xfrm>
          <a:prstGeom prst="rect">
            <a:avLst/>
          </a:prstGeom>
          <a:noFill/>
        </p:spPr>
        <p:txBody>
          <a:bodyPr wrap="square" rtlCol="0">
            <a:spAutoFit/>
          </a:bodyPr>
          <a:lstStyle/>
          <a:p>
            <a:r>
              <a:rPr lang="en-US" sz="2400" dirty="0"/>
              <a:t>So, we have designed the system using machine learning algorithms  and deep learning algorithms for the betterment of farmers. </a:t>
            </a:r>
          </a:p>
          <a:p>
            <a:r>
              <a:rPr lang="en-US" sz="2400" dirty="0"/>
              <a:t>Our system will predict :</a:t>
            </a:r>
          </a:p>
          <a:p>
            <a:pPr marL="285750" indent="-285750">
              <a:buFont typeface="Wingdings" panose="05000000000000000000" pitchFamily="2" charset="2"/>
              <a:buChar char="§"/>
            </a:pPr>
            <a:r>
              <a:rPr lang="en-US" sz="2400" dirty="0"/>
              <a:t>Recommending crop to be grown based on soil and climatic conditions.</a:t>
            </a:r>
          </a:p>
          <a:p>
            <a:pPr marL="285750" indent="-285750">
              <a:buFont typeface="Wingdings" panose="05000000000000000000" pitchFamily="2" charset="2"/>
              <a:buChar char="§"/>
            </a:pPr>
            <a:r>
              <a:rPr lang="en-US" sz="2400" dirty="0"/>
              <a:t>Predicting the Yield of the crop based on the geographical aspects</a:t>
            </a:r>
          </a:p>
          <a:p>
            <a:pPr marL="285750" indent="-285750">
              <a:buFont typeface="Wingdings" panose="05000000000000000000" pitchFamily="2" charset="2"/>
              <a:buChar char="§"/>
            </a:pPr>
            <a:r>
              <a:rPr lang="en-US" sz="2400" dirty="0"/>
              <a:t>Predicting the modal price of the crop based on the historic data.</a:t>
            </a:r>
          </a:p>
          <a:p>
            <a:pPr marL="285750" indent="-285750">
              <a:buFont typeface="Wingdings" panose="05000000000000000000" pitchFamily="2" charset="2"/>
              <a:buChar char="§"/>
            </a:pPr>
            <a:r>
              <a:rPr lang="en-US" sz="2400" dirty="0"/>
              <a:t>Classifying the health status of the crop based on the images of leaves.</a:t>
            </a:r>
          </a:p>
          <a:p>
            <a:pPr marL="285750" indent="-285750">
              <a:buFont typeface="Wingdings" panose="05000000000000000000" pitchFamily="2" charset="2"/>
              <a:buChar char="§"/>
            </a:pPr>
            <a:r>
              <a:rPr lang="en-US" sz="2400" dirty="0">
                <a:cs typeface="Times New Roman" panose="02020603050405020304" pitchFamily="18" charset="0"/>
              </a:rPr>
              <a:t>Providing farmers regarding  awareness about current government schemas.</a:t>
            </a:r>
          </a:p>
          <a:p>
            <a:endParaRPr lang="en-IN" dirty="0"/>
          </a:p>
        </p:txBody>
      </p:sp>
      <p:sp>
        <p:nvSpPr>
          <p:cNvPr id="5" name="TextBox 4">
            <a:extLst>
              <a:ext uri="{FF2B5EF4-FFF2-40B4-BE49-F238E27FC236}">
                <a16:creationId xmlns:a16="http://schemas.microsoft.com/office/drawing/2014/main" id="{14BC7967-3CA6-4557-B653-C39F07134C7E}"/>
              </a:ext>
            </a:extLst>
          </p:cNvPr>
          <p:cNvSpPr txBox="1"/>
          <p:nvPr/>
        </p:nvSpPr>
        <p:spPr>
          <a:xfrm>
            <a:off x="715617" y="583096"/>
            <a:ext cx="3101009" cy="584775"/>
          </a:xfrm>
          <a:prstGeom prst="rect">
            <a:avLst/>
          </a:prstGeom>
          <a:noFill/>
        </p:spPr>
        <p:txBody>
          <a:bodyPr wrap="square" rtlCol="0">
            <a:spAutoFit/>
          </a:bodyPr>
          <a:lstStyle/>
          <a:p>
            <a:r>
              <a:rPr lang="en-US" sz="3200" u="sng" dirty="0"/>
              <a:t>2)SOLUTIONS:</a:t>
            </a:r>
            <a:endParaRPr lang="en-IN" sz="3200" u="sng" dirty="0"/>
          </a:p>
        </p:txBody>
      </p:sp>
      <p:pic>
        <p:nvPicPr>
          <p:cNvPr id="6" name="Picture 5">
            <a:extLst>
              <a:ext uri="{FF2B5EF4-FFF2-40B4-BE49-F238E27FC236}">
                <a16:creationId xmlns:a16="http://schemas.microsoft.com/office/drawing/2014/main" id="{5C6256FD-6A4C-4372-BFD1-AB239533B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247" y="-818310"/>
            <a:ext cx="5162550" cy="4381500"/>
          </a:xfrm>
          <a:prstGeom prst="rect">
            <a:avLst/>
          </a:prstGeom>
        </p:spPr>
      </p:pic>
    </p:spTree>
    <p:extLst>
      <p:ext uri="{BB962C8B-B14F-4D97-AF65-F5344CB8AC3E}">
        <p14:creationId xmlns:p14="http://schemas.microsoft.com/office/powerpoint/2010/main" val="1630854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97C136-3EEB-4B0B-B4BC-9AB11339F9BF}"/>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E6C07DF-E5B9-4FE2-81D3-F637F6B62E14}"/>
              </a:ext>
            </a:extLst>
          </p:cNvPr>
          <p:cNvSpPr txBox="1"/>
          <p:nvPr/>
        </p:nvSpPr>
        <p:spPr>
          <a:xfrm>
            <a:off x="901149" y="490330"/>
            <a:ext cx="4810537" cy="584775"/>
          </a:xfrm>
          <a:prstGeom prst="rect">
            <a:avLst/>
          </a:prstGeom>
          <a:noFill/>
        </p:spPr>
        <p:txBody>
          <a:bodyPr wrap="square" rtlCol="0">
            <a:spAutoFit/>
          </a:bodyPr>
          <a:lstStyle/>
          <a:p>
            <a:r>
              <a:rPr lang="en-US" sz="3200" u="sng" dirty="0"/>
              <a:t>2.1)CROP PREDICTION:</a:t>
            </a:r>
            <a:endParaRPr lang="en-IN" sz="3200" u="sng" dirty="0"/>
          </a:p>
        </p:txBody>
      </p:sp>
      <p:sp>
        <p:nvSpPr>
          <p:cNvPr id="5" name="TextBox 4">
            <a:extLst>
              <a:ext uri="{FF2B5EF4-FFF2-40B4-BE49-F238E27FC236}">
                <a16:creationId xmlns:a16="http://schemas.microsoft.com/office/drawing/2014/main" id="{51FB8474-4EAC-429D-A756-DAD32D0C02D9}"/>
              </a:ext>
            </a:extLst>
          </p:cNvPr>
          <p:cNvSpPr txBox="1"/>
          <p:nvPr/>
        </p:nvSpPr>
        <p:spPr>
          <a:xfrm>
            <a:off x="901149" y="1683026"/>
            <a:ext cx="5704801" cy="2308324"/>
          </a:xfrm>
          <a:prstGeom prst="rect">
            <a:avLst/>
          </a:prstGeom>
          <a:noFill/>
        </p:spPr>
        <p:txBody>
          <a:bodyPr wrap="square" rtlCol="0">
            <a:spAutoFit/>
          </a:bodyPr>
          <a:lstStyle/>
          <a:p>
            <a:r>
              <a:rPr lang="en-US" sz="2400" dirty="0"/>
              <a:t>The system requires inputs soil composition and its Ph, average annual rainfall(mm), temperature, from the user. Based on the given parameters the system will predict the Production (in quintals) for the crop and yield of the crop per acre.</a:t>
            </a:r>
            <a:endParaRPr lang="en-IN" sz="2400" dirty="0"/>
          </a:p>
        </p:txBody>
      </p:sp>
      <p:pic>
        <p:nvPicPr>
          <p:cNvPr id="6" name="Picture 5">
            <a:extLst>
              <a:ext uri="{FF2B5EF4-FFF2-40B4-BE49-F238E27FC236}">
                <a16:creationId xmlns:a16="http://schemas.microsoft.com/office/drawing/2014/main" id="{115D84EA-4932-49AD-AAA0-D3031AC5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818" y="-299888"/>
            <a:ext cx="3081271" cy="2886941"/>
          </a:xfrm>
          <a:prstGeom prst="rect">
            <a:avLst/>
          </a:prstGeom>
        </p:spPr>
      </p:pic>
      <p:pic>
        <p:nvPicPr>
          <p:cNvPr id="12" name="Picture 11">
            <a:extLst>
              <a:ext uri="{FF2B5EF4-FFF2-40B4-BE49-F238E27FC236}">
                <a16:creationId xmlns:a16="http://schemas.microsoft.com/office/drawing/2014/main" id="{0E2FD21B-6E03-4535-ABD2-D3A72B019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126" y="1728914"/>
            <a:ext cx="4509411" cy="47717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72203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03C2E1-44D1-4390-BCD3-024B6748DE69}"/>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CC3832-AD50-4E52-AD32-2B282357492C}"/>
              </a:ext>
            </a:extLst>
          </p:cNvPr>
          <p:cNvSpPr txBox="1"/>
          <p:nvPr/>
        </p:nvSpPr>
        <p:spPr>
          <a:xfrm>
            <a:off x="927652" y="768626"/>
            <a:ext cx="4373218" cy="584775"/>
          </a:xfrm>
          <a:prstGeom prst="rect">
            <a:avLst/>
          </a:prstGeom>
          <a:noFill/>
        </p:spPr>
        <p:txBody>
          <a:bodyPr wrap="square" rtlCol="0">
            <a:spAutoFit/>
          </a:bodyPr>
          <a:lstStyle/>
          <a:p>
            <a:r>
              <a:rPr lang="en-US" sz="3200" u="sng" dirty="0"/>
              <a:t>2.2)PRICE PREDICTION:</a:t>
            </a:r>
            <a:endParaRPr lang="en-IN" sz="3200" u="sng" dirty="0"/>
          </a:p>
        </p:txBody>
      </p:sp>
      <p:sp>
        <p:nvSpPr>
          <p:cNvPr id="5" name="TextBox 4">
            <a:extLst>
              <a:ext uri="{FF2B5EF4-FFF2-40B4-BE49-F238E27FC236}">
                <a16:creationId xmlns:a16="http://schemas.microsoft.com/office/drawing/2014/main" id="{924F2554-960D-4A36-AADC-C7010570C4C3}"/>
              </a:ext>
            </a:extLst>
          </p:cNvPr>
          <p:cNvSpPr txBox="1"/>
          <p:nvPr/>
        </p:nvSpPr>
        <p:spPr>
          <a:xfrm>
            <a:off x="927653" y="1749287"/>
            <a:ext cx="4974383" cy="3046988"/>
          </a:xfrm>
          <a:prstGeom prst="rect">
            <a:avLst/>
          </a:prstGeom>
          <a:noFill/>
        </p:spPr>
        <p:txBody>
          <a:bodyPr wrap="square" rtlCol="0">
            <a:spAutoFit/>
          </a:bodyPr>
          <a:lstStyle/>
          <a:p>
            <a:r>
              <a:rPr lang="en-US" sz="2400" dirty="0"/>
              <a:t>Price Prediction nowadays, has become a very important agricultural problem. The aim of this project is to predict the crop price for the next rotation. This provides the farmer with an insight of what the future price (per quintal) of the crop that farmer is going to harvest.</a:t>
            </a:r>
            <a:endParaRPr lang="en-IN" sz="2400" dirty="0"/>
          </a:p>
        </p:txBody>
      </p:sp>
      <p:pic>
        <p:nvPicPr>
          <p:cNvPr id="6" name="Picture 5">
            <a:extLst>
              <a:ext uri="{FF2B5EF4-FFF2-40B4-BE49-F238E27FC236}">
                <a16:creationId xmlns:a16="http://schemas.microsoft.com/office/drawing/2014/main" id="{80DE8583-B647-4FE3-A10E-706320ADE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3165" y="-531998"/>
            <a:ext cx="4086488" cy="3062636"/>
          </a:xfrm>
          <a:prstGeom prst="rect">
            <a:avLst/>
          </a:prstGeom>
        </p:spPr>
      </p:pic>
      <p:pic>
        <p:nvPicPr>
          <p:cNvPr id="12" name="Picture 11">
            <a:extLst>
              <a:ext uri="{FF2B5EF4-FFF2-40B4-BE49-F238E27FC236}">
                <a16:creationId xmlns:a16="http://schemas.microsoft.com/office/drawing/2014/main" id="{5D835990-C83D-452F-B5FD-BC1346361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041" y="1749287"/>
            <a:ext cx="4427368" cy="46376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2666872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EDB46B-C29F-486D-AB4A-A54E5EC4497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C397F5A-1949-4ECE-A5FD-A14174BD3E5B}"/>
              </a:ext>
            </a:extLst>
          </p:cNvPr>
          <p:cNvSpPr txBox="1"/>
          <p:nvPr/>
        </p:nvSpPr>
        <p:spPr>
          <a:xfrm>
            <a:off x="649357" y="622852"/>
            <a:ext cx="4678017" cy="646331"/>
          </a:xfrm>
          <a:prstGeom prst="rect">
            <a:avLst/>
          </a:prstGeom>
          <a:noFill/>
        </p:spPr>
        <p:txBody>
          <a:bodyPr wrap="square" rtlCol="0">
            <a:spAutoFit/>
          </a:bodyPr>
          <a:lstStyle/>
          <a:p>
            <a:r>
              <a:rPr lang="en-US" sz="3600" u="sng" dirty="0"/>
              <a:t>2.3)YIELD PREDICTION:</a:t>
            </a:r>
            <a:endParaRPr lang="en-IN" sz="3600" u="sng" dirty="0"/>
          </a:p>
        </p:txBody>
      </p:sp>
      <p:sp>
        <p:nvSpPr>
          <p:cNvPr id="4" name="TextBox 3">
            <a:extLst>
              <a:ext uri="{FF2B5EF4-FFF2-40B4-BE49-F238E27FC236}">
                <a16:creationId xmlns:a16="http://schemas.microsoft.com/office/drawing/2014/main" id="{6C44A521-85AD-47B3-9C3E-5F81EABBB007}"/>
              </a:ext>
            </a:extLst>
          </p:cNvPr>
          <p:cNvSpPr txBox="1"/>
          <p:nvPr/>
        </p:nvSpPr>
        <p:spPr>
          <a:xfrm>
            <a:off x="649357" y="1468582"/>
            <a:ext cx="5793007" cy="2308324"/>
          </a:xfrm>
          <a:prstGeom prst="rect">
            <a:avLst/>
          </a:prstGeom>
          <a:noFill/>
        </p:spPr>
        <p:txBody>
          <a:bodyPr wrap="square" rtlCol="0">
            <a:spAutoFit/>
          </a:bodyPr>
          <a:lstStyle/>
          <a:p>
            <a:r>
              <a:rPr lang="en-US" sz="2400" dirty="0"/>
              <a:t>The system requires inputs such as state, year, crop name, area, average annual rainfall(mm) from the user. Based on the given parameters the system will predict the Production (in quintals) for the crop and yield of the crop per acre.</a:t>
            </a:r>
            <a:endParaRPr lang="en-IN" sz="2400" dirty="0"/>
          </a:p>
        </p:txBody>
      </p:sp>
      <p:pic>
        <p:nvPicPr>
          <p:cNvPr id="6" name="Picture 5">
            <a:extLst>
              <a:ext uri="{FF2B5EF4-FFF2-40B4-BE49-F238E27FC236}">
                <a16:creationId xmlns:a16="http://schemas.microsoft.com/office/drawing/2014/main" id="{A5B79B2E-9715-446D-9F3B-FD325FED0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2545" y="-576678"/>
            <a:ext cx="3962400" cy="3362923"/>
          </a:xfrm>
          <a:prstGeom prst="rect">
            <a:avLst/>
          </a:prstGeom>
        </p:spPr>
      </p:pic>
      <p:pic>
        <p:nvPicPr>
          <p:cNvPr id="10" name="Picture 9">
            <a:extLst>
              <a:ext uri="{FF2B5EF4-FFF2-40B4-BE49-F238E27FC236}">
                <a16:creationId xmlns:a16="http://schemas.microsoft.com/office/drawing/2014/main" id="{052CCA7A-E031-4069-BCE9-973BF4E8C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824" y="1835777"/>
            <a:ext cx="4295766" cy="42810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40093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56841C-6D91-4427-B985-ABAAFB79E4E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9F0323A-B386-4D81-8A7E-E929B4CDBECC}"/>
              </a:ext>
            </a:extLst>
          </p:cNvPr>
          <p:cNvSpPr txBox="1"/>
          <p:nvPr/>
        </p:nvSpPr>
        <p:spPr>
          <a:xfrm>
            <a:off x="715616" y="569843"/>
            <a:ext cx="5234610" cy="584775"/>
          </a:xfrm>
          <a:prstGeom prst="rect">
            <a:avLst/>
          </a:prstGeom>
          <a:noFill/>
        </p:spPr>
        <p:txBody>
          <a:bodyPr wrap="square" rtlCol="0">
            <a:spAutoFit/>
          </a:bodyPr>
          <a:lstStyle/>
          <a:p>
            <a:r>
              <a:rPr lang="en-US" sz="3200" u="sng" dirty="0"/>
              <a:t>2.4)FERTILISER SUGGESTION:</a:t>
            </a:r>
            <a:endParaRPr lang="en-IN" sz="3200" u="sng" dirty="0"/>
          </a:p>
        </p:txBody>
      </p:sp>
      <p:sp>
        <p:nvSpPr>
          <p:cNvPr id="4" name="TextBox 3">
            <a:extLst>
              <a:ext uri="{FF2B5EF4-FFF2-40B4-BE49-F238E27FC236}">
                <a16:creationId xmlns:a16="http://schemas.microsoft.com/office/drawing/2014/main" id="{4514B5B9-67FD-47F2-9F50-0EB0D85A8F19}"/>
              </a:ext>
            </a:extLst>
          </p:cNvPr>
          <p:cNvSpPr txBox="1"/>
          <p:nvPr/>
        </p:nvSpPr>
        <p:spPr>
          <a:xfrm>
            <a:off x="715617" y="1603512"/>
            <a:ext cx="5131001" cy="2677656"/>
          </a:xfrm>
          <a:prstGeom prst="rect">
            <a:avLst/>
          </a:prstGeom>
          <a:noFill/>
        </p:spPr>
        <p:txBody>
          <a:bodyPr wrap="square" rtlCol="0">
            <a:spAutoFit/>
          </a:bodyPr>
          <a:lstStyle/>
          <a:p>
            <a:r>
              <a:rPr lang="en-US" sz="2400" dirty="0"/>
              <a:t>Soil fertility refers to the ability of soil to sustain agricultural plant growth, i.e. to provide plant habitat and result in sustained and consistent yields of high quality. Based on the current composition of soil we suggest what to do to improve soil fertility.</a:t>
            </a:r>
            <a:endParaRPr lang="en-IN" sz="2400" dirty="0"/>
          </a:p>
        </p:txBody>
      </p:sp>
      <p:pic>
        <p:nvPicPr>
          <p:cNvPr id="6" name="Picture 5">
            <a:extLst>
              <a:ext uri="{FF2B5EF4-FFF2-40B4-BE49-F238E27FC236}">
                <a16:creationId xmlns:a16="http://schemas.microsoft.com/office/drawing/2014/main" id="{4A63B6CB-2236-4894-8B7D-5454DBD48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82" y="-729096"/>
            <a:ext cx="4368511" cy="3707593"/>
          </a:xfrm>
          <a:prstGeom prst="rect">
            <a:avLst/>
          </a:prstGeom>
        </p:spPr>
      </p:pic>
      <p:pic>
        <p:nvPicPr>
          <p:cNvPr id="10" name="Picture 9">
            <a:extLst>
              <a:ext uri="{FF2B5EF4-FFF2-40B4-BE49-F238E27FC236}">
                <a16:creationId xmlns:a16="http://schemas.microsoft.com/office/drawing/2014/main" id="{3CF08400-7B4E-43A1-8C44-2CFF9920F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28203"/>
            <a:ext cx="4309085" cy="46171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80484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EC74D-BA5B-47A0-83CC-708D6B8AAF9F}"/>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34B96AD-CD07-4D71-99AE-1C09F3B443F7}"/>
              </a:ext>
            </a:extLst>
          </p:cNvPr>
          <p:cNvSpPr txBox="1"/>
          <p:nvPr/>
        </p:nvSpPr>
        <p:spPr>
          <a:xfrm>
            <a:off x="503582" y="636104"/>
            <a:ext cx="4465983" cy="584775"/>
          </a:xfrm>
          <a:prstGeom prst="rect">
            <a:avLst/>
          </a:prstGeom>
          <a:noFill/>
        </p:spPr>
        <p:txBody>
          <a:bodyPr wrap="square" rtlCol="0">
            <a:spAutoFit/>
          </a:bodyPr>
          <a:lstStyle/>
          <a:p>
            <a:r>
              <a:rPr lang="en-US" sz="3200" u="sng" dirty="0"/>
              <a:t>2.5)DISEASE DETECTION:</a:t>
            </a:r>
            <a:endParaRPr lang="en-IN" sz="3200" u="sng" dirty="0"/>
          </a:p>
        </p:txBody>
      </p:sp>
      <p:sp>
        <p:nvSpPr>
          <p:cNvPr id="4" name="TextBox 3">
            <a:extLst>
              <a:ext uri="{FF2B5EF4-FFF2-40B4-BE49-F238E27FC236}">
                <a16:creationId xmlns:a16="http://schemas.microsoft.com/office/drawing/2014/main" id="{60797B86-4EA6-44BB-8332-84DACDA6BFBE}"/>
              </a:ext>
            </a:extLst>
          </p:cNvPr>
          <p:cNvSpPr txBox="1"/>
          <p:nvPr/>
        </p:nvSpPr>
        <p:spPr>
          <a:xfrm>
            <a:off x="503582" y="1672317"/>
            <a:ext cx="6285145" cy="4154984"/>
          </a:xfrm>
          <a:prstGeom prst="rect">
            <a:avLst/>
          </a:prstGeom>
          <a:noFill/>
        </p:spPr>
        <p:txBody>
          <a:bodyPr wrap="square" rtlCol="0">
            <a:spAutoFit/>
          </a:bodyPr>
          <a:lstStyle/>
          <a:p>
            <a:r>
              <a:rPr lang="en-US" sz="2400" dirty="0"/>
              <a:t>Crop diseases are a major threat to food security, but their rapid identification remains difficult in many parts of the world due to the lack of the necessary infrastructure. Plant diseases are not only a threat to food security at the global scale, but can also have disastrous consequences for smallholder farmers whose livelihoods depend on healthy crops.</a:t>
            </a:r>
          </a:p>
          <a:p>
            <a:r>
              <a:rPr lang="en-US" sz="2400" dirty="0"/>
              <a:t>We classify the leaf images of the following crops and predict the health the status and provide the details of the crop disease and some cures.</a:t>
            </a:r>
          </a:p>
        </p:txBody>
      </p:sp>
      <p:pic>
        <p:nvPicPr>
          <p:cNvPr id="6" name="Picture 5">
            <a:extLst>
              <a:ext uri="{FF2B5EF4-FFF2-40B4-BE49-F238E27FC236}">
                <a16:creationId xmlns:a16="http://schemas.microsoft.com/office/drawing/2014/main" id="{D27FECF8-FD9D-4757-B70D-18B88AF24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1927" y="-619812"/>
            <a:ext cx="3865530" cy="3280708"/>
          </a:xfrm>
          <a:prstGeom prst="rect">
            <a:avLst/>
          </a:prstGeom>
        </p:spPr>
      </p:pic>
      <p:pic>
        <p:nvPicPr>
          <p:cNvPr id="12" name="Picture 11">
            <a:extLst>
              <a:ext uri="{FF2B5EF4-FFF2-40B4-BE49-F238E27FC236}">
                <a16:creationId xmlns:a16="http://schemas.microsoft.com/office/drawing/2014/main" id="{DBF29412-050B-497A-BC14-CCDE299C4721}"/>
              </a:ext>
            </a:extLst>
          </p:cNvPr>
          <p:cNvPicPr>
            <a:picLocks noChangeAspect="1"/>
          </p:cNvPicPr>
          <p:nvPr/>
        </p:nvPicPr>
        <p:blipFill rotWithShape="1">
          <a:blip r:embed="rId3">
            <a:extLst>
              <a:ext uri="{28A0092B-C50C-407E-A947-70E740481C1C}">
                <a14:useLocalDpi xmlns:a14="http://schemas.microsoft.com/office/drawing/2010/main" val="0"/>
              </a:ext>
            </a:extLst>
          </a:blip>
          <a:srcRect l="-677" t="-956" r="677" b="957"/>
          <a:stretch/>
        </p:blipFill>
        <p:spPr>
          <a:xfrm>
            <a:off x="7002470" y="2032307"/>
            <a:ext cx="3928768" cy="4340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601598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640</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28</cp:revision>
  <dcterms:created xsi:type="dcterms:W3CDTF">2023-01-27T06:05:58Z</dcterms:created>
  <dcterms:modified xsi:type="dcterms:W3CDTF">2023-01-28T04:49:58Z</dcterms:modified>
</cp:coreProperties>
</file>