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5" r:id="rId6"/>
    <p:sldMasterId id="2147483667" r:id="rId7"/>
    <p:sldMasterId id="2147483683" r:id="rId8"/>
    <p:sldMasterId id="2147483697" r:id="rId9"/>
    <p:sldMasterId id="2147483701" r:id="rId10"/>
  </p:sldMasterIdLst>
  <p:notesMasterIdLst>
    <p:notesMasterId r:id="rId18"/>
  </p:notesMasterIdLst>
  <p:sldIdLst>
    <p:sldId id="637" r:id="rId11"/>
    <p:sldId id="767" r:id="rId12"/>
    <p:sldId id="768" r:id="rId13"/>
    <p:sldId id="769" r:id="rId14"/>
    <p:sldId id="766" r:id="rId15"/>
    <p:sldId id="639" r:id="rId16"/>
    <p:sldId id="64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  <a:srgbClr val="FF66FF"/>
    <a:srgbClr val="61B3E4"/>
    <a:srgbClr val="B9BE10"/>
    <a:srgbClr val="D8262E"/>
    <a:srgbClr val="F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452" autoAdjust="0"/>
  </p:normalViewPr>
  <p:slideViewPr>
    <p:cSldViewPr snapToGrid="0" showGuides="1">
      <p:cViewPr varScale="1">
        <p:scale>
          <a:sx n="86" d="100"/>
          <a:sy n="86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79C6A-4AD6-43A3-A6D7-3BE98A56D39C}" type="datetimeFigureOut">
              <a:rPr lang="de-CH" smtClean="0"/>
              <a:t>18.05.2021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D65C-077B-4737-957C-D17D7E1AA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6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0A666E-F760-514D-9ED0-3DA85A096ED5}"/>
              </a:ext>
            </a:extLst>
          </p:cNvPr>
          <p:cNvSpPr/>
          <p:nvPr userDrawn="1"/>
        </p:nvSpPr>
        <p:spPr>
          <a:xfrm>
            <a:off x="5854700" y="0"/>
            <a:ext cx="6337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47E65-DA59-C541-8E96-DD7AB27E9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6025" y="498475"/>
            <a:ext cx="5591175" cy="59486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images to go in this space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6DED214-834D-CA4F-A161-678DE20920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65" y="1526716"/>
            <a:ext cx="4914900" cy="443469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0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0872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239C38-AE74-7A43-BE08-F82CC3257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1600" y="0"/>
            <a:ext cx="4762500" cy="968709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title page w/graph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C2892A-01EC-0747-8713-D6A8FD8C71D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968709"/>
            <a:ext cx="0" cy="501226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9E32E-F013-FA4F-B985-9CF217245505}"/>
              </a:ext>
            </a:extLst>
          </p:cNvPr>
          <p:cNvCxnSpPr>
            <a:cxnSpLocks/>
          </p:cNvCxnSpPr>
          <p:nvPr userDrawn="1"/>
        </p:nvCxnSpPr>
        <p:spPr>
          <a:xfrm>
            <a:off x="738187" y="3651955"/>
            <a:ext cx="10641016" cy="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3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9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2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9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54B9AD4-1500-0D4E-885D-BFC578E444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3713" y="4364875"/>
            <a:ext cx="4914900" cy="10051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Subtitle goes in here if needed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54B9AD4-1500-0D4E-885D-BFC578E44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3713" y="1481975"/>
            <a:ext cx="4914900" cy="2620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Subtitle goes in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6900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3" y="-4699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35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5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1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8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C5E2D1-6B68-CA40-9F14-C407E8295E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4" y="-4826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4" y="-4699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4" y="-4699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51F4957-3265-4A26-BA53-31DD401C14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9042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51F4957-3265-4A26-BA53-31DD401C1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4" y="-4699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51F4957-3265-4A26-BA53-31DD401C14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51F4957-3265-4A26-BA53-31DD401C1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34" y="-469900"/>
            <a:ext cx="3140169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3ED197-DEEE-B740-B0AE-2A10B2F3AE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A box of food&#10;&#10;Description automatically generated">
            <a:extLst>
              <a:ext uri="{FF2B5EF4-FFF2-40B4-BE49-F238E27FC236}">
                <a16:creationId xmlns:a16="http://schemas.microsoft.com/office/drawing/2014/main" id="{DC259809-D08A-124E-9C76-08BDBBA42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593"/>
          <a:stretch/>
        </p:blipFill>
        <p:spPr>
          <a:xfrm>
            <a:off x="-25400" y="551210"/>
            <a:ext cx="6929900" cy="57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0F0A4-4204-4312-88E5-0C4ECF925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6713" y="1748108"/>
            <a:ext cx="5503503" cy="2620125"/>
          </a:xfrm>
        </p:spPr>
        <p:txBody>
          <a:bodyPr/>
          <a:lstStyle/>
          <a:p>
            <a:r>
              <a:rPr lang="en-US" sz="3800" b="1" spc="-150" dirty="0">
                <a:latin typeface="Helvetica Neue LT Pro 55 Roman"/>
              </a:rPr>
              <a:t>KIND – Mu Sigma </a:t>
            </a:r>
          </a:p>
          <a:p>
            <a:endParaRPr lang="en-US" spc="-150" dirty="0">
              <a:solidFill>
                <a:srgbClr val="FFC000"/>
              </a:solidFill>
              <a:latin typeface="Helvetica Neue LT Pro 55 Roman"/>
            </a:endParaRPr>
          </a:p>
          <a:p>
            <a:endParaRPr lang="en-GB" spc="-150" dirty="0">
              <a:solidFill>
                <a:srgbClr val="FFC000"/>
              </a:solidFill>
              <a:latin typeface="Helvetica Neue LT Pro 55 Roman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E13FF-3109-4074-AB1D-DC3C7B522737}"/>
              </a:ext>
            </a:extLst>
          </p:cNvPr>
          <p:cNvSpPr txBox="1">
            <a:spLocks/>
          </p:cNvSpPr>
          <p:nvPr/>
        </p:nvSpPr>
        <p:spPr>
          <a:xfrm>
            <a:off x="6496713" y="2769992"/>
            <a:ext cx="4914900" cy="10051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pc="-150" dirty="0">
                <a:latin typeface="Helvetica Neue LT Pro 55 Roman"/>
              </a:rPr>
              <a:t>Estimated Effort Plan for Q2 2021</a:t>
            </a:r>
          </a:p>
        </p:txBody>
      </p:sp>
    </p:spTree>
    <p:extLst>
      <p:ext uri="{BB962C8B-B14F-4D97-AF65-F5344CB8AC3E}">
        <p14:creationId xmlns:p14="http://schemas.microsoft.com/office/powerpoint/2010/main" val="31459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0CC0DB-7352-4076-8F19-B248CAE5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834"/>
            <a:ext cx="12192000" cy="4596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8ED60-10A9-47DB-AA8D-982215BF358B}"/>
              </a:ext>
            </a:extLst>
          </p:cNvPr>
          <p:cNvSpPr txBox="1"/>
          <p:nvPr/>
        </p:nvSpPr>
        <p:spPr>
          <a:xfrm>
            <a:off x="2430966" y="122664"/>
            <a:ext cx="88073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Detailed Q2 Plan- Estimated Effort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                       Refer attached excel for more details  ----&gt;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9F14E-6AD9-4E5A-8BE9-6072534F645B}"/>
              </a:ext>
            </a:extLst>
          </p:cNvPr>
          <p:cNvSpPr txBox="1"/>
          <p:nvPr/>
        </p:nvSpPr>
        <p:spPr>
          <a:xfrm>
            <a:off x="188172" y="6102602"/>
            <a:ext cx="981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**One resource will be dedicated for Regular refresh with some overlap on other workstreams</a:t>
            </a:r>
          </a:p>
          <a:p>
            <a:r>
              <a:rPr lang="en-US" sz="1200" dirty="0">
                <a:solidFill>
                  <a:schemeClr val="bg1"/>
                </a:solidFill>
              </a:rPr>
              <a:t>**Ideal utilization &gt;=100%  when team works on 3 work streams parallelly in a week</a:t>
            </a:r>
          </a:p>
          <a:p>
            <a:r>
              <a:rPr lang="en-US" sz="1200" dirty="0">
                <a:solidFill>
                  <a:schemeClr val="bg1"/>
                </a:solidFill>
              </a:rPr>
              <a:t>**All the estimated effort includes adequate buffer time although the actual effort could differ after the full understanding of the business requirement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BE906-489C-4A6B-A807-B2E8D686C248}"/>
              </a:ext>
            </a:extLst>
          </p:cNvPr>
          <p:cNvSpPr/>
          <p:nvPr/>
        </p:nvSpPr>
        <p:spPr>
          <a:xfrm>
            <a:off x="11165212" y="638190"/>
            <a:ext cx="992459" cy="561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45C930-5723-4E40-A571-E4D1DB16C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17713"/>
              </p:ext>
            </p:extLst>
          </p:nvPr>
        </p:nvGraphicFramePr>
        <p:xfrm>
          <a:off x="11204241" y="5163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04241" y="5163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7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2DEE7-27AC-4C11-B81A-5E1343907517}"/>
              </a:ext>
            </a:extLst>
          </p:cNvPr>
          <p:cNvSpPr txBox="1"/>
          <p:nvPr/>
        </p:nvSpPr>
        <p:spPr>
          <a:xfrm>
            <a:off x="2408664" y="122663"/>
            <a:ext cx="839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Planned Outcomes for the Quarter Phase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4DB17-0419-4AE8-B1D3-1BC00637966D}"/>
              </a:ext>
            </a:extLst>
          </p:cNvPr>
          <p:cNvSpPr txBox="1"/>
          <p:nvPr/>
        </p:nvSpPr>
        <p:spPr>
          <a:xfrm>
            <a:off x="200976" y="1427356"/>
            <a:ext cx="1169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Regular Refreshes: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 the dashboards with latest periodic data</a:t>
            </a:r>
          </a:p>
          <a:p>
            <a:r>
              <a:rPr lang="en-US" b="1" dirty="0">
                <a:solidFill>
                  <a:schemeClr val="bg1"/>
                </a:solidFill>
              </a:rPr>
              <a:t>One Umbrella: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live with the One Stop Landing page for all the dashboards and Tracker</a:t>
            </a:r>
          </a:p>
          <a:p>
            <a:r>
              <a:rPr lang="en-US" b="1" dirty="0">
                <a:solidFill>
                  <a:schemeClr val="bg1"/>
                </a:solidFill>
              </a:rPr>
              <a:t>Flywheel: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 the Business review ppts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 for Q2 manual templates </a:t>
            </a:r>
          </a:p>
          <a:p>
            <a:r>
              <a:rPr lang="en-US" b="1" dirty="0">
                <a:solidFill>
                  <a:schemeClr val="bg1"/>
                </a:solidFill>
              </a:rPr>
              <a:t>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Complete business requirement gathering for all the enhancements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 enhancements for Global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the development for Market/ Pack Type Tracker enhancements once Global dashboard is released </a:t>
            </a:r>
          </a:p>
          <a:p>
            <a:r>
              <a:rPr lang="en-US" b="1" dirty="0">
                <a:solidFill>
                  <a:schemeClr val="bg1"/>
                </a:solidFill>
              </a:rPr>
              <a:t>Weekly Tracker: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Complete investigation of the Platform and Pack type level information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Development External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 the complete business requirement and identify if there is overlap with enhancements in Global and Market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dashboards with latest periodic data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762C0-C47D-440D-A148-450C965AE767}"/>
              </a:ext>
            </a:extLst>
          </p:cNvPr>
          <p:cNvSpPr txBox="1"/>
          <p:nvPr/>
        </p:nvSpPr>
        <p:spPr>
          <a:xfrm>
            <a:off x="2397512" y="122663"/>
            <a:ext cx="580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Current Utilization of the Team for Q2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A3CF7-17FB-4CB2-9111-889BB3EF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642"/>
            <a:ext cx="12192000" cy="37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E135C-A600-4DCC-BE34-1AB362D56FA1}"/>
              </a:ext>
            </a:extLst>
          </p:cNvPr>
          <p:cNvSpPr txBox="1"/>
          <p:nvPr/>
        </p:nvSpPr>
        <p:spPr>
          <a:xfrm>
            <a:off x="290576" y="2233599"/>
            <a:ext cx="11473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4000" b="1" spc="-150" dirty="0">
                <a:solidFill>
                  <a:schemeClr val="bg1"/>
                </a:solidFill>
                <a:latin typeface="Helvetica Neue LT Pro 55 Roman"/>
              </a:rPr>
              <a:t>Appendix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4000" b="1" spc="-150" dirty="0">
              <a:solidFill>
                <a:schemeClr val="bg1"/>
              </a:solidFill>
              <a:latin typeface="Helvetica Neue LT Pro 55 Roma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4000" b="1" spc="-150" dirty="0">
                <a:solidFill>
                  <a:schemeClr val="bg1"/>
                </a:solidFill>
                <a:latin typeface="Helvetica Neue LT Pro 55 Roman"/>
              </a:rPr>
              <a:t>Business Requirement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CH" sz="4000" b="1" spc="-150" dirty="0">
              <a:solidFill>
                <a:schemeClr val="bg1"/>
              </a:solidFill>
              <a:latin typeface="Helvetica Neue LT Pro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50669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92999-D38F-449E-8C76-D21F59671D6B}"/>
              </a:ext>
            </a:extLst>
          </p:cNvPr>
          <p:cNvSpPr txBox="1"/>
          <p:nvPr/>
        </p:nvSpPr>
        <p:spPr>
          <a:xfrm>
            <a:off x="2459340" y="159576"/>
            <a:ext cx="9122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>
              <a:defRPr/>
            </a:pPr>
            <a:r>
              <a:rPr lang="en-US" sz="4000" b="1" dirty="0">
                <a:solidFill>
                  <a:prstClr val="white"/>
                </a:solidFill>
                <a:latin typeface="Helvetica Neue LT Pro 55 Roman"/>
              </a:rPr>
              <a:t>Q2 2021 Planning</a:t>
            </a:r>
            <a:endParaRPr lang="en-GB" sz="4000" b="1" dirty="0">
              <a:solidFill>
                <a:prstClr val="white"/>
              </a:solidFill>
              <a:latin typeface="Helvetica Neue LT Pro 55 Roman"/>
            </a:endParaRP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28F2E713-4F40-4013-9EE0-377D9347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44922"/>
              </p:ext>
            </p:extLst>
          </p:nvPr>
        </p:nvGraphicFramePr>
        <p:xfrm>
          <a:off x="85724" y="1208213"/>
          <a:ext cx="12011025" cy="544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71">
                  <a:extLst>
                    <a:ext uri="{9D8B030D-6E8A-4147-A177-3AD203B41FA5}">
                      <a16:colId xmlns:a16="http://schemas.microsoft.com/office/drawing/2014/main" val="3072567452"/>
                    </a:ext>
                  </a:extLst>
                </a:gridCol>
                <a:gridCol w="9030254">
                  <a:extLst>
                    <a:ext uri="{9D8B030D-6E8A-4147-A177-3AD203B41FA5}">
                      <a16:colId xmlns:a16="http://schemas.microsoft.com/office/drawing/2014/main" val="1768609006"/>
                    </a:ext>
                  </a:extLst>
                </a:gridCol>
              </a:tblGrid>
              <a:tr h="41135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08375"/>
                  </a:ext>
                </a:extLst>
              </a:tr>
              <a:tr h="7277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/>
                        <a:t>SFF updates</a:t>
                      </a:r>
                      <a:r>
                        <a:rPr lang="en-US" sz="2000" dirty="0"/>
                        <a:t>: 12 countries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UK, FR, DE, RU, UAE, KSA, AU, IT, SE, NL, PL, CH (one update)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24456"/>
                  </a:ext>
                </a:extLst>
              </a:tr>
              <a:tr h="35756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Enhancements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One Umbrella Platform</a:t>
                      </a:r>
                      <a:r>
                        <a:rPr lang="en-US" sz="2000" dirty="0"/>
                        <a:t>: integration of all dashboards &amp; trackers under one platform -&gt; loading time investigation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2. Global &amp; Market Dashboard revision</a:t>
                      </a:r>
                      <a:r>
                        <a:rPr lang="en-US" sz="2000" dirty="0"/>
                        <a:t>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keep vs. remove (Gabi)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adjust existing vs. new analysis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/>
                        <a:t>3. FW Dashboard</a:t>
                      </a:r>
                      <a:r>
                        <a:rPr lang="en-US" sz="2000" dirty="0"/>
                        <a:t>: 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US" sz="2000" dirty="0"/>
                        <a:t>AU integration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US" sz="2000" dirty="0"/>
                        <a:t>New features &amp; adjustments (TBD)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US" sz="2000" dirty="0"/>
                        <a:t>Ice Cream NA – investigate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/>
                        <a:t>4. Weekly Tracker: </a:t>
                      </a:r>
                      <a:r>
                        <a:rPr lang="en-US" sz="2000" b="0" dirty="0"/>
                        <a:t>Pack type /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708586"/>
                  </a:ext>
                </a:extLst>
              </a:tr>
              <a:tr h="7277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Developments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External Performance Periodical Review </a:t>
                      </a:r>
                    </a:p>
                    <a:p>
                      <a:r>
                        <a:rPr lang="en-US" sz="2000" b="0" dirty="0"/>
                        <a:t>(replicate existing ppt deck / pre defined format)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27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92999-D38F-449E-8C76-D21F59671D6B}"/>
              </a:ext>
            </a:extLst>
          </p:cNvPr>
          <p:cNvSpPr txBox="1"/>
          <p:nvPr/>
        </p:nvSpPr>
        <p:spPr>
          <a:xfrm>
            <a:off x="2459339" y="159576"/>
            <a:ext cx="97326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>
              <a:defRPr/>
            </a:pPr>
            <a:r>
              <a:rPr lang="en-US" sz="4000" b="1" dirty="0">
                <a:solidFill>
                  <a:prstClr val="white"/>
                </a:solidFill>
                <a:latin typeface="Helvetica Neue LT Pro 55 Roman"/>
              </a:rPr>
              <a:t>Q2 2021 Planning </a:t>
            </a:r>
          </a:p>
          <a:p>
            <a:pPr defTabSz="554492">
              <a:defRPr/>
            </a:pPr>
            <a:r>
              <a:rPr lang="en-US" sz="2800" b="1" dirty="0">
                <a:solidFill>
                  <a:prstClr val="white"/>
                </a:solidFill>
                <a:latin typeface="Helvetica Neue LT Pro 55 Roman"/>
              </a:rPr>
              <a:t>Enhancement details Global/Market Dashboards</a:t>
            </a:r>
            <a:endParaRPr lang="en-GB" sz="2800" b="1" dirty="0">
              <a:solidFill>
                <a:prstClr val="white"/>
              </a:solidFill>
              <a:latin typeface="Helvetica Neue LT Pro 55 Roman"/>
            </a:endParaRP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28F2E713-4F40-4013-9EE0-377D9347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98101"/>
              </p:ext>
            </p:extLst>
          </p:nvPr>
        </p:nvGraphicFramePr>
        <p:xfrm>
          <a:off x="313671" y="1332039"/>
          <a:ext cx="11632082" cy="54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29">
                  <a:extLst>
                    <a:ext uri="{9D8B030D-6E8A-4147-A177-3AD203B41FA5}">
                      <a16:colId xmlns:a16="http://schemas.microsoft.com/office/drawing/2014/main" val="3072567452"/>
                    </a:ext>
                  </a:extLst>
                </a:gridCol>
                <a:gridCol w="8859653">
                  <a:extLst>
                    <a:ext uri="{9D8B030D-6E8A-4147-A177-3AD203B41FA5}">
                      <a16:colId xmlns:a16="http://schemas.microsoft.com/office/drawing/2014/main" val="1768609006"/>
                    </a:ext>
                  </a:extLst>
                </a:gridCol>
              </a:tblGrid>
              <a:tr h="43695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08375"/>
                  </a:ext>
                </a:extLst>
              </a:tr>
              <a:tr h="50056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Enhancements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Global &amp; Market Dashboard revision</a:t>
                      </a:r>
                      <a:r>
                        <a:rPr lang="en-US" sz="2000" dirty="0"/>
                        <a:t>: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b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/>
                        <a:t>Global</a:t>
                      </a:r>
                      <a:r>
                        <a:rPr lang="en-US" sz="20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Category Segment share report &amp; pack type split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KIND output: Units &amp; Units share reporting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KIND driver: CWDP / Unit SPDP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Key Competitors reporting (as per above for KIND)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Channel: integrate SPDP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SPDP – integrate development similar to CWDP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/>
                        <a:t>Market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dirty="0"/>
                        <a:t>KIND Platform &amp; Pack Type reporting</a:t>
                      </a:r>
                    </a:p>
                    <a:p>
                      <a:pPr marL="800079" lvl="1" indent="-342900">
                        <a:buFontTx/>
                        <a:buChar char="-"/>
                      </a:pPr>
                      <a:r>
                        <a:rPr lang="en-US" sz="2000" dirty="0"/>
                        <a:t>Output RSV/Share</a:t>
                      </a:r>
                    </a:p>
                    <a:p>
                      <a:pPr marL="800079" lvl="1" indent="-342900">
                        <a:buFontTx/>
                        <a:buChar char="-"/>
                      </a:pPr>
                      <a:r>
                        <a:rPr lang="en-US" sz="2000" dirty="0"/>
                        <a:t>Drivers: CWDP / ROS / SPDP</a:t>
                      </a:r>
                    </a:p>
                    <a:p>
                      <a:pPr marL="342900" lvl="0" indent="-342900">
                        <a:buFontTx/>
                        <a:buChar char="-"/>
                      </a:pPr>
                      <a:r>
                        <a:rPr lang="en-US" sz="2000" dirty="0"/>
                        <a:t>Integration of Consumer: ABA/UBA (</a:t>
                      </a:r>
                      <a:r>
                        <a:rPr lang="en-US" sz="2000" dirty="0" err="1"/>
                        <a:t>etc</a:t>
                      </a:r>
                      <a:r>
                        <a:rPr lang="en-US" sz="2000" dirty="0"/>
                        <a:t>)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2000" b="1" dirty="0"/>
                        <a:t>Pack Type share report</a:t>
                      </a:r>
                    </a:p>
                    <a:p>
                      <a:pPr marL="342900" lvl="0" indent="-342900">
                        <a:buFontTx/>
                        <a:buChar char="-"/>
                      </a:pPr>
                      <a:r>
                        <a:rPr lang="en-US" sz="2000" b="0" dirty="0"/>
                        <a:t>Extend to Platform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7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99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.0 - 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2.xml><?xml version="1.0" encoding="utf-8"?>
<a:theme xmlns:a="http://schemas.openxmlformats.org/drawingml/2006/main" name="9.0 - Black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6833231E-3B9E-B347-8881-8DB7E8167E32}"/>
    </a:ext>
  </a:extLst>
</a:theme>
</file>

<file path=ppt/theme/theme3.xml><?xml version="1.0" encoding="utf-8"?>
<a:theme xmlns:a="http://schemas.openxmlformats.org/drawingml/2006/main" name="11_2.0 - 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4.xml><?xml version="1.0" encoding="utf-8"?>
<a:theme xmlns:a="http://schemas.openxmlformats.org/drawingml/2006/main" name="1_2.0 - 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5.xml><?xml version="1.0" encoding="utf-8"?>
<a:theme xmlns:a="http://schemas.openxmlformats.org/drawingml/2006/main" name="2_2.0 - 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6.xml><?xml version="1.0" encoding="utf-8"?>
<a:theme xmlns:a="http://schemas.openxmlformats.org/drawingml/2006/main" name="3_2.0 - 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EFED5CB5-667A-6E4C-A8C5-6D29194FD2B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7A2345536F44AE093254A1930C95" ma:contentTypeVersion="12" ma:contentTypeDescription="Create a new document." ma:contentTypeScope="" ma:versionID="e9922984a1d18890641dd8f95d2b13b1">
  <xsd:schema xmlns:xsd="http://www.w3.org/2001/XMLSchema" xmlns:xs="http://www.w3.org/2001/XMLSchema" xmlns:p="http://schemas.microsoft.com/office/2006/metadata/properties" xmlns:ns3="0c64baaf-da96-4d49-9a4b-52655acbea3c" xmlns:ns4="4fc97826-38ca-42f0-871a-edc89504f7de" targetNamespace="http://schemas.microsoft.com/office/2006/metadata/properties" ma:root="true" ma:fieldsID="c69525067aa5d6fae704127472993a7e" ns3:_="" ns4:_="">
    <xsd:import namespace="0c64baaf-da96-4d49-9a4b-52655acbea3c"/>
    <xsd:import namespace="4fc97826-38ca-42f0-871a-edc89504f7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64baaf-da96-4d49-9a4b-52655acbea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97826-38ca-42f0-871a-edc89504f7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FCAC21-6CD0-4BBE-BF32-2A750B8161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64baaf-da96-4d49-9a4b-52655acbea3c"/>
    <ds:schemaRef ds:uri="4fc97826-38ca-42f0-871a-edc89504f7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370871-2B0F-464B-9ACB-9F4454941C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9FF277-0236-4030-948B-356D083272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428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Calibri</vt:lpstr>
      <vt:lpstr>Helvetica Neue</vt:lpstr>
      <vt:lpstr>Helvetica Neue LT Pro 55 Roman</vt:lpstr>
      <vt:lpstr>Helvetica Neue LT Pro 75</vt:lpstr>
      <vt:lpstr>2.0 - Title Slides</vt:lpstr>
      <vt:lpstr>9.0 - Black Background</vt:lpstr>
      <vt:lpstr>11_2.0 - Title Slides</vt:lpstr>
      <vt:lpstr>1_2.0 - Title Slides</vt:lpstr>
      <vt:lpstr>2_2.0 - Title Slides</vt:lpstr>
      <vt:lpstr>3_2.0 - Title Slides</vt:lpstr>
      <vt:lpstr>3_Custom Design</vt:lpstr>
      <vt:lpstr>think-cell Slide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Daros, Beatrix</dc:creator>
  <cp:lastModifiedBy>Mohit Dhamecha</cp:lastModifiedBy>
  <cp:revision>211</cp:revision>
  <dcterms:created xsi:type="dcterms:W3CDTF">2020-09-08T09:36:28Z</dcterms:created>
  <dcterms:modified xsi:type="dcterms:W3CDTF">2021-05-19T17:23:36Z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0x01010001087A2345536F44AE093254A1930C95</vt:lpwstr>
  </property>
</Properties>
</file>