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59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80" r:id="rId4"/>
    <p:sldId id="275" r:id="rId5"/>
    <p:sldId id="276" r:id="rId6"/>
    <p:sldId id="277" r:id="rId7"/>
    <p:sldId id="278" r:id="rId8"/>
    <p:sldId id="279" r:id="rId9"/>
    <p:sldId id="264" r:id="rId10"/>
    <p:sldId id="265" r:id="rId11"/>
    <p:sldId id="266" r:id="rId12"/>
    <p:sldId id="267" r:id="rId13"/>
  </p:sldIdLst>
  <p:sldSz cx="9902825" cy="685800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1pPr>
    <a:lvl2pPr marL="4572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2pPr>
    <a:lvl3pPr marL="9144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3pPr>
    <a:lvl4pPr marL="13716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4pPr>
    <a:lvl5pPr marL="18288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riram Thiagarajan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06666"/>
    <a:srgbClr val="E2E1C0"/>
    <a:srgbClr val="FFFFCC"/>
    <a:srgbClr val="D5CECE"/>
    <a:srgbClr val="016666"/>
    <a:srgbClr val="0B1F65"/>
    <a:srgbClr val="360157"/>
    <a:srgbClr val="7ECCBD"/>
    <a:srgbClr val="E7C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27" autoAdjust="0"/>
    <p:restoredTop sz="95810" autoAdjust="0"/>
  </p:normalViewPr>
  <p:slideViewPr>
    <p:cSldViewPr snapToGrid="0">
      <p:cViewPr varScale="1">
        <p:scale>
          <a:sx n="67" d="100"/>
          <a:sy n="67" d="100"/>
        </p:scale>
        <p:origin x="1352" y="48"/>
      </p:cViewPr>
      <p:guideLst>
        <p:guide orient="horz" pos="2160"/>
        <p:guide pos="31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99FF8B-5EF0-4C2F-9BDA-185FCDD243FF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ED325D-D84E-4786-99F2-C87FD3A171C2}">
      <dgm:prSet phldrT="[Text]"/>
      <dgm:spPr>
        <a:solidFill>
          <a:schemeClr val="accent2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Subject Matter Expertise</a:t>
          </a:r>
        </a:p>
      </dgm:t>
    </dgm:pt>
    <dgm:pt modelId="{60569DA4-7BB6-40EF-868F-D2E5F2239AE6}" type="parTrans" cxnId="{B1FA1774-3990-4F78-831A-E680A3E4F514}">
      <dgm:prSet/>
      <dgm:spPr/>
      <dgm:t>
        <a:bodyPr/>
        <a:lstStyle/>
        <a:p>
          <a:endParaRPr lang="en-US"/>
        </a:p>
      </dgm:t>
    </dgm:pt>
    <dgm:pt modelId="{213112D1-E0C3-4A31-8F37-AC2D1D5D49B8}" type="sibTrans" cxnId="{B1FA1774-3990-4F78-831A-E680A3E4F514}">
      <dgm:prSet/>
      <dgm:spPr/>
      <dgm:t>
        <a:bodyPr/>
        <a:lstStyle/>
        <a:p>
          <a:endParaRPr lang="en-US"/>
        </a:p>
      </dgm:t>
    </dgm:pt>
    <dgm:pt modelId="{A13E45A2-7C9B-4C3C-B9B1-5B84DD71930E}">
      <dgm:prSet phldrT="[Text]"/>
      <dgm:spPr>
        <a:solidFill>
          <a:schemeClr val="accent2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Analytics Experience</a:t>
          </a:r>
        </a:p>
      </dgm:t>
    </dgm:pt>
    <dgm:pt modelId="{C0A70379-7247-4636-B57A-05911E26FC08}" type="parTrans" cxnId="{9F8B1D87-4315-4E42-83FD-52359DB02630}">
      <dgm:prSet/>
      <dgm:spPr/>
      <dgm:t>
        <a:bodyPr/>
        <a:lstStyle/>
        <a:p>
          <a:endParaRPr lang="en-US"/>
        </a:p>
      </dgm:t>
    </dgm:pt>
    <dgm:pt modelId="{6CF37485-F6AF-4012-9F23-1C025629AAF1}" type="sibTrans" cxnId="{9F8B1D87-4315-4E42-83FD-52359DB02630}">
      <dgm:prSet/>
      <dgm:spPr/>
      <dgm:t>
        <a:bodyPr/>
        <a:lstStyle/>
        <a:p>
          <a:endParaRPr lang="en-US"/>
        </a:p>
      </dgm:t>
    </dgm:pt>
    <dgm:pt modelId="{F96A7F34-6DE4-4A6C-BAFC-72DCC3A825DE}">
      <dgm:prSet phldrT="[Text]" custT="1"/>
      <dgm:spPr>
        <a:solidFill>
          <a:srgbClr val="80000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200" b="1" dirty="0"/>
            <a:t>360° view of </a:t>
          </a:r>
        </a:p>
        <a:p>
          <a:r>
            <a:rPr lang="en-US" sz="1200" b="1" dirty="0"/>
            <a:t>Healthcare </a:t>
          </a:r>
        </a:p>
        <a:p>
          <a:r>
            <a:rPr lang="en-US" sz="1200" b="1" dirty="0"/>
            <a:t>Industry</a:t>
          </a:r>
        </a:p>
      </dgm:t>
    </dgm:pt>
    <dgm:pt modelId="{81A91117-7178-41D2-AF5D-49C5F2FD685C}" type="parTrans" cxnId="{57D98F72-F720-4A3D-B977-2F87F9E34B8C}">
      <dgm:prSet/>
      <dgm:spPr/>
      <dgm:t>
        <a:bodyPr/>
        <a:lstStyle/>
        <a:p>
          <a:endParaRPr lang="en-US"/>
        </a:p>
      </dgm:t>
    </dgm:pt>
    <dgm:pt modelId="{DBF80EF3-5027-4CA5-8056-8C6E2B4EE7D5}" type="sibTrans" cxnId="{57D98F72-F720-4A3D-B977-2F87F9E34B8C}">
      <dgm:prSet/>
      <dgm:spPr/>
      <dgm:t>
        <a:bodyPr/>
        <a:lstStyle/>
        <a:p>
          <a:endParaRPr lang="en-US"/>
        </a:p>
      </dgm:t>
    </dgm:pt>
    <dgm:pt modelId="{A407F388-EA24-4827-997D-894CA3ABE7DD}">
      <dgm:prSet phldrT="[Text]"/>
      <dgm:spPr>
        <a:solidFill>
          <a:schemeClr val="accent2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Data Expertise</a:t>
          </a:r>
        </a:p>
      </dgm:t>
    </dgm:pt>
    <dgm:pt modelId="{FB6363F3-3A35-41E0-BE7A-D32EF6C94950}" type="parTrans" cxnId="{05A4B2EA-B976-45E6-9F4C-5369BCD68E4C}">
      <dgm:prSet/>
      <dgm:spPr/>
      <dgm:t>
        <a:bodyPr/>
        <a:lstStyle/>
        <a:p>
          <a:endParaRPr lang="en-US"/>
        </a:p>
      </dgm:t>
    </dgm:pt>
    <dgm:pt modelId="{4105CA01-C0BB-4145-8A10-B11E72455974}" type="sibTrans" cxnId="{05A4B2EA-B976-45E6-9F4C-5369BCD68E4C}">
      <dgm:prSet/>
      <dgm:spPr/>
      <dgm:t>
        <a:bodyPr/>
        <a:lstStyle/>
        <a:p>
          <a:endParaRPr lang="en-US"/>
        </a:p>
      </dgm:t>
    </dgm:pt>
    <dgm:pt modelId="{F95B6D2A-C1CD-4B48-82AA-CA6375953F0D}" type="pres">
      <dgm:prSet presAssocID="{5399FF8B-5EF0-4C2F-9BDA-185FCDD243FF}" presName="diagram" presStyleCnt="0">
        <dgm:presLayoutVars>
          <dgm:dir/>
          <dgm:resizeHandles val="exact"/>
        </dgm:presLayoutVars>
      </dgm:prSet>
      <dgm:spPr/>
    </dgm:pt>
    <dgm:pt modelId="{53042511-23D3-4C69-A07D-BA87FE7FEAEC}" type="pres">
      <dgm:prSet presAssocID="{7DED325D-D84E-4786-99F2-C87FD3A171C2}" presName="arrow" presStyleLbl="node1" presStyleIdx="0" presStyleCnt="4">
        <dgm:presLayoutVars>
          <dgm:bulletEnabled val="1"/>
        </dgm:presLayoutVars>
      </dgm:prSet>
      <dgm:spPr/>
    </dgm:pt>
    <dgm:pt modelId="{44D588A0-FB9D-42AA-A973-43D4F6171C8B}" type="pres">
      <dgm:prSet presAssocID="{F96A7F34-6DE4-4A6C-BAFC-72DCC3A825DE}" presName="arrow" presStyleLbl="node1" presStyleIdx="1" presStyleCnt="4" custScaleX="129986" custScaleY="120350">
        <dgm:presLayoutVars>
          <dgm:bulletEnabled val="1"/>
        </dgm:presLayoutVars>
      </dgm:prSet>
      <dgm:spPr/>
    </dgm:pt>
    <dgm:pt modelId="{ED79EA4D-B0EA-4244-965C-0201A0005831}" type="pres">
      <dgm:prSet presAssocID="{A407F388-EA24-4827-997D-894CA3ABE7DD}" presName="arrow" presStyleLbl="node1" presStyleIdx="2" presStyleCnt="4">
        <dgm:presLayoutVars>
          <dgm:bulletEnabled val="1"/>
        </dgm:presLayoutVars>
      </dgm:prSet>
      <dgm:spPr/>
    </dgm:pt>
    <dgm:pt modelId="{0FE48BA9-312D-4779-8A72-ECE3EA35B099}" type="pres">
      <dgm:prSet presAssocID="{A13E45A2-7C9B-4C3C-B9B1-5B84DD71930E}" presName="arrow" presStyleLbl="node1" presStyleIdx="3" presStyleCnt="4">
        <dgm:presLayoutVars>
          <dgm:bulletEnabled val="1"/>
        </dgm:presLayoutVars>
      </dgm:prSet>
      <dgm:spPr/>
    </dgm:pt>
  </dgm:ptLst>
  <dgm:cxnLst>
    <dgm:cxn modelId="{9B993610-A8BC-4A54-B6F9-0BA8A4C84D72}" type="presOf" srcId="{7DED325D-D84E-4786-99F2-C87FD3A171C2}" destId="{53042511-23D3-4C69-A07D-BA87FE7FEAEC}" srcOrd="0" destOrd="0" presId="urn:microsoft.com/office/officeart/2005/8/layout/arrow5"/>
    <dgm:cxn modelId="{57D98F72-F720-4A3D-B977-2F87F9E34B8C}" srcId="{5399FF8B-5EF0-4C2F-9BDA-185FCDD243FF}" destId="{F96A7F34-6DE4-4A6C-BAFC-72DCC3A825DE}" srcOrd="1" destOrd="0" parTransId="{81A91117-7178-41D2-AF5D-49C5F2FD685C}" sibTransId="{DBF80EF3-5027-4CA5-8056-8C6E2B4EE7D5}"/>
    <dgm:cxn modelId="{B1FA1774-3990-4F78-831A-E680A3E4F514}" srcId="{5399FF8B-5EF0-4C2F-9BDA-185FCDD243FF}" destId="{7DED325D-D84E-4786-99F2-C87FD3A171C2}" srcOrd="0" destOrd="0" parTransId="{60569DA4-7BB6-40EF-868F-D2E5F2239AE6}" sibTransId="{213112D1-E0C3-4A31-8F37-AC2D1D5D49B8}"/>
    <dgm:cxn modelId="{39E5F975-439A-4E7A-AE44-652BC41F585F}" type="presOf" srcId="{5399FF8B-5EF0-4C2F-9BDA-185FCDD243FF}" destId="{F95B6D2A-C1CD-4B48-82AA-CA6375953F0D}" srcOrd="0" destOrd="0" presId="urn:microsoft.com/office/officeart/2005/8/layout/arrow5"/>
    <dgm:cxn modelId="{EA862B84-A8DB-4519-B1F1-BA69538ABCDC}" type="presOf" srcId="{A13E45A2-7C9B-4C3C-B9B1-5B84DD71930E}" destId="{0FE48BA9-312D-4779-8A72-ECE3EA35B099}" srcOrd="0" destOrd="0" presId="urn:microsoft.com/office/officeart/2005/8/layout/arrow5"/>
    <dgm:cxn modelId="{9F8B1D87-4315-4E42-83FD-52359DB02630}" srcId="{5399FF8B-5EF0-4C2F-9BDA-185FCDD243FF}" destId="{A13E45A2-7C9B-4C3C-B9B1-5B84DD71930E}" srcOrd="3" destOrd="0" parTransId="{C0A70379-7247-4636-B57A-05911E26FC08}" sibTransId="{6CF37485-F6AF-4012-9F23-1C025629AAF1}"/>
    <dgm:cxn modelId="{1E960295-4748-4969-8488-9BC35C29A9DA}" type="presOf" srcId="{F96A7F34-6DE4-4A6C-BAFC-72DCC3A825DE}" destId="{44D588A0-FB9D-42AA-A973-43D4F6171C8B}" srcOrd="0" destOrd="0" presId="urn:microsoft.com/office/officeart/2005/8/layout/arrow5"/>
    <dgm:cxn modelId="{05A4B2EA-B976-45E6-9F4C-5369BCD68E4C}" srcId="{5399FF8B-5EF0-4C2F-9BDA-185FCDD243FF}" destId="{A407F388-EA24-4827-997D-894CA3ABE7DD}" srcOrd="2" destOrd="0" parTransId="{FB6363F3-3A35-41E0-BE7A-D32EF6C94950}" sibTransId="{4105CA01-C0BB-4145-8A10-B11E72455974}"/>
    <dgm:cxn modelId="{65138AED-FA15-4B2C-8C1F-CCBF2ED4BBED}" type="presOf" srcId="{A407F388-EA24-4827-997D-894CA3ABE7DD}" destId="{ED79EA4D-B0EA-4244-965C-0201A0005831}" srcOrd="0" destOrd="0" presId="urn:microsoft.com/office/officeart/2005/8/layout/arrow5"/>
    <dgm:cxn modelId="{555B5758-85D2-43E7-9B0D-CC896567C66C}" type="presParOf" srcId="{F95B6D2A-C1CD-4B48-82AA-CA6375953F0D}" destId="{53042511-23D3-4C69-A07D-BA87FE7FEAEC}" srcOrd="0" destOrd="0" presId="urn:microsoft.com/office/officeart/2005/8/layout/arrow5"/>
    <dgm:cxn modelId="{321309FF-023C-4628-9F92-7E6562243195}" type="presParOf" srcId="{F95B6D2A-C1CD-4B48-82AA-CA6375953F0D}" destId="{44D588A0-FB9D-42AA-A973-43D4F6171C8B}" srcOrd="1" destOrd="0" presId="urn:microsoft.com/office/officeart/2005/8/layout/arrow5"/>
    <dgm:cxn modelId="{D5F12F45-2DFA-4DF1-8B35-F6F7F0F82531}" type="presParOf" srcId="{F95B6D2A-C1CD-4B48-82AA-CA6375953F0D}" destId="{ED79EA4D-B0EA-4244-965C-0201A0005831}" srcOrd="2" destOrd="0" presId="urn:microsoft.com/office/officeart/2005/8/layout/arrow5"/>
    <dgm:cxn modelId="{85D8290A-C1B9-4E28-9755-5F72380FA51C}" type="presParOf" srcId="{F95B6D2A-C1CD-4B48-82AA-CA6375953F0D}" destId="{0FE48BA9-312D-4779-8A72-ECE3EA35B099}" srcOrd="3" destOrd="0" presId="urn:microsoft.com/office/officeart/2005/8/layout/arrow5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042511-23D3-4C69-A07D-BA87FE7FEAEC}">
      <dsp:nvSpPr>
        <dsp:cNvPr id="0" name=""/>
        <dsp:cNvSpPr/>
      </dsp:nvSpPr>
      <dsp:spPr>
        <a:xfrm>
          <a:off x="1030677" y="193830"/>
          <a:ext cx="1519274" cy="1519274"/>
        </a:xfrm>
        <a:prstGeom prst="downArrow">
          <a:avLst>
            <a:gd name="adj1" fmla="val 50000"/>
            <a:gd name="adj2" fmla="val 35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Subject Matter Expertise</a:t>
          </a:r>
        </a:p>
      </dsp:txBody>
      <dsp:txXfrm>
        <a:off x="1410496" y="193830"/>
        <a:ext cx="759637" cy="1253401"/>
      </dsp:txXfrm>
    </dsp:sp>
    <dsp:sp modelId="{44D588A0-FB9D-42AA-A973-43D4F6171C8B}">
      <dsp:nvSpPr>
        <dsp:cNvPr id="0" name=""/>
        <dsp:cNvSpPr/>
      </dsp:nvSpPr>
      <dsp:spPr>
        <a:xfrm rot="5400000">
          <a:off x="1946512" y="1182864"/>
          <a:ext cx="1974843" cy="1828446"/>
        </a:xfrm>
        <a:prstGeom prst="downArrow">
          <a:avLst>
            <a:gd name="adj1" fmla="val 50000"/>
            <a:gd name="adj2" fmla="val 35000"/>
          </a:avLst>
        </a:prstGeom>
        <a:solidFill>
          <a:srgbClr val="8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360° view of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Healthcare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Industry</a:t>
          </a:r>
        </a:p>
      </dsp:txBody>
      <dsp:txXfrm rot="-5400000">
        <a:off x="2339689" y="1603376"/>
        <a:ext cx="1508468" cy="987421"/>
      </dsp:txXfrm>
    </dsp:sp>
    <dsp:sp modelId="{ED79EA4D-B0EA-4244-965C-0201A0005831}">
      <dsp:nvSpPr>
        <dsp:cNvPr id="0" name=""/>
        <dsp:cNvSpPr/>
      </dsp:nvSpPr>
      <dsp:spPr>
        <a:xfrm rot="10800000">
          <a:off x="1030677" y="2481070"/>
          <a:ext cx="1519274" cy="1519274"/>
        </a:xfrm>
        <a:prstGeom prst="downArrow">
          <a:avLst>
            <a:gd name="adj1" fmla="val 50000"/>
            <a:gd name="adj2" fmla="val 35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Data Expertise</a:t>
          </a:r>
        </a:p>
      </dsp:txBody>
      <dsp:txXfrm rot="10800000">
        <a:off x="1410495" y="2746943"/>
        <a:ext cx="759637" cy="1253401"/>
      </dsp:txXfrm>
    </dsp:sp>
    <dsp:sp modelId="{0FE48BA9-312D-4779-8A72-ECE3EA35B099}">
      <dsp:nvSpPr>
        <dsp:cNvPr id="0" name=""/>
        <dsp:cNvSpPr/>
      </dsp:nvSpPr>
      <dsp:spPr>
        <a:xfrm rot="16200000">
          <a:off x="-112943" y="1337450"/>
          <a:ext cx="1519274" cy="1519274"/>
        </a:xfrm>
        <a:prstGeom prst="downArrow">
          <a:avLst>
            <a:gd name="adj1" fmla="val 50000"/>
            <a:gd name="adj2" fmla="val 35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Analytics Experience</a:t>
          </a:r>
        </a:p>
      </dsp:txBody>
      <dsp:txXfrm rot="5400000">
        <a:off x="-112943" y="1717268"/>
        <a:ext cx="1253401" cy="7596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872288" y="9398000"/>
            <a:ext cx="395287" cy="163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0930B7C4-A07F-45E8-A56F-A23132B9C823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8175" y="4562475"/>
            <a:ext cx="5986463" cy="473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618" tIns="47461" rIns="96618" bIns="474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76275" y="220663"/>
            <a:ext cx="5911850" cy="4092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027863" y="9417050"/>
            <a:ext cx="239712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62DCC290-FBB5-460F-B5AA-0FCBA6852F29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177800" indent="-177800" algn="l" rtl="0" eaLnBrk="0" fontAlgn="base" hangingPunct="0">
      <a:spcBef>
        <a:spcPct val="100000"/>
      </a:spcBef>
      <a:spcAft>
        <a:spcPct val="0"/>
      </a:spcAft>
      <a:buFont typeface="Webdings" pitchFamily="18" charset="2"/>
      <a:buChar char="4"/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429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520700" indent="-176213" algn="l" rtl="0" eaLnBrk="0" fontAlgn="base" hangingPunct="0">
      <a:lnSpc>
        <a:spcPct val="85000"/>
      </a:lnSpc>
      <a:spcBef>
        <a:spcPct val="45000"/>
      </a:spcBef>
      <a:spcAft>
        <a:spcPct val="0"/>
      </a:spcAft>
      <a:buFont typeface="Webdings" pitchFamily="18" charset="2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6858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7863" y="220663"/>
            <a:ext cx="5908675" cy="4092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754EE2-CF80-4C36-A560-48725580D12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7863" y="220663"/>
            <a:ext cx="5908675" cy="4092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754EE2-CF80-4C36-A560-48725580D12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7863" y="220663"/>
            <a:ext cx="5908675" cy="4092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754EE2-CF80-4C36-A560-48725580D12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83485B-A42F-489C-A410-0DFEAFD632EF}" type="slidenum">
              <a:rPr lang="en-US" smtClean="0">
                <a:latin typeface="Arial" pitchFamily="34" charset="0"/>
              </a:rPr>
              <a:pPr/>
              <a:t>10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7863" y="220663"/>
            <a:ext cx="5908675" cy="4092575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 txBox="1">
            <a:spLocks noGrp="1" noChangeArrowheads="1"/>
          </p:cNvSpPr>
          <p:nvPr/>
        </p:nvSpPr>
        <p:spPr bwMode="auto">
          <a:xfrm>
            <a:off x="7027863" y="9417050"/>
            <a:ext cx="239712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 defTabSz="962025" eaLnBrk="0" hangingPunct="0"/>
            <a:fld id="{52554ACA-1E7C-4B64-A061-D70B6E61A5C4}" type="slidenum">
              <a:rPr lang="en-US" sz="800"/>
              <a:pPr algn="r" defTabSz="962025" eaLnBrk="0" hangingPunct="0"/>
              <a:t>11</a:t>
            </a:fld>
            <a:endParaRPr lang="en-US" sz="800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7863" y="220663"/>
            <a:ext cx="5908675" cy="4092575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 Sigma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191" r:id="rId3" imgW="1085714" imgH="1286055" progId="PBrush">
                  <p:embed/>
                </p:oleObj>
              </mc:Choice>
              <mc:Fallback>
                <p:oleObj r:id="rId3" imgW="1085714" imgH="1286055" progId="PBrus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685041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www.mu-sigma.com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 dirty="0">
                <a:solidFill>
                  <a:schemeClr val="bg1"/>
                </a:solidFill>
              </a:rPr>
              <a:t>Proprietary Information</a:t>
            </a:r>
            <a:endParaRPr lang="en-US" sz="1000" u="sng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 dirty="0">
              <a:solidFill>
                <a:schemeClr val="bg1"/>
              </a:solidFill>
            </a:endParaRPr>
          </a:p>
        </p:txBody>
      </p:sp>
      <p:sp>
        <p:nvSpPr>
          <p:cNvPr id="5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1872343" y="2467429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Project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98863" y="5108573"/>
            <a:ext cx="2671762" cy="522288"/>
          </a:xfrm>
        </p:spPr>
        <p:txBody>
          <a:bodyPr anchor="ctr">
            <a:normAutofit/>
          </a:bodyPr>
          <a:lstStyle>
            <a:lvl1pPr algn="ctr">
              <a:buNone/>
              <a:defRPr sz="18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Date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838202" y="6045651"/>
            <a:ext cx="820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 dirty="0">
                <a:solidFill>
                  <a:schemeClr val="bg1"/>
                </a:solidFill>
              </a:rPr>
              <a:t>	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873250" y="2971800"/>
            <a:ext cx="6858000" cy="457200"/>
          </a:xfrm>
        </p:spPr>
        <p:txBody>
          <a:bodyPr anchor="ctr"/>
          <a:lstStyle>
            <a:lvl1pPr marL="234950" indent="-1206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i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Meeting Title</a:t>
            </a:r>
          </a:p>
        </p:txBody>
      </p:sp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" name="Line 6"/>
          <p:cNvSpPr>
            <a:spLocks noChangeShapeType="1"/>
          </p:cNvSpPr>
          <p:nvPr userDrawn="1"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 userDrawn="1"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192" r:id="rId5" imgW="1085714" imgH="1286055" progId="PBrush">
                  <p:embed/>
                </p:oleObj>
              </mc:Choice>
              <mc:Fallback>
                <p:oleObj r:id="rId5" imgW="1085714" imgH="1286055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2"/>
          <p:cNvSpPr>
            <a:spLocks noChangeArrowheads="1"/>
          </p:cNvSpPr>
          <p:nvPr userDrawn="1"/>
        </p:nvSpPr>
        <p:spPr bwMode="auto">
          <a:xfrm>
            <a:off x="3685041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www.mu-sigma.com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Rectangle 13"/>
          <p:cNvSpPr>
            <a:spLocks noChangeArrowheads="1"/>
          </p:cNvSpPr>
          <p:nvPr userDrawn="1"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 dirty="0">
                <a:solidFill>
                  <a:schemeClr val="bg1"/>
                </a:solidFill>
              </a:rPr>
              <a:t>Proprietary Information</a:t>
            </a:r>
            <a:endParaRPr lang="en-US" sz="1000" u="sng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 dirty="0">
              <a:solidFill>
                <a:schemeClr val="bg1"/>
              </a:solidFill>
            </a:endParaRPr>
          </a:p>
        </p:txBody>
      </p:sp>
      <p:sp>
        <p:nvSpPr>
          <p:cNvPr id="20" name="Rectangle 14"/>
          <p:cNvSpPr>
            <a:spLocks noChangeArrowheads="1"/>
          </p:cNvSpPr>
          <p:nvPr userDrawn="1"/>
        </p:nvSpPr>
        <p:spPr bwMode="auto">
          <a:xfrm>
            <a:off x="838202" y="6045651"/>
            <a:ext cx="820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 dirty="0">
                <a:solidFill>
                  <a:schemeClr val="bg1"/>
                </a:solidFill>
              </a:rPr>
              <a:t>	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rgbClr val="120989"/>
              </a:buClr>
              <a:defRPr/>
            </a:lvl1pPr>
            <a:lvl2pPr>
              <a:buClr>
                <a:srgbClr val="120989"/>
              </a:buClr>
              <a:defRPr/>
            </a:lvl2pPr>
            <a:lvl3pPr>
              <a:buClr>
                <a:srgbClr val="120989"/>
              </a:buClr>
              <a:defRPr/>
            </a:lvl3pPr>
            <a:lvl4pPr>
              <a:buClr>
                <a:srgbClr val="120989"/>
              </a:buClr>
              <a:defRPr/>
            </a:lvl4pPr>
          </a:lstStyle>
          <a:p>
            <a:pPr lvl="0"/>
            <a:r>
              <a:rPr lang="en-US" dirty="0"/>
              <a:t>Supporting Points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aphicFrame>
        <p:nvGraphicFramePr>
          <p:cNvPr id="111821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212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743200"/>
            <a:ext cx="6705600" cy="2971800"/>
          </a:xfrm>
        </p:spPr>
        <p:txBody>
          <a:bodyPr/>
          <a:lstStyle>
            <a:lvl1pPr>
              <a:defRPr/>
            </a:lvl1pPr>
            <a:lvl2pPr marL="452438" lvl="1" indent="-215900">
              <a:defRPr/>
            </a:lvl2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600200" y="1219200"/>
            <a:ext cx="6705600" cy="1143000"/>
          </a:xfrm>
        </p:spPr>
        <p:txBody>
          <a:bodyPr tIns="45720" bIns="4572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98020" name="Line 4"/>
          <p:cNvSpPr>
            <a:spLocks noChangeShapeType="1"/>
          </p:cNvSpPr>
          <p:nvPr/>
        </p:nvSpPr>
        <p:spPr bwMode="auto">
          <a:xfrm>
            <a:off x="1422400" y="1905000"/>
            <a:ext cx="0" cy="457200"/>
          </a:xfrm>
          <a:prstGeom prst="line">
            <a:avLst/>
          </a:prstGeom>
          <a:noFill/>
          <a:ln w="762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509760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9509760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graphicFrame>
        <p:nvGraphicFramePr>
          <p:cNvPr id="111923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236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 userDrawn="1"/>
        </p:nvSpPr>
        <p:spPr>
          <a:xfrm>
            <a:off x="182880" y="649224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 dirty="0"/>
              <a:t>Mu Sigma 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2025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260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3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813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lang="en-US" sz="1400" dirty="0" smtClean="0">
                <a:solidFill>
                  <a:schemeClr val="tx1"/>
                </a:solidFill>
                <a:latin typeface="+mn-lt"/>
              </a:defRPr>
            </a:lvl2pPr>
            <a:lvl3pPr>
              <a:defRPr lang="en-US" sz="1300" baseline="0" dirty="0" smtClean="0">
                <a:solidFill>
                  <a:schemeClr val="tx1"/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/>
                </a:solidFill>
                <a:latin typeface="+mn-lt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34950" marR="0" lvl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  <a:defRPr/>
            </a:pPr>
            <a:r>
              <a:rPr lang="en-US"/>
              <a:t>Click to edit Master text styles</a:t>
            </a:r>
          </a:p>
          <a:p>
            <a:pPr marL="234950" marR="0" lvl="1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  <a:defRPr/>
            </a:pPr>
            <a:r>
              <a:rPr lang="en-US"/>
              <a:t>Second level</a:t>
            </a:r>
          </a:p>
          <a:p>
            <a:pPr marL="234950" marR="0" lvl="2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  <a:defRPr/>
            </a:pPr>
            <a:r>
              <a:rPr lang="en-US"/>
              <a:t>Third level</a:t>
            </a:r>
          </a:p>
          <a:p>
            <a:pPr marL="234950" marR="0" lvl="3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  <a:defRPr/>
            </a:pPr>
            <a:r>
              <a:rPr lang="en-US"/>
              <a:t>Fourth level</a:t>
            </a:r>
          </a:p>
        </p:txBody>
      </p:sp>
      <p:graphicFrame>
        <p:nvGraphicFramePr>
          <p:cNvPr id="1121282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284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371337"/>
            <a:ext cx="4375150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5150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788" y="1371337"/>
            <a:ext cx="4376737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788" y="2174875"/>
            <a:ext cx="4376737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8985250" cy="838200"/>
          </a:xfrm>
        </p:spPr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22306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308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333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332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98525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46113" y="1381125"/>
            <a:ext cx="8763000" cy="41910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82563" y="6492875"/>
            <a:ext cx="18288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buNone/>
              <a:defRPr/>
            </a:pPr>
            <a:r>
              <a:rPr lang="en-US" sz="1200" b="0" dirty="0">
                <a:solidFill>
                  <a:srgbClr val="000000"/>
                </a:solidFill>
                <a:latin typeface="Arial" charset="0"/>
              </a:rPr>
              <a:t>Mu Sigma Confidential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6113" y="1381125"/>
            <a:ext cx="8763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Supporting Points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9852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What is the Key Takeaway from the Slide?</a:t>
            </a:r>
          </a:p>
        </p:txBody>
      </p:sp>
      <p:sp>
        <p:nvSpPr>
          <p:cNvPr id="597103" name="Rectangle 111"/>
          <p:cNvSpPr>
            <a:spLocks noChangeArrowheads="1"/>
          </p:cNvSpPr>
          <p:nvPr/>
        </p:nvSpPr>
        <p:spPr bwMode="auto">
          <a:xfrm>
            <a:off x="4437063" y="2957513"/>
            <a:ext cx="9902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507496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82880" y="649224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 dirty="0"/>
              <a:t>Mu Sigma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2" r:id="rId2"/>
    <p:sldLayoutId id="2147483761" r:id="rId3"/>
    <p:sldLayoutId id="2147483766" r:id="rId4"/>
    <p:sldLayoutId id="2147483763" r:id="rId5"/>
    <p:sldLayoutId id="2147483764" r:id="rId6"/>
    <p:sldLayoutId id="2147483765" r:id="rId7"/>
    <p:sldLayoutId id="2147483768" r:id="rId8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4950" indent="-234950" algn="l" rtl="0" eaLnBrk="1" fontAlgn="base" hangingPunct="1">
        <a:spcBef>
          <a:spcPct val="100000"/>
        </a:spcBef>
        <a:spcAft>
          <a:spcPct val="0"/>
        </a:spcAft>
        <a:buClr>
          <a:srgbClr val="003399"/>
        </a:buClr>
        <a:buFont typeface="Webdings" pitchFamily="18" charset="2"/>
        <a:buChar char="4"/>
        <a:defRPr sz="1600" b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0663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2pPr>
      <a:lvl3pPr marL="623888" indent="-1603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»"/>
        <a:defRPr sz="1300" baseline="0">
          <a:solidFill>
            <a:schemeClr val="tx1"/>
          </a:solidFill>
          <a:latin typeface="+mn-lt"/>
        </a:defRPr>
      </a:lvl3pPr>
      <a:lvl4pPr marL="855663" indent="-1730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•"/>
        <a:defRPr sz="1200">
          <a:solidFill>
            <a:schemeClr val="tx1"/>
          </a:solidFill>
          <a:latin typeface="+mn-lt"/>
        </a:defRPr>
      </a:lvl4pPr>
      <a:lvl5pPr marL="1030288" indent="-115888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pitchFamily="34" charset="0"/>
        <a:buChar char="»"/>
        <a:defRPr sz="1200" baseline="0">
          <a:solidFill>
            <a:schemeClr val="tx1"/>
          </a:solidFill>
          <a:latin typeface="+mn-lt"/>
        </a:defRPr>
      </a:lvl5pPr>
      <a:lvl6pPr marL="29749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6pPr>
      <a:lvl7pPr marL="34321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7pPr>
      <a:lvl8pPr marL="38893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8pPr>
      <a:lvl9pPr marL="43465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9.bin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Health Economics &amp; Outcomes Research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March, 2010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835150" y="2971800"/>
            <a:ext cx="6858000" cy="457200"/>
          </a:xfrm>
        </p:spPr>
        <p:txBody>
          <a:bodyPr/>
          <a:lstStyle/>
          <a:p>
            <a:r>
              <a:rPr lang="en-US" dirty="0"/>
              <a:t>Mu Sigma’s Capabilities and Case Studies</a:t>
            </a:r>
          </a:p>
        </p:txBody>
      </p:sp>
      <p:sp>
        <p:nvSpPr>
          <p:cNvPr id="5" name="TextBox 23"/>
          <p:cNvSpPr txBox="1">
            <a:spLocks noChangeArrowheads="1"/>
          </p:cNvSpPr>
          <p:nvPr/>
        </p:nvSpPr>
        <p:spPr bwMode="auto">
          <a:xfrm>
            <a:off x="3114675" y="3556000"/>
            <a:ext cx="3403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</a:rPr>
              <a:t>Do The Math</a:t>
            </a:r>
          </a:p>
        </p:txBody>
      </p:sp>
      <p:cxnSp>
        <p:nvCxnSpPr>
          <p:cNvPr id="6" name="Straight Connector 25"/>
          <p:cNvCxnSpPr>
            <a:cxnSpLocks noChangeShapeType="1"/>
          </p:cNvCxnSpPr>
          <p:nvPr/>
        </p:nvCxnSpPr>
        <p:spPr bwMode="auto">
          <a:xfrm flipV="1">
            <a:off x="4030663" y="3951288"/>
            <a:ext cx="1554162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 Sigma HEOR Offering and Value Proposition</a:t>
            </a:r>
          </a:p>
          <a:p>
            <a:r>
              <a:rPr lang="en-US" dirty="0"/>
              <a:t>Case Studies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0" y="3176932"/>
            <a:ext cx="6858000" cy="381000"/>
          </a:xfrm>
          <a:prstGeom prst="rect">
            <a:avLst/>
          </a:prstGeom>
          <a:noFill/>
          <a:ln w="38100">
            <a:solidFill>
              <a:srgbClr val="0B1F6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z="2000" dirty="0"/>
              <a:t>For a leading pharmaceutical client, we developed a model to study the budget impact of switching between different types of statin drugs…</a:t>
            </a:r>
          </a:p>
        </p:txBody>
      </p:sp>
      <p:sp>
        <p:nvSpPr>
          <p:cNvPr id="1809411" name="Rectangle 3"/>
          <p:cNvSpPr>
            <a:spLocks noChangeArrowheads="1"/>
          </p:cNvSpPr>
          <p:nvPr/>
        </p:nvSpPr>
        <p:spPr bwMode="blackWhite">
          <a:xfrm>
            <a:off x="441325" y="1257300"/>
            <a:ext cx="3819525" cy="311150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Situation</a:t>
            </a:r>
          </a:p>
        </p:txBody>
      </p:sp>
      <p:sp>
        <p:nvSpPr>
          <p:cNvPr id="1809412" name="Rectangle 4"/>
          <p:cNvSpPr>
            <a:spLocks noChangeArrowheads="1"/>
          </p:cNvSpPr>
          <p:nvPr/>
        </p:nvSpPr>
        <p:spPr bwMode="blackWhite">
          <a:xfrm>
            <a:off x="444500" y="1570038"/>
            <a:ext cx="3814763" cy="2200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169863" indent="-169863" algn="l" defTabSz="1019175" eaLnBrk="0" hangingPunct="0">
              <a:spcBef>
                <a:spcPct val="25000"/>
              </a:spcBef>
              <a:buClr>
                <a:srgbClr val="0B1F65"/>
              </a:buClr>
              <a:buFont typeface="Webdings" pitchFamily="18" charset="2"/>
              <a:buChar char=""/>
              <a:defRPr/>
            </a:pPr>
            <a:r>
              <a:rPr lang="en-US" b="0" dirty="0">
                <a:latin typeface="Arial" charset="0"/>
              </a:rPr>
              <a:t>High plasma concentration of low density lipoprotein cholesterol (LDL-C) is one of the main contributors to atherosclerotic disease.</a:t>
            </a:r>
          </a:p>
          <a:p>
            <a:pPr marL="169863" indent="-169863" algn="l" defTabSz="1019175" eaLnBrk="0" hangingPunct="0">
              <a:spcBef>
                <a:spcPct val="25000"/>
              </a:spcBef>
              <a:buClr>
                <a:srgbClr val="0B1F65"/>
              </a:buClr>
              <a:buFont typeface="Webdings" pitchFamily="18" charset="2"/>
              <a:buChar char=""/>
              <a:defRPr/>
            </a:pPr>
            <a:r>
              <a:rPr lang="en-US" b="0" dirty="0">
                <a:latin typeface="Arial" charset="0"/>
              </a:rPr>
              <a:t>The efficacy of statins in lowering serum LDL-C levels for both primary and secondary prevention of cardiovascular disease has been demonstrated in a number of clinical trials.</a:t>
            </a:r>
          </a:p>
          <a:p>
            <a:pPr marL="169863" indent="-169863" algn="l" defTabSz="1019175" eaLnBrk="0" hangingPunct="0">
              <a:spcBef>
                <a:spcPct val="25000"/>
              </a:spcBef>
              <a:buClr>
                <a:srgbClr val="0B1F65"/>
              </a:buClr>
              <a:buFont typeface="Webdings" pitchFamily="18" charset="2"/>
              <a:buChar char=""/>
              <a:defRPr/>
            </a:pPr>
            <a:r>
              <a:rPr lang="en-US" b="0" dirty="0">
                <a:latin typeface="Arial" charset="0"/>
              </a:rPr>
              <a:t>Client is planning to launch a new statin class drug in the market which is already crowded with competitors</a:t>
            </a:r>
          </a:p>
          <a:p>
            <a:pPr marL="115888" indent="-115888" algn="l" defTabSz="1019175" eaLnBrk="0" hangingPunct="0">
              <a:spcBef>
                <a:spcPct val="25000"/>
              </a:spcBef>
              <a:buClr>
                <a:srgbClr val="0B1F65"/>
              </a:buClr>
              <a:buFont typeface="Webdings" pitchFamily="18" charset="2"/>
              <a:buChar char=""/>
              <a:defRPr/>
            </a:pPr>
            <a:endParaRPr lang="en-US" b="0" dirty="0">
              <a:latin typeface="Arial" charset="0"/>
            </a:endParaRPr>
          </a:p>
        </p:txBody>
      </p:sp>
      <p:sp>
        <p:nvSpPr>
          <p:cNvPr id="1809439" name="Rectangle 31"/>
          <p:cNvSpPr>
            <a:spLocks noChangeArrowheads="1"/>
          </p:cNvSpPr>
          <p:nvPr/>
        </p:nvSpPr>
        <p:spPr bwMode="blackWhite">
          <a:xfrm>
            <a:off x="446088" y="5175250"/>
            <a:ext cx="3822700" cy="307975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Key Questions</a:t>
            </a:r>
          </a:p>
        </p:txBody>
      </p:sp>
      <p:sp>
        <p:nvSpPr>
          <p:cNvPr id="1809440" name="Rectangle 32"/>
          <p:cNvSpPr>
            <a:spLocks noChangeArrowheads="1"/>
          </p:cNvSpPr>
          <p:nvPr/>
        </p:nvSpPr>
        <p:spPr bwMode="blackWhite">
          <a:xfrm>
            <a:off x="447675" y="5468938"/>
            <a:ext cx="3822700" cy="7953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169863" indent="-169863" algn="l" defTabSz="1019175" eaLnBrk="0" hangingPunct="0">
              <a:spcBef>
                <a:spcPct val="25000"/>
              </a:spcBef>
              <a:buClr>
                <a:srgbClr val="0B1F65"/>
              </a:buClr>
              <a:buFont typeface="Webdings" pitchFamily="18" charset="2"/>
              <a:buChar char=""/>
              <a:defRPr/>
            </a:pPr>
            <a:r>
              <a:rPr lang="en-US" b="0" dirty="0">
                <a:latin typeface="Arial" charset="0"/>
              </a:rPr>
              <a:t>How does efficacy of the target drug compare to existing statins?</a:t>
            </a:r>
          </a:p>
          <a:p>
            <a:pPr marL="169863" indent="-169863" algn="l" defTabSz="1019175" eaLnBrk="0" hangingPunct="0">
              <a:spcBef>
                <a:spcPct val="25000"/>
              </a:spcBef>
              <a:buClr>
                <a:srgbClr val="0B1F65"/>
              </a:buClr>
              <a:buFont typeface="Webdings" pitchFamily="18" charset="2"/>
              <a:buChar char=""/>
              <a:defRPr/>
            </a:pPr>
            <a:r>
              <a:rPr lang="en-US" b="0" dirty="0">
                <a:latin typeface="Arial" charset="0"/>
              </a:rPr>
              <a:t>What is the cost implication of using the target drug after accounting for efficacy and outcome difference?</a:t>
            </a:r>
          </a:p>
        </p:txBody>
      </p:sp>
      <p:sp>
        <p:nvSpPr>
          <p:cNvPr id="1809459" name="Rectangle 51"/>
          <p:cNvSpPr>
            <a:spLocks noChangeArrowheads="1"/>
          </p:cNvSpPr>
          <p:nvPr/>
        </p:nvSpPr>
        <p:spPr bwMode="blackWhite">
          <a:xfrm>
            <a:off x="446088" y="3917950"/>
            <a:ext cx="3821112" cy="307975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Complications</a:t>
            </a:r>
          </a:p>
        </p:txBody>
      </p:sp>
      <p:sp>
        <p:nvSpPr>
          <p:cNvPr id="1809460" name="Rectangle 52"/>
          <p:cNvSpPr>
            <a:spLocks noChangeArrowheads="1"/>
          </p:cNvSpPr>
          <p:nvPr/>
        </p:nvSpPr>
        <p:spPr bwMode="blackWhite">
          <a:xfrm>
            <a:off x="447675" y="4221163"/>
            <a:ext cx="3821113" cy="7921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169863" indent="-169863" algn="l" defTabSz="1019175" eaLnBrk="0" hangingPunct="0">
              <a:spcBef>
                <a:spcPct val="25000"/>
              </a:spcBef>
              <a:buClr>
                <a:srgbClr val="0B1F65"/>
              </a:buClr>
              <a:buFont typeface="Webdings" pitchFamily="18" charset="2"/>
              <a:buChar char=""/>
              <a:defRPr/>
            </a:pPr>
            <a:r>
              <a:rPr lang="en-US" b="0" dirty="0">
                <a:latin typeface="Arial" charset="0"/>
              </a:rPr>
              <a:t>Because of the costs and pervasive use of statins, efficacy and cost effectiveness are significant factors in any new statin drug reimbursement model.</a:t>
            </a:r>
          </a:p>
        </p:txBody>
      </p:sp>
      <p:sp>
        <p:nvSpPr>
          <p:cNvPr id="1809414" name="Rectangle 6"/>
          <p:cNvSpPr>
            <a:spLocks noChangeArrowheads="1"/>
          </p:cNvSpPr>
          <p:nvPr/>
        </p:nvSpPr>
        <p:spPr bwMode="blackWhite">
          <a:xfrm>
            <a:off x="4773613" y="1257300"/>
            <a:ext cx="4913312" cy="311150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Approach</a:t>
            </a:r>
          </a:p>
        </p:txBody>
      </p:sp>
      <p:sp>
        <p:nvSpPr>
          <p:cNvPr id="1809415" name="Rectangle 7"/>
          <p:cNvSpPr>
            <a:spLocks noChangeArrowheads="1"/>
          </p:cNvSpPr>
          <p:nvPr/>
        </p:nvSpPr>
        <p:spPr bwMode="blackWhite">
          <a:xfrm>
            <a:off x="4773613" y="1565275"/>
            <a:ext cx="4914900" cy="46958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buNone/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48" name="AutoShape 3"/>
          <p:cNvSpPr>
            <a:spLocks noChangeArrowheads="1"/>
          </p:cNvSpPr>
          <p:nvPr/>
        </p:nvSpPr>
        <p:spPr bwMode="auto">
          <a:xfrm flipV="1">
            <a:off x="4876800" y="1622425"/>
            <a:ext cx="1022350" cy="1298575"/>
          </a:xfrm>
          <a:prstGeom prst="homePlate">
            <a:avLst>
              <a:gd name="adj" fmla="val 17273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10800000" lIns="45720" rIns="45720" anchor="ctr" anchorCtr="1"/>
          <a:lstStyle/>
          <a:p>
            <a:pPr algn="ctr" eaLnBrk="0" hangingPunct="0">
              <a:defRPr/>
            </a:pPr>
            <a:r>
              <a:rPr lang="en-US" b="1" dirty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19469" name="Text Box 4"/>
          <p:cNvSpPr txBox="1">
            <a:spLocks noChangeArrowheads="1"/>
          </p:cNvSpPr>
          <p:nvPr/>
        </p:nvSpPr>
        <p:spPr bwMode="auto">
          <a:xfrm>
            <a:off x="6007100" y="1636713"/>
            <a:ext cx="3508375" cy="1298575"/>
          </a:xfrm>
          <a:prstGeom prst="rect">
            <a:avLst/>
          </a:prstGeom>
          <a:solidFill>
            <a:schemeClr val="bg1"/>
          </a:solidFill>
          <a:ln w="15875">
            <a:solidFill>
              <a:srgbClr val="969696"/>
            </a:solidFill>
            <a:prstDash val="dash"/>
            <a:miter lim="800000"/>
            <a:headEnd/>
            <a:tailEnd/>
          </a:ln>
        </p:spPr>
        <p:txBody>
          <a:bodyPr lIns="45720" rIns="45720"/>
          <a:lstStyle/>
          <a:p>
            <a:pPr marL="115888" indent="-115888" algn="l" defTabSz="1019175" eaLnBrk="0" hangingPunct="0">
              <a:spcBef>
                <a:spcPct val="25000"/>
              </a:spcBef>
              <a:buClr>
                <a:srgbClr val="0B1F65"/>
              </a:buClr>
              <a:buFont typeface="Webdings" pitchFamily="18" charset="2"/>
              <a:buChar char=""/>
              <a:tabLst>
                <a:tab pos="625475" algn="l"/>
              </a:tabLst>
            </a:pPr>
            <a:r>
              <a:rPr lang="en-US" b="0" dirty="0"/>
              <a:t>Sample of patients on statins (n= 22,000)</a:t>
            </a:r>
          </a:p>
          <a:p>
            <a:pPr marL="115888" indent="-115888" algn="l" defTabSz="1019175" eaLnBrk="0" hangingPunct="0">
              <a:spcBef>
                <a:spcPct val="25000"/>
              </a:spcBef>
              <a:buClr>
                <a:srgbClr val="0B1F65"/>
              </a:buClr>
              <a:buFont typeface="Webdings" pitchFamily="18" charset="2"/>
              <a:buChar char=""/>
              <a:tabLst>
                <a:tab pos="625475" algn="l"/>
              </a:tabLst>
            </a:pPr>
            <a:r>
              <a:rPr lang="en-US" b="0" dirty="0"/>
              <a:t>Data collected on the following parameters:</a:t>
            </a:r>
          </a:p>
          <a:p>
            <a:pPr marL="401638" lvl="1" indent="-111125" algn="l" defTabSz="1019175" eaLnBrk="0" hangingPunct="0">
              <a:spcBef>
                <a:spcPct val="25000"/>
              </a:spcBef>
              <a:buClr>
                <a:srgbClr val="0B1F65"/>
              </a:buClr>
              <a:buFont typeface="Arial" pitchFamily="34" charset="0"/>
              <a:buChar char="–"/>
              <a:tabLst>
                <a:tab pos="625475" algn="l"/>
              </a:tabLst>
            </a:pPr>
            <a:r>
              <a:rPr lang="en-US" b="0" dirty="0"/>
              <a:t>Drug used in treatment </a:t>
            </a:r>
          </a:p>
          <a:p>
            <a:pPr marL="401638" lvl="1" indent="-111125" algn="l" defTabSz="1019175" eaLnBrk="0" hangingPunct="0">
              <a:spcBef>
                <a:spcPct val="25000"/>
              </a:spcBef>
              <a:buClr>
                <a:srgbClr val="0B1F65"/>
              </a:buClr>
              <a:buFont typeface="Arial" pitchFamily="34" charset="0"/>
              <a:buChar char="–"/>
              <a:tabLst>
                <a:tab pos="625475" algn="l"/>
              </a:tabLst>
            </a:pPr>
            <a:r>
              <a:rPr lang="en-US" b="0" dirty="0"/>
              <a:t>CV risk factors</a:t>
            </a:r>
          </a:p>
          <a:p>
            <a:pPr marL="401638" lvl="1" indent="-111125" algn="l" defTabSz="1019175" eaLnBrk="0" hangingPunct="0">
              <a:spcBef>
                <a:spcPct val="25000"/>
              </a:spcBef>
              <a:buClr>
                <a:srgbClr val="0B1F65"/>
              </a:buClr>
              <a:buFont typeface="Arial" pitchFamily="34" charset="0"/>
              <a:buChar char="–"/>
              <a:tabLst>
                <a:tab pos="625475" algn="l"/>
              </a:tabLst>
            </a:pPr>
            <a:r>
              <a:rPr lang="en-US" b="0" dirty="0"/>
              <a:t>Serum LDL-C level	</a:t>
            </a:r>
          </a:p>
          <a:p>
            <a:pPr marL="401638" lvl="1" indent="-111125" algn="l" defTabSz="1019175" eaLnBrk="0" hangingPunct="0">
              <a:spcBef>
                <a:spcPct val="25000"/>
              </a:spcBef>
              <a:buClr>
                <a:srgbClr val="0B1F65"/>
              </a:buClr>
              <a:buFont typeface="Arial" pitchFamily="34" charset="0"/>
              <a:buChar char="–"/>
              <a:tabLst>
                <a:tab pos="625475" algn="l"/>
              </a:tabLst>
            </a:pPr>
            <a:r>
              <a:rPr lang="en-US" b="0" dirty="0"/>
              <a:t>Hospitalization </a:t>
            </a:r>
          </a:p>
        </p:txBody>
      </p:sp>
      <p:sp>
        <p:nvSpPr>
          <p:cNvPr id="2" name="AutoShape 3"/>
          <p:cNvSpPr>
            <a:spLocks noChangeArrowheads="1"/>
          </p:cNvSpPr>
          <p:nvPr/>
        </p:nvSpPr>
        <p:spPr bwMode="auto">
          <a:xfrm flipV="1">
            <a:off x="4875213" y="4241800"/>
            <a:ext cx="1022350" cy="841375"/>
          </a:xfrm>
          <a:prstGeom prst="homePlate">
            <a:avLst>
              <a:gd name="adj" fmla="val 17273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10800000" lIns="45720" rIns="45720" anchor="ctr" anchorCtr="1"/>
          <a:lstStyle/>
          <a:p>
            <a:pPr algn="ctr" eaLnBrk="0" hangingPunct="0">
              <a:defRPr/>
            </a:pPr>
            <a:r>
              <a:rPr lang="en-US" b="1" dirty="0">
                <a:solidFill>
                  <a:srgbClr val="FFFFFF"/>
                </a:solidFill>
                <a:latin typeface="Arial" charset="0"/>
              </a:rPr>
              <a:t>Efficacy Analysis</a:t>
            </a:r>
          </a:p>
        </p:txBody>
      </p:sp>
      <p:sp>
        <p:nvSpPr>
          <p:cNvPr id="19471" name="Text Box 4"/>
          <p:cNvSpPr txBox="1">
            <a:spLocks noChangeArrowheads="1"/>
          </p:cNvSpPr>
          <p:nvPr/>
        </p:nvSpPr>
        <p:spPr bwMode="auto">
          <a:xfrm>
            <a:off x="6016625" y="4249738"/>
            <a:ext cx="3508375" cy="841375"/>
          </a:xfrm>
          <a:prstGeom prst="rect">
            <a:avLst/>
          </a:prstGeom>
          <a:solidFill>
            <a:schemeClr val="bg1"/>
          </a:solidFill>
          <a:ln w="15875">
            <a:solidFill>
              <a:srgbClr val="969696"/>
            </a:solidFill>
            <a:prstDash val="dash"/>
            <a:miter lim="800000"/>
            <a:headEnd/>
            <a:tailEnd/>
          </a:ln>
        </p:spPr>
        <p:txBody>
          <a:bodyPr lIns="45720" rIns="45720"/>
          <a:lstStyle/>
          <a:p>
            <a:pPr marL="115888" lvl="1" indent="-115888" algn="l" defTabSz="1019175" eaLnBrk="0" hangingPunct="0">
              <a:spcBef>
                <a:spcPct val="25000"/>
              </a:spcBef>
              <a:buClr>
                <a:srgbClr val="0B1F65"/>
              </a:buClr>
              <a:buFont typeface="Webdings" pitchFamily="18" charset="2"/>
              <a:buChar char=""/>
              <a:tabLst>
                <a:tab pos="625475" algn="l"/>
              </a:tabLst>
            </a:pPr>
            <a:r>
              <a:rPr lang="en-US" b="0" dirty="0"/>
              <a:t>Patient segmentation based on outcome</a:t>
            </a:r>
          </a:p>
          <a:p>
            <a:pPr marL="115888" lvl="1" indent="-115888" algn="l" defTabSz="1019175" eaLnBrk="0" hangingPunct="0">
              <a:spcBef>
                <a:spcPct val="25000"/>
              </a:spcBef>
              <a:buClr>
                <a:srgbClr val="0B1F65"/>
              </a:buClr>
              <a:buFont typeface="Webdings" pitchFamily="18" charset="2"/>
              <a:buChar char=""/>
              <a:tabLst>
                <a:tab pos="625475" algn="l"/>
              </a:tabLst>
            </a:pPr>
            <a:r>
              <a:rPr lang="en-US" b="0" dirty="0"/>
              <a:t>Evaluation of patient LDL-C level for target drug in test population</a:t>
            </a:r>
          </a:p>
          <a:p>
            <a:pPr marL="115888" lvl="1" indent="-115888" algn="l" defTabSz="1019175" eaLnBrk="0" hangingPunct="0">
              <a:spcBef>
                <a:spcPct val="25000"/>
              </a:spcBef>
              <a:buClr>
                <a:srgbClr val="0B1F65"/>
              </a:buClr>
              <a:buFont typeface="Webdings" pitchFamily="18" charset="2"/>
              <a:buChar char=""/>
              <a:tabLst>
                <a:tab pos="625475" algn="l"/>
              </a:tabLst>
            </a:pPr>
            <a:r>
              <a:rPr lang="en-US" b="0" dirty="0"/>
              <a:t>Projection to national level</a:t>
            </a:r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 flipV="1">
            <a:off x="4878388" y="5270500"/>
            <a:ext cx="1022350" cy="923925"/>
          </a:xfrm>
          <a:prstGeom prst="homePlate">
            <a:avLst>
              <a:gd name="adj" fmla="val 17273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10800000" lIns="45720" rIns="45720" anchor="ctr" anchorCtr="1"/>
          <a:lstStyle/>
          <a:p>
            <a:pPr algn="ctr" eaLnBrk="0" hangingPunct="0">
              <a:defRPr/>
            </a:pPr>
            <a:r>
              <a:rPr lang="en-US" b="1" dirty="0">
                <a:solidFill>
                  <a:srgbClr val="FFFFFF"/>
                </a:solidFill>
                <a:latin typeface="Arial" charset="0"/>
              </a:rPr>
              <a:t>Cost Benefit Analysis</a:t>
            </a:r>
          </a:p>
        </p:txBody>
      </p:sp>
      <p:sp>
        <p:nvSpPr>
          <p:cNvPr id="19473" name="Text Box 4"/>
          <p:cNvSpPr txBox="1">
            <a:spLocks noChangeArrowheads="1"/>
          </p:cNvSpPr>
          <p:nvPr/>
        </p:nvSpPr>
        <p:spPr bwMode="auto">
          <a:xfrm>
            <a:off x="6008688" y="5273675"/>
            <a:ext cx="3508375" cy="922338"/>
          </a:xfrm>
          <a:prstGeom prst="rect">
            <a:avLst/>
          </a:prstGeom>
          <a:solidFill>
            <a:schemeClr val="bg1"/>
          </a:solidFill>
          <a:ln w="15875">
            <a:solidFill>
              <a:srgbClr val="969696"/>
            </a:solidFill>
            <a:prstDash val="dash"/>
            <a:miter lim="800000"/>
            <a:headEnd/>
            <a:tailEnd/>
          </a:ln>
        </p:spPr>
        <p:txBody>
          <a:bodyPr lIns="45720" rIns="45720"/>
          <a:lstStyle/>
          <a:p>
            <a:pPr marL="115888" lvl="1" indent="-115888" algn="l" defTabSz="1019175" eaLnBrk="0" hangingPunct="0">
              <a:spcBef>
                <a:spcPct val="25000"/>
              </a:spcBef>
              <a:buClr>
                <a:srgbClr val="0B1F65"/>
              </a:buClr>
              <a:buFont typeface="Webdings" pitchFamily="18" charset="2"/>
              <a:buChar char=""/>
              <a:tabLst>
                <a:tab pos="625475" algn="l"/>
              </a:tabLst>
            </a:pPr>
            <a:r>
              <a:rPr lang="en-US" b="0" dirty="0"/>
              <a:t>Modeling hospitalization likelihood using logistic regression against LDL-C level (relative to target) and controlling for risk factors</a:t>
            </a:r>
          </a:p>
          <a:p>
            <a:pPr marL="115888" lvl="1" indent="-115888" algn="l" defTabSz="1019175" eaLnBrk="0" hangingPunct="0">
              <a:spcBef>
                <a:spcPct val="25000"/>
              </a:spcBef>
              <a:buClr>
                <a:srgbClr val="0B1F65"/>
              </a:buClr>
              <a:buFont typeface="Webdings" pitchFamily="18" charset="2"/>
              <a:buChar char=""/>
              <a:tabLst>
                <a:tab pos="625475" algn="l"/>
              </a:tabLst>
            </a:pPr>
            <a:r>
              <a:rPr lang="en-US" b="0" dirty="0"/>
              <a:t>Monetizing impact of attaining the target serum LDL-C level</a:t>
            </a:r>
          </a:p>
        </p:txBody>
      </p:sp>
      <p:sp>
        <p:nvSpPr>
          <p:cNvPr id="28" name="AutoShape 3"/>
          <p:cNvSpPr>
            <a:spLocks noChangeArrowheads="1"/>
          </p:cNvSpPr>
          <p:nvPr/>
        </p:nvSpPr>
        <p:spPr bwMode="auto">
          <a:xfrm flipV="1">
            <a:off x="4892675" y="3108325"/>
            <a:ext cx="1022350" cy="946150"/>
          </a:xfrm>
          <a:prstGeom prst="homePlate">
            <a:avLst>
              <a:gd name="adj" fmla="val 17273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10800000" lIns="45720" rIns="45720" anchor="ctr" anchorCtr="1"/>
          <a:lstStyle/>
          <a:p>
            <a:pPr algn="ctr" eaLnBrk="0" hangingPunct="0">
              <a:defRPr/>
            </a:pPr>
            <a:r>
              <a:rPr lang="en-US" b="1" dirty="0">
                <a:solidFill>
                  <a:srgbClr val="FFFFFF"/>
                </a:solidFill>
                <a:latin typeface="Arial" charset="0"/>
              </a:rPr>
              <a:t>Data Preparation</a:t>
            </a:r>
          </a:p>
        </p:txBody>
      </p:sp>
      <p:sp>
        <p:nvSpPr>
          <p:cNvPr id="19475" name="Text Box 4"/>
          <p:cNvSpPr txBox="1">
            <a:spLocks noChangeArrowheads="1"/>
          </p:cNvSpPr>
          <p:nvPr/>
        </p:nvSpPr>
        <p:spPr bwMode="auto">
          <a:xfrm>
            <a:off x="6013450" y="3117850"/>
            <a:ext cx="3508375" cy="950913"/>
          </a:xfrm>
          <a:prstGeom prst="rect">
            <a:avLst/>
          </a:prstGeom>
          <a:solidFill>
            <a:schemeClr val="bg1"/>
          </a:solidFill>
          <a:ln w="15875">
            <a:solidFill>
              <a:srgbClr val="969696"/>
            </a:solidFill>
            <a:prstDash val="dash"/>
            <a:miter lim="800000"/>
            <a:headEnd/>
            <a:tailEnd/>
          </a:ln>
        </p:spPr>
        <p:txBody>
          <a:bodyPr lIns="45720" rIns="45720"/>
          <a:lstStyle/>
          <a:p>
            <a:pPr marL="115888" indent="-115888" algn="l" defTabSz="1019175" eaLnBrk="0" hangingPunct="0">
              <a:spcBef>
                <a:spcPct val="25000"/>
              </a:spcBef>
              <a:buClr>
                <a:srgbClr val="0B1F65"/>
              </a:buClr>
              <a:buFont typeface="Webdings" pitchFamily="18" charset="2"/>
              <a:buChar char=""/>
              <a:tabLst>
                <a:tab pos="625475" algn="l"/>
              </a:tabLst>
            </a:pPr>
            <a:r>
              <a:rPr lang="en-US" b="0" dirty="0"/>
              <a:t>Data cleaning and validation</a:t>
            </a:r>
          </a:p>
          <a:p>
            <a:pPr marL="115888" indent="-115888" algn="l" defTabSz="1019175" eaLnBrk="0" hangingPunct="0">
              <a:spcBef>
                <a:spcPct val="25000"/>
              </a:spcBef>
              <a:buClr>
                <a:srgbClr val="0B1F65"/>
              </a:buClr>
              <a:buFont typeface="Webdings" pitchFamily="18" charset="2"/>
              <a:buChar char=""/>
              <a:tabLst>
                <a:tab pos="625475" algn="l"/>
              </a:tabLst>
            </a:pPr>
            <a:r>
              <a:rPr lang="en-US" b="0" dirty="0"/>
              <a:t>Missing value treatment</a:t>
            </a:r>
          </a:p>
          <a:p>
            <a:pPr marL="115888" indent="-115888" algn="l" defTabSz="1019175" eaLnBrk="0" hangingPunct="0">
              <a:spcBef>
                <a:spcPct val="25000"/>
              </a:spcBef>
              <a:buClr>
                <a:srgbClr val="0B1F65"/>
              </a:buClr>
              <a:buFont typeface="Webdings" pitchFamily="18" charset="2"/>
              <a:buChar char=""/>
              <a:tabLst>
                <a:tab pos="625475" algn="l"/>
              </a:tabLst>
            </a:pPr>
            <a:r>
              <a:rPr lang="en-US" b="0" dirty="0"/>
              <a:t>Creation and modification of relevant attributes</a:t>
            </a:r>
          </a:p>
          <a:p>
            <a:pPr marL="115888" indent="-115888" algn="l" defTabSz="1019175" eaLnBrk="0" hangingPunct="0">
              <a:spcBef>
                <a:spcPct val="25000"/>
              </a:spcBef>
              <a:buClr>
                <a:srgbClr val="0B1F65"/>
              </a:buClr>
              <a:buFont typeface="Webdings" pitchFamily="18" charset="2"/>
              <a:buChar char=""/>
              <a:tabLst>
                <a:tab pos="625475" algn="l"/>
              </a:tabLst>
            </a:pPr>
            <a:r>
              <a:rPr lang="en-US" b="0" dirty="0"/>
              <a:t>Analytical dataset creation</a:t>
            </a: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0" y="0"/>
            <a:ext cx="2230098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34950" indent="-234950" algn="l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buNone/>
            </a:pPr>
            <a:r>
              <a:rPr lang="en-US" b="1" dirty="0">
                <a:solidFill>
                  <a:srgbClr val="969696"/>
                </a:solidFill>
              </a:rPr>
              <a:t>Economic Model Development</a:t>
            </a:r>
          </a:p>
        </p:txBody>
      </p:sp>
      <p:sp>
        <p:nvSpPr>
          <p:cNvPr id="21" name="AutoShape 9"/>
          <p:cNvSpPr>
            <a:spLocks noChangeArrowheads="1"/>
          </p:cNvSpPr>
          <p:nvPr/>
        </p:nvSpPr>
        <p:spPr bwMode="blackWhite">
          <a:xfrm rot="5400000">
            <a:off x="2223766" y="3574256"/>
            <a:ext cx="4640262" cy="276225"/>
          </a:xfrm>
          <a:prstGeom prst="triangle">
            <a:avLst>
              <a:gd name="adj" fmla="val 50000"/>
            </a:avLst>
          </a:prstGeom>
          <a:solidFill>
            <a:srgbClr val="006666"/>
          </a:solidFill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10800000" vert="eaVert" wrap="none" anchor="ctr"/>
          <a:lstStyle/>
          <a:p>
            <a:pPr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buChar char="4"/>
              <a:defRPr/>
            </a:pPr>
            <a:endParaRPr lang="en-US" sz="1100" b="0" i="0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 bwMode="auto">
          <a:xfrm>
            <a:off x="925513" y="1411288"/>
            <a:ext cx="2220912" cy="2225675"/>
          </a:xfrm>
          <a:prstGeom prst="ellipse">
            <a:avLst/>
          </a:prstGeom>
          <a:solidFill>
            <a:srgbClr val="7ECCB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sx="1000" sy="1000" algn="ctr" rotWithShape="0">
              <a:srgbClr val="000000"/>
            </a:outerShdw>
          </a:effectLst>
        </p:spPr>
        <p:txBody>
          <a:bodyPr wrap="none" anchor="ctr"/>
          <a:lstStyle/>
          <a:p>
            <a:pPr marL="234950" indent="-23495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buNone/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z="2000" dirty="0"/>
              <a:t>…and found a significant decrease in the mean cost per patient and an increase in the percent of population reaching target serum LDL-C levels</a:t>
            </a:r>
          </a:p>
        </p:txBody>
      </p:sp>
      <p:sp>
        <p:nvSpPr>
          <p:cNvPr id="1798153" name="Rectangle 9"/>
          <p:cNvSpPr>
            <a:spLocks noChangeArrowheads="1"/>
          </p:cNvSpPr>
          <p:nvPr/>
        </p:nvSpPr>
        <p:spPr bwMode="auto">
          <a:xfrm>
            <a:off x="5600700" y="1377950"/>
            <a:ext cx="3832225" cy="311150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234950" indent="-23495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buNone/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Takeaways</a:t>
            </a:r>
          </a:p>
        </p:txBody>
      </p:sp>
      <p:sp>
        <p:nvSpPr>
          <p:cNvPr id="1798154" name="Rectangle 10"/>
          <p:cNvSpPr>
            <a:spLocks noChangeArrowheads="1"/>
          </p:cNvSpPr>
          <p:nvPr/>
        </p:nvSpPr>
        <p:spPr bwMode="auto">
          <a:xfrm>
            <a:off x="5710238" y="2238375"/>
            <a:ext cx="3582987" cy="4714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lIns="45720" rIns="45720"/>
          <a:lstStyle/>
          <a:p>
            <a:pPr marL="234950" indent="-234950" eaLnBrk="0" hangingPunct="0">
              <a:lnSpc>
                <a:spcPct val="110000"/>
              </a:lnSpc>
              <a:buClr>
                <a:srgbClr val="0B1F65"/>
              </a:buClr>
              <a:buFont typeface="Webdings" pitchFamily="18" charset="2"/>
              <a:buNone/>
              <a:defRPr/>
            </a:pPr>
            <a:endParaRPr lang="en-US" sz="1000" dirty="0">
              <a:latin typeface="Arial" charset="0"/>
            </a:endParaRPr>
          </a:p>
        </p:txBody>
      </p:sp>
      <p:sp>
        <p:nvSpPr>
          <p:cNvPr id="1798191" name="Rectangle 47"/>
          <p:cNvSpPr>
            <a:spLocks noChangeArrowheads="1"/>
          </p:cNvSpPr>
          <p:nvPr/>
        </p:nvSpPr>
        <p:spPr bwMode="auto">
          <a:xfrm>
            <a:off x="5600700" y="1692275"/>
            <a:ext cx="3833813" cy="4467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rIns="45720"/>
          <a:lstStyle/>
          <a:p>
            <a:pPr marL="111125" indent="-111125" algn="l" eaLnBrk="0" hangingPunct="0">
              <a:spcBef>
                <a:spcPct val="25000"/>
              </a:spcBef>
              <a:buClr>
                <a:srgbClr val="0B1F65"/>
              </a:buClr>
              <a:buFont typeface="Webdings" pitchFamily="18" charset="2"/>
              <a:buNone/>
              <a:defRPr/>
            </a:pPr>
            <a:endParaRPr lang="en-US" sz="1200" dirty="0">
              <a:latin typeface="Arial" charset="0"/>
            </a:endParaRPr>
          </a:p>
          <a:p>
            <a:pPr marL="111125" indent="-111125" algn="l" eaLnBrk="0" hangingPunct="0">
              <a:spcBef>
                <a:spcPct val="25000"/>
              </a:spcBef>
              <a:buClr>
                <a:srgbClr val="0B1F65"/>
              </a:buClr>
              <a:buFont typeface="Webdings" pitchFamily="18" charset="2"/>
              <a:buNone/>
              <a:defRPr/>
            </a:pPr>
            <a:endParaRPr lang="en-US" sz="1200" dirty="0">
              <a:latin typeface="Arial" charset="0"/>
            </a:endParaRPr>
          </a:p>
          <a:p>
            <a:pPr marL="111125" indent="-111125" algn="l" eaLnBrk="0" hangingPunct="0">
              <a:spcBef>
                <a:spcPct val="25000"/>
              </a:spcBef>
              <a:buClr>
                <a:srgbClr val="0B1F65"/>
              </a:buClr>
              <a:buFont typeface="Webdings" pitchFamily="18" charset="2"/>
              <a:buNone/>
              <a:defRPr/>
            </a:pPr>
            <a:r>
              <a:rPr lang="en-US" sz="1200" b="1" u="sng" dirty="0">
                <a:latin typeface="Arial" charset="0"/>
              </a:rPr>
              <a:t>Efficacy:</a:t>
            </a:r>
          </a:p>
          <a:p>
            <a:pPr marL="169863" indent="-169863" algn="l" eaLnBrk="0" hangingPunct="0">
              <a:spcBef>
                <a:spcPct val="25000"/>
              </a:spcBef>
              <a:buClr>
                <a:srgbClr val="0B1F65"/>
              </a:buClr>
              <a:buFont typeface="Webdings" pitchFamily="18" charset="2"/>
              <a:buChar char=""/>
              <a:defRPr/>
            </a:pPr>
            <a:r>
              <a:rPr lang="en-US" b="0" dirty="0">
                <a:latin typeface="Arial" charset="0"/>
              </a:rPr>
              <a:t>Analysis established that 22 percent of the total population treated with statins (excluding the target drug) did not reach the country’s target serum LDL-C level.</a:t>
            </a:r>
          </a:p>
          <a:p>
            <a:pPr marL="169863" indent="-169863" algn="l" eaLnBrk="0" hangingPunct="0">
              <a:spcBef>
                <a:spcPct val="25000"/>
              </a:spcBef>
              <a:buClr>
                <a:srgbClr val="0B1F65"/>
              </a:buClr>
              <a:buFont typeface="Webdings" pitchFamily="18" charset="2"/>
              <a:buChar char=""/>
              <a:defRPr/>
            </a:pPr>
            <a:r>
              <a:rPr lang="en-US" b="0" dirty="0">
                <a:latin typeface="Arial" charset="0"/>
              </a:rPr>
              <a:t>77% of patients treated with the target drug reached the country’s target serum LDL-C level.</a:t>
            </a:r>
          </a:p>
          <a:p>
            <a:pPr marL="169863" indent="-169863" algn="l" eaLnBrk="0" hangingPunct="0">
              <a:spcBef>
                <a:spcPct val="25000"/>
              </a:spcBef>
              <a:buClr>
                <a:srgbClr val="0B1F65"/>
              </a:buClr>
              <a:buFont typeface="Webdings" pitchFamily="18" charset="2"/>
              <a:buChar char=""/>
              <a:defRPr/>
            </a:pPr>
            <a:r>
              <a:rPr lang="en-US" b="0" dirty="0">
                <a:latin typeface="Arial" charset="0"/>
              </a:rPr>
              <a:t>Projecting this to the entire statin treated population of the country, the addition of the target drug resulted in 83% of statin patients reaching the country's target serum LDL-C level.</a:t>
            </a:r>
          </a:p>
          <a:p>
            <a:pPr marL="169863" indent="-169863" algn="l" eaLnBrk="0" hangingPunct="0">
              <a:spcBef>
                <a:spcPct val="25000"/>
              </a:spcBef>
              <a:buClr>
                <a:srgbClr val="0B1F65"/>
              </a:buClr>
              <a:buFont typeface="Webdings" pitchFamily="18" charset="2"/>
              <a:buNone/>
              <a:defRPr/>
            </a:pPr>
            <a:endParaRPr lang="en-US" sz="1200" dirty="0">
              <a:solidFill>
                <a:srgbClr val="000000"/>
              </a:solidFill>
              <a:latin typeface="Arial" charset="0"/>
            </a:endParaRPr>
          </a:p>
          <a:p>
            <a:pPr marL="169863" indent="-169863" algn="l" eaLnBrk="0" hangingPunct="0">
              <a:spcBef>
                <a:spcPct val="25000"/>
              </a:spcBef>
              <a:buClr>
                <a:srgbClr val="0B1F65"/>
              </a:buClr>
              <a:buFont typeface="Webdings" pitchFamily="18" charset="2"/>
              <a:buNone/>
              <a:defRPr/>
            </a:pPr>
            <a:endParaRPr lang="en-US" sz="1200" dirty="0">
              <a:solidFill>
                <a:srgbClr val="000000"/>
              </a:solidFill>
              <a:latin typeface="Arial" charset="0"/>
            </a:endParaRPr>
          </a:p>
          <a:p>
            <a:pPr marL="169863" indent="-169863" algn="l" eaLnBrk="0" hangingPunct="0">
              <a:spcBef>
                <a:spcPct val="25000"/>
              </a:spcBef>
              <a:buClr>
                <a:srgbClr val="0B1F65"/>
              </a:buClr>
              <a:buFont typeface="Webdings" pitchFamily="18" charset="2"/>
              <a:buNone/>
              <a:defRPr/>
            </a:pPr>
            <a:r>
              <a:rPr lang="en-US" sz="1200" b="1" u="sng" dirty="0">
                <a:solidFill>
                  <a:srgbClr val="000000"/>
                </a:solidFill>
                <a:latin typeface="Arial" charset="0"/>
              </a:rPr>
              <a:t>Cost Benefit:</a:t>
            </a:r>
          </a:p>
          <a:p>
            <a:pPr marL="169863" indent="-169863" algn="l" eaLnBrk="0" hangingPunct="0">
              <a:spcBef>
                <a:spcPct val="25000"/>
              </a:spcBef>
              <a:buClr>
                <a:srgbClr val="0B1F65"/>
              </a:buClr>
              <a:buFont typeface="Webdings" pitchFamily="18" charset="2"/>
              <a:buChar char=""/>
              <a:defRPr/>
            </a:pPr>
            <a:r>
              <a:rPr lang="en-US" b="0" dirty="0">
                <a:latin typeface="Arial" charset="0"/>
              </a:rPr>
              <a:t>The introduction of the target drug decreases the mean drug cost per patient reaching target serum LDL-C level from € 309 to € 170.</a:t>
            </a:r>
          </a:p>
          <a:p>
            <a:pPr marL="169863" indent="-169863" algn="l" eaLnBrk="0" hangingPunct="0">
              <a:spcBef>
                <a:spcPct val="25000"/>
              </a:spcBef>
              <a:buClr>
                <a:srgbClr val="0B1F65"/>
              </a:buClr>
              <a:buFont typeface="Webdings" pitchFamily="18" charset="2"/>
              <a:buChar char=""/>
              <a:defRPr/>
            </a:pPr>
            <a:r>
              <a:rPr lang="en-US" b="0" dirty="0">
                <a:latin typeface="Arial" charset="0"/>
              </a:rPr>
              <a:t>The target drug contributes to € 7.7 MM reduction in treatment costs (projected to the national level)</a:t>
            </a:r>
          </a:p>
        </p:txBody>
      </p:sp>
      <p:sp>
        <p:nvSpPr>
          <p:cNvPr id="4104" name="TextBox 21"/>
          <p:cNvSpPr txBox="1">
            <a:spLocks noChangeArrowheads="1"/>
          </p:cNvSpPr>
          <p:nvPr/>
        </p:nvSpPr>
        <p:spPr bwMode="auto">
          <a:xfrm>
            <a:off x="3948113" y="1685925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buNone/>
            </a:pPr>
            <a:r>
              <a:rPr lang="en-US" sz="1000" b="0" dirty="0"/>
              <a:t>Universe of patients treated with statins</a:t>
            </a:r>
          </a:p>
        </p:txBody>
      </p:sp>
      <p:sp>
        <p:nvSpPr>
          <p:cNvPr id="4105" name="TextBox 22"/>
          <p:cNvSpPr txBox="1">
            <a:spLocks noChangeArrowheads="1"/>
          </p:cNvSpPr>
          <p:nvPr/>
        </p:nvSpPr>
        <p:spPr bwMode="auto">
          <a:xfrm>
            <a:off x="3943350" y="2913063"/>
            <a:ext cx="15382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buNone/>
            </a:pPr>
            <a:r>
              <a:rPr lang="en-US" sz="1000" b="0" dirty="0"/>
              <a:t>Patients not reaching the target serum LDL-C level treated with target drug (6.6%)</a:t>
            </a:r>
          </a:p>
        </p:txBody>
      </p:sp>
      <p:sp>
        <p:nvSpPr>
          <p:cNvPr id="4106" name="TextBox 46"/>
          <p:cNvSpPr txBox="1">
            <a:spLocks noChangeArrowheads="1"/>
          </p:cNvSpPr>
          <p:nvPr/>
        </p:nvSpPr>
        <p:spPr bwMode="auto">
          <a:xfrm>
            <a:off x="3951288" y="2171700"/>
            <a:ext cx="15255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buNone/>
            </a:pPr>
            <a:r>
              <a:rPr lang="en-US" sz="1000" b="0" dirty="0"/>
              <a:t>Patient treated with statin not reaching the target serum LDL-C level (22%)</a:t>
            </a:r>
          </a:p>
        </p:txBody>
      </p:sp>
      <p:sp>
        <p:nvSpPr>
          <p:cNvPr id="4107" name="TextBox 49"/>
          <p:cNvSpPr txBox="1">
            <a:spLocks noChangeArrowheads="1"/>
          </p:cNvSpPr>
          <p:nvPr/>
        </p:nvSpPr>
        <p:spPr bwMode="auto">
          <a:xfrm>
            <a:off x="457200" y="1166813"/>
            <a:ext cx="46799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buNone/>
            </a:pPr>
            <a:r>
              <a:rPr lang="en-US" sz="1000" b="1" dirty="0"/>
              <a:t>Percentage of patients treated with statin drug and target drug</a:t>
            </a:r>
          </a:p>
        </p:txBody>
      </p:sp>
      <p:sp>
        <p:nvSpPr>
          <p:cNvPr id="4108" name="TextBox 50"/>
          <p:cNvSpPr txBox="1">
            <a:spLocks noChangeArrowheads="1"/>
          </p:cNvSpPr>
          <p:nvPr/>
        </p:nvSpPr>
        <p:spPr bwMode="auto">
          <a:xfrm>
            <a:off x="1593850" y="2028825"/>
            <a:ext cx="481013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buNone/>
            </a:pPr>
            <a:r>
              <a:rPr lang="en-US" sz="900" dirty="0"/>
              <a:t>100%</a:t>
            </a:r>
            <a:endParaRPr lang="en-US" dirty="0"/>
          </a:p>
        </p:txBody>
      </p:sp>
      <p:pic>
        <p:nvPicPr>
          <p:cNvPr id="4109" name="Picture 1" descr="C:\Documents and Settings\Nreependra.Subba\Desktop\Picture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260878">
            <a:off x="1816100" y="2141538"/>
            <a:ext cx="1468438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2" name="Straight Arrow Connector 41"/>
          <p:cNvCxnSpPr>
            <a:endCxn id="4106" idx="1"/>
          </p:cNvCxnSpPr>
          <p:nvPr/>
        </p:nvCxnSpPr>
        <p:spPr bwMode="auto">
          <a:xfrm flipV="1">
            <a:off x="2870200" y="2522538"/>
            <a:ext cx="1081088" cy="1587"/>
          </a:xfrm>
          <a:prstGeom prst="straightConnector1">
            <a:avLst/>
          </a:prstGeom>
          <a:ln w="0">
            <a:headEnd type="none" w="med" len="med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 bwMode="auto">
          <a:xfrm>
            <a:off x="2840038" y="3136900"/>
            <a:ext cx="1130300" cy="3175"/>
          </a:xfrm>
          <a:prstGeom prst="straightConnector1">
            <a:avLst/>
          </a:prstGeom>
          <a:ln w="0">
            <a:headEnd type="none" w="med" len="med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322513" y="2420938"/>
            <a:ext cx="4794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buNone/>
              <a:defRPr/>
            </a:pPr>
            <a:r>
              <a:rPr lang="en-US" sz="800" dirty="0">
                <a:solidFill>
                  <a:schemeClr val="bg1"/>
                </a:solidFill>
                <a:latin typeface="Arial" charset="0"/>
              </a:rPr>
              <a:t>15.4%</a:t>
            </a:r>
            <a:endParaRPr lang="en-US" sz="105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695575" y="2838450"/>
            <a:ext cx="419100" cy="2143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buNone/>
              <a:defRPr/>
            </a:pPr>
            <a:r>
              <a:rPr lang="en-US" sz="800" dirty="0">
                <a:latin typeface="Arial" charset="0"/>
              </a:rPr>
              <a:t>6.6%</a:t>
            </a:r>
            <a:endParaRPr lang="en-US" sz="1050" dirty="0">
              <a:latin typeface="Arial" charset="0"/>
            </a:endParaRPr>
          </a:p>
        </p:txBody>
      </p:sp>
      <p:graphicFrame>
        <p:nvGraphicFramePr>
          <p:cNvPr id="4098" name="Object 58"/>
          <p:cNvGraphicFramePr>
            <a:graphicFrameLocks noChangeAspect="1"/>
          </p:cNvGraphicFramePr>
          <p:nvPr/>
        </p:nvGraphicFramePr>
        <p:xfrm>
          <a:off x="166688" y="3979863"/>
          <a:ext cx="5340350" cy="263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380" r:id="rId5" imgW="5340559" imgH="2627604" progId="Excel.Sheet.8">
                  <p:embed/>
                </p:oleObj>
              </mc:Choice>
              <mc:Fallback>
                <p:oleObj r:id="rId5" imgW="5340559" imgH="2627604" progId="Excel.Sheet.8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8" y="3979863"/>
                        <a:ext cx="5340350" cy="2630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Straight Connector 21"/>
          <p:cNvCxnSpPr/>
          <p:nvPr/>
        </p:nvCxnSpPr>
        <p:spPr bwMode="auto">
          <a:xfrm rot="10800000" flipV="1">
            <a:off x="1017588" y="5348288"/>
            <a:ext cx="3011487" cy="7937"/>
          </a:xfrm>
          <a:prstGeom prst="line">
            <a:avLst/>
          </a:prstGeom>
          <a:ln>
            <a:prstDash val="dash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15" name="TextBox 22"/>
          <p:cNvSpPr txBox="1">
            <a:spLocks noChangeArrowheads="1"/>
          </p:cNvSpPr>
          <p:nvPr/>
        </p:nvSpPr>
        <p:spPr bwMode="auto">
          <a:xfrm>
            <a:off x="1160463" y="4875213"/>
            <a:ext cx="117951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buNone/>
            </a:pPr>
            <a:r>
              <a:rPr lang="en-US" sz="1000" dirty="0"/>
              <a:t>Saving of </a:t>
            </a:r>
            <a:r>
              <a:rPr lang="en-US" sz="1000" dirty="0">
                <a:solidFill>
                  <a:srgbClr val="000000"/>
                </a:solidFill>
              </a:rPr>
              <a:t>€ </a:t>
            </a:r>
            <a:r>
              <a:rPr lang="en-US" sz="1000" dirty="0"/>
              <a:t>139</a:t>
            </a:r>
          </a:p>
        </p:txBody>
      </p:sp>
      <p:cxnSp>
        <p:nvCxnSpPr>
          <p:cNvPr id="24" name="Straight Connector 21"/>
          <p:cNvCxnSpPr/>
          <p:nvPr/>
        </p:nvCxnSpPr>
        <p:spPr bwMode="auto">
          <a:xfrm rot="10800000" flipV="1">
            <a:off x="984250" y="4549775"/>
            <a:ext cx="1047750" cy="7938"/>
          </a:xfrm>
          <a:prstGeom prst="line">
            <a:avLst/>
          </a:prstGeom>
          <a:ln>
            <a:prstDash val="dash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17" name="Line 27"/>
          <p:cNvSpPr>
            <a:spLocks noChangeShapeType="1"/>
          </p:cNvSpPr>
          <p:nvPr/>
        </p:nvSpPr>
        <p:spPr bwMode="auto">
          <a:xfrm>
            <a:off x="1460500" y="4565650"/>
            <a:ext cx="0" cy="36671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 bwMode="auto">
          <a:xfrm rot="5400000">
            <a:off x="1323975" y="5214938"/>
            <a:ext cx="265113" cy="158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19" name="TextBox 26"/>
          <p:cNvSpPr txBox="1">
            <a:spLocks noChangeArrowheads="1"/>
          </p:cNvSpPr>
          <p:nvPr/>
        </p:nvSpPr>
        <p:spPr bwMode="auto">
          <a:xfrm>
            <a:off x="835025" y="3873500"/>
            <a:ext cx="4240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/>
              <a:t>Reduction in mean cost per patient reaching required LDL-C levels</a:t>
            </a:r>
          </a:p>
          <a:p>
            <a:endParaRPr lang="en-US" sz="1400" b="1" dirty="0"/>
          </a:p>
        </p:txBody>
      </p:sp>
      <p:sp>
        <p:nvSpPr>
          <p:cNvPr id="4120" name="TextBox 29"/>
          <p:cNvSpPr txBox="1">
            <a:spLocks noChangeArrowheads="1"/>
          </p:cNvSpPr>
          <p:nvPr/>
        </p:nvSpPr>
        <p:spPr bwMode="auto">
          <a:xfrm rot="-5400000">
            <a:off x="-691356" y="5033169"/>
            <a:ext cx="26209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/>
              <a:t>Mean drug cost per patient (in Euros)</a:t>
            </a:r>
          </a:p>
          <a:p>
            <a:endParaRPr lang="en-US" sz="1000" b="1" dirty="0"/>
          </a:p>
        </p:txBody>
      </p:sp>
      <p:cxnSp>
        <p:nvCxnSpPr>
          <p:cNvPr id="2" name="Straight Arrow Connector 41"/>
          <p:cNvCxnSpPr>
            <a:endCxn id="4106" idx="1"/>
          </p:cNvCxnSpPr>
          <p:nvPr/>
        </p:nvCxnSpPr>
        <p:spPr bwMode="auto">
          <a:xfrm flipV="1">
            <a:off x="2870200" y="1887538"/>
            <a:ext cx="1081088" cy="1587"/>
          </a:xfrm>
          <a:prstGeom prst="straightConnector1">
            <a:avLst/>
          </a:prstGeom>
          <a:ln w="0">
            <a:headEnd type="none" w="med" len="med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0" y="0"/>
            <a:ext cx="2230098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34950" indent="-234950" algn="l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buNone/>
            </a:pPr>
            <a:r>
              <a:rPr lang="en-US" b="1" dirty="0">
                <a:solidFill>
                  <a:srgbClr val="969696"/>
                </a:solidFill>
              </a:rPr>
              <a:t>Economic Model Development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 Sigma HEOR Offering and Value Proposition</a:t>
            </a:r>
          </a:p>
          <a:p>
            <a:r>
              <a:rPr lang="en-US" dirty="0"/>
              <a:t>Case Studies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0" y="2678872"/>
            <a:ext cx="6858000" cy="381000"/>
          </a:xfrm>
          <a:prstGeom prst="rect">
            <a:avLst/>
          </a:prstGeom>
          <a:noFill/>
          <a:ln w="38100">
            <a:solidFill>
              <a:srgbClr val="0B1F6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Economics and Outcomes Research forms the bridge between clinical trials and the information desired by decision-makers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330200" y="1435100"/>
            <a:ext cx="3200400" cy="4949825"/>
          </a:xfrm>
          <a:prstGeom prst="rightArrowCallout">
            <a:avLst>
              <a:gd name="adj1" fmla="val 42246"/>
              <a:gd name="adj2" fmla="val 38666"/>
              <a:gd name="adj3" fmla="val 8481"/>
              <a:gd name="adj4" fmla="val 85417"/>
            </a:avLst>
          </a:prstGeom>
          <a:solidFill>
            <a:schemeClr val="accent2"/>
          </a:solidFill>
          <a:ln w="12700">
            <a:solidFill>
              <a:srgbClr val="006666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2400" b="1" dirty="0">
                <a:solidFill>
                  <a:schemeClr val="bg1"/>
                </a:solidFill>
              </a:rPr>
              <a:t>Clinical Trials</a:t>
            </a:r>
            <a:endParaRPr lang="en-US" sz="1600" dirty="0">
              <a:solidFill>
                <a:schemeClr val="bg1"/>
              </a:solidFill>
            </a:endParaRPr>
          </a:p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</a:pPr>
            <a:endParaRPr lang="en-US" sz="1600" dirty="0"/>
          </a:p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</a:pPr>
            <a:endParaRPr lang="en-US" sz="1600" dirty="0"/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 b="1" dirty="0">
                <a:solidFill>
                  <a:schemeClr val="bg1"/>
                </a:solidFill>
                <a:cs typeface="Arial" charset="0"/>
              </a:rPr>
              <a:t>Value: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 dirty="0">
                <a:solidFill>
                  <a:schemeClr val="bg1"/>
                </a:solidFill>
                <a:cs typeface="Arial" charset="0"/>
              </a:rPr>
              <a:t>Sets the potential of a product under ‘ideal circumstances’</a:t>
            </a:r>
            <a:endParaRPr lang="en-US" sz="1800" b="1" dirty="0">
              <a:solidFill>
                <a:schemeClr val="bg1"/>
              </a:solidFill>
            </a:endParaRPr>
          </a:p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</a:pPr>
            <a:endParaRPr lang="en-US" sz="1600" b="1" dirty="0"/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endParaRPr lang="en-US" sz="1400" dirty="0"/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endParaRPr lang="en-US" sz="1400" dirty="0"/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endParaRPr lang="en-US" sz="1400" dirty="0"/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endParaRPr lang="en-US" sz="1400" dirty="0"/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endParaRPr lang="en-US" sz="1400" dirty="0"/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endParaRPr lang="en-US" sz="1400" dirty="0"/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endParaRPr lang="en-US" sz="1400" dirty="0"/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endParaRPr lang="en-US" sz="1400" dirty="0"/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endParaRPr lang="en-US" sz="1400" dirty="0"/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endParaRPr lang="en-US" sz="1400" dirty="0"/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endParaRPr lang="en-US" sz="1400" dirty="0"/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Char char="•"/>
            </a:pPr>
            <a:endParaRPr lang="en-US" sz="1000" dirty="0"/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800" dirty="0"/>
              <a:t> 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121400" y="1435100"/>
            <a:ext cx="3352800" cy="4949825"/>
          </a:xfrm>
          <a:prstGeom prst="leftArrowCallout">
            <a:avLst>
              <a:gd name="adj1" fmla="val 38453"/>
              <a:gd name="adj2" fmla="val 36908"/>
              <a:gd name="adj3" fmla="val 8000"/>
              <a:gd name="adj4" fmla="val 85750"/>
            </a:avLst>
          </a:prstGeom>
          <a:solidFill>
            <a:schemeClr val="accent1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11125" indent="-111125" algn="ctr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2400" b="1" dirty="0">
                <a:solidFill>
                  <a:schemeClr val="bg1"/>
                </a:solidFill>
              </a:rPr>
              <a:t>Decision-Makers</a:t>
            </a:r>
          </a:p>
          <a:p>
            <a:pPr marL="111125" indent="-111125" algn="ctr" eaLnBrk="0" hangingPunct="0">
              <a:lnSpc>
                <a:spcPct val="100000"/>
              </a:lnSpc>
              <a:spcBef>
                <a:spcPct val="0"/>
              </a:spcBef>
              <a:buClrTx/>
            </a:pPr>
            <a:endParaRPr lang="en-US" sz="2400" b="1" dirty="0">
              <a:solidFill>
                <a:schemeClr val="bg1"/>
              </a:solidFill>
            </a:endParaRPr>
          </a:p>
          <a:p>
            <a:pPr marL="111125" indent="-111125"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 dirty="0">
                <a:solidFill>
                  <a:schemeClr val="bg1"/>
                </a:solidFill>
                <a:cs typeface="Arial" charset="0"/>
              </a:rPr>
              <a:t>Payors, Physicians, and Patients need information that will assist them in making a treatment choice in the ‘real world’ (uncontrolled) setting</a:t>
            </a:r>
          </a:p>
          <a:p>
            <a:pPr marL="111125" indent="-111125" algn="ctr" eaLnBrk="0" hangingPunct="0">
              <a:lnSpc>
                <a:spcPct val="100000"/>
              </a:lnSpc>
              <a:spcBef>
                <a:spcPct val="0"/>
              </a:spcBef>
              <a:buClrTx/>
            </a:pPr>
            <a:endParaRPr lang="en-US" sz="1800" dirty="0">
              <a:solidFill>
                <a:schemeClr val="bg1"/>
              </a:solidFill>
            </a:endParaRPr>
          </a:p>
          <a:p>
            <a:pPr marL="111125" indent="-111125" algn="ctr" eaLnBrk="0" hangingPunct="0">
              <a:lnSpc>
                <a:spcPct val="100000"/>
              </a:lnSpc>
              <a:spcBef>
                <a:spcPct val="0"/>
              </a:spcBef>
              <a:buClrTx/>
            </a:pPr>
            <a:endParaRPr lang="en-US" sz="1800" dirty="0">
              <a:solidFill>
                <a:schemeClr val="bg1"/>
              </a:solidFill>
            </a:endParaRPr>
          </a:p>
          <a:p>
            <a:pPr marL="111125" indent="-111125" algn="ctr" eaLnBrk="0" hangingPunct="0">
              <a:lnSpc>
                <a:spcPct val="100000"/>
              </a:lnSpc>
              <a:spcBef>
                <a:spcPct val="0"/>
              </a:spcBef>
              <a:buClrTx/>
            </a:pPr>
            <a:endParaRPr lang="en-US" sz="1800" dirty="0">
              <a:solidFill>
                <a:schemeClr val="bg1"/>
              </a:solidFill>
            </a:endParaRPr>
          </a:p>
          <a:p>
            <a:pPr marL="111125" indent="-111125" algn="ctr" eaLnBrk="0" hangingPunct="0">
              <a:lnSpc>
                <a:spcPct val="100000"/>
              </a:lnSpc>
              <a:spcBef>
                <a:spcPct val="0"/>
              </a:spcBef>
              <a:buClrTx/>
            </a:pPr>
            <a:endParaRPr lang="en-US" sz="1400" dirty="0">
              <a:solidFill>
                <a:schemeClr val="bg1"/>
              </a:solidFill>
            </a:endParaRPr>
          </a:p>
          <a:p>
            <a:pPr marL="111125" indent="-111125" algn="ctr" eaLnBrk="0" hangingPunct="0">
              <a:lnSpc>
                <a:spcPct val="100000"/>
              </a:lnSpc>
              <a:spcBef>
                <a:spcPct val="0"/>
              </a:spcBef>
              <a:buClrTx/>
            </a:pPr>
            <a:endParaRPr lang="en-US" sz="1400" dirty="0">
              <a:solidFill>
                <a:schemeClr val="bg1"/>
              </a:solidFill>
            </a:endParaRPr>
          </a:p>
          <a:p>
            <a:pPr marL="111125" indent="-111125" algn="ctr" eaLnBrk="0" hangingPunct="0">
              <a:lnSpc>
                <a:spcPct val="100000"/>
              </a:lnSpc>
              <a:spcBef>
                <a:spcPct val="0"/>
              </a:spcBef>
              <a:buClrTx/>
            </a:pPr>
            <a:endParaRPr lang="en-US" sz="1400" dirty="0">
              <a:solidFill>
                <a:schemeClr val="bg1"/>
              </a:solidFill>
            </a:endParaRPr>
          </a:p>
          <a:p>
            <a:pPr marL="111125" indent="-111125" algn="ctr" eaLnBrk="0" hangingPunct="0">
              <a:lnSpc>
                <a:spcPct val="100000"/>
              </a:lnSpc>
              <a:spcBef>
                <a:spcPct val="0"/>
              </a:spcBef>
              <a:buClrTx/>
            </a:pPr>
            <a:endParaRPr lang="en-US" sz="1400" dirty="0">
              <a:solidFill>
                <a:schemeClr val="bg1"/>
              </a:solidFill>
            </a:endParaRPr>
          </a:p>
          <a:p>
            <a:pPr marL="111125" indent="-111125" algn="ctr" eaLnBrk="0" hangingPunct="0">
              <a:lnSpc>
                <a:spcPct val="100000"/>
              </a:lnSpc>
              <a:spcBef>
                <a:spcPct val="0"/>
              </a:spcBef>
              <a:buClrTx/>
            </a:pPr>
            <a:endParaRPr lang="en-US" sz="1400" dirty="0">
              <a:solidFill>
                <a:schemeClr val="bg1"/>
              </a:solidFill>
            </a:endParaRPr>
          </a:p>
          <a:p>
            <a:pPr marL="111125" indent="-111125" algn="ctr" eaLnBrk="0" hangingPunct="0">
              <a:lnSpc>
                <a:spcPct val="100000"/>
              </a:lnSpc>
              <a:spcBef>
                <a:spcPct val="0"/>
              </a:spcBef>
              <a:buClrTx/>
            </a:pPr>
            <a:endParaRPr lang="en-US" sz="1400" dirty="0">
              <a:solidFill>
                <a:schemeClr val="bg1"/>
              </a:solidFill>
            </a:endParaRPr>
          </a:p>
          <a:p>
            <a:pPr marL="111125" indent="-111125" algn="ctr" eaLnBrk="0" hangingPunct="0">
              <a:lnSpc>
                <a:spcPct val="100000"/>
              </a:lnSpc>
              <a:spcBef>
                <a:spcPct val="0"/>
              </a:spcBef>
              <a:buClrTx/>
            </a:pPr>
            <a:endParaRPr lang="en-US" sz="1400" dirty="0">
              <a:solidFill>
                <a:schemeClr val="bg1"/>
              </a:solidFill>
            </a:endParaRPr>
          </a:p>
          <a:p>
            <a:pPr marL="111125" indent="-111125" algn="ctr" eaLnBrk="0" hangingPunct="0">
              <a:lnSpc>
                <a:spcPct val="100000"/>
              </a:lnSpc>
              <a:spcBef>
                <a:spcPct val="0"/>
              </a:spcBef>
              <a:buClrTx/>
            </a:pPr>
            <a:endParaRPr lang="en-US" sz="1400" dirty="0">
              <a:solidFill>
                <a:schemeClr val="bg1"/>
              </a:solidFill>
            </a:endParaRPr>
          </a:p>
          <a:p>
            <a:pPr marL="111125" indent="-111125" algn="ctr" eaLnBrk="0" hangingPunct="0">
              <a:lnSpc>
                <a:spcPct val="100000"/>
              </a:lnSpc>
              <a:spcBef>
                <a:spcPct val="0"/>
              </a:spcBef>
              <a:buClrTx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33400" y="3695700"/>
            <a:ext cx="2286000" cy="23495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200" b="1" u="sng" dirty="0">
                <a:cs typeface="Arial" charset="0"/>
              </a:rPr>
              <a:t>Limitations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 typeface="Webdings" pitchFamily="18" charset="2"/>
              <a:buChar char="4"/>
            </a:pPr>
            <a:r>
              <a:rPr lang="en-US" sz="1200" dirty="0">
                <a:cs typeface="Arial" charset="0"/>
              </a:rPr>
              <a:t> Controlled setting</a:t>
            </a:r>
          </a:p>
          <a:p>
            <a:pPr marL="342900" lvl="1" indent="-114300" algn="l">
              <a:lnSpc>
                <a:spcPct val="100000"/>
              </a:lnSpc>
              <a:spcBef>
                <a:spcPct val="0"/>
              </a:spcBef>
              <a:buClrTx/>
              <a:buFont typeface="Arial" pitchFamily="34" charset="0"/>
              <a:buChar char="-"/>
            </a:pPr>
            <a:r>
              <a:rPr lang="en-US" sz="1200" dirty="0">
                <a:cs typeface="Arial" charset="0"/>
              </a:rPr>
              <a:t>Patients are clean with</a:t>
            </a:r>
          </a:p>
          <a:p>
            <a:pPr marL="342900" lvl="1" indent="-114300"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200" dirty="0">
                <a:cs typeface="Arial" charset="0"/>
              </a:rPr>
              <a:t>	single disease state</a:t>
            </a:r>
          </a:p>
          <a:p>
            <a:pPr marL="342900" lvl="1" indent="-114300" algn="l">
              <a:lnSpc>
                <a:spcPct val="100000"/>
              </a:lnSpc>
              <a:spcBef>
                <a:spcPct val="0"/>
              </a:spcBef>
              <a:buClrTx/>
              <a:buFont typeface="Arial" pitchFamily="34" charset="0"/>
              <a:buChar char="-"/>
            </a:pPr>
            <a:r>
              <a:rPr lang="en-US" sz="1200" dirty="0">
                <a:cs typeface="Arial" charset="0"/>
              </a:rPr>
              <a:t>Compliance is high</a:t>
            </a:r>
          </a:p>
          <a:p>
            <a:pPr marL="342900" lvl="1" indent="-114300" algn="l">
              <a:lnSpc>
                <a:spcPct val="100000"/>
              </a:lnSpc>
              <a:spcBef>
                <a:spcPct val="0"/>
              </a:spcBef>
              <a:buClrTx/>
              <a:buFont typeface="Arial" pitchFamily="34" charset="0"/>
              <a:buChar char="-"/>
            </a:pPr>
            <a:r>
              <a:rPr lang="en-US" sz="1200" dirty="0">
                <a:cs typeface="Arial" charset="0"/>
              </a:rPr>
              <a:t>Physician prescribe </a:t>
            </a:r>
          </a:p>
          <a:p>
            <a:pPr marL="342900" lvl="1" indent="-114300"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200" dirty="0">
                <a:cs typeface="Arial" charset="0"/>
              </a:rPr>
              <a:t>	as per protocol</a:t>
            </a:r>
          </a:p>
          <a:p>
            <a:pPr algn="l">
              <a:spcBef>
                <a:spcPct val="0"/>
              </a:spcBef>
              <a:buClrTx/>
              <a:buFont typeface="Webdings" pitchFamily="18" charset="2"/>
              <a:buChar char="4"/>
            </a:pPr>
            <a:r>
              <a:rPr lang="en-US" sz="1200" dirty="0">
                <a:cs typeface="Arial" charset="0"/>
              </a:rPr>
              <a:t>Low number of patients used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 typeface="Webdings" pitchFamily="18" charset="2"/>
              <a:buChar char="4"/>
            </a:pPr>
            <a:r>
              <a:rPr lang="en-US" sz="1200" dirty="0">
                <a:cs typeface="Arial" charset="0"/>
              </a:rPr>
              <a:t>Drugs compared against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200" dirty="0">
                <a:cs typeface="Arial" charset="0"/>
              </a:rPr>
              <a:t>    placebo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 typeface="Webdings" pitchFamily="18" charset="2"/>
              <a:buChar char="4"/>
            </a:pPr>
            <a:r>
              <a:rPr lang="en-US" sz="1200" dirty="0">
                <a:cs typeface="Arial" charset="0"/>
              </a:rPr>
              <a:t>Follow-up is for a short time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endParaRPr lang="en-US" sz="1200" b="1" dirty="0">
              <a:cs typeface="Arial" charset="0"/>
            </a:endParaRPr>
          </a:p>
        </p:txBody>
      </p:sp>
      <p:grpSp>
        <p:nvGrpSpPr>
          <p:cNvPr id="114" name="Group 113"/>
          <p:cNvGrpSpPr>
            <a:grpSpLocks noChangeAspect="1"/>
          </p:cNvGrpSpPr>
          <p:nvPr/>
        </p:nvGrpSpPr>
        <p:grpSpPr bwMode="auto">
          <a:xfrm>
            <a:off x="3187700" y="2552700"/>
            <a:ext cx="3302000" cy="2794000"/>
            <a:chOff x="728" y="1224"/>
            <a:chExt cx="1923" cy="1023"/>
          </a:xfrm>
        </p:grpSpPr>
        <p:sp>
          <p:nvSpPr>
            <p:cNvPr id="115" name="AutoShape 3"/>
            <p:cNvSpPr>
              <a:spLocks noChangeAspect="1" noChangeArrowheads="1" noTextEdit="1"/>
            </p:cNvSpPr>
            <p:nvPr/>
          </p:nvSpPr>
          <p:spPr bwMode="auto">
            <a:xfrm>
              <a:off x="728" y="1224"/>
              <a:ext cx="1923" cy="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Rectangle 5"/>
            <p:cNvSpPr>
              <a:spLocks noChangeArrowheads="1"/>
            </p:cNvSpPr>
            <p:nvPr/>
          </p:nvSpPr>
          <p:spPr bwMode="auto">
            <a:xfrm>
              <a:off x="745" y="1240"/>
              <a:ext cx="1900" cy="976"/>
            </a:xfrm>
            <a:prstGeom prst="rect">
              <a:avLst/>
            </a:prstGeom>
            <a:solidFill>
              <a:srgbClr val="BCC4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Rectangle 6"/>
            <p:cNvSpPr>
              <a:spLocks noChangeArrowheads="1"/>
            </p:cNvSpPr>
            <p:nvPr/>
          </p:nvSpPr>
          <p:spPr bwMode="auto">
            <a:xfrm>
              <a:off x="745" y="1240"/>
              <a:ext cx="1900" cy="976"/>
            </a:xfrm>
            <a:prstGeom prst="rect">
              <a:avLst/>
            </a:prstGeom>
            <a:noFill/>
            <a:ln w="5">
              <a:solidFill>
                <a:srgbClr val="BCC4B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Rectangle 7"/>
            <p:cNvSpPr>
              <a:spLocks noChangeArrowheads="1"/>
            </p:cNvSpPr>
            <p:nvPr/>
          </p:nvSpPr>
          <p:spPr bwMode="auto">
            <a:xfrm>
              <a:off x="732" y="1227"/>
              <a:ext cx="1900" cy="97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Rectangle 8"/>
            <p:cNvSpPr>
              <a:spLocks noChangeArrowheads="1"/>
            </p:cNvSpPr>
            <p:nvPr/>
          </p:nvSpPr>
          <p:spPr bwMode="auto">
            <a:xfrm>
              <a:off x="732" y="1227"/>
              <a:ext cx="1900" cy="977"/>
            </a:xfrm>
            <a:prstGeom prst="rect">
              <a:avLst/>
            </a:prstGeom>
            <a:noFill/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Rectangle 9"/>
            <p:cNvSpPr>
              <a:spLocks noChangeArrowheads="1"/>
            </p:cNvSpPr>
            <p:nvPr/>
          </p:nvSpPr>
          <p:spPr bwMode="auto">
            <a:xfrm>
              <a:off x="1922" y="1319"/>
              <a:ext cx="619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Pharmaceutical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Rectangle 10"/>
            <p:cNvSpPr>
              <a:spLocks noChangeArrowheads="1"/>
            </p:cNvSpPr>
            <p:nvPr/>
          </p:nvSpPr>
          <p:spPr bwMode="auto">
            <a:xfrm>
              <a:off x="2076" y="1416"/>
              <a:ext cx="265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Safety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Rectangle 11"/>
            <p:cNvSpPr>
              <a:spLocks noChangeArrowheads="1"/>
            </p:cNvSpPr>
            <p:nvPr/>
          </p:nvSpPr>
          <p:spPr bwMode="auto">
            <a:xfrm>
              <a:off x="1889" y="1976"/>
              <a:ext cx="669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Complex Clinical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Rectangle 12"/>
            <p:cNvSpPr>
              <a:spLocks noChangeArrowheads="1"/>
            </p:cNvSpPr>
            <p:nvPr/>
          </p:nvSpPr>
          <p:spPr bwMode="auto">
            <a:xfrm>
              <a:off x="1959" y="2073"/>
              <a:ext cx="205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Cost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Rectangle 13"/>
            <p:cNvSpPr>
              <a:spLocks noChangeArrowheads="1"/>
            </p:cNvSpPr>
            <p:nvPr/>
          </p:nvSpPr>
          <p:spPr bwMode="auto">
            <a:xfrm>
              <a:off x="2115" y="2073"/>
              <a:ext cx="62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5" name="Rectangle 14"/>
            <p:cNvSpPr>
              <a:spLocks noChangeArrowheads="1"/>
            </p:cNvSpPr>
            <p:nvPr/>
          </p:nvSpPr>
          <p:spPr bwMode="auto">
            <a:xfrm>
              <a:off x="2139" y="2073"/>
              <a:ext cx="108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of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" name="Rectangle 15"/>
            <p:cNvSpPr>
              <a:spLocks noChangeArrowheads="1"/>
            </p:cNvSpPr>
            <p:nvPr/>
          </p:nvSpPr>
          <p:spPr bwMode="auto">
            <a:xfrm>
              <a:off x="2205" y="2073"/>
              <a:ext cx="62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" name="Rectangle 16"/>
            <p:cNvSpPr>
              <a:spLocks noChangeArrowheads="1"/>
            </p:cNvSpPr>
            <p:nvPr/>
          </p:nvSpPr>
          <p:spPr bwMode="auto">
            <a:xfrm>
              <a:off x="2229" y="2073"/>
              <a:ext cx="205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Care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Rectangle 17"/>
            <p:cNvSpPr>
              <a:spLocks noChangeArrowheads="1"/>
            </p:cNvSpPr>
            <p:nvPr/>
          </p:nvSpPr>
          <p:spPr bwMode="auto">
            <a:xfrm>
              <a:off x="1029" y="1957"/>
              <a:ext cx="518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Comparative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9" name="Rectangle 18"/>
            <p:cNvSpPr>
              <a:spLocks noChangeArrowheads="1"/>
            </p:cNvSpPr>
            <p:nvPr/>
          </p:nvSpPr>
          <p:spPr bwMode="auto">
            <a:xfrm>
              <a:off x="1015" y="2055"/>
              <a:ext cx="527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Effectiveness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Rectangle 19"/>
            <p:cNvSpPr>
              <a:spLocks noChangeArrowheads="1"/>
            </p:cNvSpPr>
            <p:nvPr/>
          </p:nvSpPr>
          <p:spPr bwMode="auto">
            <a:xfrm>
              <a:off x="926" y="1319"/>
              <a:ext cx="720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Clinical Outcomes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" name="Rectangle 20"/>
            <p:cNvSpPr>
              <a:spLocks noChangeArrowheads="1"/>
            </p:cNvSpPr>
            <p:nvPr/>
          </p:nvSpPr>
          <p:spPr bwMode="auto">
            <a:xfrm>
              <a:off x="1074" y="1416"/>
              <a:ext cx="379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Research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2" name="Line 21"/>
            <p:cNvSpPr>
              <a:spLocks noChangeShapeType="1"/>
            </p:cNvSpPr>
            <p:nvPr/>
          </p:nvSpPr>
          <p:spPr bwMode="auto">
            <a:xfrm>
              <a:off x="1701" y="1227"/>
              <a:ext cx="1" cy="33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Line 22"/>
            <p:cNvSpPr>
              <a:spLocks noChangeShapeType="1"/>
            </p:cNvSpPr>
            <p:nvPr/>
          </p:nvSpPr>
          <p:spPr bwMode="auto">
            <a:xfrm>
              <a:off x="1701" y="1903"/>
              <a:ext cx="1" cy="30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Line 23"/>
            <p:cNvSpPr>
              <a:spLocks noChangeShapeType="1"/>
            </p:cNvSpPr>
            <p:nvPr/>
          </p:nvSpPr>
          <p:spPr bwMode="auto">
            <a:xfrm>
              <a:off x="732" y="1734"/>
              <a:ext cx="118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Line 24"/>
            <p:cNvSpPr>
              <a:spLocks noChangeShapeType="1"/>
            </p:cNvSpPr>
            <p:nvPr/>
          </p:nvSpPr>
          <p:spPr bwMode="auto">
            <a:xfrm>
              <a:off x="2473" y="1734"/>
              <a:ext cx="159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Rectangle 25"/>
            <p:cNvSpPr>
              <a:spLocks noChangeArrowheads="1"/>
            </p:cNvSpPr>
            <p:nvPr/>
          </p:nvSpPr>
          <p:spPr bwMode="auto">
            <a:xfrm>
              <a:off x="857" y="1571"/>
              <a:ext cx="1623" cy="338"/>
            </a:xfrm>
            <a:prstGeom prst="rect">
              <a:avLst/>
            </a:prstGeom>
            <a:solidFill>
              <a:srgbClr val="BCC4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Rectangle 26"/>
            <p:cNvSpPr>
              <a:spLocks noChangeArrowheads="1"/>
            </p:cNvSpPr>
            <p:nvPr/>
          </p:nvSpPr>
          <p:spPr bwMode="auto">
            <a:xfrm>
              <a:off x="857" y="1571"/>
              <a:ext cx="1623" cy="338"/>
            </a:xfrm>
            <a:prstGeom prst="rect">
              <a:avLst/>
            </a:prstGeom>
            <a:noFill/>
            <a:ln w="5">
              <a:solidFill>
                <a:srgbClr val="BCC4B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138" name="Picture 2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0" y="1565"/>
              <a:ext cx="1623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9" name="Rectangle 28"/>
            <p:cNvSpPr>
              <a:spLocks noChangeArrowheads="1"/>
            </p:cNvSpPr>
            <p:nvPr/>
          </p:nvSpPr>
          <p:spPr bwMode="auto">
            <a:xfrm>
              <a:off x="850" y="1565"/>
              <a:ext cx="1623" cy="338"/>
            </a:xfrm>
            <a:prstGeom prst="rect">
              <a:avLst/>
            </a:prstGeom>
            <a:noFill/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" name="Rectangle 29"/>
            <p:cNvSpPr>
              <a:spLocks noChangeArrowheads="1"/>
            </p:cNvSpPr>
            <p:nvPr/>
          </p:nvSpPr>
          <p:spPr bwMode="auto">
            <a:xfrm>
              <a:off x="1081" y="1600"/>
              <a:ext cx="1266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 Narrow" pitchFamily="34" charset="0"/>
                  <a:cs typeface="Arial" pitchFamily="34" charset="0"/>
                </a:rPr>
                <a:t>INTEGRATED RESEARCH NETWORK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" name="Rectangle 30"/>
            <p:cNvSpPr>
              <a:spLocks noChangeArrowheads="1"/>
            </p:cNvSpPr>
            <p:nvPr/>
          </p:nvSpPr>
          <p:spPr bwMode="auto">
            <a:xfrm>
              <a:off x="919" y="1772"/>
              <a:ext cx="1612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 Narrow" pitchFamily="34" charset="0"/>
                  <a:cs typeface="Arial" pitchFamily="34" charset="0"/>
                </a:rPr>
                <a:t>COLLABORATIVE OUTCOMES ARCHITECTURE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2" name="Freeform 31"/>
            <p:cNvSpPr>
              <a:spLocks noEditPoints="1"/>
            </p:cNvSpPr>
            <p:nvPr/>
          </p:nvSpPr>
          <p:spPr bwMode="auto">
            <a:xfrm>
              <a:off x="1009" y="1731"/>
              <a:ext cx="1276" cy="7"/>
            </a:xfrm>
            <a:custGeom>
              <a:avLst/>
              <a:gdLst/>
              <a:ahLst/>
              <a:cxnLst>
                <a:cxn ang="0">
                  <a:pos x="89" y="0"/>
                </a:cxn>
                <a:cxn ang="0">
                  <a:pos x="0" y="21"/>
                </a:cxn>
                <a:cxn ang="0">
                  <a:pos x="156" y="0"/>
                </a:cxn>
                <a:cxn ang="0">
                  <a:pos x="245" y="21"/>
                </a:cxn>
                <a:cxn ang="0">
                  <a:pos x="156" y="0"/>
                </a:cxn>
                <a:cxn ang="0">
                  <a:pos x="400" y="0"/>
                </a:cxn>
                <a:cxn ang="0">
                  <a:pos x="311" y="21"/>
                </a:cxn>
                <a:cxn ang="0">
                  <a:pos x="467" y="0"/>
                </a:cxn>
                <a:cxn ang="0">
                  <a:pos x="556" y="21"/>
                </a:cxn>
                <a:cxn ang="0">
                  <a:pos x="467" y="0"/>
                </a:cxn>
                <a:cxn ang="0">
                  <a:pos x="712" y="0"/>
                </a:cxn>
                <a:cxn ang="0">
                  <a:pos x="623" y="21"/>
                </a:cxn>
                <a:cxn ang="0">
                  <a:pos x="779" y="0"/>
                </a:cxn>
                <a:cxn ang="0">
                  <a:pos x="868" y="21"/>
                </a:cxn>
                <a:cxn ang="0">
                  <a:pos x="779" y="0"/>
                </a:cxn>
                <a:cxn ang="0">
                  <a:pos x="1024" y="0"/>
                </a:cxn>
                <a:cxn ang="0">
                  <a:pos x="935" y="21"/>
                </a:cxn>
                <a:cxn ang="0">
                  <a:pos x="1090" y="0"/>
                </a:cxn>
                <a:cxn ang="0">
                  <a:pos x="1179" y="21"/>
                </a:cxn>
                <a:cxn ang="0">
                  <a:pos x="1090" y="0"/>
                </a:cxn>
                <a:cxn ang="0">
                  <a:pos x="1336" y="0"/>
                </a:cxn>
                <a:cxn ang="0">
                  <a:pos x="1247" y="21"/>
                </a:cxn>
                <a:cxn ang="0">
                  <a:pos x="1402" y="0"/>
                </a:cxn>
                <a:cxn ang="0">
                  <a:pos x="1491" y="21"/>
                </a:cxn>
                <a:cxn ang="0">
                  <a:pos x="1402" y="0"/>
                </a:cxn>
                <a:cxn ang="0">
                  <a:pos x="1647" y="0"/>
                </a:cxn>
                <a:cxn ang="0">
                  <a:pos x="1558" y="21"/>
                </a:cxn>
                <a:cxn ang="0">
                  <a:pos x="1714" y="0"/>
                </a:cxn>
                <a:cxn ang="0">
                  <a:pos x="1803" y="21"/>
                </a:cxn>
                <a:cxn ang="0">
                  <a:pos x="1714" y="0"/>
                </a:cxn>
                <a:cxn ang="0">
                  <a:pos x="1959" y="0"/>
                </a:cxn>
                <a:cxn ang="0">
                  <a:pos x="1870" y="21"/>
                </a:cxn>
                <a:cxn ang="0">
                  <a:pos x="2026" y="0"/>
                </a:cxn>
                <a:cxn ang="0">
                  <a:pos x="2115" y="21"/>
                </a:cxn>
                <a:cxn ang="0">
                  <a:pos x="2026" y="0"/>
                </a:cxn>
                <a:cxn ang="0">
                  <a:pos x="2271" y="0"/>
                </a:cxn>
                <a:cxn ang="0">
                  <a:pos x="2181" y="21"/>
                </a:cxn>
                <a:cxn ang="0">
                  <a:pos x="2337" y="0"/>
                </a:cxn>
                <a:cxn ang="0">
                  <a:pos x="2426" y="21"/>
                </a:cxn>
                <a:cxn ang="0">
                  <a:pos x="2337" y="0"/>
                </a:cxn>
                <a:cxn ang="0">
                  <a:pos x="2583" y="0"/>
                </a:cxn>
                <a:cxn ang="0">
                  <a:pos x="2494" y="21"/>
                </a:cxn>
                <a:cxn ang="0">
                  <a:pos x="2649" y="0"/>
                </a:cxn>
                <a:cxn ang="0">
                  <a:pos x="2738" y="21"/>
                </a:cxn>
                <a:cxn ang="0">
                  <a:pos x="2649" y="0"/>
                </a:cxn>
                <a:cxn ang="0">
                  <a:pos x="2894" y="0"/>
                </a:cxn>
                <a:cxn ang="0">
                  <a:pos x="2805" y="21"/>
                </a:cxn>
                <a:cxn ang="0">
                  <a:pos x="2960" y="0"/>
                </a:cxn>
                <a:cxn ang="0">
                  <a:pos x="3050" y="21"/>
                </a:cxn>
                <a:cxn ang="0">
                  <a:pos x="2960" y="0"/>
                </a:cxn>
                <a:cxn ang="0">
                  <a:pos x="3206" y="0"/>
                </a:cxn>
                <a:cxn ang="0">
                  <a:pos x="3117" y="21"/>
                </a:cxn>
                <a:cxn ang="0">
                  <a:pos x="3273" y="0"/>
                </a:cxn>
                <a:cxn ang="0">
                  <a:pos x="3362" y="21"/>
                </a:cxn>
                <a:cxn ang="0">
                  <a:pos x="3273" y="0"/>
                </a:cxn>
                <a:cxn ang="0">
                  <a:pos x="3517" y="0"/>
                </a:cxn>
                <a:cxn ang="0">
                  <a:pos x="3428" y="21"/>
                </a:cxn>
                <a:cxn ang="0">
                  <a:pos x="3584" y="0"/>
                </a:cxn>
                <a:cxn ang="0">
                  <a:pos x="3673" y="21"/>
                </a:cxn>
                <a:cxn ang="0">
                  <a:pos x="3584" y="0"/>
                </a:cxn>
                <a:cxn ang="0">
                  <a:pos x="3830" y="0"/>
                </a:cxn>
                <a:cxn ang="0">
                  <a:pos x="3741" y="21"/>
                </a:cxn>
              </a:cxnLst>
              <a:rect l="0" t="0" r="r" b="b"/>
              <a:pathLst>
                <a:path w="3830" h="21">
                  <a:moveTo>
                    <a:pt x="0" y="0"/>
                  </a:moveTo>
                  <a:lnTo>
                    <a:pt x="89" y="0"/>
                  </a:lnTo>
                  <a:lnTo>
                    <a:pt x="8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156" y="0"/>
                  </a:moveTo>
                  <a:lnTo>
                    <a:pt x="245" y="0"/>
                  </a:lnTo>
                  <a:lnTo>
                    <a:pt x="245" y="21"/>
                  </a:lnTo>
                  <a:lnTo>
                    <a:pt x="156" y="21"/>
                  </a:lnTo>
                  <a:lnTo>
                    <a:pt x="156" y="0"/>
                  </a:lnTo>
                  <a:close/>
                  <a:moveTo>
                    <a:pt x="311" y="0"/>
                  </a:moveTo>
                  <a:lnTo>
                    <a:pt x="400" y="0"/>
                  </a:lnTo>
                  <a:lnTo>
                    <a:pt x="400" y="21"/>
                  </a:lnTo>
                  <a:lnTo>
                    <a:pt x="311" y="21"/>
                  </a:lnTo>
                  <a:lnTo>
                    <a:pt x="311" y="0"/>
                  </a:lnTo>
                  <a:close/>
                  <a:moveTo>
                    <a:pt x="467" y="0"/>
                  </a:moveTo>
                  <a:lnTo>
                    <a:pt x="556" y="0"/>
                  </a:lnTo>
                  <a:lnTo>
                    <a:pt x="556" y="21"/>
                  </a:lnTo>
                  <a:lnTo>
                    <a:pt x="467" y="21"/>
                  </a:lnTo>
                  <a:lnTo>
                    <a:pt x="467" y="0"/>
                  </a:lnTo>
                  <a:close/>
                  <a:moveTo>
                    <a:pt x="623" y="0"/>
                  </a:moveTo>
                  <a:lnTo>
                    <a:pt x="712" y="0"/>
                  </a:lnTo>
                  <a:lnTo>
                    <a:pt x="712" y="21"/>
                  </a:lnTo>
                  <a:lnTo>
                    <a:pt x="623" y="21"/>
                  </a:lnTo>
                  <a:lnTo>
                    <a:pt x="623" y="0"/>
                  </a:lnTo>
                  <a:close/>
                  <a:moveTo>
                    <a:pt x="779" y="0"/>
                  </a:moveTo>
                  <a:lnTo>
                    <a:pt x="868" y="0"/>
                  </a:lnTo>
                  <a:lnTo>
                    <a:pt x="868" y="21"/>
                  </a:lnTo>
                  <a:lnTo>
                    <a:pt x="779" y="21"/>
                  </a:lnTo>
                  <a:lnTo>
                    <a:pt x="779" y="0"/>
                  </a:lnTo>
                  <a:close/>
                  <a:moveTo>
                    <a:pt x="935" y="0"/>
                  </a:moveTo>
                  <a:lnTo>
                    <a:pt x="1024" y="0"/>
                  </a:lnTo>
                  <a:lnTo>
                    <a:pt x="1024" y="21"/>
                  </a:lnTo>
                  <a:lnTo>
                    <a:pt x="935" y="21"/>
                  </a:lnTo>
                  <a:lnTo>
                    <a:pt x="935" y="0"/>
                  </a:lnTo>
                  <a:close/>
                  <a:moveTo>
                    <a:pt x="1090" y="0"/>
                  </a:moveTo>
                  <a:lnTo>
                    <a:pt x="1179" y="0"/>
                  </a:lnTo>
                  <a:lnTo>
                    <a:pt x="1179" y="21"/>
                  </a:lnTo>
                  <a:lnTo>
                    <a:pt x="1090" y="21"/>
                  </a:lnTo>
                  <a:lnTo>
                    <a:pt x="1090" y="0"/>
                  </a:lnTo>
                  <a:close/>
                  <a:moveTo>
                    <a:pt x="1247" y="0"/>
                  </a:moveTo>
                  <a:lnTo>
                    <a:pt x="1336" y="0"/>
                  </a:lnTo>
                  <a:lnTo>
                    <a:pt x="1336" y="21"/>
                  </a:lnTo>
                  <a:lnTo>
                    <a:pt x="1247" y="21"/>
                  </a:lnTo>
                  <a:lnTo>
                    <a:pt x="1247" y="0"/>
                  </a:lnTo>
                  <a:close/>
                  <a:moveTo>
                    <a:pt x="1402" y="0"/>
                  </a:moveTo>
                  <a:lnTo>
                    <a:pt x="1491" y="0"/>
                  </a:lnTo>
                  <a:lnTo>
                    <a:pt x="1491" y="21"/>
                  </a:lnTo>
                  <a:lnTo>
                    <a:pt x="1402" y="21"/>
                  </a:lnTo>
                  <a:lnTo>
                    <a:pt x="1402" y="0"/>
                  </a:lnTo>
                  <a:close/>
                  <a:moveTo>
                    <a:pt x="1558" y="0"/>
                  </a:moveTo>
                  <a:lnTo>
                    <a:pt x="1647" y="0"/>
                  </a:lnTo>
                  <a:lnTo>
                    <a:pt x="1647" y="21"/>
                  </a:lnTo>
                  <a:lnTo>
                    <a:pt x="1558" y="21"/>
                  </a:lnTo>
                  <a:lnTo>
                    <a:pt x="1558" y="0"/>
                  </a:lnTo>
                  <a:close/>
                  <a:moveTo>
                    <a:pt x="1714" y="0"/>
                  </a:moveTo>
                  <a:lnTo>
                    <a:pt x="1803" y="0"/>
                  </a:lnTo>
                  <a:lnTo>
                    <a:pt x="1803" y="21"/>
                  </a:lnTo>
                  <a:lnTo>
                    <a:pt x="1714" y="21"/>
                  </a:lnTo>
                  <a:lnTo>
                    <a:pt x="1714" y="0"/>
                  </a:lnTo>
                  <a:close/>
                  <a:moveTo>
                    <a:pt x="1870" y="0"/>
                  </a:moveTo>
                  <a:lnTo>
                    <a:pt x="1959" y="0"/>
                  </a:lnTo>
                  <a:lnTo>
                    <a:pt x="1959" y="21"/>
                  </a:lnTo>
                  <a:lnTo>
                    <a:pt x="1870" y="21"/>
                  </a:lnTo>
                  <a:lnTo>
                    <a:pt x="1870" y="0"/>
                  </a:lnTo>
                  <a:close/>
                  <a:moveTo>
                    <a:pt x="2026" y="0"/>
                  </a:moveTo>
                  <a:lnTo>
                    <a:pt x="2115" y="0"/>
                  </a:lnTo>
                  <a:lnTo>
                    <a:pt x="2115" y="21"/>
                  </a:lnTo>
                  <a:lnTo>
                    <a:pt x="2026" y="21"/>
                  </a:lnTo>
                  <a:lnTo>
                    <a:pt x="2026" y="0"/>
                  </a:lnTo>
                  <a:close/>
                  <a:moveTo>
                    <a:pt x="2181" y="0"/>
                  </a:moveTo>
                  <a:lnTo>
                    <a:pt x="2271" y="0"/>
                  </a:lnTo>
                  <a:lnTo>
                    <a:pt x="2271" y="21"/>
                  </a:lnTo>
                  <a:lnTo>
                    <a:pt x="2181" y="21"/>
                  </a:lnTo>
                  <a:lnTo>
                    <a:pt x="2181" y="0"/>
                  </a:lnTo>
                  <a:close/>
                  <a:moveTo>
                    <a:pt x="2337" y="0"/>
                  </a:moveTo>
                  <a:lnTo>
                    <a:pt x="2426" y="0"/>
                  </a:lnTo>
                  <a:lnTo>
                    <a:pt x="2426" y="21"/>
                  </a:lnTo>
                  <a:lnTo>
                    <a:pt x="2337" y="21"/>
                  </a:lnTo>
                  <a:lnTo>
                    <a:pt x="2337" y="0"/>
                  </a:lnTo>
                  <a:close/>
                  <a:moveTo>
                    <a:pt x="2494" y="0"/>
                  </a:moveTo>
                  <a:lnTo>
                    <a:pt x="2583" y="0"/>
                  </a:lnTo>
                  <a:lnTo>
                    <a:pt x="2583" y="21"/>
                  </a:lnTo>
                  <a:lnTo>
                    <a:pt x="2494" y="21"/>
                  </a:lnTo>
                  <a:lnTo>
                    <a:pt x="2494" y="0"/>
                  </a:lnTo>
                  <a:close/>
                  <a:moveTo>
                    <a:pt x="2649" y="0"/>
                  </a:moveTo>
                  <a:lnTo>
                    <a:pt x="2738" y="0"/>
                  </a:lnTo>
                  <a:lnTo>
                    <a:pt x="2738" y="21"/>
                  </a:lnTo>
                  <a:lnTo>
                    <a:pt x="2649" y="21"/>
                  </a:lnTo>
                  <a:lnTo>
                    <a:pt x="2649" y="0"/>
                  </a:lnTo>
                  <a:close/>
                  <a:moveTo>
                    <a:pt x="2805" y="0"/>
                  </a:moveTo>
                  <a:lnTo>
                    <a:pt x="2894" y="0"/>
                  </a:lnTo>
                  <a:lnTo>
                    <a:pt x="2894" y="21"/>
                  </a:lnTo>
                  <a:lnTo>
                    <a:pt x="2805" y="21"/>
                  </a:lnTo>
                  <a:lnTo>
                    <a:pt x="2805" y="0"/>
                  </a:lnTo>
                  <a:close/>
                  <a:moveTo>
                    <a:pt x="2960" y="0"/>
                  </a:moveTo>
                  <a:lnTo>
                    <a:pt x="3050" y="0"/>
                  </a:lnTo>
                  <a:lnTo>
                    <a:pt x="3050" y="21"/>
                  </a:lnTo>
                  <a:lnTo>
                    <a:pt x="2960" y="21"/>
                  </a:lnTo>
                  <a:lnTo>
                    <a:pt x="2960" y="0"/>
                  </a:lnTo>
                  <a:close/>
                  <a:moveTo>
                    <a:pt x="3117" y="0"/>
                  </a:moveTo>
                  <a:lnTo>
                    <a:pt x="3206" y="0"/>
                  </a:lnTo>
                  <a:lnTo>
                    <a:pt x="3206" y="21"/>
                  </a:lnTo>
                  <a:lnTo>
                    <a:pt x="3117" y="21"/>
                  </a:lnTo>
                  <a:lnTo>
                    <a:pt x="3117" y="0"/>
                  </a:lnTo>
                  <a:close/>
                  <a:moveTo>
                    <a:pt x="3273" y="0"/>
                  </a:moveTo>
                  <a:lnTo>
                    <a:pt x="3362" y="0"/>
                  </a:lnTo>
                  <a:lnTo>
                    <a:pt x="3362" y="21"/>
                  </a:lnTo>
                  <a:lnTo>
                    <a:pt x="3273" y="21"/>
                  </a:lnTo>
                  <a:lnTo>
                    <a:pt x="3273" y="0"/>
                  </a:lnTo>
                  <a:close/>
                  <a:moveTo>
                    <a:pt x="3428" y="0"/>
                  </a:moveTo>
                  <a:lnTo>
                    <a:pt x="3517" y="0"/>
                  </a:lnTo>
                  <a:lnTo>
                    <a:pt x="3517" y="21"/>
                  </a:lnTo>
                  <a:lnTo>
                    <a:pt x="3428" y="21"/>
                  </a:lnTo>
                  <a:lnTo>
                    <a:pt x="3428" y="0"/>
                  </a:lnTo>
                  <a:close/>
                  <a:moveTo>
                    <a:pt x="3584" y="0"/>
                  </a:moveTo>
                  <a:lnTo>
                    <a:pt x="3673" y="0"/>
                  </a:lnTo>
                  <a:lnTo>
                    <a:pt x="3673" y="21"/>
                  </a:lnTo>
                  <a:lnTo>
                    <a:pt x="3584" y="21"/>
                  </a:lnTo>
                  <a:lnTo>
                    <a:pt x="3584" y="0"/>
                  </a:lnTo>
                  <a:close/>
                  <a:moveTo>
                    <a:pt x="3741" y="0"/>
                  </a:moveTo>
                  <a:lnTo>
                    <a:pt x="3830" y="0"/>
                  </a:lnTo>
                  <a:lnTo>
                    <a:pt x="3830" y="21"/>
                  </a:lnTo>
                  <a:lnTo>
                    <a:pt x="3741" y="21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" name="Rectangle 32"/>
            <p:cNvSpPr>
              <a:spLocks noChangeArrowheads="1"/>
            </p:cNvSpPr>
            <p:nvPr/>
          </p:nvSpPr>
          <p:spPr bwMode="auto">
            <a:xfrm>
              <a:off x="745" y="1240"/>
              <a:ext cx="1900" cy="976"/>
            </a:xfrm>
            <a:prstGeom prst="rect">
              <a:avLst/>
            </a:prstGeom>
            <a:solidFill>
              <a:srgbClr val="BCC4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" name="Rectangle 33"/>
            <p:cNvSpPr>
              <a:spLocks noChangeArrowheads="1"/>
            </p:cNvSpPr>
            <p:nvPr/>
          </p:nvSpPr>
          <p:spPr bwMode="auto">
            <a:xfrm>
              <a:off x="745" y="1240"/>
              <a:ext cx="1900" cy="976"/>
            </a:xfrm>
            <a:prstGeom prst="rect">
              <a:avLst/>
            </a:prstGeom>
            <a:noFill/>
            <a:ln w="5">
              <a:solidFill>
                <a:srgbClr val="BCC4B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5" name="Rectangle 34"/>
            <p:cNvSpPr>
              <a:spLocks noChangeArrowheads="1"/>
            </p:cNvSpPr>
            <p:nvPr/>
          </p:nvSpPr>
          <p:spPr bwMode="auto">
            <a:xfrm>
              <a:off x="732" y="1227"/>
              <a:ext cx="1900" cy="97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6" name="Rectangle 35"/>
            <p:cNvSpPr>
              <a:spLocks noChangeArrowheads="1"/>
            </p:cNvSpPr>
            <p:nvPr/>
          </p:nvSpPr>
          <p:spPr bwMode="auto">
            <a:xfrm>
              <a:off x="732" y="1227"/>
              <a:ext cx="1900" cy="977"/>
            </a:xfrm>
            <a:prstGeom prst="rect">
              <a:avLst/>
            </a:prstGeom>
            <a:noFill/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7" name="Rectangle 36"/>
            <p:cNvSpPr>
              <a:spLocks noChangeArrowheads="1"/>
            </p:cNvSpPr>
            <p:nvPr/>
          </p:nvSpPr>
          <p:spPr bwMode="auto">
            <a:xfrm>
              <a:off x="1922" y="1319"/>
              <a:ext cx="57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Clinical</a:t>
              </a:r>
              <a:r>
                <a:rPr kumimoji="0" lang="en-US" sz="1000" b="1" i="0" u="none" strike="noStrike" cap="none" normalizeH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 Outcomes</a:t>
              </a: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baseline="0" dirty="0">
                  <a:solidFill>
                    <a:srgbClr val="333399"/>
                  </a:solidFill>
                  <a:latin typeface="Arial Narrow" pitchFamily="34" charset="0"/>
                  <a:cs typeface="Arial" pitchFamily="34" charset="0"/>
                </a:rPr>
                <a:t>Research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8" name="Rectangle 147"/>
            <p:cNvSpPr>
              <a:spLocks noChangeArrowheads="1"/>
            </p:cNvSpPr>
            <p:nvPr/>
          </p:nvSpPr>
          <p:spPr bwMode="auto">
            <a:xfrm>
              <a:off x="1889" y="1960"/>
              <a:ext cx="695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Humanistic Outcomes</a:t>
              </a: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>
                  <a:solidFill>
                    <a:srgbClr val="333399"/>
                  </a:solidFill>
                  <a:latin typeface="Arial Narrow" pitchFamily="34" charset="0"/>
                  <a:cs typeface="Arial" pitchFamily="34" charset="0"/>
                </a:rPr>
                <a:t>Research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" name="Rectangle 43"/>
            <p:cNvSpPr>
              <a:spLocks noChangeArrowheads="1"/>
            </p:cNvSpPr>
            <p:nvPr/>
          </p:nvSpPr>
          <p:spPr bwMode="auto">
            <a:xfrm>
              <a:off x="2229" y="2073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0" name="Rectangle 44"/>
            <p:cNvSpPr>
              <a:spLocks noChangeArrowheads="1"/>
            </p:cNvSpPr>
            <p:nvPr/>
          </p:nvSpPr>
          <p:spPr bwMode="auto">
            <a:xfrm>
              <a:off x="989" y="1957"/>
              <a:ext cx="57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Health Economics</a:t>
              </a: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>
                  <a:solidFill>
                    <a:srgbClr val="333399"/>
                  </a:solidFill>
                  <a:latin typeface="Arial Narrow" pitchFamily="34" charset="0"/>
                  <a:cs typeface="Arial" pitchFamily="34" charset="0"/>
                </a:rPr>
                <a:t>Research</a:t>
              </a: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1" name="Rectangle 46"/>
            <p:cNvSpPr>
              <a:spLocks noChangeArrowheads="1"/>
            </p:cNvSpPr>
            <p:nvPr/>
          </p:nvSpPr>
          <p:spPr bwMode="auto">
            <a:xfrm>
              <a:off x="830" y="1359"/>
              <a:ext cx="805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Descriptive</a:t>
              </a:r>
              <a:r>
                <a:rPr kumimoji="0" lang="en-US" sz="1000" b="1" i="0" u="none" strike="noStrike" cap="none" normalizeH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 Epidemiology</a:t>
              </a:r>
            </a:p>
          </p:txBody>
        </p:sp>
        <p:sp>
          <p:nvSpPr>
            <p:cNvPr id="152" name="Line 48"/>
            <p:cNvSpPr>
              <a:spLocks noChangeShapeType="1"/>
            </p:cNvSpPr>
            <p:nvPr/>
          </p:nvSpPr>
          <p:spPr bwMode="auto">
            <a:xfrm>
              <a:off x="1701" y="1227"/>
              <a:ext cx="1" cy="33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3" name="Line 49"/>
            <p:cNvSpPr>
              <a:spLocks noChangeShapeType="1"/>
            </p:cNvSpPr>
            <p:nvPr/>
          </p:nvSpPr>
          <p:spPr bwMode="auto">
            <a:xfrm>
              <a:off x="1701" y="1903"/>
              <a:ext cx="1" cy="30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4" name="Line 50"/>
            <p:cNvSpPr>
              <a:spLocks noChangeShapeType="1"/>
            </p:cNvSpPr>
            <p:nvPr/>
          </p:nvSpPr>
          <p:spPr bwMode="auto">
            <a:xfrm>
              <a:off x="732" y="1734"/>
              <a:ext cx="118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5" name="Line 51"/>
            <p:cNvSpPr>
              <a:spLocks noChangeShapeType="1"/>
            </p:cNvSpPr>
            <p:nvPr/>
          </p:nvSpPr>
          <p:spPr bwMode="auto">
            <a:xfrm>
              <a:off x="2473" y="1734"/>
              <a:ext cx="159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6" name="Rectangle 52"/>
            <p:cNvSpPr>
              <a:spLocks noChangeArrowheads="1"/>
            </p:cNvSpPr>
            <p:nvPr/>
          </p:nvSpPr>
          <p:spPr bwMode="auto">
            <a:xfrm>
              <a:off x="857" y="1571"/>
              <a:ext cx="1623" cy="338"/>
            </a:xfrm>
            <a:prstGeom prst="rect">
              <a:avLst/>
            </a:prstGeom>
            <a:solidFill>
              <a:srgbClr val="BCC4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7" name="Rectangle 53"/>
            <p:cNvSpPr>
              <a:spLocks noChangeArrowheads="1"/>
            </p:cNvSpPr>
            <p:nvPr/>
          </p:nvSpPr>
          <p:spPr bwMode="auto">
            <a:xfrm>
              <a:off x="857" y="1571"/>
              <a:ext cx="1623" cy="338"/>
            </a:xfrm>
            <a:prstGeom prst="rect">
              <a:avLst/>
            </a:prstGeom>
            <a:noFill/>
            <a:ln w="5">
              <a:solidFill>
                <a:srgbClr val="BCC4B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158" name="Picture 5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0" y="1565"/>
              <a:ext cx="1623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9" name="Rectangle 55"/>
            <p:cNvSpPr>
              <a:spLocks noChangeArrowheads="1"/>
            </p:cNvSpPr>
            <p:nvPr/>
          </p:nvSpPr>
          <p:spPr bwMode="auto">
            <a:xfrm>
              <a:off x="850" y="1565"/>
              <a:ext cx="1623" cy="338"/>
            </a:xfrm>
            <a:prstGeom prst="rect">
              <a:avLst/>
            </a:prstGeom>
            <a:noFill/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Rectangle 56"/>
            <p:cNvSpPr>
              <a:spLocks noChangeArrowheads="1"/>
            </p:cNvSpPr>
            <p:nvPr/>
          </p:nvSpPr>
          <p:spPr bwMode="auto">
            <a:xfrm>
              <a:off x="1265" y="1600"/>
              <a:ext cx="907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 Narrow" pitchFamily="34" charset="0"/>
                  <a:cs typeface="Arial" pitchFamily="34" charset="0"/>
                </a:rPr>
                <a:t>CONSULTATIVE</a:t>
              </a:r>
              <a:r>
                <a:rPr kumimoji="0" lang="en-US" sz="900" b="1" i="0" u="none" strike="noStrike" cap="none" normalizeH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 Narrow" pitchFamily="34" charset="0"/>
                  <a:cs typeface="Arial" pitchFamily="34" charset="0"/>
                </a:rPr>
                <a:t> ENGAGEMENT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1" name="Rectangle 57"/>
            <p:cNvSpPr>
              <a:spLocks noChangeArrowheads="1"/>
            </p:cNvSpPr>
            <p:nvPr/>
          </p:nvSpPr>
          <p:spPr bwMode="auto">
            <a:xfrm>
              <a:off x="1223" y="1772"/>
              <a:ext cx="957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 Narrow" pitchFamily="34" charset="0"/>
                  <a:cs typeface="Arial" pitchFamily="34" charset="0"/>
                </a:rPr>
                <a:t>COLLABORATIVE ENGAGEMENT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2" name="Freeform 58"/>
            <p:cNvSpPr>
              <a:spLocks noEditPoints="1"/>
            </p:cNvSpPr>
            <p:nvPr/>
          </p:nvSpPr>
          <p:spPr bwMode="auto">
            <a:xfrm>
              <a:off x="1009" y="1731"/>
              <a:ext cx="1276" cy="7"/>
            </a:xfrm>
            <a:custGeom>
              <a:avLst/>
              <a:gdLst/>
              <a:ahLst/>
              <a:cxnLst>
                <a:cxn ang="0">
                  <a:pos x="89" y="0"/>
                </a:cxn>
                <a:cxn ang="0">
                  <a:pos x="0" y="21"/>
                </a:cxn>
                <a:cxn ang="0">
                  <a:pos x="156" y="0"/>
                </a:cxn>
                <a:cxn ang="0">
                  <a:pos x="245" y="21"/>
                </a:cxn>
                <a:cxn ang="0">
                  <a:pos x="156" y="0"/>
                </a:cxn>
                <a:cxn ang="0">
                  <a:pos x="400" y="0"/>
                </a:cxn>
                <a:cxn ang="0">
                  <a:pos x="311" y="21"/>
                </a:cxn>
                <a:cxn ang="0">
                  <a:pos x="467" y="0"/>
                </a:cxn>
                <a:cxn ang="0">
                  <a:pos x="556" y="21"/>
                </a:cxn>
                <a:cxn ang="0">
                  <a:pos x="467" y="0"/>
                </a:cxn>
                <a:cxn ang="0">
                  <a:pos x="712" y="0"/>
                </a:cxn>
                <a:cxn ang="0">
                  <a:pos x="623" y="21"/>
                </a:cxn>
                <a:cxn ang="0">
                  <a:pos x="779" y="0"/>
                </a:cxn>
                <a:cxn ang="0">
                  <a:pos x="868" y="21"/>
                </a:cxn>
                <a:cxn ang="0">
                  <a:pos x="779" y="0"/>
                </a:cxn>
                <a:cxn ang="0">
                  <a:pos x="1024" y="0"/>
                </a:cxn>
                <a:cxn ang="0">
                  <a:pos x="935" y="21"/>
                </a:cxn>
                <a:cxn ang="0">
                  <a:pos x="1090" y="0"/>
                </a:cxn>
                <a:cxn ang="0">
                  <a:pos x="1179" y="21"/>
                </a:cxn>
                <a:cxn ang="0">
                  <a:pos x="1090" y="0"/>
                </a:cxn>
                <a:cxn ang="0">
                  <a:pos x="1336" y="0"/>
                </a:cxn>
                <a:cxn ang="0">
                  <a:pos x="1247" y="21"/>
                </a:cxn>
                <a:cxn ang="0">
                  <a:pos x="1402" y="0"/>
                </a:cxn>
                <a:cxn ang="0">
                  <a:pos x="1491" y="21"/>
                </a:cxn>
                <a:cxn ang="0">
                  <a:pos x="1402" y="0"/>
                </a:cxn>
                <a:cxn ang="0">
                  <a:pos x="1647" y="0"/>
                </a:cxn>
                <a:cxn ang="0">
                  <a:pos x="1558" y="21"/>
                </a:cxn>
                <a:cxn ang="0">
                  <a:pos x="1714" y="0"/>
                </a:cxn>
                <a:cxn ang="0">
                  <a:pos x="1803" y="21"/>
                </a:cxn>
                <a:cxn ang="0">
                  <a:pos x="1714" y="0"/>
                </a:cxn>
                <a:cxn ang="0">
                  <a:pos x="1959" y="0"/>
                </a:cxn>
                <a:cxn ang="0">
                  <a:pos x="1870" y="21"/>
                </a:cxn>
                <a:cxn ang="0">
                  <a:pos x="2026" y="0"/>
                </a:cxn>
                <a:cxn ang="0">
                  <a:pos x="2115" y="21"/>
                </a:cxn>
                <a:cxn ang="0">
                  <a:pos x="2026" y="0"/>
                </a:cxn>
                <a:cxn ang="0">
                  <a:pos x="2271" y="0"/>
                </a:cxn>
                <a:cxn ang="0">
                  <a:pos x="2181" y="21"/>
                </a:cxn>
                <a:cxn ang="0">
                  <a:pos x="2337" y="0"/>
                </a:cxn>
                <a:cxn ang="0">
                  <a:pos x="2426" y="21"/>
                </a:cxn>
                <a:cxn ang="0">
                  <a:pos x="2337" y="0"/>
                </a:cxn>
                <a:cxn ang="0">
                  <a:pos x="2583" y="0"/>
                </a:cxn>
                <a:cxn ang="0">
                  <a:pos x="2494" y="21"/>
                </a:cxn>
                <a:cxn ang="0">
                  <a:pos x="2649" y="0"/>
                </a:cxn>
                <a:cxn ang="0">
                  <a:pos x="2738" y="21"/>
                </a:cxn>
                <a:cxn ang="0">
                  <a:pos x="2649" y="0"/>
                </a:cxn>
                <a:cxn ang="0">
                  <a:pos x="2894" y="0"/>
                </a:cxn>
                <a:cxn ang="0">
                  <a:pos x="2805" y="21"/>
                </a:cxn>
                <a:cxn ang="0">
                  <a:pos x="2960" y="0"/>
                </a:cxn>
                <a:cxn ang="0">
                  <a:pos x="3050" y="21"/>
                </a:cxn>
                <a:cxn ang="0">
                  <a:pos x="2960" y="0"/>
                </a:cxn>
                <a:cxn ang="0">
                  <a:pos x="3206" y="0"/>
                </a:cxn>
                <a:cxn ang="0">
                  <a:pos x="3117" y="21"/>
                </a:cxn>
                <a:cxn ang="0">
                  <a:pos x="3273" y="0"/>
                </a:cxn>
                <a:cxn ang="0">
                  <a:pos x="3362" y="21"/>
                </a:cxn>
                <a:cxn ang="0">
                  <a:pos x="3273" y="0"/>
                </a:cxn>
                <a:cxn ang="0">
                  <a:pos x="3517" y="0"/>
                </a:cxn>
                <a:cxn ang="0">
                  <a:pos x="3428" y="21"/>
                </a:cxn>
                <a:cxn ang="0">
                  <a:pos x="3584" y="0"/>
                </a:cxn>
                <a:cxn ang="0">
                  <a:pos x="3673" y="21"/>
                </a:cxn>
                <a:cxn ang="0">
                  <a:pos x="3584" y="0"/>
                </a:cxn>
                <a:cxn ang="0">
                  <a:pos x="3830" y="0"/>
                </a:cxn>
                <a:cxn ang="0">
                  <a:pos x="3741" y="21"/>
                </a:cxn>
              </a:cxnLst>
              <a:rect l="0" t="0" r="r" b="b"/>
              <a:pathLst>
                <a:path w="3830" h="21">
                  <a:moveTo>
                    <a:pt x="0" y="0"/>
                  </a:moveTo>
                  <a:lnTo>
                    <a:pt x="89" y="0"/>
                  </a:lnTo>
                  <a:lnTo>
                    <a:pt x="8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156" y="0"/>
                  </a:moveTo>
                  <a:lnTo>
                    <a:pt x="245" y="0"/>
                  </a:lnTo>
                  <a:lnTo>
                    <a:pt x="245" y="21"/>
                  </a:lnTo>
                  <a:lnTo>
                    <a:pt x="156" y="21"/>
                  </a:lnTo>
                  <a:lnTo>
                    <a:pt x="156" y="0"/>
                  </a:lnTo>
                  <a:close/>
                  <a:moveTo>
                    <a:pt x="311" y="0"/>
                  </a:moveTo>
                  <a:lnTo>
                    <a:pt x="400" y="0"/>
                  </a:lnTo>
                  <a:lnTo>
                    <a:pt x="400" y="21"/>
                  </a:lnTo>
                  <a:lnTo>
                    <a:pt x="311" y="21"/>
                  </a:lnTo>
                  <a:lnTo>
                    <a:pt x="311" y="0"/>
                  </a:lnTo>
                  <a:close/>
                  <a:moveTo>
                    <a:pt x="467" y="0"/>
                  </a:moveTo>
                  <a:lnTo>
                    <a:pt x="556" y="0"/>
                  </a:lnTo>
                  <a:lnTo>
                    <a:pt x="556" y="21"/>
                  </a:lnTo>
                  <a:lnTo>
                    <a:pt x="467" y="21"/>
                  </a:lnTo>
                  <a:lnTo>
                    <a:pt x="467" y="0"/>
                  </a:lnTo>
                  <a:close/>
                  <a:moveTo>
                    <a:pt x="623" y="0"/>
                  </a:moveTo>
                  <a:lnTo>
                    <a:pt x="712" y="0"/>
                  </a:lnTo>
                  <a:lnTo>
                    <a:pt x="712" y="21"/>
                  </a:lnTo>
                  <a:lnTo>
                    <a:pt x="623" y="21"/>
                  </a:lnTo>
                  <a:lnTo>
                    <a:pt x="623" y="0"/>
                  </a:lnTo>
                  <a:close/>
                  <a:moveTo>
                    <a:pt x="779" y="0"/>
                  </a:moveTo>
                  <a:lnTo>
                    <a:pt x="868" y="0"/>
                  </a:lnTo>
                  <a:lnTo>
                    <a:pt x="868" y="21"/>
                  </a:lnTo>
                  <a:lnTo>
                    <a:pt x="779" y="21"/>
                  </a:lnTo>
                  <a:lnTo>
                    <a:pt x="779" y="0"/>
                  </a:lnTo>
                  <a:close/>
                  <a:moveTo>
                    <a:pt x="935" y="0"/>
                  </a:moveTo>
                  <a:lnTo>
                    <a:pt x="1024" y="0"/>
                  </a:lnTo>
                  <a:lnTo>
                    <a:pt x="1024" y="21"/>
                  </a:lnTo>
                  <a:lnTo>
                    <a:pt x="935" y="21"/>
                  </a:lnTo>
                  <a:lnTo>
                    <a:pt x="935" y="0"/>
                  </a:lnTo>
                  <a:close/>
                  <a:moveTo>
                    <a:pt x="1090" y="0"/>
                  </a:moveTo>
                  <a:lnTo>
                    <a:pt x="1179" y="0"/>
                  </a:lnTo>
                  <a:lnTo>
                    <a:pt x="1179" y="21"/>
                  </a:lnTo>
                  <a:lnTo>
                    <a:pt x="1090" y="21"/>
                  </a:lnTo>
                  <a:lnTo>
                    <a:pt x="1090" y="0"/>
                  </a:lnTo>
                  <a:close/>
                  <a:moveTo>
                    <a:pt x="1247" y="0"/>
                  </a:moveTo>
                  <a:lnTo>
                    <a:pt x="1336" y="0"/>
                  </a:lnTo>
                  <a:lnTo>
                    <a:pt x="1336" y="21"/>
                  </a:lnTo>
                  <a:lnTo>
                    <a:pt x="1247" y="21"/>
                  </a:lnTo>
                  <a:lnTo>
                    <a:pt x="1247" y="0"/>
                  </a:lnTo>
                  <a:close/>
                  <a:moveTo>
                    <a:pt x="1402" y="0"/>
                  </a:moveTo>
                  <a:lnTo>
                    <a:pt x="1491" y="0"/>
                  </a:lnTo>
                  <a:lnTo>
                    <a:pt x="1491" y="21"/>
                  </a:lnTo>
                  <a:lnTo>
                    <a:pt x="1402" y="21"/>
                  </a:lnTo>
                  <a:lnTo>
                    <a:pt x="1402" y="0"/>
                  </a:lnTo>
                  <a:close/>
                  <a:moveTo>
                    <a:pt x="1558" y="0"/>
                  </a:moveTo>
                  <a:lnTo>
                    <a:pt x="1647" y="0"/>
                  </a:lnTo>
                  <a:lnTo>
                    <a:pt x="1647" y="21"/>
                  </a:lnTo>
                  <a:lnTo>
                    <a:pt x="1558" y="21"/>
                  </a:lnTo>
                  <a:lnTo>
                    <a:pt x="1558" y="0"/>
                  </a:lnTo>
                  <a:close/>
                  <a:moveTo>
                    <a:pt x="1714" y="0"/>
                  </a:moveTo>
                  <a:lnTo>
                    <a:pt x="1803" y="0"/>
                  </a:lnTo>
                  <a:lnTo>
                    <a:pt x="1803" y="21"/>
                  </a:lnTo>
                  <a:lnTo>
                    <a:pt x="1714" y="21"/>
                  </a:lnTo>
                  <a:lnTo>
                    <a:pt x="1714" y="0"/>
                  </a:lnTo>
                  <a:close/>
                  <a:moveTo>
                    <a:pt x="1870" y="0"/>
                  </a:moveTo>
                  <a:lnTo>
                    <a:pt x="1959" y="0"/>
                  </a:lnTo>
                  <a:lnTo>
                    <a:pt x="1959" y="21"/>
                  </a:lnTo>
                  <a:lnTo>
                    <a:pt x="1870" y="21"/>
                  </a:lnTo>
                  <a:lnTo>
                    <a:pt x="1870" y="0"/>
                  </a:lnTo>
                  <a:close/>
                  <a:moveTo>
                    <a:pt x="2026" y="0"/>
                  </a:moveTo>
                  <a:lnTo>
                    <a:pt x="2115" y="0"/>
                  </a:lnTo>
                  <a:lnTo>
                    <a:pt x="2115" y="21"/>
                  </a:lnTo>
                  <a:lnTo>
                    <a:pt x="2026" y="21"/>
                  </a:lnTo>
                  <a:lnTo>
                    <a:pt x="2026" y="0"/>
                  </a:lnTo>
                  <a:close/>
                  <a:moveTo>
                    <a:pt x="2181" y="0"/>
                  </a:moveTo>
                  <a:lnTo>
                    <a:pt x="2271" y="0"/>
                  </a:lnTo>
                  <a:lnTo>
                    <a:pt x="2271" y="21"/>
                  </a:lnTo>
                  <a:lnTo>
                    <a:pt x="2181" y="21"/>
                  </a:lnTo>
                  <a:lnTo>
                    <a:pt x="2181" y="0"/>
                  </a:lnTo>
                  <a:close/>
                  <a:moveTo>
                    <a:pt x="2337" y="0"/>
                  </a:moveTo>
                  <a:lnTo>
                    <a:pt x="2426" y="0"/>
                  </a:lnTo>
                  <a:lnTo>
                    <a:pt x="2426" y="21"/>
                  </a:lnTo>
                  <a:lnTo>
                    <a:pt x="2337" y="21"/>
                  </a:lnTo>
                  <a:lnTo>
                    <a:pt x="2337" y="0"/>
                  </a:lnTo>
                  <a:close/>
                  <a:moveTo>
                    <a:pt x="2494" y="0"/>
                  </a:moveTo>
                  <a:lnTo>
                    <a:pt x="2583" y="0"/>
                  </a:lnTo>
                  <a:lnTo>
                    <a:pt x="2583" y="21"/>
                  </a:lnTo>
                  <a:lnTo>
                    <a:pt x="2494" y="21"/>
                  </a:lnTo>
                  <a:lnTo>
                    <a:pt x="2494" y="0"/>
                  </a:lnTo>
                  <a:close/>
                  <a:moveTo>
                    <a:pt x="2649" y="0"/>
                  </a:moveTo>
                  <a:lnTo>
                    <a:pt x="2738" y="0"/>
                  </a:lnTo>
                  <a:lnTo>
                    <a:pt x="2738" y="21"/>
                  </a:lnTo>
                  <a:lnTo>
                    <a:pt x="2649" y="21"/>
                  </a:lnTo>
                  <a:lnTo>
                    <a:pt x="2649" y="0"/>
                  </a:lnTo>
                  <a:close/>
                  <a:moveTo>
                    <a:pt x="2805" y="0"/>
                  </a:moveTo>
                  <a:lnTo>
                    <a:pt x="2894" y="0"/>
                  </a:lnTo>
                  <a:lnTo>
                    <a:pt x="2894" y="21"/>
                  </a:lnTo>
                  <a:lnTo>
                    <a:pt x="2805" y="21"/>
                  </a:lnTo>
                  <a:lnTo>
                    <a:pt x="2805" y="0"/>
                  </a:lnTo>
                  <a:close/>
                  <a:moveTo>
                    <a:pt x="2960" y="0"/>
                  </a:moveTo>
                  <a:lnTo>
                    <a:pt x="3050" y="0"/>
                  </a:lnTo>
                  <a:lnTo>
                    <a:pt x="3050" y="21"/>
                  </a:lnTo>
                  <a:lnTo>
                    <a:pt x="2960" y="21"/>
                  </a:lnTo>
                  <a:lnTo>
                    <a:pt x="2960" y="0"/>
                  </a:lnTo>
                  <a:close/>
                  <a:moveTo>
                    <a:pt x="3117" y="0"/>
                  </a:moveTo>
                  <a:lnTo>
                    <a:pt x="3206" y="0"/>
                  </a:lnTo>
                  <a:lnTo>
                    <a:pt x="3206" y="21"/>
                  </a:lnTo>
                  <a:lnTo>
                    <a:pt x="3117" y="21"/>
                  </a:lnTo>
                  <a:lnTo>
                    <a:pt x="3117" y="0"/>
                  </a:lnTo>
                  <a:close/>
                  <a:moveTo>
                    <a:pt x="3273" y="0"/>
                  </a:moveTo>
                  <a:lnTo>
                    <a:pt x="3362" y="0"/>
                  </a:lnTo>
                  <a:lnTo>
                    <a:pt x="3362" y="21"/>
                  </a:lnTo>
                  <a:lnTo>
                    <a:pt x="3273" y="21"/>
                  </a:lnTo>
                  <a:lnTo>
                    <a:pt x="3273" y="0"/>
                  </a:lnTo>
                  <a:close/>
                  <a:moveTo>
                    <a:pt x="3428" y="0"/>
                  </a:moveTo>
                  <a:lnTo>
                    <a:pt x="3517" y="0"/>
                  </a:lnTo>
                  <a:lnTo>
                    <a:pt x="3517" y="21"/>
                  </a:lnTo>
                  <a:lnTo>
                    <a:pt x="3428" y="21"/>
                  </a:lnTo>
                  <a:lnTo>
                    <a:pt x="3428" y="0"/>
                  </a:lnTo>
                  <a:close/>
                  <a:moveTo>
                    <a:pt x="3584" y="0"/>
                  </a:moveTo>
                  <a:lnTo>
                    <a:pt x="3673" y="0"/>
                  </a:lnTo>
                  <a:lnTo>
                    <a:pt x="3673" y="21"/>
                  </a:lnTo>
                  <a:lnTo>
                    <a:pt x="3584" y="21"/>
                  </a:lnTo>
                  <a:lnTo>
                    <a:pt x="3584" y="0"/>
                  </a:lnTo>
                  <a:close/>
                  <a:moveTo>
                    <a:pt x="3741" y="0"/>
                  </a:moveTo>
                  <a:lnTo>
                    <a:pt x="3830" y="0"/>
                  </a:lnTo>
                  <a:lnTo>
                    <a:pt x="3830" y="21"/>
                  </a:lnTo>
                  <a:lnTo>
                    <a:pt x="3741" y="21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63" name="Rectangle 7"/>
          <p:cNvSpPr>
            <a:spLocks noChangeArrowheads="1"/>
          </p:cNvSpPr>
          <p:nvPr/>
        </p:nvSpPr>
        <p:spPr bwMode="auto">
          <a:xfrm>
            <a:off x="6756400" y="3721100"/>
            <a:ext cx="2578100" cy="23495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200" b="1" u="sng" dirty="0">
                <a:cs typeface="Arial" charset="0"/>
              </a:rPr>
              <a:t>Unanswered Questions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 typeface="Webdings" pitchFamily="18" charset="2"/>
              <a:buChar char="4"/>
            </a:pPr>
            <a:r>
              <a:rPr lang="en-US" sz="1200" dirty="0">
                <a:cs typeface="Arial" charset="0"/>
              </a:rPr>
              <a:t>Is this treatment important – who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200" dirty="0">
                <a:cs typeface="Arial" charset="0"/>
              </a:rPr>
              <a:t>    is and how commonly are they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200" dirty="0">
                <a:cs typeface="Arial" charset="0"/>
              </a:rPr>
              <a:t>    affected by this disease? </a:t>
            </a:r>
          </a:p>
          <a:p>
            <a:pPr algn="l">
              <a:spcBef>
                <a:spcPct val="0"/>
              </a:spcBef>
              <a:buClrTx/>
              <a:buFont typeface="Webdings" pitchFamily="18" charset="2"/>
              <a:buChar char="4"/>
            </a:pPr>
            <a:r>
              <a:rPr lang="en-US" sz="1200" dirty="0">
                <a:cs typeface="Arial" charset="0"/>
              </a:rPr>
              <a:t>Will the treatment benefit my</a:t>
            </a:r>
          </a:p>
          <a:p>
            <a:pPr algn="l">
              <a:spcBef>
                <a:spcPct val="0"/>
              </a:spcBef>
              <a:buClrTx/>
            </a:pPr>
            <a:r>
              <a:rPr lang="en-US" sz="1200" dirty="0">
                <a:cs typeface="Arial" charset="0"/>
              </a:rPr>
              <a:t>    patients who have other</a:t>
            </a:r>
          </a:p>
          <a:p>
            <a:pPr algn="l">
              <a:spcBef>
                <a:spcPct val="0"/>
              </a:spcBef>
              <a:buClrTx/>
            </a:pPr>
            <a:r>
              <a:rPr lang="en-US" sz="1200" dirty="0">
                <a:cs typeface="Arial" charset="0"/>
              </a:rPr>
              <a:t>    diseases and use other Rx?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 typeface="Webdings" pitchFamily="18" charset="2"/>
              <a:buChar char="4"/>
            </a:pPr>
            <a:r>
              <a:rPr lang="en-US" sz="1200" dirty="0">
                <a:cs typeface="Arial" charset="0"/>
              </a:rPr>
              <a:t>What is the impact of this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200" dirty="0">
                <a:cs typeface="Arial" charset="0"/>
              </a:rPr>
              <a:t>    treatment on my cost-of-care?</a:t>
            </a:r>
          </a:p>
          <a:p>
            <a:pPr algn="l">
              <a:spcBef>
                <a:spcPct val="0"/>
              </a:spcBef>
              <a:buClrTx/>
              <a:buFont typeface="Webdings" pitchFamily="18" charset="2"/>
              <a:buChar char="4"/>
            </a:pPr>
            <a:r>
              <a:rPr lang="en-US" sz="1200" dirty="0">
                <a:cs typeface="Arial" charset="0"/>
              </a:rPr>
              <a:t>Will patients like the treatment?</a:t>
            </a:r>
          </a:p>
          <a:p>
            <a:pPr algn="l">
              <a:spcBef>
                <a:spcPct val="0"/>
              </a:spcBef>
              <a:buClrTx/>
              <a:buFont typeface="Webdings" pitchFamily="18" charset="2"/>
              <a:buChar char="4"/>
            </a:pPr>
            <a:r>
              <a:rPr lang="en-US" sz="1200" dirty="0">
                <a:cs typeface="Arial" charset="0"/>
              </a:rPr>
              <a:t>Will patients comply/adhere?</a:t>
            </a:r>
          </a:p>
        </p:txBody>
      </p:sp>
      <p:sp>
        <p:nvSpPr>
          <p:cNvPr id="164" name="Text Box 10"/>
          <p:cNvSpPr txBox="1">
            <a:spLocks noChangeArrowheads="1"/>
          </p:cNvSpPr>
          <p:nvPr/>
        </p:nvSpPr>
        <p:spPr bwMode="auto">
          <a:xfrm>
            <a:off x="0" y="0"/>
            <a:ext cx="1008609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34950" indent="-234950" algn="l">
              <a:buFont typeface="Webdings" pitchFamily="18" charset="2"/>
              <a:buNone/>
            </a:pPr>
            <a:r>
              <a:rPr lang="en-US" b="1" dirty="0">
                <a:solidFill>
                  <a:srgbClr val="969696"/>
                </a:solidFill>
                <a:latin typeface="Arial" pitchFamily="34" charset="0"/>
                <a:cs typeface="Times New Roman" pitchFamily="18" charset="0"/>
              </a:rPr>
              <a:t>HEOR Value</a:t>
            </a:r>
          </a:p>
        </p:txBody>
      </p:sp>
      <p:sp>
        <p:nvSpPr>
          <p:cNvPr id="165" name="Text Box 8"/>
          <p:cNvSpPr txBox="1">
            <a:spLocks noChangeArrowheads="1"/>
          </p:cNvSpPr>
          <p:nvPr/>
        </p:nvSpPr>
        <p:spPr bwMode="auto">
          <a:xfrm>
            <a:off x="3200294" y="1456363"/>
            <a:ext cx="3264006" cy="855037"/>
          </a:xfrm>
          <a:prstGeom prst="rect">
            <a:avLst/>
          </a:prstGeom>
          <a:solidFill>
            <a:srgbClr val="E2E1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6881" tIns="48440" rIns="96881" bIns="48440"/>
          <a:lstStyle/>
          <a:p>
            <a:pPr indent="3175"/>
            <a:r>
              <a:rPr lang="en-US" sz="1200" dirty="0">
                <a:solidFill>
                  <a:srgbClr val="292929"/>
                </a:solidFill>
              </a:rPr>
              <a:t>Health Economics and Outcomes Research (HEOR) conducted by aligning incentives of all stakeholders can bridge the gap between clinical trials and decision-maker needs</a:t>
            </a:r>
          </a:p>
          <a:p>
            <a:pPr indent="3175"/>
            <a:endParaRPr lang="en-US" sz="1200" dirty="0">
              <a:solidFill>
                <a:srgbClr val="292929"/>
              </a:solidFill>
            </a:endParaRPr>
          </a:p>
        </p:txBody>
      </p:sp>
      <p:sp>
        <p:nvSpPr>
          <p:cNvPr id="166" name="AutoShape 9"/>
          <p:cNvSpPr>
            <a:spLocks noChangeArrowheads="1"/>
          </p:cNvSpPr>
          <p:nvPr/>
        </p:nvSpPr>
        <p:spPr bwMode="blackWhite">
          <a:xfrm rot="10800000">
            <a:off x="3223312" y="2375730"/>
            <a:ext cx="3279087" cy="113470"/>
          </a:xfrm>
          <a:prstGeom prst="triangle">
            <a:avLst>
              <a:gd name="adj" fmla="val 50000"/>
            </a:avLst>
          </a:prstGeom>
          <a:solidFill>
            <a:srgbClr val="006666"/>
          </a:solidFill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10800000" vert="eaVert" wrap="none" anchor="ctr"/>
          <a:lstStyle/>
          <a:p>
            <a:pPr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buChar char="4"/>
              <a:defRPr/>
            </a:pPr>
            <a:endParaRPr lang="en-US" sz="1100" b="0" i="0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  <p:bldP spid="10" grpId="0" animBg="1"/>
      <p:bldP spid="11" grpId="0" animBg="1"/>
      <p:bldP spid="16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 Sigma conducts Health Economics and Outcomes Research (HEOR) to assist decision makers determine what works in health care</a:t>
            </a: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291994" y="4618662"/>
            <a:ext cx="4622906" cy="1680537"/>
          </a:xfrm>
          <a:prstGeom prst="rect">
            <a:avLst/>
          </a:prstGeom>
          <a:solidFill>
            <a:srgbClr val="E2E1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6881" tIns="48440" rIns="96881" bIns="48440"/>
          <a:lstStyle/>
          <a:p>
            <a:pPr indent="3175" algn="l"/>
            <a:r>
              <a:rPr lang="en-US" sz="1300" b="1" dirty="0">
                <a:solidFill>
                  <a:srgbClr val="292929"/>
                </a:solidFill>
              </a:rPr>
              <a:t>HEOR offering,</a:t>
            </a:r>
            <a:r>
              <a:rPr lang="en-US" sz="1300" dirty="0">
                <a:solidFill>
                  <a:srgbClr val="292929"/>
                </a:solidFill>
              </a:rPr>
              <a:t> based on outcome of interest : </a:t>
            </a:r>
          </a:p>
          <a:p>
            <a:pPr marL="177800" indent="-174625" algn="l">
              <a:buFont typeface="Webdings" pitchFamily="18" charset="2"/>
              <a:buChar char="4"/>
            </a:pPr>
            <a:r>
              <a:rPr lang="en-US" sz="1200" i="1" dirty="0">
                <a:solidFill>
                  <a:srgbClr val="292929"/>
                </a:solidFill>
              </a:rPr>
              <a:t>Descriptive:</a:t>
            </a:r>
            <a:r>
              <a:rPr lang="en-US" sz="1200" dirty="0">
                <a:solidFill>
                  <a:srgbClr val="292929"/>
                </a:solidFill>
              </a:rPr>
              <a:t> Outcomes such as incidence and prevalence of diseases and treatments</a:t>
            </a:r>
          </a:p>
          <a:p>
            <a:pPr marL="177800" indent="-174625" algn="l">
              <a:buFont typeface="Webdings" pitchFamily="18" charset="2"/>
              <a:buChar char="4"/>
            </a:pPr>
            <a:r>
              <a:rPr lang="en-US" sz="1200" i="1" dirty="0">
                <a:solidFill>
                  <a:srgbClr val="292929"/>
                </a:solidFill>
              </a:rPr>
              <a:t>Clinical:</a:t>
            </a:r>
            <a:r>
              <a:rPr lang="en-US" sz="1200" dirty="0">
                <a:solidFill>
                  <a:srgbClr val="292929"/>
                </a:solidFill>
              </a:rPr>
              <a:t> Disease or treatment outcomes such as heart attacks or treatment adherence</a:t>
            </a:r>
          </a:p>
          <a:p>
            <a:pPr marL="177800" indent="-174625" algn="l">
              <a:buFont typeface="Webdings" pitchFamily="18" charset="2"/>
              <a:buChar char="4"/>
            </a:pPr>
            <a:r>
              <a:rPr lang="en-US" sz="1200" i="1" dirty="0">
                <a:solidFill>
                  <a:srgbClr val="292929"/>
                </a:solidFill>
              </a:rPr>
              <a:t>Economic:</a:t>
            </a:r>
            <a:r>
              <a:rPr lang="en-US" sz="1200" dirty="0">
                <a:solidFill>
                  <a:srgbClr val="292929"/>
                </a:solidFill>
              </a:rPr>
              <a:t> Financial outcomes such as cost of illness</a:t>
            </a:r>
          </a:p>
          <a:p>
            <a:pPr marL="177800" indent="-174625" algn="l">
              <a:buFont typeface="Webdings" pitchFamily="18" charset="2"/>
              <a:buChar char="4"/>
            </a:pPr>
            <a:r>
              <a:rPr lang="en-US" sz="1200" i="1" dirty="0">
                <a:solidFill>
                  <a:srgbClr val="292929"/>
                </a:solidFill>
              </a:rPr>
              <a:t>Humanistic:</a:t>
            </a:r>
            <a:r>
              <a:rPr lang="en-US" sz="1200" dirty="0">
                <a:solidFill>
                  <a:srgbClr val="292929"/>
                </a:solidFill>
              </a:rPr>
              <a:t> Patient reported outcomes such as treatment satisfaction and quality of life </a:t>
            </a:r>
          </a:p>
          <a:p>
            <a:pPr indent="3175" algn="l"/>
            <a:endParaRPr lang="en-US" sz="1300" dirty="0">
              <a:solidFill>
                <a:srgbClr val="292929"/>
              </a:solidFill>
            </a:endParaRPr>
          </a:p>
        </p:txBody>
      </p:sp>
      <p:sp>
        <p:nvSpPr>
          <p:cNvPr id="6" name="Text Box 92"/>
          <p:cNvSpPr txBox="1">
            <a:spLocks noChangeArrowheads="1"/>
          </p:cNvSpPr>
          <p:nvPr/>
        </p:nvSpPr>
        <p:spPr bwMode="auto">
          <a:xfrm>
            <a:off x="5016500" y="4618663"/>
            <a:ext cx="4622800" cy="1680537"/>
          </a:xfrm>
          <a:prstGeom prst="rect">
            <a:avLst/>
          </a:prstGeom>
          <a:solidFill>
            <a:srgbClr val="E2E1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6881" tIns="48440" rIns="96881" bIns="48440"/>
          <a:lstStyle/>
          <a:p>
            <a:pPr algn="l"/>
            <a:r>
              <a:rPr lang="en-US" sz="1300" b="1" dirty="0">
                <a:solidFill>
                  <a:srgbClr val="292929"/>
                </a:solidFill>
              </a:rPr>
              <a:t>Engagements offering, </a:t>
            </a:r>
            <a:r>
              <a:rPr lang="en-US" sz="1300" dirty="0">
                <a:solidFill>
                  <a:srgbClr val="292929"/>
                </a:solidFill>
              </a:rPr>
              <a:t>based on stakeholder participation </a:t>
            </a:r>
            <a:endParaRPr lang="en-US" sz="1300" i="1" dirty="0">
              <a:solidFill>
                <a:srgbClr val="292929"/>
              </a:solidFill>
            </a:endParaRPr>
          </a:p>
          <a:p>
            <a:pPr marL="177800" indent="-174625" algn="l">
              <a:buFont typeface="Webdings" pitchFamily="18" charset="2"/>
              <a:buChar char="4"/>
            </a:pPr>
            <a:r>
              <a:rPr lang="en-US" sz="1200" i="1" dirty="0">
                <a:solidFill>
                  <a:srgbClr val="292929"/>
                </a:solidFill>
              </a:rPr>
              <a:t>Consultative:</a:t>
            </a:r>
            <a:r>
              <a:rPr lang="en-US" sz="1200" dirty="0">
                <a:solidFill>
                  <a:srgbClr val="292929"/>
                </a:solidFill>
              </a:rPr>
              <a:t> Mu Sigma consults with a single party (pharmaceutical company or payor) for a fee and the client owns the resulting work product</a:t>
            </a:r>
          </a:p>
          <a:p>
            <a:pPr marL="177800" indent="-174625" algn="l">
              <a:buFont typeface="Webdings" pitchFamily="18" charset="2"/>
              <a:buChar char="4"/>
            </a:pPr>
            <a:endParaRPr lang="en-US" sz="1200" i="1" dirty="0">
              <a:solidFill>
                <a:srgbClr val="292929"/>
              </a:solidFill>
            </a:endParaRPr>
          </a:p>
          <a:p>
            <a:pPr marL="177800" indent="-174625" algn="l">
              <a:buFont typeface="Webdings" pitchFamily="18" charset="2"/>
              <a:buChar char="4"/>
            </a:pPr>
            <a:r>
              <a:rPr lang="en-US" sz="1200" i="1" dirty="0">
                <a:solidFill>
                  <a:srgbClr val="292929"/>
                </a:solidFill>
              </a:rPr>
              <a:t>Collaborative:</a:t>
            </a:r>
            <a:r>
              <a:rPr lang="en-US" sz="1200" dirty="0">
                <a:solidFill>
                  <a:srgbClr val="292929"/>
                </a:solidFill>
              </a:rPr>
              <a:t> Mu Sigma works with all stakeholders (pharmaceutical company and payor) and everyone shares the resulting intellectual capital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0" y="0"/>
            <a:ext cx="1561646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34950" indent="-234950" algn="l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buNone/>
            </a:pPr>
            <a:r>
              <a:rPr lang="en-US" b="1" dirty="0">
                <a:solidFill>
                  <a:srgbClr val="969696"/>
                </a:solidFill>
              </a:rPr>
              <a:t>Mu Sigma Capability</a:t>
            </a:r>
          </a:p>
        </p:txBody>
      </p:sp>
      <p:grpSp>
        <p:nvGrpSpPr>
          <p:cNvPr id="1162244" name="Group 4"/>
          <p:cNvGrpSpPr>
            <a:grpSpLocks noChangeAspect="1"/>
          </p:cNvGrpSpPr>
          <p:nvPr/>
        </p:nvGrpSpPr>
        <p:grpSpPr bwMode="auto">
          <a:xfrm>
            <a:off x="2006600" y="1504950"/>
            <a:ext cx="5822950" cy="3019425"/>
            <a:chOff x="1264" y="860"/>
            <a:chExt cx="3668" cy="1902"/>
          </a:xfrm>
        </p:grpSpPr>
        <p:sp>
          <p:nvSpPr>
            <p:cNvPr id="1162243" name="AutoShape 3"/>
            <p:cNvSpPr>
              <a:spLocks noChangeAspect="1" noChangeArrowheads="1" noTextEdit="1"/>
            </p:cNvSpPr>
            <p:nvPr/>
          </p:nvSpPr>
          <p:spPr bwMode="auto">
            <a:xfrm>
              <a:off x="1264" y="860"/>
              <a:ext cx="3668" cy="1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162249" name="Group 9"/>
            <p:cNvGrpSpPr>
              <a:grpSpLocks/>
            </p:cNvGrpSpPr>
            <p:nvPr/>
          </p:nvGrpSpPr>
          <p:grpSpPr bwMode="auto">
            <a:xfrm>
              <a:off x="1270" y="866"/>
              <a:ext cx="3651" cy="1885"/>
              <a:chOff x="1270" y="866"/>
              <a:chExt cx="3651" cy="1885"/>
            </a:xfrm>
          </p:grpSpPr>
          <p:sp>
            <p:nvSpPr>
              <p:cNvPr id="1162245" name="Rectangle 5"/>
              <p:cNvSpPr>
                <a:spLocks noChangeArrowheads="1"/>
              </p:cNvSpPr>
              <p:nvPr/>
            </p:nvSpPr>
            <p:spPr bwMode="auto">
              <a:xfrm>
                <a:off x="1296" y="890"/>
                <a:ext cx="3625" cy="1861"/>
              </a:xfrm>
              <a:prstGeom prst="rect">
                <a:avLst/>
              </a:prstGeom>
              <a:solidFill>
                <a:srgbClr val="BCC4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2246" name="Rectangle 6"/>
              <p:cNvSpPr>
                <a:spLocks noChangeArrowheads="1"/>
              </p:cNvSpPr>
              <p:nvPr/>
            </p:nvSpPr>
            <p:spPr bwMode="auto">
              <a:xfrm>
                <a:off x="1296" y="890"/>
                <a:ext cx="3625" cy="1861"/>
              </a:xfrm>
              <a:prstGeom prst="rect">
                <a:avLst/>
              </a:prstGeom>
              <a:noFill/>
              <a:ln w="9" cap="rnd">
                <a:solidFill>
                  <a:srgbClr val="BCC4B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2247" name="Rectangle 7"/>
              <p:cNvSpPr>
                <a:spLocks noChangeArrowheads="1"/>
              </p:cNvSpPr>
              <p:nvPr/>
            </p:nvSpPr>
            <p:spPr bwMode="auto">
              <a:xfrm>
                <a:off x="1270" y="866"/>
                <a:ext cx="3625" cy="1861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2248" name="Rectangle 8"/>
              <p:cNvSpPr>
                <a:spLocks noChangeArrowheads="1"/>
              </p:cNvSpPr>
              <p:nvPr/>
            </p:nvSpPr>
            <p:spPr bwMode="auto">
              <a:xfrm>
                <a:off x="1270" y="866"/>
                <a:ext cx="3625" cy="1861"/>
              </a:xfrm>
              <a:prstGeom prst="rect">
                <a:avLst/>
              </a:prstGeom>
              <a:noFill/>
              <a:ln w="9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162250" name="Rectangle 10"/>
            <p:cNvSpPr>
              <a:spLocks noChangeArrowheads="1"/>
            </p:cNvSpPr>
            <p:nvPr/>
          </p:nvSpPr>
          <p:spPr bwMode="auto">
            <a:xfrm>
              <a:off x="3542" y="1040"/>
              <a:ext cx="1127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Pharmaceutical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2251" name="Rectangle 11"/>
            <p:cNvSpPr>
              <a:spLocks noChangeArrowheads="1"/>
            </p:cNvSpPr>
            <p:nvPr/>
          </p:nvSpPr>
          <p:spPr bwMode="auto">
            <a:xfrm>
              <a:off x="3836" y="1226"/>
              <a:ext cx="481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Safety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2252" name="Rectangle 12"/>
            <p:cNvSpPr>
              <a:spLocks noChangeArrowheads="1"/>
            </p:cNvSpPr>
            <p:nvPr/>
          </p:nvSpPr>
          <p:spPr bwMode="auto">
            <a:xfrm>
              <a:off x="3479" y="2292"/>
              <a:ext cx="1218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Complex Clinical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2253" name="Rectangle 13"/>
            <p:cNvSpPr>
              <a:spLocks noChangeArrowheads="1"/>
            </p:cNvSpPr>
            <p:nvPr/>
          </p:nvSpPr>
          <p:spPr bwMode="auto">
            <a:xfrm>
              <a:off x="3613" y="2478"/>
              <a:ext cx="374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Cost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2254" name="Rectangle 14"/>
            <p:cNvSpPr>
              <a:spLocks noChangeArrowheads="1"/>
            </p:cNvSpPr>
            <p:nvPr/>
          </p:nvSpPr>
          <p:spPr bwMode="auto">
            <a:xfrm>
              <a:off x="3911" y="2478"/>
              <a:ext cx="112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2255" name="Rectangle 15"/>
            <p:cNvSpPr>
              <a:spLocks noChangeArrowheads="1"/>
            </p:cNvSpPr>
            <p:nvPr/>
          </p:nvSpPr>
          <p:spPr bwMode="auto">
            <a:xfrm>
              <a:off x="3955" y="2478"/>
              <a:ext cx="197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of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2256" name="Rectangle 16"/>
            <p:cNvSpPr>
              <a:spLocks noChangeArrowheads="1"/>
            </p:cNvSpPr>
            <p:nvPr/>
          </p:nvSpPr>
          <p:spPr bwMode="auto">
            <a:xfrm>
              <a:off x="4082" y="2478"/>
              <a:ext cx="112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2257" name="Rectangle 17"/>
            <p:cNvSpPr>
              <a:spLocks noChangeArrowheads="1"/>
            </p:cNvSpPr>
            <p:nvPr/>
          </p:nvSpPr>
          <p:spPr bwMode="auto">
            <a:xfrm>
              <a:off x="4127" y="2478"/>
              <a:ext cx="374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Care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2258" name="Rectangle 18"/>
            <p:cNvSpPr>
              <a:spLocks noChangeArrowheads="1"/>
            </p:cNvSpPr>
            <p:nvPr/>
          </p:nvSpPr>
          <p:spPr bwMode="auto">
            <a:xfrm>
              <a:off x="1838" y="2257"/>
              <a:ext cx="943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Comparative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2259" name="Rectangle 19"/>
            <p:cNvSpPr>
              <a:spLocks noChangeArrowheads="1"/>
            </p:cNvSpPr>
            <p:nvPr/>
          </p:nvSpPr>
          <p:spPr bwMode="auto">
            <a:xfrm>
              <a:off x="1812" y="2443"/>
              <a:ext cx="958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Effectiveness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2260" name="Rectangle 20"/>
            <p:cNvSpPr>
              <a:spLocks noChangeArrowheads="1"/>
            </p:cNvSpPr>
            <p:nvPr/>
          </p:nvSpPr>
          <p:spPr bwMode="auto">
            <a:xfrm>
              <a:off x="1641" y="1040"/>
              <a:ext cx="1311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Clinical Outcomes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2261" name="Rectangle 21"/>
            <p:cNvSpPr>
              <a:spLocks noChangeArrowheads="1"/>
            </p:cNvSpPr>
            <p:nvPr/>
          </p:nvSpPr>
          <p:spPr bwMode="auto">
            <a:xfrm>
              <a:off x="1923" y="1226"/>
              <a:ext cx="690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Research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2262" name="Line 22"/>
            <p:cNvSpPr>
              <a:spLocks noChangeShapeType="1"/>
            </p:cNvSpPr>
            <p:nvPr/>
          </p:nvSpPr>
          <p:spPr bwMode="auto">
            <a:xfrm>
              <a:off x="3121" y="866"/>
              <a:ext cx="1" cy="644"/>
            </a:xfrm>
            <a:prstGeom prst="line">
              <a:avLst/>
            </a:prstGeom>
            <a:noFill/>
            <a:ln w="14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2263" name="Line 23"/>
            <p:cNvSpPr>
              <a:spLocks noChangeShapeType="1"/>
            </p:cNvSpPr>
            <p:nvPr/>
          </p:nvSpPr>
          <p:spPr bwMode="auto">
            <a:xfrm>
              <a:off x="3121" y="2155"/>
              <a:ext cx="1" cy="572"/>
            </a:xfrm>
            <a:prstGeom prst="line">
              <a:avLst/>
            </a:prstGeom>
            <a:noFill/>
            <a:ln w="14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2264" name="Line 24"/>
            <p:cNvSpPr>
              <a:spLocks noChangeShapeType="1"/>
            </p:cNvSpPr>
            <p:nvPr/>
          </p:nvSpPr>
          <p:spPr bwMode="auto">
            <a:xfrm>
              <a:off x="1270" y="1833"/>
              <a:ext cx="227" cy="1"/>
            </a:xfrm>
            <a:prstGeom prst="line">
              <a:avLst/>
            </a:prstGeom>
            <a:noFill/>
            <a:ln w="14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2265" name="Line 25"/>
            <p:cNvSpPr>
              <a:spLocks noChangeShapeType="1"/>
            </p:cNvSpPr>
            <p:nvPr/>
          </p:nvSpPr>
          <p:spPr bwMode="auto">
            <a:xfrm>
              <a:off x="4593" y="1833"/>
              <a:ext cx="302" cy="1"/>
            </a:xfrm>
            <a:prstGeom prst="line">
              <a:avLst/>
            </a:prstGeom>
            <a:noFill/>
            <a:ln w="14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162270" name="Group 30"/>
            <p:cNvGrpSpPr>
              <a:grpSpLocks/>
            </p:cNvGrpSpPr>
            <p:nvPr/>
          </p:nvGrpSpPr>
          <p:grpSpPr bwMode="auto">
            <a:xfrm>
              <a:off x="1497" y="1510"/>
              <a:ext cx="3109" cy="657"/>
              <a:chOff x="1497" y="1510"/>
              <a:chExt cx="3109" cy="657"/>
            </a:xfrm>
          </p:grpSpPr>
          <p:sp>
            <p:nvSpPr>
              <p:cNvPr id="1162266" name="Rectangle 26"/>
              <p:cNvSpPr>
                <a:spLocks noChangeArrowheads="1"/>
              </p:cNvSpPr>
              <p:nvPr/>
            </p:nvSpPr>
            <p:spPr bwMode="auto">
              <a:xfrm>
                <a:off x="1510" y="1522"/>
                <a:ext cx="3096" cy="645"/>
              </a:xfrm>
              <a:prstGeom prst="rect">
                <a:avLst/>
              </a:prstGeom>
              <a:solidFill>
                <a:srgbClr val="BCC4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2267" name="Rectangle 27"/>
              <p:cNvSpPr>
                <a:spLocks noChangeArrowheads="1"/>
              </p:cNvSpPr>
              <p:nvPr/>
            </p:nvSpPr>
            <p:spPr bwMode="auto">
              <a:xfrm>
                <a:off x="1510" y="1522"/>
                <a:ext cx="3096" cy="645"/>
              </a:xfrm>
              <a:prstGeom prst="rect">
                <a:avLst/>
              </a:prstGeom>
              <a:noFill/>
              <a:ln w="9" cap="rnd">
                <a:solidFill>
                  <a:srgbClr val="BCC4B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pic>
            <p:nvPicPr>
              <p:cNvPr id="1162268" name="Picture 28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497" y="1510"/>
                <a:ext cx="3096" cy="6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62269" name="Rectangle 29"/>
              <p:cNvSpPr>
                <a:spLocks noChangeArrowheads="1"/>
              </p:cNvSpPr>
              <p:nvPr/>
            </p:nvSpPr>
            <p:spPr bwMode="auto">
              <a:xfrm>
                <a:off x="1497" y="1510"/>
                <a:ext cx="3096" cy="645"/>
              </a:xfrm>
              <a:prstGeom prst="rect">
                <a:avLst/>
              </a:prstGeom>
              <a:noFill/>
              <a:ln w="9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162271" name="Rectangle 31"/>
            <p:cNvSpPr>
              <a:spLocks noChangeArrowheads="1"/>
            </p:cNvSpPr>
            <p:nvPr/>
          </p:nvSpPr>
          <p:spPr bwMode="auto">
            <a:xfrm>
              <a:off x="1938" y="1577"/>
              <a:ext cx="2282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 Narrow" pitchFamily="34" charset="0"/>
                  <a:cs typeface="Arial" pitchFamily="34" charset="0"/>
                </a:rPr>
                <a:t>INTEGRATED RESEARCH NETWORK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2272" name="Rectangle 32"/>
            <p:cNvSpPr>
              <a:spLocks noChangeArrowheads="1"/>
            </p:cNvSpPr>
            <p:nvPr/>
          </p:nvSpPr>
          <p:spPr bwMode="auto">
            <a:xfrm>
              <a:off x="1628" y="1906"/>
              <a:ext cx="2905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 Narrow" pitchFamily="34" charset="0"/>
                  <a:cs typeface="Arial" pitchFamily="34" charset="0"/>
                </a:rPr>
                <a:t>COLLABORATIVE OUTCOMES ARCHITECTURE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2273" name="Freeform 33"/>
            <p:cNvSpPr>
              <a:spLocks noEditPoints="1"/>
            </p:cNvSpPr>
            <p:nvPr/>
          </p:nvSpPr>
          <p:spPr bwMode="auto">
            <a:xfrm>
              <a:off x="1799" y="1826"/>
              <a:ext cx="2436" cy="13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0" y="13"/>
                </a:cxn>
                <a:cxn ang="0">
                  <a:pos x="99" y="0"/>
                </a:cxn>
                <a:cxn ang="0">
                  <a:pos x="156" y="13"/>
                </a:cxn>
                <a:cxn ang="0">
                  <a:pos x="99" y="0"/>
                </a:cxn>
                <a:cxn ang="0">
                  <a:pos x="255" y="0"/>
                </a:cxn>
                <a:cxn ang="0">
                  <a:pos x="198" y="13"/>
                </a:cxn>
                <a:cxn ang="0">
                  <a:pos x="297" y="0"/>
                </a:cxn>
                <a:cxn ang="0">
                  <a:pos x="354" y="13"/>
                </a:cxn>
                <a:cxn ang="0">
                  <a:pos x="297" y="0"/>
                </a:cxn>
                <a:cxn ang="0">
                  <a:pos x="453" y="0"/>
                </a:cxn>
                <a:cxn ang="0">
                  <a:pos x="397" y="13"/>
                </a:cxn>
                <a:cxn ang="0">
                  <a:pos x="496" y="0"/>
                </a:cxn>
                <a:cxn ang="0">
                  <a:pos x="552" y="13"/>
                </a:cxn>
                <a:cxn ang="0">
                  <a:pos x="496" y="0"/>
                </a:cxn>
                <a:cxn ang="0">
                  <a:pos x="651" y="0"/>
                </a:cxn>
                <a:cxn ang="0">
                  <a:pos x="595" y="13"/>
                </a:cxn>
                <a:cxn ang="0">
                  <a:pos x="694" y="0"/>
                </a:cxn>
                <a:cxn ang="0">
                  <a:pos x="751" y="13"/>
                </a:cxn>
                <a:cxn ang="0">
                  <a:pos x="694" y="0"/>
                </a:cxn>
                <a:cxn ang="0">
                  <a:pos x="850" y="0"/>
                </a:cxn>
                <a:cxn ang="0">
                  <a:pos x="793" y="13"/>
                </a:cxn>
                <a:cxn ang="0">
                  <a:pos x="892" y="0"/>
                </a:cxn>
                <a:cxn ang="0">
                  <a:pos x="949" y="13"/>
                </a:cxn>
                <a:cxn ang="0">
                  <a:pos x="892" y="0"/>
                </a:cxn>
                <a:cxn ang="0">
                  <a:pos x="1048" y="0"/>
                </a:cxn>
                <a:cxn ang="0">
                  <a:pos x="991" y="13"/>
                </a:cxn>
                <a:cxn ang="0">
                  <a:pos x="1090" y="0"/>
                </a:cxn>
                <a:cxn ang="0">
                  <a:pos x="1147" y="13"/>
                </a:cxn>
                <a:cxn ang="0">
                  <a:pos x="1090" y="0"/>
                </a:cxn>
                <a:cxn ang="0">
                  <a:pos x="1246" y="0"/>
                </a:cxn>
                <a:cxn ang="0">
                  <a:pos x="1189" y="13"/>
                </a:cxn>
                <a:cxn ang="0">
                  <a:pos x="1289" y="0"/>
                </a:cxn>
                <a:cxn ang="0">
                  <a:pos x="1345" y="13"/>
                </a:cxn>
                <a:cxn ang="0">
                  <a:pos x="1289" y="0"/>
                </a:cxn>
                <a:cxn ang="0">
                  <a:pos x="1444" y="0"/>
                </a:cxn>
                <a:cxn ang="0">
                  <a:pos x="1388" y="13"/>
                </a:cxn>
                <a:cxn ang="0">
                  <a:pos x="1487" y="0"/>
                </a:cxn>
                <a:cxn ang="0">
                  <a:pos x="1543" y="13"/>
                </a:cxn>
                <a:cxn ang="0">
                  <a:pos x="1487" y="0"/>
                </a:cxn>
                <a:cxn ang="0">
                  <a:pos x="1643" y="0"/>
                </a:cxn>
                <a:cxn ang="0">
                  <a:pos x="1586" y="13"/>
                </a:cxn>
                <a:cxn ang="0">
                  <a:pos x="1685" y="0"/>
                </a:cxn>
                <a:cxn ang="0">
                  <a:pos x="1742" y="13"/>
                </a:cxn>
                <a:cxn ang="0">
                  <a:pos x="1685" y="0"/>
                </a:cxn>
                <a:cxn ang="0">
                  <a:pos x="1841" y="0"/>
                </a:cxn>
                <a:cxn ang="0">
                  <a:pos x="1784" y="13"/>
                </a:cxn>
                <a:cxn ang="0">
                  <a:pos x="1883" y="0"/>
                </a:cxn>
                <a:cxn ang="0">
                  <a:pos x="1940" y="13"/>
                </a:cxn>
                <a:cxn ang="0">
                  <a:pos x="1883" y="0"/>
                </a:cxn>
                <a:cxn ang="0">
                  <a:pos x="2039" y="0"/>
                </a:cxn>
                <a:cxn ang="0">
                  <a:pos x="1982" y="13"/>
                </a:cxn>
                <a:cxn ang="0">
                  <a:pos x="2082" y="0"/>
                </a:cxn>
                <a:cxn ang="0">
                  <a:pos x="2138" y="13"/>
                </a:cxn>
                <a:cxn ang="0">
                  <a:pos x="2082" y="0"/>
                </a:cxn>
                <a:cxn ang="0">
                  <a:pos x="2237" y="0"/>
                </a:cxn>
                <a:cxn ang="0">
                  <a:pos x="2181" y="13"/>
                </a:cxn>
                <a:cxn ang="0">
                  <a:pos x="2280" y="0"/>
                </a:cxn>
                <a:cxn ang="0">
                  <a:pos x="2336" y="13"/>
                </a:cxn>
                <a:cxn ang="0">
                  <a:pos x="2280" y="0"/>
                </a:cxn>
                <a:cxn ang="0">
                  <a:pos x="2436" y="0"/>
                </a:cxn>
                <a:cxn ang="0">
                  <a:pos x="2379" y="13"/>
                </a:cxn>
              </a:cxnLst>
              <a:rect l="0" t="0" r="r" b="b"/>
              <a:pathLst>
                <a:path w="2436" h="13">
                  <a:moveTo>
                    <a:pt x="0" y="0"/>
                  </a:moveTo>
                  <a:lnTo>
                    <a:pt x="57" y="0"/>
                  </a:lnTo>
                  <a:lnTo>
                    <a:pt x="57" y="13"/>
                  </a:lnTo>
                  <a:lnTo>
                    <a:pt x="0" y="13"/>
                  </a:lnTo>
                  <a:lnTo>
                    <a:pt x="0" y="0"/>
                  </a:lnTo>
                  <a:close/>
                  <a:moveTo>
                    <a:pt x="99" y="0"/>
                  </a:moveTo>
                  <a:lnTo>
                    <a:pt x="156" y="0"/>
                  </a:lnTo>
                  <a:lnTo>
                    <a:pt x="156" y="13"/>
                  </a:lnTo>
                  <a:lnTo>
                    <a:pt x="99" y="13"/>
                  </a:lnTo>
                  <a:lnTo>
                    <a:pt x="99" y="0"/>
                  </a:lnTo>
                  <a:close/>
                  <a:moveTo>
                    <a:pt x="198" y="0"/>
                  </a:moveTo>
                  <a:lnTo>
                    <a:pt x="255" y="0"/>
                  </a:lnTo>
                  <a:lnTo>
                    <a:pt x="255" y="13"/>
                  </a:lnTo>
                  <a:lnTo>
                    <a:pt x="198" y="13"/>
                  </a:lnTo>
                  <a:lnTo>
                    <a:pt x="198" y="0"/>
                  </a:lnTo>
                  <a:close/>
                  <a:moveTo>
                    <a:pt x="297" y="0"/>
                  </a:moveTo>
                  <a:lnTo>
                    <a:pt x="354" y="0"/>
                  </a:lnTo>
                  <a:lnTo>
                    <a:pt x="354" y="13"/>
                  </a:lnTo>
                  <a:lnTo>
                    <a:pt x="297" y="13"/>
                  </a:lnTo>
                  <a:lnTo>
                    <a:pt x="297" y="0"/>
                  </a:lnTo>
                  <a:close/>
                  <a:moveTo>
                    <a:pt x="397" y="0"/>
                  </a:moveTo>
                  <a:lnTo>
                    <a:pt x="453" y="0"/>
                  </a:lnTo>
                  <a:lnTo>
                    <a:pt x="453" y="13"/>
                  </a:lnTo>
                  <a:lnTo>
                    <a:pt x="397" y="13"/>
                  </a:lnTo>
                  <a:lnTo>
                    <a:pt x="397" y="0"/>
                  </a:lnTo>
                  <a:close/>
                  <a:moveTo>
                    <a:pt x="496" y="0"/>
                  </a:moveTo>
                  <a:lnTo>
                    <a:pt x="552" y="0"/>
                  </a:lnTo>
                  <a:lnTo>
                    <a:pt x="552" y="13"/>
                  </a:lnTo>
                  <a:lnTo>
                    <a:pt x="496" y="13"/>
                  </a:lnTo>
                  <a:lnTo>
                    <a:pt x="496" y="0"/>
                  </a:lnTo>
                  <a:close/>
                  <a:moveTo>
                    <a:pt x="595" y="0"/>
                  </a:moveTo>
                  <a:lnTo>
                    <a:pt x="651" y="0"/>
                  </a:lnTo>
                  <a:lnTo>
                    <a:pt x="651" y="13"/>
                  </a:lnTo>
                  <a:lnTo>
                    <a:pt x="595" y="13"/>
                  </a:lnTo>
                  <a:lnTo>
                    <a:pt x="595" y="0"/>
                  </a:lnTo>
                  <a:close/>
                  <a:moveTo>
                    <a:pt x="694" y="0"/>
                  </a:moveTo>
                  <a:lnTo>
                    <a:pt x="751" y="0"/>
                  </a:lnTo>
                  <a:lnTo>
                    <a:pt x="751" y="13"/>
                  </a:lnTo>
                  <a:lnTo>
                    <a:pt x="694" y="13"/>
                  </a:lnTo>
                  <a:lnTo>
                    <a:pt x="694" y="0"/>
                  </a:lnTo>
                  <a:close/>
                  <a:moveTo>
                    <a:pt x="793" y="0"/>
                  </a:moveTo>
                  <a:lnTo>
                    <a:pt x="850" y="0"/>
                  </a:lnTo>
                  <a:lnTo>
                    <a:pt x="850" y="13"/>
                  </a:lnTo>
                  <a:lnTo>
                    <a:pt x="793" y="13"/>
                  </a:lnTo>
                  <a:lnTo>
                    <a:pt x="793" y="0"/>
                  </a:lnTo>
                  <a:close/>
                  <a:moveTo>
                    <a:pt x="892" y="0"/>
                  </a:moveTo>
                  <a:lnTo>
                    <a:pt x="949" y="0"/>
                  </a:lnTo>
                  <a:lnTo>
                    <a:pt x="949" y="13"/>
                  </a:lnTo>
                  <a:lnTo>
                    <a:pt x="892" y="13"/>
                  </a:lnTo>
                  <a:lnTo>
                    <a:pt x="892" y="0"/>
                  </a:lnTo>
                  <a:close/>
                  <a:moveTo>
                    <a:pt x="991" y="0"/>
                  </a:moveTo>
                  <a:lnTo>
                    <a:pt x="1048" y="0"/>
                  </a:lnTo>
                  <a:lnTo>
                    <a:pt x="1048" y="13"/>
                  </a:lnTo>
                  <a:lnTo>
                    <a:pt x="991" y="13"/>
                  </a:lnTo>
                  <a:lnTo>
                    <a:pt x="991" y="0"/>
                  </a:lnTo>
                  <a:close/>
                  <a:moveTo>
                    <a:pt x="1090" y="0"/>
                  </a:moveTo>
                  <a:lnTo>
                    <a:pt x="1147" y="0"/>
                  </a:lnTo>
                  <a:lnTo>
                    <a:pt x="1147" y="13"/>
                  </a:lnTo>
                  <a:lnTo>
                    <a:pt x="1090" y="13"/>
                  </a:lnTo>
                  <a:lnTo>
                    <a:pt x="1090" y="0"/>
                  </a:lnTo>
                  <a:close/>
                  <a:moveTo>
                    <a:pt x="1189" y="0"/>
                  </a:moveTo>
                  <a:lnTo>
                    <a:pt x="1246" y="0"/>
                  </a:lnTo>
                  <a:lnTo>
                    <a:pt x="1246" y="13"/>
                  </a:lnTo>
                  <a:lnTo>
                    <a:pt x="1189" y="13"/>
                  </a:lnTo>
                  <a:lnTo>
                    <a:pt x="1189" y="0"/>
                  </a:lnTo>
                  <a:close/>
                  <a:moveTo>
                    <a:pt x="1289" y="0"/>
                  </a:moveTo>
                  <a:lnTo>
                    <a:pt x="1345" y="0"/>
                  </a:lnTo>
                  <a:lnTo>
                    <a:pt x="1345" y="13"/>
                  </a:lnTo>
                  <a:lnTo>
                    <a:pt x="1289" y="13"/>
                  </a:lnTo>
                  <a:lnTo>
                    <a:pt x="1289" y="0"/>
                  </a:lnTo>
                  <a:close/>
                  <a:moveTo>
                    <a:pt x="1388" y="0"/>
                  </a:moveTo>
                  <a:lnTo>
                    <a:pt x="1444" y="0"/>
                  </a:lnTo>
                  <a:lnTo>
                    <a:pt x="1444" y="13"/>
                  </a:lnTo>
                  <a:lnTo>
                    <a:pt x="1388" y="13"/>
                  </a:lnTo>
                  <a:lnTo>
                    <a:pt x="1388" y="0"/>
                  </a:lnTo>
                  <a:close/>
                  <a:moveTo>
                    <a:pt x="1487" y="0"/>
                  </a:moveTo>
                  <a:lnTo>
                    <a:pt x="1543" y="0"/>
                  </a:lnTo>
                  <a:lnTo>
                    <a:pt x="1543" y="13"/>
                  </a:lnTo>
                  <a:lnTo>
                    <a:pt x="1487" y="13"/>
                  </a:lnTo>
                  <a:lnTo>
                    <a:pt x="1487" y="0"/>
                  </a:lnTo>
                  <a:close/>
                  <a:moveTo>
                    <a:pt x="1586" y="0"/>
                  </a:moveTo>
                  <a:lnTo>
                    <a:pt x="1643" y="0"/>
                  </a:lnTo>
                  <a:lnTo>
                    <a:pt x="1643" y="13"/>
                  </a:lnTo>
                  <a:lnTo>
                    <a:pt x="1586" y="13"/>
                  </a:lnTo>
                  <a:lnTo>
                    <a:pt x="1586" y="0"/>
                  </a:lnTo>
                  <a:close/>
                  <a:moveTo>
                    <a:pt x="1685" y="0"/>
                  </a:moveTo>
                  <a:lnTo>
                    <a:pt x="1742" y="0"/>
                  </a:lnTo>
                  <a:lnTo>
                    <a:pt x="1742" y="13"/>
                  </a:lnTo>
                  <a:lnTo>
                    <a:pt x="1685" y="13"/>
                  </a:lnTo>
                  <a:lnTo>
                    <a:pt x="1685" y="0"/>
                  </a:lnTo>
                  <a:close/>
                  <a:moveTo>
                    <a:pt x="1784" y="0"/>
                  </a:moveTo>
                  <a:lnTo>
                    <a:pt x="1841" y="0"/>
                  </a:lnTo>
                  <a:lnTo>
                    <a:pt x="1841" y="13"/>
                  </a:lnTo>
                  <a:lnTo>
                    <a:pt x="1784" y="13"/>
                  </a:lnTo>
                  <a:lnTo>
                    <a:pt x="1784" y="0"/>
                  </a:lnTo>
                  <a:close/>
                  <a:moveTo>
                    <a:pt x="1883" y="0"/>
                  </a:moveTo>
                  <a:lnTo>
                    <a:pt x="1940" y="0"/>
                  </a:lnTo>
                  <a:lnTo>
                    <a:pt x="1940" y="13"/>
                  </a:lnTo>
                  <a:lnTo>
                    <a:pt x="1883" y="13"/>
                  </a:lnTo>
                  <a:lnTo>
                    <a:pt x="1883" y="0"/>
                  </a:lnTo>
                  <a:close/>
                  <a:moveTo>
                    <a:pt x="1982" y="0"/>
                  </a:moveTo>
                  <a:lnTo>
                    <a:pt x="2039" y="0"/>
                  </a:lnTo>
                  <a:lnTo>
                    <a:pt x="2039" y="13"/>
                  </a:lnTo>
                  <a:lnTo>
                    <a:pt x="1982" y="13"/>
                  </a:lnTo>
                  <a:lnTo>
                    <a:pt x="1982" y="0"/>
                  </a:lnTo>
                  <a:close/>
                  <a:moveTo>
                    <a:pt x="2082" y="0"/>
                  </a:moveTo>
                  <a:lnTo>
                    <a:pt x="2138" y="0"/>
                  </a:lnTo>
                  <a:lnTo>
                    <a:pt x="2138" y="13"/>
                  </a:lnTo>
                  <a:lnTo>
                    <a:pt x="2082" y="13"/>
                  </a:lnTo>
                  <a:lnTo>
                    <a:pt x="2082" y="0"/>
                  </a:lnTo>
                  <a:close/>
                  <a:moveTo>
                    <a:pt x="2181" y="0"/>
                  </a:moveTo>
                  <a:lnTo>
                    <a:pt x="2237" y="0"/>
                  </a:lnTo>
                  <a:lnTo>
                    <a:pt x="2237" y="13"/>
                  </a:lnTo>
                  <a:lnTo>
                    <a:pt x="2181" y="13"/>
                  </a:lnTo>
                  <a:lnTo>
                    <a:pt x="2181" y="0"/>
                  </a:lnTo>
                  <a:close/>
                  <a:moveTo>
                    <a:pt x="2280" y="0"/>
                  </a:moveTo>
                  <a:lnTo>
                    <a:pt x="2336" y="0"/>
                  </a:lnTo>
                  <a:lnTo>
                    <a:pt x="2336" y="13"/>
                  </a:lnTo>
                  <a:lnTo>
                    <a:pt x="2280" y="13"/>
                  </a:lnTo>
                  <a:lnTo>
                    <a:pt x="2280" y="0"/>
                  </a:lnTo>
                  <a:close/>
                  <a:moveTo>
                    <a:pt x="2379" y="0"/>
                  </a:moveTo>
                  <a:lnTo>
                    <a:pt x="2436" y="0"/>
                  </a:lnTo>
                  <a:lnTo>
                    <a:pt x="2436" y="13"/>
                  </a:lnTo>
                  <a:lnTo>
                    <a:pt x="2379" y="13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rgbClr val="FFFF00"/>
            </a:solidFill>
            <a:ln w="0" cap="flat">
              <a:solidFill>
                <a:srgbClr val="FFFF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162278" name="Group 38"/>
            <p:cNvGrpSpPr>
              <a:grpSpLocks/>
            </p:cNvGrpSpPr>
            <p:nvPr/>
          </p:nvGrpSpPr>
          <p:grpSpPr bwMode="auto">
            <a:xfrm>
              <a:off x="1270" y="866"/>
              <a:ext cx="3651" cy="1885"/>
              <a:chOff x="1270" y="866"/>
              <a:chExt cx="3651" cy="1885"/>
            </a:xfrm>
          </p:grpSpPr>
          <p:sp>
            <p:nvSpPr>
              <p:cNvPr id="1162274" name="Rectangle 34"/>
              <p:cNvSpPr>
                <a:spLocks noChangeArrowheads="1"/>
              </p:cNvSpPr>
              <p:nvPr/>
            </p:nvSpPr>
            <p:spPr bwMode="auto">
              <a:xfrm>
                <a:off x="1296" y="890"/>
                <a:ext cx="3625" cy="1861"/>
              </a:xfrm>
              <a:prstGeom prst="rect">
                <a:avLst/>
              </a:prstGeom>
              <a:solidFill>
                <a:srgbClr val="BCC4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2275" name="Rectangle 35"/>
              <p:cNvSpPr>
                <a:spLocks noChangeArrowheads="1"/>
              </p:cNvSpPr>
              <p:nvPr/>
            </p:nvSpPr>
            <p:spPr bwMode="auto">
              <a:xfrm>
                <a:off x="1296" y="890"/>
                <a:ext cx="3625" cy="1861"/>
              </a:xfrm>
              <a:prstGeom prst="rect">
                <a:avLst/>
              </a:prstGeom>
              <a:noFill/>
              <a:ln w="9" cap="rnd">
                <a:solidFill>
                  <a:srgbClr val="BCC4B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2276" name="Rectangle 36"/>
              <p:cNvSpPr>
                <a:spLocks noChangeArrowheads="1"/>
              </p:cNvSpPr>
              <p:nvPr/>
            </p:nvSpPr>
            <p:spPr bwMode="auto">
              <a:xfrm>
                <a:off x="1270" y="866"/>
                <a:ext cx="3625" cy="1861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2277" name="Rectangle 37"/>
              <p:cNvSpPr>
                <a:spLocks noChangeArrowheads="1"/>
              </p:cNvSpPr>
              <p:nvPr/>
            </p:nvSpPr>
            <p:spPr bwMode="auto">
              <a:xfrm>
                <a:off x="1270" y="866"/>
                <a:ext cx="3625" cy="1861"/>
              </a:xfrm>
              <a:prstGeom prst="rect">
                <a:avLst/>
              </a:prstGeom>
              <a:noFill/>
              <a:ln w="9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162279" name="Rectangle 39"/>
            <p:cNvSpPr>
              <a:spLocks noChangeArrowheads="1"/>
            </p:cNvSpPr>
            <p:nvPr/>
          </p:nvSpPr>
          <p:spPr bwMode="auto">
            <a:xfrm>
              <a:off x="3510" y="1040"/>
              <a:ext cx="1154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Clinical Outcomes</a:t>
              </a: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>
                  <a:solidFill>
                    <a:srgbClr val="333399"/>
                  </a:solidFill>
                  <a:latin typeface="Arial Narrow" pitchFamily="34" charset="0"/>
                  <a:cs typeface="Arial" pitchFamily="34" charset="0"/>
                </a:rPr>
                <a:t>Research</a:t>
              </a: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2281" name="Rectangle 41"/>
            <p:cNvSpPr>
              <a:spLocks noChangeArrowheads="1"/>
            </p:cNvSpPr>
            <p:nvPr/>
          </p:nvSpPr>
          <p:spPr bwMode="auto">
            <a:xfrm>
              <a:off x="3367" y="2268"/>
              <a:ext cx="1399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Humanistic Outcomes</a:t>
              </a: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>
                  <a:solidFill>
                    <a:srgbClr val="333399"/>
                  </a:solidFill>
                  <a:latin typeface="Arial Narrow" pitchFamily="34" charset="0"/>
                  <a:cs typeface="Arial" pitchFamily="34" charset="0"/>
                </a:rPr>
                <a:t>Research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2287" name="Rectangle 47"/>
            <p:cNvSpPr>
              <a:spLocks noChangeArrowheads="1"/>
            </p:cNvSpPr>
            <p:nvPr/>
          </p:nvSpPr>
          <p:spPr bwMode="auto">
            <a:xfrm>
              <a:off x="1718" y="2257"/>
              <a:ext cx="1184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Health Economics </a:t>
              </a: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Research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2289" name="Rectangle 49"/>
            <p:cNvSpPr>
              <a:spLocks noChangeArrowheads="1"/>
            </p:cNvSpPr>
            <p:nvPr/>
          </p:nvSpPr>
          <p:spPr bwMode="auto">
            <a:xfrm>
              <a:off x="1641" y="1040"/>
              <a:ext cx="1007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Descriptive </a:t>
              </a: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Epidemiology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2291" name="Line 51"/>
            <p:cNvSpPr>
              <a:spLocks noChangeShapeType="1"/>
            </p:cNvSpPr>
            <p:nvPr/>
          </p:nvSpPr>
          <p:spPr bwMode="auto">
            <a:xfrm>
              <a:off x="3121" y="866"/>
              <a:ext cx="1" cy="644"/>
            </a:xfrm>
            <a:prstGeom prst="line">
              <a:avLst/>
            </a:prstGeom>
            <a:noFill/>
            <a:ln w="14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2292" name="Line 52"/>
            <p:cNvSpPr>
              <a:spLocks noChangeShapeType="1"/>
            </p:cNvSpPr>
            <p:nvPr/>
          </p:nvSpPr>
          <p:spPr bwMode="auto">
            <a:xfrm>
              <a:off x="3121" y="2155"/>
              <a:ext cx="1" cy="572"/>
            </a:xfrm>
            <a:prstGeom prst="line">
              <a:avLst/>
            </a:prstGeom>
            <a:noFill/>
            <a:ln w="14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2293" name="Line 53"/>
            <p:cNvSpPr>
              <a:spLocks noChangeShapeType="1"/>
            </p:cNvSpPr>
            <p:nvPr/>
          </p:nvSpPr>
          <p:spPr bwMode="auto">
            <a:xfrm>
              <a:off x="1270" y="1833"/>
              <a:ext cx="227" cy="1"/>
            </a:xfrm>
            <a:prstGeom prst="line">
              <a:avLst/>
            </a:prstGeom>
            <a:noFill/>
            <a:ln w="14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2294" name="Line 54"/>
            <p:cNvSpPr>
              <a:spLocks noChangeShapeType="1"/>
            </p:cNvSpPr>
            <p:nvPr/>
          </p:nvSpPr>
          <p:spPr bwMode="auto">
            <a:xfrm>
              <a:off x="4593" y="1833"/>
              <a:ext cx="302" cy="1"/>
            </a:xfrm>
            <a:prstGeom prst="line">
              <a:avLst/>
            </a:prstGeom>
            <a:noFill/>
            <a:ln w="14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162299" name="Group 59"/>
            <p:cNvGrpSpPr>
              <a:grpSpLocks/>
            </p:cNvGrpSpPr>
            <p:nvPr/>
          </p:nvGrpSpPr>
          <p:grpSpPr bwMode="auto">
            <a:xfrm>
              <a:off x="1497" y="1510"/>
              <a:ext cx="3109" cy="657"/>
              <a:chOff x="1497" y="1510"/>
              <a:chExt cx="3109" cy="657"/>
            </a:xfrm>
          </p:grpSpPr>
          <p:sp>
            <p:nvSpPr>
              <p:cNvPr id="1162295" name="Rectangle 55"/>
              <p:cNvSpPr>
                <a:spLocks noChangeArrowheads="1"/>
              </p:cNvSpPr>
              <p:nvPr/>
            </p:nvSpPr>
            <p:spPr bwMode="auto">
              <a:xfrm>
                <a:off x="1510" y="1522"/>
                <a:ext cx="3096" cy="645"/>
              </a:xfrm>
              <a:prstGeom prst="rect">
                <a:avLst/>
              </a:prstGeom>
              <a:solidFill>
                <a:srgbClr val="BCC4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2296" name="Rectangle 56"/>
              <p:cNvSpPr>
                <a:spLocks noChangeArrowheads="1"/>
              </p:cNvSpPr>
              <p:nvPr/>
            </p:nvSpPr>
            <p:spPr bwMode="auto">
              <a:xfrm>
                <a:off x="1510" y="1522"/>
                <a:ext cx="3096" cy="645"/>
              </a:xfrm>
              <a:prstGeom prst="rect">
                <a:avLst/>
              </a:prstGeom>
              <a:noFill/>
              <a:ln w="9" cap="rnd">
                <a:solidFill>
                  <a:srgbClr val="BCC4B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pic>
            <p:nvPicPr>
              <p:cNvPr id="1162297" name="Picture 57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497" y="1510"/>
                <a:ext cx="3096" cy="6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62298" name="Rectangle 58"/>
              <p:cNvSpPr>
                <a:spLocks noChangeArrowheads="1"/>
              </p:cNvSpPr>
              <p:nvPr/>
            </p:nvSpPr>
            <p:spPr bwMode="auto">
              <a:xfrm>
                <a:off x="1497" y="1510"/>
                <a:ext cx="3096" cy="645"/>
              </a:xfrm>
              <a:prstGeom prst="rect">
                <a:avLst/>
              </a:prstGeom>
              <a:noFill/>
              <a:ln w="9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162300" name="Rectangle 60"/>
            <p:cNvSpPr>
              <a:spLocks noChangeArrowheads="1"/>
            </p:cNvSpPr>
            <p:nvPr/>
          </p:nvSpPr>
          <p:spPr bwMode="auto">
            <a:xfrm>
              <a:off x="2114" y="1569"/>
              <a:ext cx="186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 Narrow" pitchFamily="34" charset="0"/>
                  <a:cs typeface="Arial" pitchFamily="34" charset="0"/>
                </a:rPr>
                <a:t>CONSULTATIVE</a:t>
              </a:r>
              <a:r>
                <a:rPr kumimoji="0" lang="en-US" sz="1800" b="1" i="0" u="none" strike="noStrike" cap="none" normalizeH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 Narrow" pitchFamily="34" charset="0"/>
                  <a:cs typeface="Arial" pitchFamily="34" charset="0"/>
                </a:rPr>
                <a:t> ENGAGEMENTS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2301" name="Rectangle 61"/>
            <p:cNvSpPr>
              <a:spLocks noChangeArrowheads="1"/>
            </p:cNvSpPr>
            <p:nvPr/>
          </p:nvSpPr>
          <p:spPr bwMode="auto">
            <a:xfrm>
              <a:off x="2052" y="1906"/>
              <a:ext cx="19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 Narrow" pitchFamily="34" charset="0"/>
                  <a:cs typeface="Arial" pitchFamily="34" charset="0"/>
                </a:rPr>
                <a:t>COLLABORATIVE ENGAGEMENTS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2302" name="Freeform 62"/>
            <p:cNvSpPr>
              <a:spLocks noEditPoints="1"/>
            </p:cNvSpPr>
            <p:nvPr/>
          </p:nvSpPr>
          <p:spPr bwMode="auto">
            <a:xfrm>
              <a:off x="1799" y="1826"/>
              <a:ext cx="2436" cy="13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0" y="13"/>
                </a:cxn>
                <a:cxn ang="0">
                  <a:pos x="99" y="0"/>
                </a:cxn>
                <a:cxn ang="0">
                  <a:pos x="156" y="13"/>
                </a:cxn>
                <a:cxn ang="0">
                  <a:pos x="99" y="0"/>
                </a:cxn>
                <a:cxn ang="0">
                  <a:pos x="255" y="0"/>
                </a:cxn>
                <a:cxn ang="0">
                  <a:pos x="198" y="13"/>
                </a:cxn>
                <a:cxn ang="0">
                  <a:pos x="297" y="0"/>
                </a:cxn>
                <a:cxn ang="0">
                  <a:pos x="354" y="13"/>
                </a:cxn>
                <a:cxn ang="0">
                  <a:pos x="297" y="0"/>
                </a:cxn>
                <a:cxn ang="0">
                  <a:pos x="453" y="0"/>
                </a:cxn>
                <a:cxn ang="0">
                  <a:pos x="397" y="13"/>
                </a:cxn>
                <a:cxn ang="0">
                  <a:pos x="496" y="0"/>
                </a:cxn>
                <a:cxn ang="0">
                  <a:pos x="552" y="13"/>
                </a:cxn>
                <a:cxn ang="0">
                  <a:pos x="496" y="0"/>
                </a:cxn>
                <a:cxn ang="0">
                  <a:pos x="651" y="0"/>
                </a:cxn>
                <a:cxn ang="0">
                  <a:pos x="595" y="13"/>
                </a:cxn>
                <a:cxn ang="0">
                  <a:pos x="694" y="0"/>
                </a:cxn>
                <a:cxn ang="0">
                  <a:pos x="751" y="13"/>
                </a:cxn>
                <a:cxn ang="0">
                  <a:pos x="694" y="0"/>
                </a:cxn>
                <a:cxn ang="0">
                  <a:pos x="850" y="0"/>
                </a:cxn>
                <a:cxn ang="0">
                  <a:pos x="793" y="13"/>
                </a:cxn>
                <a:cxn ang="0">
                  <a:pos x="892" y="0"/>
                </a:cxn>
                <a:cxn ang="0">
                  <a:pos x="949" y="13"/>
                </a:cxn>
                <a:cxn ang="0">
                  <a:pos x="892" y="0"/>
                </a:cxn>
                <a:cxn ang="0">
                  <a:pos x="1048" y="0"/>
                </a:cxn>
                <a:cxn ang="0">
                  <a:pos x="991" y="13"/>
                </a:cxn>
                <a:cxn ang="0">
                  <a:pos x="1090" y="0"/>
                </a:cxn>
                <a:cxn ang="0">
                  <a:pos x="1147" y="13"/>
                </a:cxn>
                <a:cxn ang="0">
                  <a:pos x="1090" y="0"/>
                </a:cxn>
                <a:cxn ang="0">
                  <a:pos x="1246" y="0"/>
                </a:cxn>
                <a:cxn ang="0">
                  <a:pos x="1189" y="13"/>
                </a:cxn>
                <a:cxn ang="0">
                  <a:pos x="1289" y="0"/>
                </a:cxn>
                <a:cxn ang="0">
                  <a:pos x="1345" y="13"/>
                </a:cxn>
                <a:cxn ang="0">
                  <a:pos x="1289" y="0"/>
                </a:cxn>
                <a:cxn ang="0">
                  <a:pos x="1444" y="0"/>
                </a:cxn>
                <a:cxn ang="0">
                  <a:pos x="1388" y="13"/>
                </a:cxn>
                <a:cxn ang="0">
                  <a:pos x="1487" y="0"/>
                </a:cxn>
                <a:cxn ang="0">
                  <a:pos x="1543" y="13"/>
                </a:cxn>
                <a:cxn ang="0">
                  <a:pos x="1487" y="0"/>
                </a:cxn>
                <a:cxn ang="0">
                  <a:pos x="1643" y="0"/>
                </a:cxn>
                <a:cxn ang="0">
                  <a:pos x="1586" y="13"/>
                </a:cxn>
                <a:cxn ang="0">
                  <a:pos x="1685" y="0"/>
                </a:cxn>
                <a:cxn ang="0">
                  <a:pos x="1742" y="13"/>
                </a:cxn>
                <a:cxn ang="0">
                  <a:pos x="1685" y="0"/>
                </a:cxn>
                <a:cxn ang="0">
                  <a:pos x="1841" y="0"/>
                </a:cxn>
                <a:cxn ang="0">
                  <a:pos x="1784" y="13"/>
                </a:cxn>
                <a:cxn ang="0">
                  <a:pos x="1883" y="0"/>
                </a:cxn>
                <a:cxn ang="0">
                  <a:pos x="1940" y="13"/>
                </a:cxn>
                <a:cxn ang="0">
                  <a:pos x="1883" y="0"/>
                </a:cxn>
                <a:cxn ang="0">
                  <a:pos x="2039" y="0"/>
                </a:cxn>
                <a:cxn ang="0">
                  <a:pos x="1982" y="13"/>
                </a:cxn>
                <a:cxn ang="0">
                  <a:pos x="2082" y="0"/>
                </a:cxn>
                <a:cxn ang="0">
                  <a:pos x="2138" y="13"/>
                </a:cxn>
                <a:cxn ang="0">
                  <a:pos x="2082" y="0"/>
                </a:cxn>
                <a:cxn ang="0">
                  <a:pos x="2237" y="0"/>
                </a:cxn>
                <a:cxn ang="0">
                  <a:pos x="2181" y="13"/>
                </a:cxn>
                <a:cxn ang="0">
                  <a:pos x="2280" y="0"/>
                </a:cxn>
                <a:cxn ang="0">
                  <a:pos x="2336" y="13"/>
                </a:cxn>
                <a:cxn ang="0">
                  <a:pos x="2280" y="0"/>
                </a:cxn>
                <a:cxn ang="0">
                  <a:pos x="2436" y="0"/>
                </a:cxn>
                <a:cxn ang="0">
                  <a:pos x="2379" y="13"/>
                </a:cxn>
              </a:cxnLst>
              <a:rect l="0" t="0" r="r" b="b"/>
              <a:pathLst>
                <a:path w="2436" h="13">
                  <a:moveTo>
                    <a:pt x="0" y="0"/>
                  </a:moveTo>
                  <a:lnTo>
                    <a:pt x="57" y="0"/>
                  </a:lnTo>
                  <a:lnTo>
                    <a:pt x="57" y="13"/>
                  </a:lnTo>
                  <a:lnTo>
                    <a:pt x="0" y="13"/>
                  </a:lnTo>
                  <a:lnTo>
                    <a:pt x="0" y="0"/>
                  </a:lnTo>
                  <a:close/>
                  <a:moveTo>
                    <a:pt x="99" y="0"/>
                  </a:moveTo>
                  <a:lnTo>
                    <a:pt x="156" y="0"/>
                  </a:lnTo>
                  <a:lnTo>
                    <a:pt x="156" y="13"/>
                  </a:lnTo>
                  <a:lnTo>
                    <a:pt x="99" y="13"/>
                  </a:lnTo>
                  <a:lnTo>
                    <a:pt x="99" y="0"/>
                  </a:lnTo>
                  <a:close/>
                  <a:moveTo>
                    <a:pt x="198" y="0"/>
                  </a:moveTo>
                  <a:lnTo>
                    <a:pt x="255" y="0"/>
                  </a:lnTo>
                  <a:lnTo>
                    <a:pt x="255" y="13"/>
                  </a:lnTo>
                  <a:lnTo>
                    <a:pt x="198" y="13"/>
                  </a:lnTo>
                  <a:lnTo>
                    <a:pt x="198" y="0"/>
                  </a:lnTo>
                  <a:close/>
                  <a:moveTo>
                    <a:pt x="297" y="0"/>
                  </a:moveTo>
                  <a:lnTo>
                    <a:pt x="354" y="0"/>
                  </a:lnTo>
                  <a:lnTo>
                    <a:pt x="354" y="13"/>
                  </a:lnTo>
                  <a:lnTo>
                    <a:pt x="297" y="13"/>
                  </a:lnTo>
                  <a:lnTo>
                    <a:pt x="297" y="0"/>
                  </a:lnTo>
                  <a:close/>
                  <a:moveTo>
                    <a:pt x="397" y="0"/>
                  </a:moveTo>
                  <a:lnTo>
                    <a:pt x="453" y="0"/>
                  </a:lnTo>
                  <a:lnTo>
                    <a:pt x="453" y="13"/>
                  </a:lnTo>
                  <a:lnTo>
                    <a:pt x="397" y="13"/>
                  </a:lnTo>
                  <a:lnTo>
                    <a:pt x="397" y="0"/>
                  </a:lnTo>
                  <a:close/>
                  <a:moveTo>
                    <a:pt x="496" y="0"/>
                  </a:moveTo>
                  <a:lnTo>
                    <a:pt x="552" y="0"/>
                  </a:lnTo>
                  <a:lnTo>
                    <a:pt x="552" y="13"/>
                  </a:lnTo>
                  <a:lnTo>
                    <a:pt x="496" y="13"/>
                  </a:lnTo>
                  <a:lnTo>
                    <a:pt x="496" y="0"/>
                  </a:lnTo>
                  <a:close/>
                  <a:moveTo>
                    <a:pt x="595" y="0"/>
                  </a:moveTo>
                  <a:lnTo>
                    <a:pt x="651" y="0"/>
                  </a:lnTo>
                  <a:lnTo>
                    <a:pt x="651" y="13"/>
                  </a:lnTo>
                  <a:lnTo>
                    <a:pt x="595" y="13"/>
                  </a:lnTo>
                  <a:lnTo>
                    <a:pt x="595" y="0"/>
                  </a:lnTo>
                  <a:close/>
                  <a:moveTo>
                    <a:pt x="694" y="0"/>
                  </a:moveTo>
                  <a:lnTo>
                    <a:pt x="751" y="0"/>
                  </a:lnTo>
                  <a:lnTo>
                    <a:pt x="751" y="13"/>
                  </a:lnTo>
                  <a:lnTo>
                    <a:pt x="694" y="13"/>
                  </a:lnTo>
                  <a:lnTo>
                    <a:pt x="694" y="0"/>
                  </a:lnTo>
                  <a:close/>
                  <a:moveTo>
                    <a:pt x="793" y="0"/>
                  </a:moveTo>
                  <a:lnTo>
                    <a:pt x="850" y="0"/>
                  </a:lnTo>
                  <a:lnTo>
                    <a:pt x="850" y="13"/>
                  </a:lnTo>
                  <a:lnTo>
                    <a:pt x="793" y="13"/>
                  </a:lnTo>
                  <a:lnTo>
                    <a:pt x="793" y="0"/>
                  </a:lnTo>
                  <a:close/>
                  <a:moveTo>
                    <a:pt x="892" y="0"/>
                  </a:moveTo>
                  <a:lnTo>
                    <a:pt x="949" y="0"/>
                  </a:lnTo>
                  <a:lnTo>
                    <a:pt x="949" y="13"/>
                  </a:lnTo>
                  <a:lnTo>
                    <a:pt x="892" y="13"/>
                  </a:lnTo>
                  <a:lnTo>
                    <a:pt x="892" y="0"/>
                  </a:lnTo>
                  <a:close/>
                  <a:moveTo>
                    <a:pt x="991" y="0"/>
                  </a:moveTo>
                  <a:lnTo>
                    <a:pt x="1048" y="0"/>
                  </a:lnTo>
                  <a:lnTo>
                    <a:pt x="1048" y="13"/>
                  </a:lnTo>
                  <a:lnTo>
                    <a:pt x="991" y="13"/>
                  </a:lnTo>
                  <a:lnTo>
                    <a:pt x="991" y="0"/>
                  </a:lnTo>
                  <a:close/>
                  <a:moveTo>
                    <a:pt x="1090" y="0"/>
                  </a:moveTo>
                  <a:lnTo>
                    <a:pt x="1147" y="0"/>
                  </a:lnTo>
                  <a:lnTo>
                    <a:pt x="1147" y="13"/>
                  </a:lnTo>
                  <a:lnTo>
                    <a:pt x="1090" y="13"/>
                  </a:lnTo>
                  <a:lnTo>
                    <a:pt x="1090" y="0"/>
                  </a:lnTo>
                  <a:close/>
                  <a:moveTo>
                    <a:pt x="1189" y="0"/>
                  </a:moveTo>
                  <a:lnTo>
                    <a:pt x="1246" y="0"/>
                  </a:lnTo>
                  <a:lnTo>
                    <a:pt x="1246" y="13"/>
                  </a:lnTo>
                  <a:lnTo>
                    <a:pt x="1189" y="13"/>
                  </a:lnTo>
                  <a:lnTo>
                    <a:pt x="1189" y="0"/>
                  </a:lnTo>
                  <a:close/>
                  <a:moveTo>
                    <a:pt x="1289" y="0"/>
                  </a:moveTo>
                  <a:lnTo>
                    <a:pt x="1345" y="0"/>
                  </a:lnTo>
                  <a:lnTo>
                    <a:pt x="1345" y="13"/>
                  </a:lnTo>
                  <a:lnTo>
                    <a:pt x="1289" y="13"/>
                  </a:lnTo>
                  <a:lnTo>
                    <a:pt x="1289" y="0"/>
                  </a:lnTo>
                  <a:close/>
                  <a:moveTo>
                    <a:pt x="1388" y="0"/>
                  </a:moveTo>
                  <a:lnTo>
                    <a:pt x="1444" y="0"/>
                  </a:lnTo>
                  <a:lnTo>
                    <a:pt x="1444" y="13"/>
                  </a:lnTo>
                  <a:lnTo>
                    <a:pt x="1388" y="13"/>
                  </a:lnTo>
                  <a:lnTo>
                    <a:pt x="1388" y="0"/>
                  </a:lnTo>
                  <a:close/>
                  <a:moveTo>
                    <a:pt x="1487" y="0"/>
                  </a:moveTo>
                  <a:lnTo>
                    <a:pt x="1543" y="0"/>
                  </a:lnTo>
                  <a:lnTo>
                    <a:pt x="1543" y="13"/>
                  </a:lnTo>
                  <a:lnTo>
                    <a:pt x="1487" y="13"/>
                  </a:lnTo>
                  <a:lnTo>
                    <a:pt x="1487" y="0"/>
                  </a:lnTo>
                  <a:close/>
                  <a:moveTo>
                    <a:pt x="1586" y="0"/>
                  </a:moveTo>
                  <a:lnTo>
                    <a:pt x="1643" y="0"/>
                  </a:lnTo>
                  <a:lnTo>
                    <a:pt x="1643" y="13"/>
                  </a:lnTo>
                  <a:lnTo>
                    <a:pt x="1586" y="13"/>
                  </a:lnTo>
                  <a:lnTo>
                    <a:pt x="1586" y="0"/>
                  </a:lnTo>
                  <a:close/>
                  <a:moveTo>
                    <a:pt x="1685" y="0"/>
                  </a:moveTo>
                  <a:lnTo>
                    <a:pt x="1742" y="0"/>
                  </a:lnTo>
                  <a:lnTo>
                    <a:pt x="1742" y="13"/>
                  </a:lnTo>
                  <a:lnTo>
                    <a:pt x="1685" y="13"/>
                  </a:lnTo>
                  <a:lnTo>
                    <a:pt x="1685" y="0"/>
                  </a:lnTo>
                  <a:close/>
                  <a:moveTo>
                    <a:pt x="1784" y="0"/>
                  </a:moveTo>
                  <a:lnTo>
                    <a:pt x="1841" y="0"/>
                  </a:lnTo>
                  <a:lnTo>
                    <a:pt x="1841" y="13"/>
                  </a:lnTo>
                  <a:lnTo>
                    <a:pt x="1784" y="13"/>
                  </a:lnTo>
                  <a:lnTo>
                    <a:pt x="1784" y="0"/>
                  </a:lnTo>
                  <a:close/>
                  <a:moveTo>
                    <a:pt x="1883" y="0"/>
                  </a:moveTo>
                  <a:lnTo>
                    <a:pt x="1940" y="0"/>
                  </a:lnTo>
                  <a:lnTo>
                    <a:pt x="1940" y="13"/>
                  </a:lnTo>
                  <a:lnTo>
                    <a:pt x="1883" y="13"/>
                  </a:lnTo>
                  <a:lnTo>
                    <a:pt x="1883" y="0"/>
                  </a:lnTo>
                  <a:close/>
                  <a:moveTo>
                    <a:pt x="1982" y="0"/>
                  </a:moveTo>
                  <a:lnTo>
                    <a:pt x="2039" y="0"/>
                  </a:lnTo>
                  <a:lnTo>
                    <a:pt x="2039" y="13"/>
                  </a:lnTo>
                  <a:lnTo>
                    <a:pt x="1982" y="13"/>
                  </a:lnTo>
                  <a:lnTo>
                    <a:pt x="1982" y="0"/>
                  </a:lnTo>
                  <a:close/>
                  <a:moveTo>
                    <a:pt x="2082" y="0"/>
                  </a:moveTo>
                  <a:lnTo>
                    <a:pt x="2138" y="0"/>
                  </a:lnTo>
                  <a:lnTo>
                    <a:pt x="2138" y="13"/>
                  </a:lnTo>
                  <a:lnTo>
                    <a:pt x="2082" y="13"/>
                  </a:lnTo>
                  <a:lnTo>
                    <a:pt x="2082" y="0"/>
                  </a:lnTo>
                  <a:close/>
                  <a:moveTo>
                    <a:pt x="2181" y="0"/>
                  </a:moveTo>
                  <a:lnTo>
                    <a:pt x="2237" y="0"/>
                  </a:lnTo>
                  <a:lnTo>
                    <a:pt x="2237" y="13"/>
                  </a:lnTo>
                  <a:lnTo>
                    <a:pt x="2181" y="13"/>
                  </a:lnTo>
                  <a:lnTo>
                    <a:pt x="2181" y="0"/>
                  </a:lnTo>
                  <a:close/>
                  <a:moveTo>
                    <a:pt x="2280" y="0"/>
                  </a:moveTo>
                  <a:lnTo>
                    <a:pt x="2336" y="0"/>
                  </a:lnTo>
                  <a:lnTo>
                    <a:pt x="2336" y="13"/>
                  </a:lnTo>
                  <a:lnTo>
                    <a:pt x="2280" y="13"/>
                  </a:lnTo>
                  <a:lnTo>
                    <a:pt x="2280" y="0"/>
                  </a:lnTo>
                  <a:close/>
                  <a:moveTo>
                    <a:pt x="2379" y="0"/>
                  </a:moveTo>
                  <a:lnTo>
                    <a:pt x="2436" y="0"/>
                  </a:lnTo>
                  <a:lnTo>
                    <a:pt x="2436" y="13"/>
                  </a:lnTo>
                  <a:lnTo>
                    <a:pt x="2379" y="13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rgbClr val="FFFF00"/>
            </a:solidFill>
            <a:ln w="0" cap="flat">
              <a:solidFill>
                <a:srgbClr val="FFFF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various sources of data, Mu Sigma helps clients understand the target market for a particular pharmaceutical product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4507071" y="1991334"/>
            <a:ext cx="5116460" cy="836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881" tIns="48440" rIns="96881" bIns="48440">
            <a:spAutoFit/>
          </a:bodyPr>
          <a:lstStyle/>
          <a:p>
            <a:pPr algn="ctr">
              <a:buClr>
                <a:schemeClr val="tx1"/>
              </a:buClr>
              <a:buFontTx/>
              <a:buNone/>
            </a:pPr>
            <a:r>
              <a:rPr lang="en-US" sz="1600" i="1" dirty="0">
                <a:solidFill>
                  <a:srgbClr val="292929"/>
                </a:solidFill>
              </a:rPr>
              <a:t>Utilize public/private databases and published literature to describe disease incidence, prevalence and characteristics of the affected patient population</a:t>
            </a:r>
          </a:p>
        </p:txBody>
      </p:sp>
      <p:sp>
        <p:nvSpPr>
          <p:cNvPr id="4" name="Line 11"/>
          <p:cNvSpPr>
            <a:spLocks noChangeShapeType="1"/>
          </p:cNvSpPr>
          <p:nvPr/>
        </p:nvSpPr>
        <p:spPr bwMode="auto">
          <a:xfrm>
            <a:off x="330094" y="3698916"/>
            <a:ext cx="91601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96881" tIns="48440" rIns="96881" bIns="48440"/>
          <a:lstStyle/>
          <a:p>
            <a:endParaRPr lang="en-US" dirty="0"/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5029200" y="3823319"/>
            <a:ext cx="4445000" cy="469704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6881" tIns="48440" rIns="96881" bIns="48440" anchor="ctr"/>
          <a:lstStyle/>
          <a:p>
            <a:pPr marL="185015" indent="-185015"/>
            <a:r>
              <a:rPr lang="en-US" sz="1900" dirty="0">
                <a:solidFill>
                  <a:schemeClr val="bg1"/>
                </a:solidFill>
              </a:rPr>
              <a:t>Mu Sigma Capabilities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431800" y="3823319"/>
            <a:ext cx="4432299" cy="469704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6881" tIns="48440" rIns="96881" bIns="48440" anchor="ctr"/>
          <a:lstStyle/>
          <a:p>
            <a:pPr marL="185015" indent="-185015"/>
            <a:r>
              <a:rPr lang="en-US" sz="1900" dirty="0">
                <a:solidFill>
                  <a:schemeClr val="bg1"/>
                </a:solidFill>
              </a:rPr>
              <a:t>Key Questions</a:t>
            </a: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431800" y="4329251"/>
            <a:ext cx="4432300" cy="2054953"/>
          </a:xfrm>
          <a:prstGeom prst="rect">
            <a:avLst/>
          </a:prstGeom>
          <a:solidFill>
            <a:srgbClr val="E2E1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6881" tIns="48440" rIns="96881" bIns="48440"/>
          <a:lstStyle/>
          <a:p>
            <a:pPr marL="185015" indent="-185015" algn="l">
              <a:buClr>
                <a:schemeClr val="tx1"/>
              </a:buClr>
              <a:buFont typeface="Webdings" pitchFamily="18" charset="2"/>
              <a:buChar char="4"/>
            </a:pPr>
            <a:endParaRPr lang="en-US" sz="1300" dirty="0">
              <a:solidFill>
                <a:srgbClr val="292929"/>
              </a:solidFill>
            </a:endParaRPr>
          </a:p>
          <a:p>
            <a:pPr marL="185015" indent="-185015" algn="l">
              <a:buClr>
                <a:schemeClr val="tx1"/>
              </a:buClr>
              <a:buFont typeface="Webdings" pitchFamily="18" charset="2"/>
              <a:buChar char="4"/>
            </a:pPr>
            <a:r>
              <a:rPr lang="en-US" sz="1300" dirty="0">
                <a:solidFill>
                  <a:srgbClr val="292929"/>
                </a:solidFill>
              </a:rPr>
              <a:t>How many patients are affected by this disease and how many new patients are added into the pool?</a:t>
            </a:r>
          </a:p>
          <a:p>
            <a:pPr marL="185015" indent="-185015" algn="l">
              <a:buClr>
                <a:schemeClr val="tx1"/>
              </a:buClr>
              <a:buFont typeface="Webdings" pitchFamily="18" charset="2"/>
              <a:buChar char="4"/>
            </a:pPr>
            <a:r>
              <a:rPr lang="en-US" sz="1300" dirty="0">
                <a:solidFill>
                  <a:srgbClr val="292929"/>
                </a:solidFill>
              </a:rPr>
              <a:t>How many patients seek treatment for the disease?</a:t>
            </a:r>
          </a:p>
          <a:p>
            <a:pPr marL="185015" indent="-185015" algn="l">
              <a:buClr>
                <a:schemeClr val="tx1"/>
              </a:buClr>
              <a:buFont typeface="Webdings" pitchFamily="18" charset="2"/>
              <a:buChar char="4"/>
            </a:pPr>
            <a:r>
              <a:rPr lang="en-US" sz="1300" dirty="0">
                <a:solidFill>
                  <a:srgbClr val="292929"/>
                </a:solidFill>
              </a:rPr>
              <a:t>Who treats these patients and where are they treated?</a:t>
            </a:r>
          </a:p>
          <a:p>
            <a:pPr marL="185015" indent="-185015" algn="l">
              <a:buClr>
                <a:schemeClr val="tx1"/>
              </a:buClr>
              <a:buFont typeface="Webdings" pitchFamily="18" charset="2"/>
              <a:buChar char="4"/>
            </a:pPr>
            <a:r>
              <a:rPr lang="en-US" sz="1300" dirty="0">
                <a:solidFill>
                  <a:srgbClr val="292929"/>
                </a:solidFill>
              </a:rPr>
              <a:t>What are the characteristics (various segments) of this patient population based on demographics, other clinical conditions, other treatments received? </a:t>
            </a: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5041900" y="4329250"/>
            <a:ext cx="4432300" cy="2046150"/>
          </a:xfrm>
          <a:prstGeom prst="rect">
            <a:avLst/>
          </a:prstGeom>
          <a:solidFill>
            <a:srgbClr val="E2E1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6881" tIns="48440" rIns="96881" bIns="48440"/>
          <a:lstStyle/>
          <a:p>
            <a:pPr marL="185015" indent="-185015" algn="l">
              <a:buClr>
                <a:schemeClr val="tx1"/>
              </a:buClr>
              <a:buFont typeface="Webdings" pitchFamily="18" charset="2"/>
              <a:buChar char="4"/>
            </a:pPr>
            <a:r>
              <a:rPr lang="en-US" sz="1300" b="1" dirty="0">
                <a:solidFill>
                  <a:srgbClr val="292929"/>
                </a:solidFill>
              </a:rPr>
              <a:t>Comprehensive literature review</a:t>
            </a:r>
            <a:endParaRPr lang="en-US" sz="1300" dirty="0">
              <a:solidFill>
                <a:srgbClr val="292929"/>
              </a:solidFill>
            </a:endParaRPr>
          </a:p>
          <a:p>
            <a:pPr marL="642215" lvl="1" indent="-185015" algn="l">
              <a:buClr>
                <a:schemeClr val="tx1"/>
              </a:buClr>
              <a:buFont typeface="Arial" pitchFamily="34" charset="0"/>
              <a:buChar char="-"/>
            </a:pPr>
            <a:r>
              <a:rPr lang="en-US" sz="1300" dirty="0">
                <a:solidFill>
                  <a:srgbClr val="292929"/>
                </a:solidFill>
              </a:rPr>
              <a:t>Systematic review of literature</a:t>
            </a:r>
          </a:p>
          <a:p>
            <a:pPr marL="642215" lvl="1" indent="-185015" algn="l">
              <a:buClr>
                <a:schemeClr val="tx1"/>
              </a:buClr>
              <a:buFont typeface="Arial" pitchFamily="34" charset="0"/>
              <a:buChar char="-"/>
            </a:pPr>
            <a:r>
              <a:rPr lang="en-US" sz="1300" dirty="0">
                <a:solidFill>
                  <a:srgbClr val="292929"/>
                </a:solidFill>
              </a:rPr>
              <a:t>Meta-analysis and meta-regression of literature based estimates</a:t>
            </a:r>
          </a:p>
          <a:p>
            <a:pPr marL="185015" indent="-185015" algn="l">
              <a:buClr>
                <a:schemeClr val="tx1"/>
              </a:buClr>
              <a:buFont typeface="Webdings" pitchFamily="18" charset="2"/>
              <a:buChar char="4"/>
            </a:pPr>
            <a:r>
              <a:rPr lang="en-US" sz="1300" b="1" dirty="0">
                <a:solidFill>
                  <a:srgbClr val="292929"/>
                </a:solidFill>
              </a:rPr>
              <a:t>Retrospective database analysis</a:t>
            </a:r>
          </a:p>
          <a:p>
            <a:pPr marL="642215" lvl="1" indent="-185015" algn="l">
              <a:buClr>
                <a:schemeClr val="tx1"/>
              </a:buClr>
              <a:buFont typeface="Arial" pitchFamily="34" charset="0"/>
              <a:buChar char="-"/>
            </a:pPr>
            <a:r>
              <a:rPr lang="en-US" sz="1300" dirty="0">
                <a:solidFill>
                  <a:srgbClr val="292929"/>
                </a:solidFill>
              </a:rPr>
              <a:t>Analysis of public databases such as MEPS, NAMCS, NHAMCS</a:t>
            </a:r>
          </a:p>
          <a:p>
            <a:pPr marL="642215" lvl="1" indent="-185015" algn="l">
              <a:buClr>
                <a:schemeClr val="tx1"/>
              </a:buClr>
              <a:buFont typeface="Arial" pitchFamily="34" charset="0"/>
              <a:buChar char="-"/>
            </a:pPr>
            <a:r>
              <a:rPr lang="en-US" sz="1300" dirty="0">
                <a:solidFill>
                  <a:srgbClr val="292929"/>
                </a:solidFill>
              </a:rPr>
              <a:t>Analysis of private databases such as Pharmetrics/IMS, WLP-HIRD, and UNH-Ingenix 	</a:t>
            </a:r>
            <a:endParaRPr lang="en-US" sz="1500" dirty="0">
              <a:solidFill>
                <a:srgbClr val="292929"/>
              </a:solidFill>
            </a:endParaRPr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1295400" y="2019301"/>
            <a:ext cx="3052763" cy="1624013"/>
            <a:chOff x="728" y="1224"/>
            <a:chExt cx="1923" cy="1023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728" y="1224"/>
              <a:ext cx="1923" cy="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745" y="1240"/>
              <a:ext cx="1900" cy="976"/>
            </a:xfrm>
            <a:prstGeom prst="rect">
              <a:avLst/>
            </a:prstGeom>
            <a:solidFill>
              <a:srgbClr val="BCC4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745" y="1240"/>
              <a:ext cx="1900" cy="976"/>
            </a:xfrm>
            <a:prstGeom prst="rect">
              <a:avLst/>
            </a:prstGeom>
            <a:noFill/>
            <a:ln w="5">
              <a:solidFill>
                <a:srgbClr val="BCC4B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732" y="1227"/>
              <a:ext cx="1900" cy="97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732" y="1227"/>
              <a:ext cx="1900" cy="977"/>
            </a:xfrm>
            <a:prstGeom prst="rect">
              <a:avLst/>
            </a:prstGeom>
            <a:noFill/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1922" y="1319"/>
              <a:ext cx="619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Pharmaceutical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2076" y="1416"/>
              <a:ext cx="265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Safety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1889" y="1976"/>
              <a:ext cx="669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Complex Clinical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1959" y="2073"/>
              <a:ext cx="205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Cost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2115" y="2073"/>
              <a:ext cx="62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2139" y="2073"/>
              <a:ext cx="108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of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2205" y="2073"/>
              <a:ext cx="62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2229" y="2073"/>
              <a:ext cx="205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Care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1029" y="1957"/>
              <a:ext cx="518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Comparative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1015" y="2055"/>
              <a:ext cx="527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Effectiveness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926" y="1319"/>
              <a:ext cx="720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Clinical Outcomes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1074" y="1416"/>
              <a:ext cx="379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Research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>
              <a:off x="1701" y="1227"/>
              <a:ext cx="1" cy="33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Line 22"/>
            <p:cNvSpPr>
              <a:spLocks noChangeShapeType="1"/>
            </p:cNvSpPr>
            <p:nvPr/>
          </p:nvSpPr>
          <p:spPr bwMode="auto">
            <a:xfrm>
              <a:off x="1701" y="1903"/>
              <a:ext cx="1" cy="30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>
              <a:off x="732" y="1734"/>
              <a:ext cx="118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>
              <a:off x="2473" y="1734"/>
              <a:ext cx="159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857" y="1571"/>
              <a:ext cx="1623" cy="338"/>
            </a:xfrm>
            <a:prstGeom prst="rect">
              <a:avLst/>
            </a:prstGeom>
            <a:solidFill>
              <a:srgbClr val="BCC4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857" y="1571"/>
              <a:ext cx="1623" cy="338"/>
            </a:xfrm>
            <a:prstGeom prst="rect">
              <a:avLst/>
            </a:prstGeom>
            <a:noFill/>
            <a:ln w="5">
              <a:solidFill>
                <a:srgbClr val="BCC4B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33" name="Picture 2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0" y="1565"/>
              <a:ext cx="1623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" name="Rectangle 28"/>
            <p:cNvSpPr>
              <a:spLocks noChangeArrowheads="1"/>
            </p:cNvSpPr>
            <p:nvPr/>
          </p:nvSpPr>
          <p:spPr bwMode="auto">
            <a:xfrm>
              <a:off x="850" y="1565"/>
              <a:ext cx="1623" cy="338"/>
            </a:xfrm>
            <a:prstGeom prst="rect">
              <a:avLst/>
            </a:prstGeom>
            <a:noFill/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Rectangle 29"/>
            <p:cNvSpPr>
              <a:spLocks noChangeArrowheads="1"/>
            </p:cNvSpPr>
            <p:nvPr/>
          </p:nvSpPr>
          <p:spPr bwMode="auto">
            <a:xfrm>
              <a:off x="1081" y="1600"/>
              <a:ext cx="1266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 Narrow" pitchFamily="34" charset="0"/>
                  <a:cs typeface="Arial" pitchFamily="34" charset="0"/>
                </a:rPr>
                <a:t>INTEGRATED RESEARCH NETWORK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919" y="1772"/>
              <a:ext cx="1612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 Narrow" pitchFamily="34" charset="0"/>
                  <a:cs typeface="Arial" pitchFamily="34" charset="0"/>
                </a:rPr>
                <a:t>COLLABORATIVE OUTCOMES ARCHITECTURE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Freeform 31"/>
            <p:cNvSpPr>
              <a:spLocks noEditPoints="1"/>
            </p:cNvSpPr>
            <p:nvPr/>
          </p:nvSpPr>
          <p:spPr bwMode="auto">
            <a:xfrm>
              <a:off x="1009" y="1731"/>
              <a:ext cx="1276" cy="7"/>
            </a:xfrm>
            <a:custGeom>
              <a:avLst/>
              <a:gdLst/>
              <a:ahLst/>
              <a:cxnLst>
                <a:cxn ang="0">
                  <a:pos x="89" y="0"/>
                </a:cxn>
                <a:cxn ang="0">
                  <a:pos x="0" y="21"/>
                </a:cxn>
                <a:cxn ang="0">
                  <a:pos x="156" y="0"/>
                </a:cxn>
                <a:cxn ang="0">
                  <a:pos x="245" y="21"/>
                </a:cxn>
                <a:cxn ang="0">
                  <a:pos x="156" y="0"/>
                </a:cxn>
                <a:cxn ang="0">
                  <a:pos x="400" y="0"/>
                </a:cxn>
                <a:cxn ang="0">
                  <a:pos x="311" y="21"/>
                </a:cxn>
                <a:cxn ang="0">
                  <a:pos x="467" y="0"/>
                </a:cxn>
                <a:cxn ang="0">
                  <a:pos x="556" y="21"/>
                </a:cxn>
                <a:cxn ang="0">
                  <a:pos x="467" y="0"/>
                </a:cxn>
                <a:cxn ang="0">
                  <a:pos x="712" y="0"/>
                </a:cxn>
                <a:cxn ang="0">
                  <a:pos x="623" y="21"/>
                </a:cxn>
                <a:cxn ang="0">
                  <a:pos x="779" y="0"/>
                </a:cxn>
                <a:cxn ang="0">
                  <a:pos x="868" y="21"/>
                </a:cxn>
                <a:cxn ang="0">
                  <a:pos x="779" y="0"/>
                </a:cxn>
                <a:cxn ang="0">
                  <a:pos x="1024" y="0"/>
                </a:cxn>
                <a:cxn ang="0">
                  <a:pos x="935" y="21"/>
                </a:cxn>
                <a:cxn ang="0">
                  <a:pos x="1090" y="0"/>
                </a:cxn>
                <a:cxn ang="0">
                  <a:pos x="1179" y="21"/>
                </a:cxn>
                <a:cxn ang="0">
                  <a:pos x="1090" y="0"/>
                </a:cxn>
                <a:cxn ang="0">
                  <a:pos x="1336" y="0"/>
                </a:cxn>
                <a:cxn ang="0">
                  <a:pos x="1247" y="21"/>
                </a:cxn>
                <a:cxn ang="0">
                  <a:pos x="1402" y="0"/>
                </a:cxn>
                <a:cxn ang="0">
                  <a:pos x="1491" y="21"/>
                </a:cxn>
                <a:cxn ang="0">
                  <a:pos x="1402" y="0"/>
                </a:cxn>
                <a:cxn ang="0">
                  <a:pos x="1647" y="0"/>
                </a:cxn>
                <a:cxn ang="0">
                  <a:pos x="1558" y="21"/>
                </a:cxn>
                <a:cxn ang="0">
                  <a:pos x="1714" y="0"/>
                </a:cxn>
                <a:cxn ang="0">
                  <a:pos x="1803" y="21"/>
                </a:cxn>
                <a:cxn ang="0">
                  <a:pos x="1714" y="0"/>
                </a:cxn>
                <a:cxn ang="0">
                  <a:pos x="1959" y="0"/>
                </a:cxn>
                <a:cxn ang="0">
                  <a:pos x="1870" y="21"/>
                </a:cxn>
                <a:cxn ang="0">
                  <a:pos x="2026" y="0"/>
                </a:cxn>
                <a:cxn ang="0">
                  <a:pos x="2115" y="21"/>
                </a:cxn>
                <a:cxn ang="0">
                  <a:pos x="2026" y="0"/>
                </a:cxn>
                <a:cxn ang="0">
                  <a:pos x="2271" y="0"/>
                </a:cxn>
                <a:cxn ang="0">
                  <a:pos x="2181" y="21"/>
                </a:cxn>
                <a:cxn ang="0">
                  <a:pos x="2337" y="0"/>
                </a:cxn>
                <a:cxn ang="0">
                  <a:pos x="2426" y="21"/>
                </a:cxn>
                <a:cxn ang="0">
                  <a:pos x="2337" y="0"/>
                </a:cxn>
                <a:cxn ang="0">
                  <a:pos x="2583" y="0"/>
                </a:cxn>
                <a:cxn ang="0">
                  <a:pos x="2494" y="21"/>
                </a:cxn>
                <a:cxn ang="0">
                  <a:pos x="2649" y="0"/>
                </a:cxn>
                <a:cxn ang="0">
                  <a:pos x="2738" y="21"/>
                </a:cxn>
                <a:cxn ang="0">
                  <a:pos x="2649" y="0"/>
                </a:cxn>
                <a:cxn ang="0">
                  <a:pos x="2894" y="0"/>
                </a:cxn>
                <a:cxn ang="0">
                  <a:pos x="2805" y="21"/>
                </a:cxn>
                <a:cxn ang="0">
                  <a:pos x="2960" y="0"/>
                </a:cxn>
                <a:cxn ang="0">
                  <a:pos x="3050" y="21"/>
                </a:cxn>
                <a:cxn ang="0">
                  <a:pos x="2960" y="0"/>
                </a:cxn>
                <a:cxn ang="0">
                  <a:pos x="3206" y="0"/>
                </a:cxn>
                <a:cxn ang="0">
                  <a:pos x="3117" y="21"/>
                </a:cxn>
                <a:cxn ang="0">
                  <a:pos x="3273" y="0"/>
                </a:cxn>
                <a:cxn ang="0">
                  <a:pos x="3362" y="21"/>
                </a:cxn>
                <a:cxn ang="0">
                  <a:pos x="3273" y="0"/>
                </a:cxn>
                <a:cxn ang="0">
                  <a:pos x="3517" y="0"/>
                </a:cxn>
                <a:cxn ang="0">
                  <a:pos x="3428" y="21"/>
                </a:cxn>
                <a:cxn ang="0">
                  <a:pos x="3584" y="0"/>
                </a:cxn>
                <a:cxn ang="0">
                  <a:pos x="3673" y="21"/>
                </a:cxn>
                <a:cxn ang="0">
                  <a:pos x="3584" y="0"/>
                </a:cxn>
                <a:cxn ang="0">
                  <a:pos x="3830" y="0"/>
                </a:cxn>
                <a:cxn ang="0">
                  <a:pos x="3741" y="21"/>
                </a:cxn>
              </a:cxnLst>
              <a:rect l="0" t="0" r="r" b="b"/>
              <a:pathLst>
                <a:path w="3830" h="21">
                  <a:moveTo>
                    <a:pt x="0" y="0"/>
                  </a:moveTo>
                  <a:lnTo>
                    <a:pt x="89" y="0"/>
                  </a:lnTo>
                  <a:lnTo>
                    <a:pt x="8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156" y="0"/>
                  </a:moveTo>
                  <a:lnTo>
                    <a:pt x="245" y="0"/>
                  </a:lnTo>
                  <a:lnTo>
                    <a:pt x="245" y="21"/>
                  </a:lnTo>
                  <a:lnTo>
                    <a:pt x="156" y="21"/>
                  </a:lnTo>
                  <a:lnTo>
                    <a:pt x="156" y="0"/>
                  </a:lnTo>
                  <a:close/>
                  <a:moveTo>
                    <a:pt x="311" y="0"/>
                  </a:moveTo>
                  <a:lnTo>
                    <a:pt x="400" y="0"/>
                  </a:lnTo>
                  <a:lnTo>
                    <a:pt x="400" y="21"/>
                  </a:lnTo>
                  <a:lnTo>
                    <a:pt x="311" y="21"/>
                  </a:lnTo>
                  <a:lnTo>
                    <a:pt x="311" y="0"/>
                  </a:lnTo>
                  <a:close/>
                  <a:moveTo>
                    <a:pt x="467" y="0"/>
                  </a:moveTo>
                  <a:lnTo>
                    <a:pt x="556" y="0"/>
                  </a:lnTo>
                  <a:lnTo>
                    <a:pt x="556" y="21"/>
                  </a:lnTo>
                  <a:lnTo>
                    <a:pt x="467" y="21"/>
                  </a:lnTo>
                  <a:lnTo>
                    <a:pt x="467" y="0"/>
                  </a:lnTo>
                  <a:close/>
                  <a:moveTo>
                    <a:pt x="623" y="0"/>
                  </a:moveTo>
                  <a:lnTo>
                    <a:pt x="712" y="0"/>
                  </a:lnTo>
                  <a:lnTo>
                    <a:pt x="712" y="21"/>
                  </a:lnTo>
                  <a:lnTo>
                    <a:pt x="623" y="21"/>
                  </a:lnTo>
                  <a:lnTo>
                    <a:pt x="623" y="0"/>
                  </a:lnTo>
                  <a:close/>
                  <a:moveTo>
                    <a:pt x="779" y="0"/>
                  </a:moveTo>
                  <a:lnTo>
                    <a:pt x="868" y="0"/>
                  </a:lnTo>
                  <a:lnTo>
                    <a:pt x="868" y="21"/>
                  </a:lnTo>
                  <a:lnTo>
                    <a:pt x="779" y="21"/>
                  </a:lnTo>
                  <a:lnTo>
                    <a:pt x="779" y="0"/>
                  </a:lnTo>
                  <a:close/>
                  <a:moveTo>
                    <a:pt x="935" y="0"/>
                  </a:moveTo>
                  <a:lnTo>
                    <a:pt x="1024" y="0"/>
                  </a:lnTo>
                  <a:lnTo>
                    <a:pt x="1024" y="21"/>
                  </a:lnTo>
                  <a:lnTo>
                    <a:pt x="935" y="21"/>
                  </a:lnTo>
                  <a:lnTo>
                    <a:pt x="935" y="0"/>
                  </a:lnTo>
                  <a:close/>
                  <a:moveTo>
                    <a:pt x="1090" y="0"/>
                  </a:moveTo>
                  <a:lnTo>
                    <a:pt x="1179" y="0"/>
                  </a:lnTo>
                  <a:lnTo>
                    <a:pt x="1179" y="21"/>
                  </a:lnTo>
                  <a:lnTo>
                    <a:pt x="1090" y="21"/>
                  </a:lnTo>
                  <a:lnTo>
                    <a:pt x="1090" y="0"/>
                  </a:lnTo>
                  <a:close/>
                  <a:moveTo>
                    <a:pt x="1247" y="0"/>
                  </a:moveTo>
                  <a:lnTo>
                    <a:pt x="1336" y="0"/>
                  </a:lnTo>
                  <a:lnTo>
                    <a:pt x="1336" y="21"/>
                  </a:lnTo>
                  <a:lnTo>
                    <a:pt x="1247" y="21"/>
                  </a:lnTo>
                  <a:lnTo>
                    <a:pt x="1247" y="0"/>
                  </a:lnTo>
                  <a:close/>
                  <a:moveTo>
                    <a:pt x="1402" y="0"/>
                  </a:moveTo>
                  <a:lnTo>
                    <a:pt x="1491" y="0"/>
                  </a:lnTo>
                  <a:lnTo>
                    <a:pt x="1491" y="21"/>
                  </a:lnTo>
                  <a:lnTo>
                    <a:pt x="1402" y="21"/>
                  </a:lnTo>
                  <a:lnTo>
                    <a:pt x="1402" y="0"/>
                  </a:lnTo>
                  <a:close/>
                  <a:moveTo>
                    <a:pt x="1558" y="0"/>
                  </a:moveTo>
                  <a:lnTo>
                    <a:pt x="1647" y="0"/>
                  </a:lnTo>
                  <a:lnTo>
                    <a:pt x="1647" y="21"/>
                  </a:lnTo>
                  <a:lnTo>
                    <a:pt x="1558" y="21"/>
                  </a:lnTo>
                  <a:lnTo>
                    <a:pt x="1558" y="0"/>
                  </a:lnTo>
                  <a:close/>
                  <a:moveTo>
                    <a:pt x="1714" y="0"/>
                  </a:moveTo>
                  <a:lnTo>
                    <a:pt x="1803" y="0"/>
                  </a:lnTo>
                  <a:lnTo>
                    <a:pt x="1803" y="21"/>
                  </a:lnTo>
                  <a:lnTo>
                    <a:pt x="1714" y="21"/>
                  </a:lnTo>
                  <a:lnTo>
                    <a:pt x="1714" y="0"/>
                  </a:lnTo>
                  <a:close/>
                  <a:moveTo>
                    <a:pt x="1870" y="0"/>
                  </a:moveTo>
                  <a:lnTo>
                    <a:pt x="1959" y="0"/>
                  </a:lnTo>
                  <a:lnTo>
                    <a:pt x="1959" y="21"/>
                  </a:lnTo>
                  <a:lnTo>
                    <a:pt x="1870" y="21"/>
                  </a:lnTo>
                  <a:lnTo>
                    <a:pt x="1870" y="0"/>
                  </a:lnTo>
                  <a:close/>
                  <a:moveTo>
                    <a:pt x="2026" y="0"/>
                  </a:moveTo>
                  <a:lnTo>
                    <a:pt x="2115" y="0"/>
                  </a:lnTo>
                  <a:lnTo>
                    <a:pt x="2115" y="21"/>
                  </a:lnTo>
                  <a:lnTo>
                    <a:pt x="2026" y="21"/>
                  </a:lnTo>
                  <a:lnTo>
                    <a:pt x="2026" y="0"/>
                  </a:lnTo>
                  <a:close/>
                  <a:moveTo>
                    <a:pt x="2181" y="0"/>
                  </a:moveTo>
                  <a:lnTo>
                    <a:pt x="2271" y="0"/>
                  </a:lnTo>
                  <a:lnTo>
                    <a:pt x="2271" y="21"/>
                  </a:lnTo>
                  <a:lnTo>
                    <a:pt x="2181" y="21"/>
                  </a:lnTo>
                  <a:lnTo>
                    <a:pt x="2181" y="0"/>
                  </a:lnTo>
                  <a:close/>
                  <a:moveTo>
                    <a:pt x="2337" y="0"/>
                  </a:moveTo>
                  <a:lnTo>
                    <a:pt x="2426" y="0"/>
                  </a:lnTo>
                  <a:lnTo>
                    <a:pt x="2426" y="21"/>
                  </a:lnTo>
                  <a:lnTo>
                    <a:pt x="2337" y="21"/>
                  </a:lnTo>
                  <a:lnTo>
                    <a:pt x="2337" y="0"/>
                  </a:lnTo>
                  <a:close/>
                  <a:moveTo>
                    <a:pt x="2494" y="0"/>
                  </a:moveTo>
                  <a:lnTo>
                    <a:pt x="2583" y="0"/>
                  </a:lnTo>
                  <a:lnTo>
                    <a:pt x="2583" y="21"/>
                  </a:lnTo>
                  <a:lnTo>
                    <a:pt x="2494" y="21"/>
                  </a:lnTo>
                  <a:lnTo>
                    <a:pt x="2494" y="0"/>
                  </a:lnTo>
                  <a:close/>
                  <a:moveTo>
                    <a:pt x="2649" y="0"/>
                  </a:moveTo>
                  <a:lnTo>
                    <a:pt x="2738" y="0"/>
                  </a:lnTo>
                  <a:lnTo>
                    <a:pt x="2738" y="21"/>
                  </a:lnTo>
                  <a:lnTo>
                    <a:pt x="2649" y="21"/>
                  </a:lnTo>
                  <a:lnTo>
                    <a:pt x="2649" y="0"/>
                  </a:lnTo>
                  <a:close/>
                  <a:moveTo>
                    <a:pt x="2805" y="0"/>
                  </a:moveTo>
                  <a:lnTo>
                    <a:pt x="2894" y="0"/>
                  </a:lnTo>
                  <a:lnTo>
                    <a:pt x="2894" y="21"/>
                  </a:lnTo>
                  <a:lnTo>
                    <a:pt x="2805" y="21"/>
                  </a:lnTo>
                  <a:lnTo>
                    <a:pt x="2805" y="0"/>
                  </a:lnTo>
                  <a:close/>
                  <a:moveTo>
                    <a:pt x="2960" y="0"/>
                  </a:moveTo>
                  <a:lnTo>
                    <a:pt x="3050" y="0"/>
                  </a:lnTo>
                  <a:lnTo>
                    <a:pt x="3050" y="21"/>
                  </a:lnTo>
                  <a:lnTo>
                    <a:pt x="2960" y="21"/>
                  </a:lnTo>
                  <a:lnTo>
                    <a:pt x="2960" y="0"/>
                  </a:lnTo>
                  <a:close/>
                  <a:moveTo>
                    <a:pt x="3117" y="0"/>
                  </a:moveTo>
                  <a:lnTo>
                    <a:pt x="3206" y="0"/>
                  </a:lnTo>
                  <a:lnTo>
                    <a:pt x="3206" y="21"/>
                  </a:lnTo>
                  <a:lnTo>
                    <a:pt x="3117" y="21"/>
                  </a:lnTo>
                  <a:lnTo>
                    <a:pt x="3117" y="0"/>
                  </a:lnTo>
                  <a:close/>
                  <a:moveTo>
                    <a:pt x="3273" y="0"/>
                  </a:moveTo>
                  <a:lnTo>
                    <a:pt x="3362" y="0"/>
                  </a:lnTo>
                  <a:lnTo>
                    <a:pt x="3362" y="21"/>
                  </a:lnTo>
                  <a:lnTo>
                    <a:pt x="3273" y="21"/>
                  </a:lnTo>
                  <a:lnTo>
                    <a:pt x="3273" y="0"/>
                  </a:lnTo>
                  <a:close/>
                  <a:moveTo>
                    <a:pt x="3428" y="0"/>
                  </a:moveTo>
                  <a:lnTo>
                    <a:pt x="3517" y="0"/>
                  </a:lnTo>
                  <a:lnTo>
                    <a:pt x="3517" y="21"/>
                  </a:lnTo>
                  <a:lnTo>
                    <a:pt x="3428" y="21"/>
                  </a:lnTo>
                  <a:lnTo>
                    <a:pt x="3428" y="0"/>
                  </a:lnTo>
                  <a:close/>
                  <a:moveTo>
                    <a:pt x="3584" y="0"/>
                  </a:moveTo>
                  <a:lnTo>
                    <a:pt x="3673" y="0"/>
                  </a:lnTo>
                  <a:lnTo>
                    <a:pt x="3673" y="21"/>
                  </a:lnTo>
                  <a:lnTo>
                    <a:pt x="3584" y="21"/>
                  </a:lnTo>
                  <a:lnTo>
                    <a:pt x="3584" y="0"/>
                  </a:lnTo>
                  <a:close/>
                  <a:moveTo>
                    <a:pt x="3741" y="0"/>
                  </a:moveTo>
                  <a:lnTo>
                    <a:pt x="3830" y="0"/>
                  </a:lnTo>
                  <a:lnTo>
                    <a:pt x="3830" y="21"/>
                  </a:lnTo>
                  <a:lnTo>
                    <a:pt x="3741" y="21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Rectangle 32"/>
            <p:cNvSpPr>
              <a:spLocks noChangeArrowheads="1"/>
            </p:cNvSpPr>
            <p:nvPr/>
          </p:nvSpPr>
          <p:spPr bwMode="auto">
            <a:xfrm>
              <a:off x="745" y="1240"/>
              <a:ext cx="1900" cy="976"/>
            </a:xfrm>
            <a:prstGeom prst="rect">
              <a:avLst/>
            </a:prstGeom>
            <a:solidFill>
              <a:srgbClr val="BCC4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Rectangle 33"/>
            <p:cNvSpPr>
              <a:spLocks noChangeArrowheads="1"/>
            </p:cNvSpPr>
            <p:nvPr/>
          </p:nvSpPr>
          <p:spPr bwMode="auto">
            <a:xfrm>
              <a:off x="745" y="1240"/>
              <a:ext cx="1900" cy="976"/>
            </a:xfrm>
            <a:prstGeom prst="rect">
              <a:avLst/>
            </a:prstGeom>
            <a:noFill/>
            <a:ln w="5">
              <a:solidFill>
                <a:srgbClr val="BCC4B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Rectangle 34"/>
            <p:cNvSpPr>
              <a:spLocks noChangeArrowheads="1"/>
            </p:cNvSpPr>
            <p:nvPr/>
          </p:nvSpPr>
          <p:spPr bwMode="auto">
            <a:xfrm>
              <a:off x="732" y="1227"/>
              <a:ext cx="1900" cy="97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Rectangle 35"/>
            <p:cNvSpPr>
              <a:spLocks noChangeArrowheads="1"/>
            </p:cNvSpPr>
            <p:nvPr/>
          </p:nvSpPr>
          <p:spPr bwMode="auto">
            <a:xfrm>
              <a:off x="732" y="1227"/>
              <a:ext cx="1900" cy="977"/>
            </a:xfrm>
            <a:prstGeom prst="rect">
              <a:avLst/>
            </a:prstGeom>
            <a:noFill/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Rectangle 36"/>
            <p:cNvSpPr>
              <a:spLocks noChangeArrowheads="1"/>
            </p:cNvSpPr>
            <p:nvPr/>
          </p:nvSpPr>
          <p:spPr bwMode="auto">
            <a:xfrm>
              <a:off x="1922" y="1319"/>
              <a:ext cx="57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Clinical</a:t>
              </a:r>
              <a:r>
                <a:rPr kumimoji="0" lang="en-US" sz="1000" b="1" i="0" u="none" strike="noStrike" cap="none" normalizeH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 Outcomes</a:t>
              </a: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baseline="0" dirty="0">
                  <a:solidFill>
                    <a:srgbClr val="333399"/>
                  </a:solidFill>
                  <a:latin typeface="Arial Narrow" pitchFamily="34" charset="0"/>
                  <a:cs typeface="Arial" pitchFamily="34" charset="0"/>
                </a:rPr>
                <a:t>Research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1889" y="1960"/>
              <a:ext cx="695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Humanistic Outcomes</a:t>
              </a: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>
                  <a:solidFill>
                    <a:srgbClr val="333399"/>
                  </a:solidFill>
                  <a:latin typeface="Arial Narrow" pitchFamily="34" charset="0"/>
                  <a:cs typeface="Arial" pitchFamily="34" charset="0"/>
                </a:rPr>
                <a:t>Research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2229" y="2073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989" y="1957"/>
              <a:ext cx="57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Health Economics</a:t>
              </a: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>
                  <a:solidFill>
                    <a:srgbClr val="333399"/>
                  </a:solidFill>
                  <a:latin typeface="Arial Narrow" pitchFamily="34" charset="0"/>
                  <a:cs typeface="Arial" pitchFamily="34" charset="0"/>
                </a:rPr>
                <a:t>Research</a:t>
              </a: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Rectangle 46"/>
            <p:cNvSpPr>
              <a:spLocks noChangeArrowheads="1"/>
            </p:cNvSpPr>
            <p:nvPr/>
          </p:nvSpPr>
          <p:spPr bwMode="auto">
            <a:xfrm>
              <a:off x="926" y="1319"/>
              <a:ext cx="720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Clinical Outcomes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Rectangle 47"/>
            <p:cNvSpPr>
              <a:spLocks noChangeArrowheads="1"/>
            </p:cNvSpPr>
            <p:nvPr/>
          </p:nvSpPr>
          <p:spPr bwMode="auto">
            <a:xfrm>
              <a:off x="1074" y="1416"/>
              <a:ext cx="379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Research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Line 48"/>
            <p:cNvSpPr>
              <a:spLocks noChangeShapeType="1"/>
            </p:cNvSpPr>
            <p:nvPr/>
          </p:nvSpPr>
          <p:spPr bwMode="auto">
            <a:xfrm>
              <a:off x="1701" y="1227"/>
              <a:ext cx="1" cy="33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Line 49"/>
            <p:cNvSpPr>
              <a:spLocks noChangeShapeType="1"/>
            </p:cNvSpPr>
            <p:nvPr/>
          </p:nvSpPr>
          <p:spPr bwMode="auto">
            <a:xfrm>
              <a:off x="1701" y="1903"/>
              <a:ext cx="1" cy="30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Line 50"/>
            <p:cNvSpPr>
              <a:spLocks noChangeShapeType="1"/>
            </p:cNvSpPr>
            <p:nvPr/>
          </p:nvSpPr>
          <p:spPr bwMode="auto">
            <a:xfrm>
              <a:off x="732" y="1734"/>
              <a:ext cx="118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Line 51"/>
            <p:cNvSpPr>
              <a:spLocks noChangeShapeType="1"/>
            </p:cNvSpPr>
            <p:nvPr/>
          </p:nvSpPr>
          <p:spPr bwMode="auto">
            <a:xfrm>
              <a:off x="2473" y="1734"/>
              <a:ext cx="159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857" y="1571"/>
              <a:ext cx="1623" cy="338"/>
            </a:xfrm>
            <a:prstGeom prst="rect">
              <a:avLst/>
            </a:prstGeom>
            <a:solidFill>
              <a:srgbClr val="BCC4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857" y="1571"/>
              <a:ext cx="1623" cy="338"/>
            </a:xfrm>
            <a:prstGeom prst="rect">
              <a:avLst/>
            </a:prstGeom>
            <a:noFill/>
            <a:ln w="5">
              <a:solidFill>
                <a:srgbClr val="BCC4B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54" name="Picture 5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0" y="1565"/>
              <a:ext cx="1623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850" y="1565"/>
              <a:ext cx="1623" cy="338"/>
            </a:xfrm>
            <a:prstGeom prst="rect">
              <a:avLst/>
            </a:prstGeom>
            <a:noFill/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1265" y="1600"/>
              <a:ext cx="907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 Narrow" pitchFamily="34" charset="0"/>
                  <a:cs typeface="Arial" pitchFamily="34" charset="0"/>
                </a:rPr>
                <a:t>CONSULTATIVE</a:t>
              </a:r>
              <a:r>
                <a:rPr kumimoji="0" lang="en-US" sz="900" b="1" i="0" u="none" strike="noStrike" cap="none" normalizeH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 Narrow" pitchFamily="34" charset="0"/>
                  <a:cs typeface="Arial" pitchFamily="34" charset="0"/>
                </a:rPr>
                <a:t> ENGAGEMENT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1223" y="1772"/>
              <a:ext cx="957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 Narrow" pitchFamily="34" charset="0"/>
                  <a:cs typeface="Arial" pitchFamily="34" charset="0"/>
                </a:rPr>
                <a:t>COLLABORATIVE ENGAGEMENT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Freeform 58"/>
            <p:cNvSpPr>
              <a:spLocks noEditPoints="1"/>
            </p:cNvSpPr>
            <p:nvPr/>
          </p:nvSpPr>
          <p:spPr bwMode="auto">
            <a:xfrm>
              <a:off x="1009" y="1731"/>
              <a:ext cx="1276" cy="7"/>
            </a:xfrm>
            <a:custGeom>
              <a:avLst/>
              <a:gdLst/>
              <a:ahLst/>
              <a:cxnLst>
                <a:cxn ang="0">
                  <a:pos x="89" y="0"/>
                </a:cxn>
                <a:cxn ang="0">
                  <a:pos x="0" y="21"/>
                </a:cxn>
                <a:cxn ang="0">
                  <a:pos x="156" y="0"/>
                </a:cxn>
                <a:cxn ang="0">
                  <a:pos x="245" y="21"/>
                </a:cxn>
                <a:cxn ang="0">
                  <a:pos x="156" y="0"/>
                </a:cxn>
                <a:cxn ang="0">
                  <a:pos x="400" y="0"/>
                </a:cxn>
                <a:cxn ang="0">
                  <a:pos x="311" y="21"/>
                </a:cxn>
                <a:cxn ang="0">
                  <a:pos x="467" y="0"/>
                </a:cxn>
                <a:cxn ang="0">
                  <a:pos x="556" y="21"/>
                </a:cxn>
                <a:cxn ang="0">
                  <a:pos x="467" y="0"/>
                </a:cxn>
                <a:cxn ang="0">
                  <a:pos x="712" y="0"/>
                </a:cxn>
                <a:cxn ang="0">
                  <a:pos x="623" y="21"/>
                </a:cxn>
                <a:cxn ang="0">
                  <a:pos x="779" y="0"/>
                </a:cxn>
                <a:cxn ang="0">
                  <a:pos x="868" y="21"/>
                </a:cxn>
                <a:cxn ang="0">
                  <a:pos x="779" y="0"/>
                </a:cxn>
                <a:cxn ang="0">
                  <a:pos x="1024" y="0"/>
                </a:cxn>
                <a:cxn ang="0">
                  <a:pos x="935" y="21"/>
                </a:cxn>
                <a:cxn ang="0">
                  <a:pos x="1090" y="0"/>
                </a:cxn>
                <a:cxn ang="0">
                  <a:pos x="1179" y="21"/>
                </a:cxn>
                <a:cxn ang="0">
                  <a:pos x="1090" y="0"/>
                </a:cxn>
                <a:cxn ang="0">
                  <a:pos x="1336" y="0"/>
                </a:cxn>
                <a:cxn ang="0">
                  <a:pos x="1247" y="21"/>
                </a:cxn>
                <a:cxn ang="0">
                  <a:pos x="1402" y="0"/>
                </a:cxn>
                <a:cxn ang="0">
                  <a:pos x="1491" y="21"/>
                </a:cxn>
                <a:cxn ang="0">
                  <a:pos x="1402" y="0"/>
                </a:cxn>
                <a:cxn ang="0">
                  <a:pos x="1647" y="0"/>
                </a:cxn>
                <a:cxn ang="0">
                  <a:pos x="1558" y="21"/>
                </a:cxn>
                <a:cxn ang="0">
                  <a:pos x="1714" y="0"/>
                </a:cxn>
                <a:cxn ang="0">
                  <a:pos x="1803" y="21"/>
                </a:cxn>
                <a:cxn ang="0">
                  <a:pos x="1714" y="0"/>
                </a:cxn>
                <a:cxn ang="0">
                  <a:pos x="1959" y="0"/>
                </a:cxn>
                <a:cxn ang="0">
                  <a:pos x="1870" y="21"/>
                </a:cxn>
                <a:cxn ang="0">
                  <a:pos x="2026" y="0"/>
                </a:cxn>
                <a:cxn ang="0">
                  <a:pos x="2115" y="21"/>
                </a:cxn>
                <a:cxn ang="0">
                  <a:pos x="2026" y="0"/>
                </a:cxn>
                <a:cxn ang="0">
                  <a:pos x="2271" y="0"/>
                </a:cxn>
                <a:cxn ang="0">
                  <a:pos x="2181" y="21"/>
                </a:cxn>
                <a:cxn ang="0">
                  <a:pos x="2337" y="0"/>
                </a:cxn>
                <a:cxn ang="0">
                  <a:pos x="2426" y="21"/>
                </a:cxn>
                <a:cxn ang="0">
                  <a:pos x="2337" y="0"/>
                </a:cxn>
                <a:cxn ang="0">
                  <a:pos x="2583" y="0"/>
                </a:cxn>
                <a:cxn ang="0">
                  <a:pos x="2494" y="21"/>
                </a:cxn>
                <a:cxn ang="0">
                  <a:pos x="2649" y="0"/>
                </a:cxn>
                <a:cxn ang="0">
                  <a:pos x="2738" y="21"/>
                </a:cxn>
                <a:cxn ang="0">
                  <a:pos x="2649" y="0"/>
                </a:cxn>
                <a:cxn ang="0">
                  <a:pos x="2894" y="0"/>
                </a:cxn>
                <a:cxn ang="0">
                  <a:pos x="2805" y="21"/>
                </a:cxn>
                <a:cxn ang="0">
                  <a:pos x="2960" y="0"/>
                </a:cxn>
                <a:cxn ang="0">
                  <a:pos x="3050" y="21"/>
                </a:cxn>
                <a:cxn ang="0">
                  <a:pos x="2960" y="0"/>
                </a:cxn>
                <a:cxn ang="0">
                  <a:pos x="3206" y="0"/>
                </a:cxn>
                <a:cxn ang="0">
                  <a:pos x="3117" y="21"/>
                </a:cxn>
                <a:cxn ang="0">
                  <a:pos x="3273" y="0"/>
                </a:cxn>
                <a:cxn ang="0">
                  <a:pos x="3362" y="21"/>
                </a:cxn>
                <a:cxn ang="0">
                  <a:pos x="3273" y="0"/>
                </a:cxn>
                <a:cxn ang="0">
                  <a:pos x="3517" y="0"/>
                </a:cxn>
                <a:cxn ang="0">
                  <a:pos x="3428" y="21"/>
                </a:cxn>
                <a:cxn ang="0">
                  <a:pos x="3584" y="0"/>
                </a:cxn>
                <a:cxn ang="0">
                  <a:pos x="3673" y="21"/>
                </a:cxn>
                <a:cxn ang="0">
                  <a:pos x="3584" y="0"/>
                </a:cxn>
                <a:cxn ang="0">
                  <a:pos x="3830" y="0"/>
                </a:cxn>
                <a:cxn ang="0">
                  <a:pos x="3741" y="21"/>
                </a:cxn>
              </a:cxnLst>
              <a:rect l="0" t="0" r="r" b="b"/>
              <a:pathLst>
                <a:path w="3830" h="21">
                  <a:moveTo>
                    <a:pt x="0" y="0"/>
                  </a:moveTo>
                  <a:lnTo>
                    <a:pt x="89" y="0"/>
                  </a:lnTo>
                  <a:lnTo>
                    <a:pt x="8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156" y="0"/>
                  </a:moveTo>
                  <a:lnTo>
                    <a:pt x="245" y="0"/>
                  </a:lnTo>
                  <a:lnTo>
                    <a:pt x="245" y="21"/>
                  </a:lnTo>
                  <a:lnTo>
                    <a:pt x="156" y="21"/>
                  </a:lnTo>
                  <a:lnTo>
                    <a:pt x="156" y="0"/>
                  </a:lnTo>
                  <a:close/>
                  <a:moveTo>
                    <a:pt x="311" y="0"/>
                  </a:moveTo>
                  <a:lnTo>
                    <a:pt x="400" y="0"/>
                  </a:lnTo>
                  <a:lnTo>
                    <a:pt x="400" y="21"/>
                  </a:lnTo>
                  <a:lnTo>
                    <a:pt x="311" y="21"/>
                  </a:lnTo>
                  <a:lnTo>
                    <a:pt x="311" y="0"/>
                  </a:lnTo>
                  <a:close/>
                  <a:moveTo>
                    <a:pt x="467" y="0"/>
                  </a:moveTo>
                  <a:lnTo>
                    <a:pt x="556" y="0"/>
                  </a:lnTo>
                  <a:lnTo>
                    <a:pt x="556" y="21"/>
                  </a:lnTo>
                  <a:lnTo>
                    <a:pt x="467" y="21"/>
                  </a:lnTo>
                  <a:lnTo>
                    <a:pt x="467" y="0"/>
                  </a:lnTo>
                  <a:close/>
                  <a:moveTo>
                    <a:pt x="623" y="0"/>
                  </a:moveTo>
                  <a:lnTo>
                    <a:pt x="712" y="0"/>
                  </a:lnTo>
                  <a:lnTo>
                    <a:pt x="712" y="21"/>
                  </a:lnTo>
                  <a:lnTo>
                    <a:pt x="623" y="21"/>
                  </a:lnTo>
                  <a:lnTo>
                    <a:pt x="623" y="0"/>
                  </a:lnTo>
                  <a:close/>
                  <a:moveTo>
                    <a:pt x="779" y="0"/>
                  </a:moveTo>
                  <a:lnTo>
                    <a:pt x="868" y="0"/>
                  </a:lnTo>
                  <a:lnTo>
                    <a:pt x="868" y="21"/>
                  </a:lnTo>
                  <a:lnTo>
                    <a:pt x="779" y="21"/>
                  </a:lnTo>
                  <a:lnTo>
                    <a:pt x="779" y="0"/>
                  </a:lnTo>
                  <a:close/>
                  <a:moveTo>
                    <a:pt x="935" y="0"/>
                  </a:moveTo>
                  <a:lnTo>
                    <a:pt x="1024" y="0"/>
                  </a:lnTo>
                  <a:lnTo>
                    <a:pt x="1024" y="21"/>
                  </a:lnTo>
                  <a:lnTo>
                    <a:pt x="935" y="21"/>
                  </a:lnTo>
                  <a:lnTo>
                    <a:pt x="935" y="0"/>
                  </a:lnTo>
                  <a:close/>
                  <a:moveTo>
                    <a:pt x="1090" y="0"/>
                  </a:moveTo>
                  <a:lnTo>
                    <a:pt x="1179" y="0"/>
                  </a:lnTo>
                  <a:lnTo>
                    <a:pt x="1179" y="21"/>
                  </a:lnTo>
                  <a:lnTo>
                    <a:pt x="1090" y="21"/>
                  </a:lnTo>
                  <a:lnTo>
                    <a:pt x="1090" y="0"/>
                  </a:lnTo>
                  <a:close/>
                  <a:moveTo>
                    <a:pt x="1247" y="0"/>
                  </a:moveTo>
                  <a:lnTo>
                    <a:pt x="1336" y="0"/>
                  </a:lnTo>
                  <a:lnTo>
                    <a:pt x="1336" y="21"/>
                  </a:lnTo>
                  <a:lnTo>
                    <a:pt x="1247" y="21"/>
                  </a:lnTo>
                  <a:lnTo>
                    <a:pt x="1247" y="0"/>
                  </a:lnTo>
                  <a:close/>
                  <a:moveTo>
                    <a:pt x="1402" y="0"/>
                  </a:moveTo>
                  <a:lnTo>
                    <a:pt x="1491" y="0"/>
                  </a:lnTo>
                  <a:lnTo>
                    <a:pt x="1491" y="21"/>
                  </a:lnTo>
                  <a:lnTo>
                    <a:pt x="1402" y="21"/>
                  </a:lnTo>
                  <a:lnTo>
                    <a:pt x="1402" y="0"/>
                  </a:lnTo>
                  <a:close/>
                  <a:moveTo>
                    <a:pt x="1558" y="0"/>
                  </a:moveTo>
                  <a:lnTo>
                    <a:pt x="1647" y="0"/>
                  </a:lnTo>
                  <a:lnTo>
                    <a:pt x="1647" y="21"/>
                  </a:lnTo>
                  <a:lnTo>
                    <a:pt x="1558" y="21"/>
                  </a:lnTo>
                  <a:lnTo>
                    <a:pt x="1558" y="0"/>
                  </a:lnTo>
                  <a:close/>
                  <a:moveTo>
                    <a:pt x="1714" y="0"/>
                  </a:moveTo>
                  <a:lnTo>
                    <a:pt x="1803" y="0"/>
                  </a:lnTo>
                  <a:lnTo>
                    <a:pt x="1803" y="21"/>
                  </a:lnTo>
                  <a:lnTo>
                    <a:pt x="1714" y="21"/>
                  </a:lnTo>
                  <a:lnTo>
                    <a:pt x="1714" y="0"/>
                  </a:lnTo>
                  <a:close/>
                  <a:moveTo>
                    <a:pt x="1870" y="0"/>
                  </a:moveTo>
                  <a:lnTo>
                    <a:pt x="1959" y="0"/>
                  </a:lnTo>
                  <a:lnTo>
                    <a:pt x="1959" y="21"/>
                  </a:lnTo>
                  <a:lnTo>
                    <a:pt x="1870" y="21"/>
                  </a:lnTo>
                  <a:lnTo>
                    <a:pt x="1870" y="0"/>
                  </a:lnTo>
                  <a:close/>
                  <a:moveTo>
                    <a:pt x="2026" y="0"/>
                  </a:moveTo>
                  <a:lnTo>
                    <a:pt x="2115" y="0"/>
                  </a:lnTo>
                  <a:lnTo>
                    <a:pt x="2115" y="21"/>
                  </a:lnTo>
                  <a:lnTo>
                    <a:pt x="2026" y="21"/>
                  </a:lnTo>
                  <a:lnTo>
                    <a:pt x="2026" y="0"/>
                  </a:lnTo>
                  <a:close/>
                  <a:moveTo>
                    <a:pt x="2181" y="0"/>
                  </a:moveTo>
                  <a:lnTo>
                    <a:pt x="2271" y="0"/>
                  </a:lnTo>
                  <a:lnTo>
                    <a:pt x="2271" y="21"/>
                  </a:lnTo>
                  <a:lnTo>
                    <a:pt x="2181" y="21"/>
                  </a:lnTo>
                  <a:lnTo>
                    <a:pt x="2181" y="0"/>
                  </a:lnTo>
                  <a:close/>
                  <a:moveTo>
                    <a:pt x="2337" y="0"/>
                  </a:moveTo>
                  <a:lnTo>
                    <a:pt x="2426" y="0"/>
                  </a:lnTo>
                  <a:lnTo>
                    <a:pt x="2426" y="21"/>
                  </a:lnTo>
                  <a:lnTo>
                    <a:pt x="2337" y="21"/>
                  </a:lnTo>
                  <a:lnTo>
                    <a:pt x="2337" y="0"/>
                  </a:lnTo>
                  <a:close/>
                  <a:moveTo>
                    <a:pt x="2494" y="0"/>
                  </a:moveTo>
                  <a:lnTo>
                    <a:pt x="2583" y="0"/>
                  </a:lnTo>
                  <a:lnTo>
                    <a:pt x="2583" y="21"/>
                  </a:lnTo>
                  <a:lnTo>
                    <a:pt x="2494" y="21"/>
                  </a:lnTo>
                  <a:lnTo>
                    <a:pt x="2494" y="0"/>
                  </a:lnTo>
                  <a:close/>
                  <a:moveTo>
                    <a:pt x="2649" y="0"/>
                  </a:moveTo>
                  <a:lnTo>
                    <a:pt x="2738" y="0"/>
                  </a:lnTo>
                  <a:lnTo>
                    <a:pt x="2738" y="21"/>
                  </a:lnTo>
                  <a:lnTo>
                    <a:pt x="2649" y="21"/>
                  </a:lnTo>
                  <a:lnTo>
                    <a:pt x="2649" y="0"/>
                  </a:lnTo>
                  <a:close/>
                  <a:moveTo>
                    <a:pt x="2805" y="0"/>
                  </a:moveTo>
                  <a:lnTo>
                    <a:pt x="2894" y="0"/>
                  </a:lnTo>
                  <a:lnTo>
                    <a:pt x="2894" y="21"/>
                  </a:lnTo>
                  <a:lnTo>
                    <a:pt x="2805" y="21"/>
                  </a:lnTo>
                  <a:lnTo>
                    <a:pt x="2805" y="0"/>
                  </a:lnTo>
                  <a:close/>
                  <a:moveTo>
                    <a:pt x="2960" y="0"/>
                  </a:moveTo>
                  <a:lnTo>
                    <a:pt x="3050" y="0"/>
                  </a:lnTo>
                  <a:lnTo>
                    <a:pt x="3050" y="21"/>
                  </a:lnTo>
                  <a:lnTo>
                    <a:pt x="2960" y="21"/>
                  </a:lnTo>
                  <a:lnTo>
                    <a:pt x="2960" y="0"/>
                  </a:lnTo>
                  <a:close/>
                  <a:moveTo>
                    <a:pt x="3117" y="0"/>
                  </a:moveTo>
                  <a:lnTo>
                    <a:pt x="3206" y="0"/>
                  </a:lnTo>
                  <a:lnTo>
                    <a:pt x="3206" y="21"/>
                  </a:lnTo>
                  <a:lnTo>
                    <a:pt x="3117" y="21"/>
                  </a:lnTo>
                  <a:lnTo>
                    <a:pt x="3117" y="0"/>
                  </a:lnTo>
                  <a:close/>
                  <a:moveTo>
                    <a:pt x="3273" y="0"/>
                  </a:moveTo>
                  <a:lnTo>
                    <a:pt x="3362" y="0"/>
                  </a:lnTo>
                  <a:lnTo>
                    <a:pt x="3362" y="21"/>
                  </a:lnTo>
                  <a:lnTo>
                    <a:pt x="3273" y="21"/>
                  </a:lnTo>
                  <a:lnTo>
                    <a:pt x="3273" y="0"/>
                  </a:lnTo>
                  <a:close/>
                  <a:moveTo>
                    <a:pt x="3428" y="0"/>
                  </a:moveTo>
                  <a:lnTo>
                    <a:pt x="3517" y="0"/>
                  </a:lnTo>
                  <a:lnTo>
                    <a:pt x="3517" y="21"/>
                  </a:lnTo>
                  <a:lnTo>
                    <a:pt x="3428" y="21"/>
                  </a:lnTo>
                  <a:lnTo>
                    <a:pt x="3428" y="0"/>
                  </a:lnTo>
                  <a:close/>
                  <a:moveTo>
                    <a:pt x="3584" y="0"/>
                  </a:moveTo>
                  <a:lnTo>
                    <a:pt x="3673" y="0"/>
                  </a:lnTo>
                  <a:lnTo>
                    <a:pt x="3673" y="21"/>
                  </a:lnTo>
                  <a:lnTo>
                    <a:pt x="3584" y="21"/>
                  </a:lnTo>
                  <a:lnTo>
                    <a:pt x="3584" y="0"/>
                  </a:lnTo>
                  <a:close/>
                  <a:moveTo>
                    <a:pt x="3741" y="0"/>
                  </a:moveTo>
                  <a:lnTo>
                    <a:pt x="3830" y="0"/>
                  </a:lnTo>
                  <a:lnTo>
                    <a:pt x="3830" y="21"/>
                  </a:lnTo>
                  <a:lnTo>
                    <a:pt x="3741" y="21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04747" y="1314065"/>
            <a:ext cx="2558230" cy="1252543"/>
            <a:chOff x="165047" y="1237865"/>
            <a:chExt cx="2558230" cy="1252543"/>
          </a:xfrm>
        </p:grpSpPr>
        <p:sp>
          <p:nvSpPr>
            <p:cNvPr id="60" name="Rectangle 5"/>
            <p:cNvSpPr>
              <a:spLocks noChangeArrowheads="1"/>
            </p:cNvSpPr>
            <p:nvPr/>
          </p:nvSpPr>
          <p:spPr bwMode="auto">
            <a:xfrm>
              <a:off x="165047" y="1237865"/>
              <a:ext cx="2558230" cy="1252543"/>
            </a:xfrm>
            <a:prstGeom prst="rect">
              <a:avLst/>
            </a:prstGeom>
            <a:gradFill rotWithShape="1">
              <a:gsLst>
                <a:gs pos="0">
                  <a:srgbClr val="FFFF66"/>
                </a:gs>
                <a:gs pos="50000">
                  <a:srgbClr val="FFFFD1"/>
                </a:gs>
                <a:gs pos="100000">
                  <a:srgbClr val="FFFF66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6881" tIns="48440" rIns="96881" bIns="48440" anchor="ctr"/>
            <a:lstStyle/>
            <a:p>
              <a:endParaRPr lang="en-US" b="0" dirty="0"/>
            </a:p>
          </p:txBody>
        </p:sp>
        <p:sp>
          <p:nvSpPr>
            <p:cNvPr id="61" name="Text Box 6"/>
            <p:cNvSpPr txBox="1">
              <a:spLocks noChangeArrowheads="1"/>
            </p:cNvSpPr>
            <p:nvPr/>
          </p:nvSpPr>
          <p:spPr bwMode="gray">
            <a:xfrm>
              <a:off x="247570" y="1394434"/>
              <a:ext cx="2393183" cy="9035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96881" tIns="48440" rIns="48440" bIns="145321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spcAft>
                  <a:spcPct val="20000"/>
                </a:spcAft>
                <a:buClrTx/>
                <a:buFontTx/>
                <a:buNone/>
              </a:pPr>
              <a:r>
                <a:rPr lang="en-US" sz="2300" dirty="0">
                  <a:solidFill>
                    <a:srgbClr val="333399"/>
                  </a:solidFill>
                  <a:latin typeface="Arial Narrow" pitchFamily="34" charset="0"/>
                  <a:cs typeface="Arial" pitchFamily="34" charset="0"/>
                </a:rPr>
                <a:t>Descriptive Epidemiology</a:t>
              </a:r>
            </a:p>
          </p:txBody>
        </p:sp>
      </p:grpSp>
      <p:sp>
        <p:nvSpPr>
          <p:cNvPr id="62" name="Text Box 10"/>
          <p:cNvSpPr txBox="1">
            <a:spLocks noChangeArrowheads="1"/>
          </p:cNvSpPr>
          <p:nvPr/>
        </p:nvSpPr>
        <p:spPr bwMode="auto">
          <a:xfrm>
            <a:off x="0" y="0"/>
            <a:ext cx="1561646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34950" indent="-234950" algn="l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buNone/>
            </a:pPr>
            <a:r>
              <a:rPr lang="en-US" b="1" dirty="0">
                <a:solidFill>
                  <a:srgbClr val="969696"/>
                </a:solidFill>
              </a:rPr>
              <a:t>Mu Sigma Capability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 Sigma assists clients identify unmet needs, gaps in care process and comparative clinical benefits of drugs in the ‘real world’ setting</a:t>
            </a:r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4538795" y="1891817"/>
            <a:ext cx="5116460" cy="1082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881" tIns="48440" rIns="96881" bIns="4844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1600" i="1" dirty="0">
                <a:solidFill>
                  <a:srgbClr val="292929"/>
                </a:solidFill>
              </a:rPr>
              <a:t>‘Real world’ analysis to describe treatment patterns, identify unmet care needs in patients taking existing treatment regimens and estimate medical benefits of competing treatment strategies</a:t>
            </a:r>
          </a:p>
        </p:txBody>
      </p:sp>
      <p:sp>
        <p:nvSpPr>
          <p:cNvPr id="4" name="Line 11"/>
          <p:cNvSpPr>
            <a:spLocks noChangeShapeType="1"/>
          </p:cNvSpPr>
          <p:nvPr/>
        </p:nvSpPr>
        <p:spPr bwMode="auto">
          <a:xfrm>
            <a:off x="330094" y="3698916"/>
            <a:ext cx="91601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96881" tIns="48440" rIns="96881" bIns="48440"/>
          <a:lstStyle/>
          <a:p>
            <a:endParaRPr lang="en-US" dirty="0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431800" y="2032001"/>
            <a:ext cx="3052763" cy="1624013"/>
            <a:chOff x="728" y="1224"/>
            <a:chExt cx="1923" cy="1023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728" y="1224"/>
              <a:ext cx="1923" cy="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745" y="1240"/>
              <a:ext cx="1900" cy="976"/>
            </a:xfrm>
            <a:prstGeom prst="rect">
              <a:avLst/>
            </a:prstGeom>
            <a:solidFill>
              <a:srgbClr val="BCC4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745" y="1240"/>
              <a:ext cx="1900" cy="976"/>
            </a:xfrm>
            <a:prstGeom prst="rect">
              <a:avLst/>
            </a:prstGeom>
            <a:noFill/>
            <a:ln w="5">
              <a:solidFill>
                <a:srgbClr val="BCC4B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732" y="1227"/>
              <a:ext cx="1900" cy="97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732" y="1227"/>
              <a:ext cx="1900" cy="977"/>
            </a:xfrm>
            <a:prstGeom prst="rect">
              <a:avLst/>
            </a:prstGeom>
            <a:noFill/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1922" y="1319"/>
              <a:ext cx="619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Pharmaceutical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076" y="1416"/>
              <a:ext cx="265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Safety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1889" y="1976"/>
              <a:ext cx="669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Complex Clinical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959" y="2073"/>
              <a:ext cx="205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Cost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115" y="2073"/>
              <a:ext cx="62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2139" y="2073"/>
              <a:ext cx="108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of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2205" y="2073"/>
              <a:ext cx="62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2229" y="2073"/>
              <a:ext cx="205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Care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029" y="1957"/>
              <a:ext cx="518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Comparative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015" y="2055"/>
              <a:ext cx="527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Effectiveness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926" y="1319"/>
              <a:ext cx="720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Clinical Outcomes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1074" y="1416"/>
              <a:ext cx="379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Research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1701" y="1227"/>
              <a:ext cx="1" cy="33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1701" y="1903"/>
              <a:ext cx="1" cy="30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732" y="1734"/>
              <a:ext cx="118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2473" y="1734"/>
              <a:ext cx="159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857" y="1571"/>
              <a:ext cx="1623" cy="338"/>
            </a:xfrm>
            <a:prstGeom prst="rect">
              <a:avLst/>
            </a:prstGeom>
            <a:solidFill>
              <a:srgbClr val="BCC4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857" y="1571"/>
              <a:ext cx="1623" cy="338"/>
            </a:xfrm>
            <a:prstGeom prst="rect">
              <a:avLst/>
            </a:prstGeom>
            <a:noFill/>
            <a:ln w="5">
              <a:solidFill>
                <a:srgbClr val="BCC4B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29" name="Picture 2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0" y="1565"/>
              <a:ext cx="1623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850" y="1565"/>
              <a:ext cx="1623" cy="338"/>
            </a:xfrm>
            <a:prstGeom prst="rect">
              <a:avLst/>
            </a:prstGeom>
            <a:noFill/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1081" y="1600"/>
              <a:ext cx="1266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 Narrow" pitchFamily="34" charset="0"/>
                  <a:cs typeface="Arial" pitchFamily="34" charset="0"/>
                </a:rPr>
                <a:t>INTEGRATED RESEARCH NETWORK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919" y="1772"/>
              <a:ext cx="1612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 Narrow" pitchFamily="34" charset="0"/>
                  <a:cs typeface="Arial" pitchFamily="34" charset="0"/>
                </a:rPr>
                <a:t>COLLABORATIVE OUTCOMES ARCHITECTURE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Freeform 31"/>
            <p:cNvSpPr>
              <a:spLocks noEditPoints="1"/>
            </p:cNvSpPr>
            <p:nvPr/>
          </p:nvSpPr>
          <p:spPr bwMode="auto">
            <a:xfrm>
              <a:off x="1009" y="1731"/>
              <a:ext cx="1276" cy="7"/>
            </a:xfrm>
            <a:custGeom>
              <a:avLst/>
              <a:gdLst/>
              <a:ahLst/>
              <a:cxnLst>
                <a:cxn ang="0">
                  <a:pos x="89" y="0"/>
                </a:cxn>
                <a:cxn ang="0">
                  <a:pos x="0" y="21"/>
                </a:cxn>
                <a:cxn ang="0">
                  <a:pos x="156" y="0"/>
                </a:cxn>
                <a:cxn ang="0">
                  <a:pos x="245" y="21"/>
                </a:cxn>
                <a:cxn ang="0">
                  <a:pos x="156" y="0"/>
                </a:cxn>
                <a:cxn ang="0">
                  <a:pos x="400" y="0"/>
                </a:cxn>
                <a:cxn ang="0">
                  <a:pos x="311" y="21"/>
                </a:cxn>
                <a:cxn ang="0">
                  <a:pos x="467" y="0"/>
                </a:cxn>
                <a:cxn ang="0">
                  <a:pos x="556" y="21"/>
                </a:cxn>
                <a:cxn ang="0">
                  <a:pos x="467" y="0"/>
                </a:cxn>
                <a:cxn ang="0">
                  <a:pos x="712" y="0"/>
                </a:cxn>
                <a:cxn ang="0">
                  <a:pos x="623" y="21"/>
                </a:cxn>
                <a:cxn ang="0">
                  <a:pos x="779" y="0"/>
                </a:cxn>
                <a:cxn ang="0">
                  <a:pos x="868" y="21"/>
                </a:cxn>
                <a:cxn ang="0">
                  <a:pos x="779" y="0"/>
                </a:cxn>
                <a:cxn ang="0">
                  <a:pos x="1024" y="0"/>
                </a:cxn>
                <a:cxn ang="0">
                  <a:pos x="935" y="21"/>
                </a:cxn>
                <a:cxn ang="0">
                  <a:pos x="1090" y="0"/>
                </a:cxn>
                <a:cxn ang="0">
                  <a:pos x="1179" y="21"/>
                </a:cxn>
                <a:cxn ang="0">
                  <a:pos x="1090" y="0"/>
                </a:cxn>
                <a:cxn ang="0">
                  <a:pos x="1336" y="0"/>
                </a:cxn>
                <a:cxn ang="0">
                  <a:pos x="1247" y="21"/>
                </a:cxn>
                <a:cxn ang="0">
                  <a:pos x="1402" y="0"/>
                </a:cxn>
                <a:cxn ang="0">
                  <a:pos x="1491" y="21"/>
                </a:cxn>
                <a:cxn ang="0">
                  <a:pos x="1402" y="0"/>
                </a:cxn>
                <a:cxn ang="0">
                  <a:pos x="1647" y="0"/>
                </a:cxn>
                <a:cxn ang="0">
                  <a:pos x="1558" y="21"/>
                </a:cxn>
                <a:cxn ang="0">
                  <a:pos x="1714" y="0"/>
                </a:cxn>
                <a:cxn ang="0">
                  <a:pos x="1803" y="21"/>
                </a:cxn>
                <a:cxn ang="0">
                  <a:pos x="1714" y="0"/>
                </a:cxn>
                <a:cxn ang="0">
                  <a:pos x="1959" y="0"/>
                </a:cxn>
                <a:cxn ang="0">
                  <a:pos x="1870" y="21"/>
                </a:cxn>
                <a:cxn ang="0">
                  <a:pos x="2026" y="0"/>
                </a:cxn>
                <a:cxn ang="0">
                  <a:pos x="2115" y="21"/>
                </a:cxn>
                <a:cxn ang="0">
                  <a:pos x="2026" y="0"/>
                </a:cxn>
                <a:cxn ang="0">
                  <a:pos x="2271" y="0"/>
                </a:cxn>
                <a:cxn ang="0">
                  <a:pos x="2181" y="21"/>
                </a:cxn>
                <a:cxn ang="0">
                  <a:pos x="2337" y="0"/>
                </a:cxn>
                <a:cxn ang="0">
                  <a:pos x="2426" y="21"/>
                </a:cxn>
                <a:cxn ang="0">
                  <a:pos x="2337" y="0"/>
                </a:cxn>
                <a:cxn ang="0">
                  <a:pos x="2583" y="0"/>
                </a:cxn>
                <a:cxn ang="0">
                  <a:pos x="2494" y="21"/>
                </a:cxn>
                <a:cxn ang="0">
                  <a:pos x="2649" y="0"/>
                </a:cxn>
                <a:cxn ang="0">
                  <a:pos x="2738" y="21"/>
                </a:cxn>
                <a:cxn ang="0">
                  <a:pos x="2649" y="0"/>
                </a:cxn>
                <a:cxn ang="0">
                  <a:pos x="2894" y="0"/>
                </a:cxn>
                <a:cxn ang="0">
                  <a:pos x="2805" y="21"/>
                </a:cxn>
                <a:cxn ang="0">
                  <a:pos x="2960" y="0"/>
                </a:cxn>
                <a:cxn ang="0">
                  <a:pos x="3050" y="21"/>
                </a:cxn>
                <a:cxn ang="0">
                  <a:pos x="2960" y="0"/>
                </a:cxn>
                <a:cxn ang="0">
                  <a:pos x="3206" y="0"/>
                </a:cxn>
                <a:cxn ang="0">
                  <a:pos x="3117" y="21"/>
                </a:cxn>
                <a:cxn ang="0">
                  <a:pos x="3273" y="0"/>
                </a:cxn>
                <a:cxn ang="0">
                  <a:pos x="3362" y="21"/>
                </a:cxn>
                <a:cxn ang="0">
                  <a:pos x="3273" y="0"/>
                </a:cxn>
                <a:cxn ang="0">
                  <a:pos x="3517" y="0"/>
                </a:cxn>
                <a:cxn ang="0">
                  <a:pos x="3428" y="21"/>
                </a:cxn>
                <a:cxn ang="0">
                  <a:pos x="3584" y="0"/>
                </a:cxn>
                <a:cxn ang="0">
                  <a:pos x="3673" y="21"/>
                </a:cxn>
                <a:cxn ang="0">
                  <a:pos x="3584" y="0"/>
                </a:cxn>
                <a:cxn ang="0">
                  <a:pos x="3830" y="0"/>
                </a:cxn>
                <a:cxn ang="0">
                  <a:pos x="3741" y="21"/>
                </a:cxn>
              </a:cxnLst>
              <a:rect l="0" t="0" r="r" b="b"/>
              <a:pathLst>
                <a:path w="3830" h="21">
                  <a:moveTo>
                    <a:pt x="0" y="0"/>
                  </a:moveTo>
                  <a:lnTo>
                    <a:pt x="89" y="0"/>
                  </a:lnTo>
                  <a:lnTo>
                    <a:pt x="8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156" y="0"/>
                  </a:moveTo>
                  <a:lnTo>
                    <a:pt x="245" y="0"/>
                  </a:lnTo>
                  <a:lnTo>
                    <a:pt x="245" y="21"/>
                  </a:lnTo>
                  <a:lnTo>
                    <a:pt x="156" y="21"/>
                  </a:lnTo>
                  <a:lnTo>
                    <a:pt x="156" y="0"/>
                  </a:lnTo>
                  <a:close/>
                  <a:moveTo>
                    <a:pt x="311" y="0"/>
                  </a:moveTo>
                  <a:lnTo>
                    <a:pt x="400" y="0"/>
                  </a:lnTo>
                  <a:lnTo>
                    <a:pt x="400" y="21"/>
                  </a:lnTo>
                  <a:lnTo>
                    <a:pt x="311" y="21"/>
                  </a:lnTo>
                  <a:lnTo>
                    <a:pt x="311" y="0"/>
                  </a:lnTo>
                  <a:close/>
                  <a:moveTo>
                    <a:pt x="467" y="0"/>
                  </a:moveTo>
                  <a:lnTo>
                    <a:pt x="556" y="0"/>
                  </a:lnTo>
                  <a:lnTo>
                    <a:pt x="556" y="21"/>
                  </a:lnTo>
                  <a:lnTo>
                    <a:pt x="467" y="21"/>
                  </a:lnTo>
                  <a:lnTo>
                    <a:pt x="467" y="0"/>
                  </a:lnTo>
                  <a:close/>
                  <a:moveTo>
                    <a:pt x="623" y="0"/>
                  </a:moveTo>
                  <a:lnTo>
                    <a:pt x="712" y="0"/>
                  </a:lnTo>
                  <a:lnTo>
                    <a:pt x="712" y="21"/>
                  </a:lnTo>
                  <a:lnTo>
                    <a:pt x="623" y="21"/>
                  </a:lnTo>
                  <a:lnTo>
                    <a:pt x="623" y="0"/>
                  </a:lnTo>
                  <a:close/>
                  <a:moveTo>
                    <a:pt x="779" y="0"/>
                  </a:moveTo>
                  <a:lnTo>
                    <a:pt x="868" y="0"/>
                  </a:lnTo>
                  <a:lnTo>
                    <a:pt x="868" y="21"/>
                  </a:lnTo>
                  <a:lnTo>
                    <a:pt x="779" y="21"/>
                  </a:lnTo>
                  <a:lnTo>
                    <a:pt x="779" y="0"/>
                  </a:lnTo>
                  <a:close/>
                  <a:moveTo>
                    <a:pt x="935" y="0"/>
                  </a:moveTo>
                  <a:lnTo>
                    <a:pt x="1024" y="0"/>
                  </a:lnTo>
                  <a:lnTo>
                    <a:pt x="1024" y="21"/>
                  </a:lnTo>
                  <a:lnTo>
                    <a:pt x="935" y="21"/>
                  </a:lnTo>
                  <a:lnTo>
                    <a:pt x="935" y="0"/>
                  </a:lnTo>
                  <a:close/>
                  <a:moveTo>
                    <a:pt x="1090" y="0"/>
                  </a:moveTo>
                  <a:lnTo>
                    <a:pt x="1179" y="0"/>
                  </a:lnTo>
                  <a:lnTo>
                    <a:pt x="1179" y="21"/>
                  </a:lnTo>
                  <a:lnTo>
                    <a:pt x="1090" y="21"/>
                  </a:lnTo>
                  <a:lnTo>
                    <a:pt x="1090" y="0"/>
                  </a:lnTo>
                  <a:close/>
                  <a:moveTo>
                    <a:pt x="1247" y="0"/>
                  </a:moveTo>
                  <a:lnTo>
                    <a:pt x="1336" y="0"/>
                  </a:lnTo>
                  <a:lnTo>
                    <a:pt x="1336" y="21"/>
                  </a:lnTo>
                  <a:lnTo>
                    <a:pt x="1247" y="21"/>
                  </a:lnTo>
                  <a:lnTo>
                    <a:pt x="1247" y="0"/>
                  </a:lnTo>
                  <a:close/>
                  <a:moveTo>
                    <a:pt x="1402" y="0"/>
                  </a:moveTo>
                  <a:lnTo>
                    <a:pt x="1491" y="0"/>
                  </a:lnTo>
                  <a:lnTo>
                    <a:pt x="1491" y="21"/>
                  </a:lnTo>
                  <a:lnTo>
                    <a:pt x="1402" y="21"/>
                  </a:lnTo>
                  <a:lnTo>
                    <a:pt x="1402" y="0"/>
                  </a:lnTo>
                  <a:close/>
                  <a:moveTo>
                    <a:pt x="1558" y="0"/>
                  </a:moveTo>
                  <a:lnTo>
                    <a:pt x="1647" y="0"/>
                  </a:lnTo>
                  <a:lnTo>
                    <a:pt x="1647" y="21"/>
                  </a:lnTo>
                  <a:lnTo>
                    <a:pt x="1558" y="21"/>
                  </a:lnTo>
                  <a:lnTo>
                    <a:pt x="1558" y="0"/>
                  </a:lnTo>
                  <a:close/>
                  <a:moveTo>
                    <a:pt x="1714" y="0"/>
                  </a:moveTo>
                  <a:lnTo>
                    <a:pt x="1803" y="0"/>
                  </a:lnTo>
                  <a:lnTo>
                    <a:pt x="1803" y="21"/>
                  </a:lnTo>
                  <a:lnTo>
                    <a:pt x="1714" y="21"/>
                  </a:lnTo>
                  <a:lnTo>
                    <a:pt x="1714" y="0"/>
                  </a:lnTo>
                  <a:close/>
                  <a:moveTo>
                    <a:pt x="1870" y="0"/>
                  </a:moveTo>
                  <a:lnTo>
                    <a:pt x="1959" y="0"/>
                  </a:lnTo>
                  <a:lnTo>
                    <a:pt x="1959" y="21"/>
                  </a:lnTo>
                  <a:lnTo>
                    <a:pt x="1870" y="21"/>
                  </a:lnTo>
                  <a:lnTo>
                    <a:pt x="1870" y="0"/>
                  </a:lnTo>
                  <a:close/>
                  <a:moveTo>
                    <a:pt x="2026" y="0"/>
                  </a:moveTo>
                  <a:lnTo>
                    <a:pt x="2115" y="0"/>
                  </a:lnTo>
                  <a:lnTo>
                    <a:pt x="2115" y="21"/>
                  </a:lnTo>
                  <a:lnTo>
                    <a:pt x="2026" y="21"/>
                  </a:lnTo>
                  <a:lnTo>
                    <a:pt x="2026" y="0"/>
                  </a:lnTo>
                  <a:close/>
                  <a:moveTo>
                    <a:pt x="2181" y="0"/>
                  </a:moveTo>
                  <a:lnTo>
                    <a:pt x="2271" y="0"/>
                  </a:lnTo>
                  <a:lnTo>
                    <a:pt x="2271" y="21"/>
                  </a:lnTo>
                  <a:lnTo>
                    <a:pt x="2181" y="21"/>
                  </a:lnTo>
                  <a:lnTo>
                    <a:pt x="2181" y="0"/>
                  </a:lnTo>
                  <a:close/>
                  <a:moveTo>
                    <a:pt x="2337" y="0"/>
                  </a:moveTo>
                  <a:lnTo>
                    <a:pt x="2426" y="0"/>
                  </a:lnTo>
                  <a:lnTo>
                    <a:pt x="2426" y="21"/>
                  </a:lnTo>
                  <a:lnTo>
                    <a:pt x="2337" y="21"/>
                  </a:lnTo>
                  <a:lnTo>
                    <a:pt x="2337" y="0"/>
                  </a:lnTo>
                  <a:close/>
                  <a:moveTo>
                    <a:pt x="2494" y="0"/>
                  </a:moveTo>
                  <a:lnTo>
                    <a:pt x="2583" y="0"/>
                  </a:lnTo>
                  <a:lnTo>
                    <a:pt x="2583" y="21"/>
                  </a:lnTo>
                  <a:lnTo>
                    <a:pt x="2494" y="21"/>
                  </a:lnTo>
                  <a:lnTo>
                    <a:pt x="2494" y="0"/>
                  </a:lnTo>
                  <a:close/>
                  <a:moveTo>
                    <a:pt x="2649" y="0"/>
                  </a:moveTo>
                  <a:lnTo>
                    <a:pt x="2738" y="0"/>
                  </a:lnTo>
                  <a:lnTo>
                    <a:pt x="2738" y="21"/>
                  </a:lnTo>
                  <a:lnTo>
                    <a:pt x="2649" y="21"/>
                  </a:lnTo>
                  <a:lnTo>
                    <a:pt x="2649" y="0"/>
                  </a:lnTo>
                  <a:close/>
                  <a:moveTo>
                    <a:pt x="2805" y="0"/>
                  </a:moveTo>
                  <a:lnTo>
                    <a:pt x="2894" y="0"/>
                  </a:lnTo>
                  <a:lnTo>
                    <a:pt x="2894" y="21"/>
                  </a:lnTo>
                  <a:lnTo>
                    <a:pt x="2805" y="21"/>
                  </a:lnTo>
                  <a:lnTo>
                    <a:pt x="2805" y="0"/>
                  </a:lnTo>
                  <a:close/>
                  <a:moveTo>
                    <a:pt x="2960" y="0"/>
                  </a:moveTo>
                  <a:lnTo>
                    <a:pt x="3050" y="0"/>
                  </a:lnTo>
                  <a:lnTo>
                    <a:pt x="3050" y="21"/>
                  </a:lnTo>
                  <a:lnTo>
                    <a:pt x="2960" y="21"/>
                  </a:lnTo>
                  <a:lnTo>
                    <a:pt x="2960" y="0"/>
                  </a:lnTo>
                  <a:close/>
                  <a:moveTo>
                    <a:pt x="3117" y="0"/>
                  </a:moveTo>
                  <a:lnTo>
                    <a:pt x="3206" y="0"/>
                  </a:lnTo>
                  <a:lnTo>
                    <a:pt x="3206" y="21"/>
                  </a:lnTo>
                  <a:lnTo>
                    <a:pt x="3117" y="21"/>
                  </a:lnTo>
                  <a:lnTo>
                    <a:pt x="3117" y="0"/>
                  </a:lnTo>
                  <a:close/>
                  <a:moveTo>
                    <a:pt x="3273" y="0"/>
                  </a:moveTo>
                  <a:lnTo>
                    <a:pt x="3362" y="0"/>
                  </a:lnTo>
                  <a:lnTo>
                    <a:pt x="3362" y="21"/>
                  </a:lnTo>
                  <a:lnTo>
                    <a:pt x="3273" y="21"/>
                  </a:lnTo>
                  <a:lnTo>
                    <a:pt x="3273" y="0"/>
                  </a:lnTo>
                  <a:close/>
                  <a:moveTo>
                    <a:pt x="3428" y="0"/>
                  </a:moveTo>
                  <a:lnTo>
                    <a:pt x="3517" y="0"/>
                  </a:lnTo>
                  <a:lnTo>
                    <a:pt x="3517" y="21"/>
                  </a:lnTo>
                  <a:lnTo>
                    <a:pt x="3428" y="21"/>
                  </a:lnTo>
                  <a:lnTo>
                    <a:pt x="3428" y="0"/>
                  </a:lnTo>
                  <a:close/>
                  <a:moveTo>
                    <a:pt x="3584" y="0"/>
                  </a:moveTo>
                  <a:lnTo>
                    <a:pt x="3673" y="0"/>
                  </a:lnTo>
                  <a:lnTo>
                    <a:pt x="3673" y="21"/>
                  </a:lnTo>
                  <a:lnTo>
                    <a:pt x="3584" y="21"/>
                  </a:lnTo>
                  <a:lnTo>
                    <a:pt x="3584" y="0"/>
                  </a:lnTo>
                  <a:close/>
                  <a:moveTo>
                    <a:pt x="3741" y="0"/>
                  </a:moveTo>
                  <a:lnTo>
                    <a:pt x="3830" y="0"/>
                  </a:lnTo>
                  <a:lnTo>
                    <a:pt x="3830" y="21"/>
                  </a:lnTo>
                  <a:lnTo>
                    <a:pt x="3741" y="21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745" y="1240"/>
              <a:ext cx="1900" cy="976"/>
            </a:xfrm>
            <a:prstGeom prst="rect">
              <a:avLst/>
            </a:prstGeom>
            <a:solidFill>
              <a:srgbClr val="BCC4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745" y="1240"/>
              <a:ext cx="1900" cy="976"/>
            </a:xfrm>
            <a:prstGeom prst="rect">
              <a:avLst/>
            </a:prstGeom>
            <a:noFill/>
            <a:ln w="5">
              <a:solidFill>
                <a:srgbClr val="BCC4B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732" y="1227"/>
              <a:ext cx="1900" cy="97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732" y="1227"/>
              <a:ext cx="1900" cy="977"/>
            </a:xfrm>
            <a:prstGeom prst="rect">
              <a:avLst/>
            </a:prstGeom>
            <a:noFill/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1922" y="1319"/>
              <a:ext cx="57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Clinical</a:t>
              </a:r>
              <a:r>
                <a:rPr kumimoji="0" lang="en-US" sz="1000" b="1" i="0" u="none" strike="noStrike" cap="none" normalizeH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 Outcomes</a:t>
              </a: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baseline="0" dirty="0">
                  <a:solidFill>
                    <a:srgbClr val="333399"/>
                  </a:solidFill>
                  <a:latin typeface="Arial Narrow" pitchFamily="34" charset="0"/>
                  <a:cs typeface="Arial" pitchFamily="34" charset="0"/>
                </a:rPr>
                <a:t>Research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1889" y="1960"/>
              <a:ext cx="695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Humanistic Outcomes</a:t>
              </a: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>
                  <a:solidFill>
                    <a:srgbClr val="333399"/>
                  </a:solidFill>
                  <a:latin typeface="Arial Narrow" pitchFamily="34" charset="0"/>
                  <a:cs typeface="Arial" pitchFamily="34" charset="0"/>
                </a:rPr>
                <a:t>Research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Rectangle 43"/>
            <p:cNvSpPr>
              <a:spLocks noChangeArrowheads="1"/>
            </p:cNvSpPr>
            <p:nvPr/>
          </p:nvSpPr>
          <p:spPr bwMode="auto">
            <a:xfrm>
              <a:off x="2229" y="2073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Rectangle 44"/>
            <p:cNvSpPr>
              <a:spLocks noChangeArrowheads="1"/>
            </p:cNvSpPr>
            <p:nvPr/>
          </p:nvSpPr>
          <p:spPr bwMode="auto">
            <a:xfrm>
              <a:off x="989" y="1957"/>
              <a:ext cx="57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Health Economics</a:t>
              </a: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>
                  <a:solidFill>
                    <a:srgbClr val="333399"/>
                  </a:solidFill>
                  <a:latin typeface="Arial Narrow" pitchFamily="34" charset="0"/>
                  <a:cs typeface="Arial" pitchFamily="34" charset="0"/>
                </a:rPr>
                <a:t>Research</a:t>
              </a: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Rectangle 46"/>
            <p:cNvSpPr>
              <a:spLocks noChangeArrowheads="1"/>
            </p:cNvSpPr>
            <p:nvPr/>
          </p:nvSpPr>
          <p:spPr bwMode="auto">
            <a:xfrm>
              <a:off x="830" y="1359"/>
              <a:ext cx="805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Descriptive</a:t>
              </a:r>
              <a:r>
                <a:rPr kumimoji="0" lang="en-US" sz="1000" b="1" i="0" u="none" strike="noStrike" cap="none" normalizeH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 Epidemiology</a:t>
              </a:r>
            </a:p>
          </p:txBody>
        </p:sp>
        <p:sp>
          <p:nvSpPr>
            <p:cNvPr id="43" name="Line 48"/>
            <p:cNvSpPr>
              <a:spLocks noChangeShapeType="1"/>
            </p:cNvSpPr>
            <p:nvPr/>
          </p:nvSpPr>
          <p:spPr bwMode="auto">
            <a:xfrm>
              <a:off x="1701" y="1227"/>
              <a:ext cx="1" cy="33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Line 49"/>
            <p:cNvSpPr>
              <a:spLocks noChangeShapeType="1"/>
            </p:cNvSpPr>
            <p:nvPr/>
          </p:nvSpPr>
          <p:spPr bwMode="auto">
            <a:xfrm>
              <a:off x="1701" y="1903"/>
              <a:ext cx="1" cy="30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Line 50"/>
            <p:cNvSpPr>
              <a:spLocks noChangeShapeType="1"/>
            </p:cNvSpPr>
            <p:nvPr/>
          </p:nvSpPr>
          <p:spPr bwMode="auto">
            <a:xfrm>
              <a:off x="732" y="1734"/>
              <a:ext cx="118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Line 51"/>
            <p:cNvSpPr>
              <a:spLocks noChangeShapeType="1"/>
            </p:cNvSpPr>
            <p:nvPr/>
          </p:nvSpPr>
          <p:spPr bwMode="auto">
            <a:xfrm>
              <a:off x="2473" y="1734"/>
              <a:ext cx="159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Rectangle 52"/>
            <p:cNvSpPr>
              <a:spLocks noChangeArrowheads="1"/>
            </p:cNvSpPr>
            <p:nvPr/>
          </p:nvSpPr>
          <p:spPr bwMode="auto">
            <a:xfrm>
              <a:off x="857" y="1571"/>
              <a:ext cx="1623" cy="338"/>
            </a:xfrm>
            <a:prstGeom prst="rect">
              <a:avLst/>
            </a:prstGeom>
            <a:solidFill>
              <a:srgbClr val="BCC4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857" y="1571"/>
              <a:ext cx="1623" cy="338"/>
            </a:xfrm>
            <a:prstGeom prst="rect">
              <a:avLst/>
            </a:prstGeom>
            <a:noFill/>
            <a:ln w="5">
              <a:solidFill>
                <a:srgbClr val="BCC4B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49" name="Picture 5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0" y="1565"/>
              <a:ext cx="1623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" name="Rectangle 55"/>
            <p:cNvSpPr>
              <a:spLocks noChangeArrowheads="1"/>
            </p:cNvSpPr>
            <p:nvPr/>
          </p:nvSpPr>
          <p:spPr bwMode="auto">
            <a:xfrm>
              <a:off x="850" y="1565"/>
              <a:ext cx="1623" cy="338"/>
            </a:xfrm>
            <a:prstGeom prst="rect">
              <a:avLst/>
            </a:prstGeom>
            <a:noFill/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1265" y="1600"/>
              <a:ext cx="907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 Narrow" pitchFamily="34" charset="0"/>
                  <a:cs typeface="Arial" pitchFamily="34" charset="0"/>
                </a:rPr>
                <a:t>CONSULTATIVE</a:t>
              </a:r>
              <a:r>
                <a:rPr kumimoji="0" lang="en-US" sz="900" b="1" i="0" u="none" strike="noStrike" cap="none" normalizeH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 Narrow" pitchFamily="34" charset="0"/>
                  <a:cs typeface="Arial" pitchFamily="34" charset="0"/>
                </a:rPr>
                <a:t> ENGAGEMENT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Rectangle 57"/>
            <p:cNvSpPr>
              <a:spLocks noChangeArrowheads="1"/>
            </p:cNvSpPr>
            <p:nvPr/>
          </p:nvSpPr>
          <p:spPr bwMode="auto">
            <a:xfrm>
              <a:off x="1223" y="1772"/>
              <a:ext cx="957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 Narrow" pitchFamily="34" charset="0"/>
                  <a:cs typeface="Arial" pitchFamily="34" charset="0"/>
                </a:rPr>
                <a:t>COLLABORATIVE ENGAGEMENT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Freeform 58"/>
            <p:cNvSpPr>
              <a:spLocks noEditPoints="1"/>
            </p:cNvSpPr>
            <p:nvPr/>
          </p:nvSpPr>
          <p:spPr bwMode="auto">
            <a:xfrm>
              <a:off x="1009" y="1731"/>
              <a:ext cx="1276" cy="7"/>
            </a:xfrm>
            <a:custGeom>
              <a:avLst/>
              <a:gdLst/>
              <a:ahLst/>
              <a:cxnLst>
                <a:cxn ang="0">
                  <a:pos x="89" y="0"/>
                </a:cxn>
                <a:cxn ang="0">
                  <a:pos x="0" y="21"/>
                </a:cxn>
                <a:cxn ang="0">
                  <a:pos x="156" y="0"/>
                </a:cxn>
                <a:cxn ang="0">
                  <a:pos x="245" y="21"/>
                </a:cxn>
                <a:cxn ang="0">
                  <a:pos x="156" y="0"/>
                </a:cxn>
                <a:cxn ang="0">
                  <a:pos x="400" y="0"/>
                </a:cxn>
                <a:cxn ang="0">
                  <a:pos x="311" y="21"/>
                </a:cxn>
                <a:cxn ang="0">
                  <a:pos x="467" y="0"/>
                </a:cxn>
                <a:cxn ang="0">
                  <a:pos x="556" y="21"/>
                </a:cxn>
                <a:cxn ang="0">
                  <a:pos x="467" y="0"/>
                </a:cxn>
                <a:cxn ang="0">
                  <a:pos x="712" y="0"/>
                </a:cxn>
                <a:cxn ang="0">
                  <a:pos x="623" y="21"/>
                </a:cxn>
                <a:cxn ang="0">
                  <a:pos x="779" y="0"/>
                </a:cxn>
                <a:cxn ang="0">
                  <a:pos x="868" y="21"/>
                </a:cxn>
                <a:cxn ang="0">
                  <a:pos x="779" y="0"/>
                </a:cxn>
                <a:cxn ang="0">
                  <a:pos x="1024" y="0"/>
                </a:cxn>
                <a:cxn ang="0">
                  <a:pos x="935" y="21"/>
                </a:cxn>
                <a:cxn ang="0">
                  <a:pos x="1090" y="0"/>
                </a:cxn>
                <a:cxn ang="0">
                  <a:pos x="1179" y="21"/>
                </a:cxn>
                <a:cxn ang="0">
                  <a:pos x="1090" y="0"/>
                </a:cxn>
                <a:cxn ang="0">
                  <a:pos x="1336" y="0"/>
                </a:cxn>
                <a:cxn ang="0">
                  <a:pos x="1247" y="21"/>
                </a:cxn>
                <a:cxn ang="0">
                  <a:pos x="1402" y="0"/>
                </a:cxn>
                <a:cxn ang="0">
                  <a:pos x="1491" y="21"/>
                </a:cxn>
                <a:cxn ang="0">
                  <a:pos x="1402" y="0"/>
                </a:cxn>
                <a:cxn ang="0">
                  <a:pos x="1647" y="0"/>
                </a:cxn>
                <a:cxn ang="0">
                  <a:pos x="1558" y="21"/>
                </a:cxn>
                <a:cxn ang="0">
                  <a:pos x="1714" y="0"/>
                </a:cxn>
                <a:cxn ang="0">
                  <a:pos x="1803" y="21"/>
                </a:cxn>
                <a:cxn ang="0">
                  <a:pos x="1714" y="0"/>
                </a:cxn>
                <a:cxn ang="0">
                  <a:pos x="1959" y="0"/>
                </a:cxn>
                <a:cxn ang="0">
                  <a:pos x="1870" y="21"/>
                </a:cxn>
                <a:cxn ang="0">
                  <a:pos x="2026" y="0"/>
                </a:cxn>
                <a:cxn ang="0">
                  <a:pos x="2115" y="21"/>
                </a:cxn>
                <a:cxn ang="0">
                  <a:pos x="2026" y="0"/>
                </a:cxn>
                <a:cxn ang="0">
                  <a:pos x="2271" y="0"/>
                </a:cxn>
                <a:cxn ang="0">
                  <a:pos x="2181" y="21"/>
                </a:cxn>
                <a:cxn ang="0">
                  <a:pos x="2337" y="0"/>
                </a:cxn>
                <a:cxn ang="0">
                  <a:pos x="2426" y="21"/>
                </a:cxn>
                <a:cxn ang="0">
                  <a:pos x="2337" y="0"/>
                </a:cxn>
                <a:cxn ang="0">
                  <a:pos x="2583" y="0"/>
                </a:cxn>
                <a:cxn ang="0">
                  <a:pos x="2494" y="21"/>
                </a:cxn>
                <a:cxn ang="0">
                  <a:pos x="2649" y="0"/>
                </a:cxn>
                <a:cxn ang="0">
                  <a:pos x="2738" y="21"/>
                </a:cxn>
                <a:cxn ang="0">
                  <a:pos x="2649" y="0"/>
                </a:cxn>
                <a:cxn ang="0">
                  <a:pos x="2894" y="0"/>
                </a:cxn>
                <a:cxn ang="0">
                  <a:pos x="2805" y="21"/>
                </a:cxn>
                <a:cxn ang="0">
                  <a:pos x="2960" y="0"/>
                </a:cxn>
                <a:cxn ang="0">
                  <a:pos x="3050" y="21"/>
                </a:cxn>
                <a:cxn ang="0">
                  <a:pos x="2960" y="0"/>
                </a:cxn>
                <a:cxn ang="0">
                  <a:pos x="3206" y="0"/>
                </a:cxn>
                <a:cxn ang="0">
                  <a:pos x="3117" y="21"/>
                </a:cxn>
                <a:cxn ang="0">
                  <a:pos x="3273" y="0"/>
                </a:cxn>
                <a:cxn ang="0">
                  <a:pos x="3362" y="21"/>
                </a:cxn>
                <a:cxn ang="0">
                  <a:pos x="3273" y="0"/>
                </a:cxn>
                <a:cxn ang="0">
                  <a:pos x="3517" y="0"/>
                </a:cxn>
                <a:cxn ang="0">
                  <a:pos x="3428" y="21"/>
                </a:cxn>
                <a:cxn ang="0">
                  <a:pos x="3584" y="0"/>
                </a:cxn>
                <a:cxn ang="0">
                  <a:pos x="3673" y="21"/>
                </a:cxn>
                <a:cxn ang="0">
                  <a:pos x="3584" y="0"/>
                </a:cxn>
                <a:cxn ang="0">
                  <a:pos x="3830" y="0"/>
                </a:cxn>
                <a:cxn ang="0">
                  <a:pos x="3741" y="21"/>
                </a:cxn>
              </a:cxnLst>
              <a:rect l="0" t="0" r="r" b="b"/>
              <a:pathLst>
                <a:path w="3830" h="21">
                  <a:moveTo>
                    <a:pt x="0" y="0"/>
                  </a:moveTo>
                  <a:lnTo>
                    <a:pt x="89" y="0"/>
                  </a:lnTo>
                  <a:lnTo>
                    <a:pt x="8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156" y="0"/>
                  </a:moveTo>
                  <a:lnTo>
                    <a:pt x="245" y="0"/>
                  </a:lnTo>
                  <a:lnTo>
                    <a:pt x="245" y="21"/>
                  </a:lnTo>
                  <a:lnTo>
                    <a:pt x="156" y="21"/>
                  </a:lnTo>
                  <a:lnTo>
                    <a:pt x="156" y="0"/>
                  </a:lnTo>
                  <a:close/>
                  <a:moveTo>
                    <a:pt x="311" y="0"/>
                  </a:moveTo>
                  <a:lnTo>
                    <a:pt x="400" y="0"/>
                  </a:lnTo>
                  <a:lnTo>
                    <a:pt x="400" y="21"/>
                  </a:lnTo>
                  <a:lnTo>
                    <a:pt x="311" y="21"/>
                  </a:lnTo>
                  <a:lnTo>
                    <a:pt x="311" y="0"/>
                  </a:lnTo>
                  <a:close/>
                  <a:moveTo>
                    <a:pt x="467" y="0"/>
                  </a:moveTo>
                  <a:lnTo>
                    <a:pt x="556" y="0"/>
                  </a:lnTo>
                  <a:lnTo>
                    <a:pt x="556" y="21"/>
                  </a:lnTo>
                  <a:lnTo>
                    <a:pt x="467" y="21"/>
                  </a:lnTo>
                  <a:lnTo>
                    <a:pt x="467" y="0"/>
                  </a:lnTo>
                  <a:close/>
                  <a:moveTo>
                    <a:pt x="623" y="0"/>
                  </a:moveTo>
                  <a:lnTo>
                    <a:pt x="712" y="0"/>
                  </a:lnTo>
                  <a:lnTo>
                    <a:pt x="712" y="21"/>
                  </a:lnTo>
                  <a:lnTo>
                    <a:pt x="623" y="21"/>
                  </a:lnTo>
                  <a:lnTo>
                    <a:pt x="623" y="0"/>
                  </a:lnTo>
                  <a:close/>
                  <a:moveTo>
                    <a:pt x="779" y="0"/>
                  </a:moveTo>
                  <a:lnTo>
                    <a:pt x="868" y="0"/>
                  </a:lnTo>
                  <a:lnTo>
                    <a:pt x="868" y="21"/>
                  </a:lnTo>
                  <a:lnTo>
                    <a:pt x="779" y="21"/>
                  </a:lnTo>
                  <a:lnTo>
                    <a:pt x="779" y="0"/>
                  </a:lnTo>
                  <a:close/>
                  <a:moveTo>
                    <a:pt x="935" y="0"/>
                  </a:moveTo>
                  <a:lnTo>
                    <a:pt x="1024" y="0"/>
                  </a:lnTo>
                  <a:lnTo>
                    <a:pt x="1024" y="21"/>
                  </a:lnTo>
                  <a:lnTo>
                    <a:pt x="935" y="21"/>
                  </a:lnTo>
                  <a:lnTo>
                    <a:pt x="935" y="0"/>
                  </a:lnTo>
                  <a:close/>
                  <a:moveTo>
                    <a:pt x="1090" y="0"/>
                  </a:moveTo>
                  <a:lnTo>
                    <a:pt x="1179" y="0"/>
                  </a:lnTo>
                  <a:lnTo>
                    <a:pt x="1179" y="21"/>
                  </a:lnTo>
                  <a:lnTo>
                    <a:pt x="1090" y="21"/>
                  </a:lnTo>
                  <a:lnTo>
                    <a:pt x="1090" y="0"/>
                  </a:lnTo>
                  <a:close/>
                  <a:moveTo>
                    <a:pt x="1247" y="0"/>
                  </a:moveTo>
                  <a:lnTo>
                    <a:pt x="1336" y="0"/>
                  </a:lnTo>
                  <a:lnTo>
                    <a:pt x="1336" y="21"/>
                  </a:lnTo>
                  <a:lnTo>
                    <a:pt x="1247" y="21"/>
                  </a:lnTo>
                  <a:lnTo>
                    <a:pt x="1247" y="0"/>
                  </a:lnTo>
                  <a:close/>
                  <a:moveTo>
                    <a:pt x="1402" y="0"/>
                  </a:moveTo>
                  <a:lnTo>
                    <a:pt x="1491" y="0"/>
                  </a:lnTo>
                  <a:lnTo>
                    <a:pt x="1491" y="21"/>
                  </a:lnTo>
                  <a:lnTo>
                    <a:pt x="1402" y="21"/>
                  </a:lnTo>
                  <a:lnTo>
                    <a:pt x="1402" y="0"/>
                  </a:lnTo>
                  <a:close/>
                  <a:moveTo>
                    <a:pt x="1558" y="0"/>
                  </a:moveTo>
                  <a:lnTo>
                    <a:pt x="1647" y="0"/>
                  </a:lnTo>
                  <a:lnTo>
                    <a:pt x="1647" y="21"/>
                  </a:lnTo>
                  <a:lnTo>
                    <a:pt x="1558" y="21"/>
                  </a:lnTo>
                  <a:lnTo>
                    <a:pt x="1558" y="0"/>
                  </a:lnTo>
                  <a:close/>
                  <a:moveTo>
                    <a:pt x="1714" y="0"/>
                  </a:moveTo>
                  <a:lnTo>
                    <a:pt x="1803" y="0"/>
                  </a:lnTo>
                  <a:lnTo>
                    <a:pt x="1803" y="21"/>
                  </a:lnTo>
                  <a:lnTo>
                    <a:pt x="1714" y="21"/>
                  </a:lnTo>
                  <a:lnTo>
                    <a:pt x="1714" y="0"/>
                  </a:lnTo>
                  <a:close/>
                  <a:moveTo>
                    <a:pt x="1870" y="0"/>
                  </a:moveTo>
                  <a:lnTo>
                    <a:pt x="1959" y="0"/>
                  </a:lnTo>
                  <a:lnTo>
                    <a:pt x="1959" y="21"/>
                  </a:lnTo>
                  <a:lnTo>
                    <a:pt x="1870" y="21"/>
                  </a:lnTo>
                  <a:lnTo>
                    <a:pt x="1870" y="0"/>
                  </a:lnTo>
                  <a:close/>
                  <a:moveTo>
                    <a:pt x="2026" y="0"/>
                  </a:moveTo>
                  <a:lnTo>
                    <a:pt x="2115" y="0"/>
                  </a:lnTo>
                  <a:lnTo>
                    <a:pt x="2115" y="21"/>
                  </a:lnTo>
                  <a:lnTo>
                    <a:pt x="2026" y="21"/>
                  </a:lnTo>
                  <a:lnTo>
                    <a:pt x="2026" y="0"/>
                  </a:lnTo>
                  <a:close/>
                  <a:moveTo>
                    <a:pt x="2181" y="0"/>
                  </a:moveTo>
                  <a:lnTo>
                    <a:pt x="2271" y="0"/>
                  </a:lnTo>
                  <a:lnTo>
                    <a:pt x="2271" y="21"/>
                  </a:lnTo>
                  <a:lnTo>
                    <a:pt x="2181" y="21"/>
                  </a:lnTo>
                  <a:lnTo>
                    <a:pt x="2181" y="0"/>
                  </a:lnTo>
                  <a:close/>
                  <a:moveTo>
                    <a:pt x="2337" y="0"/>
                  </a:moveTo>
                  <a:lnTo>
                    <a:pt x="2426" y="0"/>
                  </a:lnTo>
                  <a:lnTo>
                    <a:pt x="2426" y="21"/>
                  </a:lnTo>
                  <a:lnTo>
                    <a:pt x="2337" y="21"/>
                  </a:lnTo>
                  <a:lnTo>
                    <a:pt x="2337" y="0"/>
                  </a:lnTo>
                  <a:close/>
                  <a:moveTo>
                    <a:pt x="2494" y="0"/>
                  </a:moveTo>
                  <a:lnTo>
                    <a:pt x="2583" y="0"/>
                  </a:lnTo>
                  <a:lnTo>
                    <a:pt x="2583" y="21"/>
                  </a:lnTo>
                  <a:lnTo>
                    <a:pt x="2494" y="21"/>
                  </a:lnTo>
                  <a:lnTo>
                    <a:pt x="2494" y="0"/>
                  </a:lnTo>
                  <a:close/>
                  <a:moveTo>
                    <a:pt x="2649" y="0"/>
                  </a:moveTo>
                  <a:lnTo>
                    <a:pt x="2738" y="0"/>
                  </a:lnTo>
                  <a:lnTo>
                    <a:pt x="2738" y="21"/>
                  </a:lnTo>
                  <a:lnTo>
                    <a:pt x="2649" y="21"/>
                  </a:lnTo>
                  <a:lnTo>
                    <a:pt x="2649" y="0"/>
                  </a:lnTo>
                  <a:close/>
                  <a:moveTo>
                    <a:pt x="2805" y="0"/>
                  </a:moveTo>
                  <a:lnTo>
                    <a:pt x="2894" y="0"/>
                  </a:lnTo>
                  <a:lnTo>
                    <a:pt x="2894" y="21"/>
                  </a:lnTo>
                  <a:lnTo>
                    <a:pt x="2805" y="21"/>
                  </a:lnTo>
                  <a:lnTo>
                    <a:pt x="2805" y="0"/>
                  </a:lnTo>
                  <a:close/>
                  <a:moveTo>
                    <a:pt x="2960" y="0"/>
                  </a:moveTo>
                  <a:lnTo>
                    <a:pt x="3050" y="0"/>
                  </a:lnTo>
                  <a:lnTo>
                    <a:pt x="3050" y="21"/>
                  </a:lnTo>
                  <a:lnTo>
                    <a:pt x="2960" y="21"/>
                  </a:lnTo>
                  <a:lnTo>
                    <a:pt x="2960" y="0"/>
                  </a:lnTo>
                  <a:close/>
                  <a:moveTo>
                    <a:pt x="3117" y="0"/>
                  </a:moveTo>
                  <a:lnTo>
                    <a:pt x="3206" y="0"/>
                  </a:lnTo>
                  <a:lnTo>
                    <a:pt x="3206" y="21"/>
                  </a:lnTo>
                  <a:lnTo>
                    <a:pt x="3117" y="21"/>
                  </a:lnTo>
                  <a:lnTo>
                    <a:pt x="3117" y="0"/>
                  </a:lnTo>
                  <a:close/>
                  <a:moveTo>
                    <a:pt x="3273" y="0"/>
                  </a:moveTo>
                  <a:lnTo>
                    <a:pt x="3362" y="0"/>
                  </a:lnTo>
                  <a:lnTo>
                    <a:pt x="3362" y="21"/>
                  </a:lnTo>
                  <a:lnTo>
                    <a:pt x="3273" y="21"/>
                  </a:lnTo>
                  <a:lnTo>
                    <a:pt x="3273" y="0"/>
                  </a:lnTo>
                  <a:close/>
                  <a:moveTo>
                    <a:pt x="3428" y="0"/>
                  </a:moveTo>
                  <a:lnTo>
                    <a:pt x="3517" y="0"/>
                  </a:lnTo>
                  <a:lnTo>
                    <a:pt x="3517" y="21"/>
                  </a:lnTo>
                  <a:lnTo>
                    <a:pt x="3428" y="21"/>
                  </a:lnTo>
                  <a:lnTo>
                    <a:pt x="3428" y="0"/>
                  </a:lnTo>
                  <a:close/>
                  <a:moveTo>
                    <a:pt x="3584" y="0"/>
                  </a:moveTo>
                  <a:lnTo>
                    <a:pt x="3673" y="0"/>
                  </a:lnTo>
                  <a:lnTo>
                    <a:pt x="3673" y="21"/>
                  </a:lnTo>
                  <a:lnTo>
                    <a:pt x="3584" y="21"/>
                  </a:lnTo>
                  <a:lnTo>
                    <a:pt x="3584" y="0"/>
                  </a:lnTo>
                  <a:close/>
                  <a:moveTo>
                    <a:pt x="3741" y="0"/>
                  </a:moveTo>
                  <a:lnTo>
                    <a:pt x="3830" y="0"/>
                  </a:lnTo>
                  <a:lnTo>
                    <a:pt x="3830" y="21"/>
                  </a:lnTo>
                  <a:lnTo>
                    <a:pt x="3741" y="21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986994" y="1326765"/>
            <a:ext cx="2558230" cy="1252543"/>
            <a:chOff x="1732994" y="1237865"/>
            <a:chExt cx="2558230" cy="1252543"/>
          </a:xfrm>
        </p:grpSpPr>
        <p:sp>
          <p:nvSpPr>
            <p:cNvPr id="55" name="Rectangle 8"/>
            <p:cNvSpPr>
              <a:spLocks noChangeArrowheads="1"/>
            </p:cNvSpPr>
            <p:nvPr/>
          </p:nvSpPr>
          <p:spPr bwMode="auto">
            <a:xfrm>
              <a:off x="1732994" y="1237865"/>
              <a:ext cx="2558230" cy="1252543"/>
            </a:xfrm>
            <a:prstGeom prst="rect">
              <a:avLst/>
            </a:prstGeom>
            <a:gradFill rotWithShape="1">
              <a:gsLst>
                <a:gs pos="0">
                  <a:srgbClr val="FFFF66"/>
                </a:gs>
                <a:gs pos="50000">
                  <a:srgbClr val="FFFFA7"/>
                </a:gs>
                <a:gs pos="100000">
                  <a:srgbClr val="FFFF66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 dirty="0"/>
            </a:p>
          </p:txBody>
        </p:sp>
        <p:sp>
          <p:nvSpPr>
            <p:cNvPr id="56" name="Text Box 9"/>
            <p:cNvSpPr txBox="1">
              <a:spLocks noChangeArrowheads="1"/>
            </p:cNvSpPr>
            <p:nvPr/>
          </p:nvSpPr>
          <p:spPr bwMode="gray">
            <a:xfrm>
              <a:off x="1815518" y="1394433"/>
              <a:ext cx="2393183" cy="9633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rIns="45720" bIns="137160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spcAft>
                  <a:spcPct val="20000"/>
                </a:spcAft>
                <a:buClrTx/>
                <a:buFontTx/>
                <a:buNone/>
              </a:pPr>
              <a:r>
                <a:rPr lang="en-US" sz="2300" dirty="0">
                  <a:solidFill>
                    <a:srgbClr val="333399"/>
                  </a:solidFill>
                  <a:latin typeface="Arial Narrow" pitchFamily="34" charset="0"/>
                  <a:cs typeface="Arial" pitchFamily="34" charset="0"/>
                </a:rPr>
                <a:t>Clinical Outcomes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spcAft>
                  <a:spcPct val="20000"/>
                </a:spcAft>
                <a:buClrTx/>
                <a:buFontTx/>
                <a:buNone/>
              </a:pPr>
              <a:r>
                <a:rPr lang="en-US" sz="2300" dirty="0">
                  <a:solidFill>
                    <a:srgbClr val="333399"/>
                  </a:solidFill>
                  <a:latin typeface="Arial Narrow" pitchFamily="34" charset="0"/>
                  <a:cs typeface="Arial" pitchFamily="34" charset="0"/>
                </a:rPr>
                <a:t>Research</a:t>
              </a:r>
            </a:p>
          </p:txBody>
        </p:sp>
      </p:grpSp>
      <p:sp>
        <p:nvSpPr>
          <p:cNvPr id="58" name="Text Box 16"/>
          <p:cNvSpPr txBox="1">
            <a:spLocks noChangeArrowheads="1"/>
          </p:cNvSpPr>
          <p:nvPr/>
        </p:nvSpPr>
        <p:spPr bwMode="auto">
          <a:xfrm>
            <a:off x="5041900" y="4329250"/>
            <a:ext cx="4432300" cy="2046150"/>
          </a:xfrm>
          <a:prstGeom prst="rect">
            <a:avLst/>
          </a:prstGeom>
          <a:solidFill>
            <a:srgbClr val="E2E1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6881" tIns="48440" rIns="96881" bIns="48440"/>
          <a:lstStyle/>
          <a:p>
            <a:pPr marL="185015" indent="-185015" algn="l">
              <a:buClr>
                <a:schemeClr val="tx1"/>
              </a:buClr>
              <a:buFont typeface="Webdings" pitchFamily="18" charset="2"/>
              <a:buChar char="4"/>
            </a:pPr>
            <a:r>
              <a:rPr lang="en-US" sz="1300" b="1" dirty="0">
                <a:solidFill>
                  <a:srgbClr val="292929"/>
                </a:solidFill>
              </a:rPr>
              <a:t>Retrospective database analysis</a:t>
            </a:r>
          </a:p>
          <a:p>
            <a:pPr marL="642215" lvl="1" indent="-185015" algn="l">
              <a:buClr>
                <a:schemeClr val="tx1"/>
              </a:buClr>
              <a:buFont typeface="Arial" pitchFamily="34" charset="0"/>
              <a:buChar char="-"/>
            </a:pPr>
            <a:r>
              <a:rPr lang="en-US" sz="1300" dirty="0">
                <a:solidFill>
                  <a:srgbClr val="292929"/>
                </a:solidFill>
              </a:rPr>
              <a:t>Public databases such as MEPS, NAMCS, NHAMCS</a:t>
            </a:r>
          </a:p>
          <a:p>
            <a:pPr marL="642215" lvl="1" indent="-185015" algn="l">
              <a:buClr>
                <a:schemeClr val="tx1"/>
              </a:buClr>
              <a:buFont typeface="Arial" pitchFamily="34" charset="0"/>
              <a:buChar char="-"/>
            </a:pPr>
            <a:r>
              <a:rPr lang="en-US" sz="1300" dirty="0">
                <a:solidFill>
                  <a:srgbClr val="292929"/>
                </a:solidFill>
              </a:rPr>
              <a:t>Insurance claims databases such as Pharmetrics/IMS, WLP-HIRD, and UNH-Ingenix</a:t>
            </a:r>
          </a:p>
          <a:p>
            <a:pPr marL="185015" indent="-185015" algn="l">
              <a:buClr>
                <a:schemeClr val="tx1"/>
              </a:buClr>
              <a:buFont typeface="Webdings" pitchFamily="18" charset="2"/>
              <a:buChar char="4"/>
            </a:pPr>
            <a:r>
              <a:rPr lang="en-US" sz="1300" b="1" dirty="0">
                <a:solidFill>
                  <a:srgbClr val="292929"/>
                </a:solidFill>
              </a:rPr>
              <a:t>Cross sectional database analysis</a:t>
            </a:r>
          </a:p>
          <a:p>
            <a:pPr marL="642215" lvl="1" indent="-185015" algn="l">
              <a:buClr>
                <a:schemeClr val="tx1"/>
              </a:buClr>
              <a:buFont typeface="Arial" pitchFamily="34" charset="0"/>
              <a:buChar char="-"/>
            </a:pPr>
            <a:r>
              <a:rPr lang="en-US" sz="1300" dirty="0">
                <a:solidFill>
                  <a:srgbClr val="292929"/>
                </a:solidFill>
              </a:rPr>
              <a:t>Abstracted medical charts/EMR data analysis </a:t>
            </a:r>
          </a:p>
          <a:p>
            <a:pPr marL="642215" lvl="1" indent="-185015" algn="l">
              <a:buClr>
                <a:schemeClr val="tx1"/>
              </a:buClr>
              <a:buFont typeface="Arial" pitchFamily="34" charset="0"/>
              <a:buChar char="-"/>
            </a:pPr>
            <a:r>
              <a:rPr lang="en-US" sz="1300" dirty="0">
                <a:solidFill>
                  <a:srgbClr val="292929"/>
                </a:solidFill>
              </a:rPr>
              <a:t>In patient hospital database such as Premier and UHC databases </a:t>
            </a:r>
            <a:r>
              <a:rPr lang="en-US" sz="1300" b="1" dirty="0">
                <a:solidFill>
                  <a:srgbClr val="292929"/>
                </a:solidFill>
              </a:rPr>
              <a:t>(No Prior Experience)</a:t>
            </a:r>
            <a:r>
              <a:rPr lang="en-US" sz="1300" dirty="0">
                <a:solidFill>
                  <a:srgbClr val="292929"/>
                </a:solidFill>
              </a:rPr>
              <a:t>	</a:t>
            </a:r>
            <a:endParaRPr lang="en-US" sz="1500" dirty="0">
              <a:solidFill>
                <a:srgbClr val="292929"/>
              </a:solidFill>
            </a:endParaRPr>
          </a:p>
        </p:txBody>
      </p:sp>
      <p:sp>
        <p:nvSpPr>
          <p:cNvPr id="60" name="Text Box 15"/>
          <p:cNvSpPr txBox="1">
            <a:spLocks noChangeArrowheads="1"/>
          </p:cNvSpPr>
          <p:nvPr/>
        </p:nvSpPr>
        <p:spPr bwMode="auto">
          <a:xfrm>
            <a:off x="431800" y="4329251"/>
            <a:ext cx="4432300" cy="2054953"/>
          </a:xfrm>
          <a:prstGeom prst="rect">
            <a:avLst/>
          </a:prstGeom>
          <a:solidFill>
            <a:srgbClr val="E2E1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6881" tIns="48440" rIns="96881" bIns="48440"/>
          <a:lstStyle/>
          <a:p>
            <a:pPr marL="185015" indent="-185015" algn="l">
              <a:buClr>
                <a:schemeClr val="tx1"/>
              </a:buClr>
              <a:buFont typeface="Webdings" pitchFamily="18" charset="2"/>
              <a:buChar char="4"/>
            </a:pPr>
            <a:r>
              <a:rPr lang="en-US" sz="1300" dirty="0">
                <a:solidFill>
                  <a:srgbClr val="292929"/>
                </a:solidFill>
              </a:rPr>
              <a:t>Treatment </a:t>
            </a:r>
            <a:r>
              <a:rPr lang="en-US" sz="1300" dirty="0"/>
              <a:t>pattern</a:t>
            </a:r>
            <a:r>
              <a:rPr lang="en-US" sz="1300" dirty="0">
                <a:solidFill>
                  <a:srgbClr val="292929"/>
                </a:solidFill>
              </a:rPr>
              <a:t> analysis</a:t>
            </a:r>
          </a:p>
          <a:p>
            <a:pPr marL="642215" lvl="1" indent="-185015" algn="l">
              <a:buClr>
                <a:schemeClr val="tx1"/>
              </a:buClr>
              <a:buFont typeface="Arial" pitchFamily="34" charset="0"/>
              <a:buChar char="-"/>
            </a:pPr>
            <a:r>
              <a:rPr lang="en-US" sz="1300" dirty="0">
                <a:solidFill>
                  <a:srgbClr val="292929"/>
                </a:solidFill>
              </a:rPr>
              <a:t>Are physicians prescribing drugs correctly (guideline adherence, dose, switch /augment)?</a:t>
            </a:r>
          </a:p>
          <a:p>
            <a:pPr marL="642215" lvl="1" indent="-185015" algn="l">
              <a:buClr>
                <a:schemeClr val="tx1"/>
              </a:buClr>
              <a:buFont typeface="Arial" pitchFamily="34" charset="0"/>
              <a:buChar char="-"/>
            </a:pPr>
            <a:r>
              <a:rPr lang="en-US" sz="1300" dirty="0">
                <a:solidFill>
                  <a:srgbClr val="292929"/>
                </a:solidFill>
              </a:rPr>
              <a:t>Are patients taking drugs as per prescriber’s instructions (adherence and compliance)?</a:t>
            </a:r>
          </a:p>
          <a:p>
            <a:pPr marL="185015" indent="-185015" algn="l">
              <a:buClr>
                <a:schemeClr val="tx1"/>
              </a:buClr>
              <a:buFont typeface="Webdings" pitchFamily="18" charset="2"/>
              <a:buChar char="4"/>
            </a:pPr>
            <a:r>
              <a:rPr lang="en-US" sz="1300" dirty="0">
                <a:solidFill>
                  <a:srgbClr val="292929"/>
                </a:solidFill>
              </a:rPr>
              <a:t>Analysis of clinical benefits of drugs/treatments</a:t>
            </a:r>
          </a:p>
          <a:p>
            <a:pPr marL="642215" lvl="1" indent="-185015" algn="l">
              <a:buClr>
                <a:schemeClr val="tx1"/>
              </a:buClr>
              <a:buFont typeface="Arial" pitchFamily="34" charset="0"/>
              <a:buChar char="-"/>
            </a:pPr>
            <a:r>
              <a:rPr lang="en-US" sz="1300" dirty="0">
                <a:solidFill>
                  <a:srgbClr val="292929"/>
                </a:solidFill>
              </a:rPr>
              <a:t>Are existing treatments meeting care needs?</a:t>
            </a:r>
          </a:p>
          <a:p>
            <a:pPr marL="642215" lvl="1" indent="-185015" algn="l">
              <a:buClr>
                <a:schemeClr val="tx1"/>
              </a:buClr>
              <a:buFont typeface="Arial" pitchFamily="34" charset="0"/>
              <a:buChar char="-"/>
            </a:pPr>
            <a:r>
              <a:rPr lang="en-US" sz="1300" dirty="0">
                <a:solidFill>
                  <a:srgbClr val="292929"/>
                </a:solidFill>
              </a:rPr>
              <a:t>Which treatment is associated with lower risk and rate of disease outcomes (i.e. mortality)</a:t>
            </a:r>
          </a:p>
        </p:txBody>
      </p:sp>
      <p:sp>
        <p:nvSpPr>
          <p:cNvPr id="61" name="Text Box 10"/>
          <p:cNvSpPr txBox="1">
            <a:spLocks noChangeArrowheads="1"/>
          </p:cNvSpPr>
          <p:nvPr/>
        </p:nvSpPr>
        <p:spPr bwMode="auto">
          <a:xfrm>
            <a:off x="0" y="0"/>
            <a:ext cx="1561646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34950" indent="-234950" algn="l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buNone/>
            </a:pPr>
            <a:r>
              <a:rPr lang="en-US" b="1" dirty="0">
                <a:solidFill>
                  <a:srgbClr val="969696"/>
                </a:solidFill>
              </a:rPr>
              <a:t>Mu Sigma Capability</a:t>
            </a:r>
          </a:p>
        </p:txBody>
      </p:sp>
      <p:sp>
        <p:nvSpPr>
          <p:cNvPr id="62" name="Rectangle 12"/>
          <p:cNvSpPr>
            <a:spLocks noChangeArrowheads="1"/>
          </p:cNvSpPr>
          <p:nvPr/>
        </p:nvSpPr>
        <p:spPr bwMode="auto">
          <a:xfrm>
            <a:off x="5029200" y="3823319"/>
            <a:ext cx="4445000" cy="469704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6881" tIns="48440" rIns="96881" bIns="48440" anchor="ctr"/>
          <a:lstStyle/>
          <a:p>
            <a:pPr marL="185015" indent="-185015"/>
            <a:r>
              <a:rPr lang="en-US" sz="1900" dirty="0">
                <a:solidFill>
                  <a:schemeClr val="bg1"/>
                </a:solidFill>
              </a:rPr>
              <a:t>Mu Sigma Capabilities</a:t>
            </a:r>
          </a:p>
        </p:txBody>
      </p:sp>
      <p:sp>
        <p:nvSpPr>
          <p:cNvPr id="63" name="Rectangle 13"/>
          <p:cNvSpPr>
            <a:spLocks noChangeArrowheads="1"/>
          </p:cNvSpPr>
          <p:nvPr/>
        </p:nvSpPr>
        <p:spPr bwMode="auto">
          <a:xfrm>
            <a:off x="431800" y="3823319"/>
            <a:ext cx="4432299" cy="469704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6881" tIns="48440" rIns="96881" bIns="48440" anchor="ctr"/>
          <a:lstStyle/>
          <a:p>
            <a:pPr marL="185015" indent="-185015"/>
            <a:r>
              <a:rPr lang="en-US" sz="1900" dirty="0">
                <a:solidFill>
                  <a:schemeClr val="bg1"/>
                </a:solidFill>
              </a:rPr>
              <a:t>Key Questions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 Sigma helps clients determine and disseminate economic value of drugs to maximize product pricing and reimbursement</a:t>
            </a:r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4538795" y="1752117"/>
            <a:ext cx="5116460" cy="1353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881" tIns="48440" rIns="96881" bIns="4844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1600" i="1" dirty="0">
                <a:solidFill>
                  <a:srgbClr val="292929"/>
                </a:solidFill>
              </a:rPr>
              <a:t>Simulation of clinical trial results on real world population and analysis of competing treatments on ‘real world’ data to estimate impact on medical resource utilization and total cost of care</a:t>
            </a:r>
          </a:p>
          <a:p>
            <a:pPr algn="ctr">
              <a:buClr>
                <a:schemeClr val="tx1"/>
              </a:buClr>
            </a:pPr>
            <a:endParaRPr lang="en-US" sz="1600" i="1" dirty="0">
              <a:solidFill>
                <a:srgbClr val="292929"/>
              </a:solidFill>
            </a:endParaRPr>
          </a:p>
        </p:txBody>
      </p:sp>
      <p:sp>
        <p:nvSpPr>
          <p:cNvPr id="4" name="Line 11"/>
          <p:cNvSpPr>
            <a:spLocks noChangeShapeType="1"/>
          </p:cNvSpPr>
          <p:nvPr/>
        </p:nvSpPr>
        <p:spPr bwMode="auto">
          <a:xfrm>
            <a:off x="330094" y="3698916"/>
            <a:ext cx="91601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96881" tIns="48440" rIns="96881" bIns="48440"/>
          <a:lstStyle/>
          <a:p>
            <a:endParaRPr lang="en-US" dirty="0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1435100" y="1270001"/>
            <a:ext cx="3052763" cy="1624013"/>
            <a:chOff x="728" y="1224"/>
            <a:chExt cx="1923" cy="1023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728" y="1224"/>
              <a:ext cx="1923" cy="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745" y="1240"/>
              <a:ext cx="1900" cy="976"/>
            </a:xfrm>
            <a:prstGeom prst="rect">
              <a:avLst/>
            </a:prstGeom>
            <a:solidFill>
              <a:srgbClr val="BCC4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745" y="1240"/>
              <a:ext cx="1900" cy="976"/>
            </a:xfrm>
            <a:prstGeom prst="rect">
              <a:avLst/>
            </a:prstGeom>
            <a:noFill/>
            <a:ln w="5">
              <a:solidFill>
                <a:srgbClr val="BCC4B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732" y="1227"/>
              <a:ext cx="1900" cy="97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732" y="1227"/>
              <a:ext cx="1900" cy="977"/>
            </a:xfrm>
            <a:prstGeom prst="rect">
              <a:avLst/>
            </a:prstGeom>
            <a:noFill/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1922" y="1319"/>
              <a:ext cx="619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Pharmaceutical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076" y="1416"/>
              <a:ext cx="265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Safety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1889" y="1976"/>
              <a:ext cx="669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Complex Clinical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959" y="2073"/>
              <a:ext cx="205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Cost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115" y="2073"/>
              <a:ext cx="62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2139" y="2073"/>
              <a:ext cx="108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of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2205" y="2073"/>
              <a:ext cx="62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2229" y="2073"/>
              <a:ext cx="205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Care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029" y="1957"/>
              <a:ext cx="518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Comparative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015" y="2055"/>
              <a:ext cx="527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Effectiveness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926" y="1319"/>
              <a:ext cx="720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Clinical Outcomes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1074" y="1416"/>
              <a:ext cx="379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Research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1701" y="1227"/>
              <a:ext cx="1" cy="33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1701" y="1903"/>
              <a:ext cx="1" cy="30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732" y="1734"/>
              <a:ext cx="118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2473" y="1734"/>
              <a:ext cx="159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857" y="1571"/>
              <a:ext cx="1623" cy="338"/>
            </a:xfrm>
            <a:prstGeom prst="rect">
              <a:avLst/>
            </a:prstGeom>
            <a:solidFill>
              <a:srgbClr val="BCC4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857" y="1571"/>
              <a:ext cx="1623" cy="338"/>
            </a:xfrm>
            <a:prstGeom prst="rect">
              <a:avLst/>
            </a:prstGeom>
            <a:noFill/>
            <a:ln w="5">
              <a:solidFill>
                <a:srgbClr val="BCC4B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29" name="Picture 2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0" y="1565"/>
              <a:ext cx="1623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850" y="1565"/>
              <a:ext cx="1623" cy="338"/>
            </a:xfrm>
            <a:prstGeom prst="rect">
              <a:avLst/>
            </a:prstGeom>
            <a:noFill/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1081" y="1600"/>
              <a:ext cx="1266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 Narrow" pitchFamily="34" charset="0"/>
                  <a:cs typeface="Arial" pitchFamily="34" charset="0"/>
                </a:rPr>
                <a:t>INTEGRATED RESEARCH NETWORK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919" y="1772"/>
              <a:ext cx="1612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 Narrow" pitchFamily="34" charset="0"/>
                  <a:cs typeface="Arial" pitchFamily="34" charset="0"/>
                </a:rPr>
                <a:t>COLLABORATIVE OUTCOMES ARCHITECTURE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Freeform 31"/>
            <p:cNvSpPr>
              <a:spLocks noEditPoints="1"/>
            </p:cNvSpPr>
            <p:nvPr/>
          </p:nvSpPr>
          <p:spPr bwMode="auto">
            <a:xfrm>
              <a:off x="1009" y="1731"/>
              <a:ext cx="1276" cy="7"/>
            </a:xfrm>
            <a:custGeom>
              <a:avLst/>
              <a:gdLst/>
              <a:ahLst/>
              <a:cxnLst>
                <a:cxn ang="0">
                  <a:pos x="89" y="0"/>
                </a:cxn>
                <a:cxn ang="0">
                  <a:pos x="0" y="21"/>
                </a:cxn>
                <a:cxn ang="0">
                  <a:pos x="156" y="0"/>
                </a:cxn>
                <a:cxn ang="0">
                  <a:pos x="245" y="21"/>
                </a:cxn>
                <a:cxn ang="0">
                  <a:pos x="156" y="0"/>
                </a:cxn>
                <a:cxn ang="0">
                  <a:pos x="400" y="0"/>
                </a:cxn>
                <a:cxn ang="0">
                  <a:pos x="311" y="21"/>
                </a:cxn>
                <a:cxn ang="0">
                  <a:pos x="467" y="0"/>
                </a:cxn>
                <a:cxn ang="0">
                  <a:pos x="556" y="21"/>
                </a:cxn>
                <a:cxn ang="0">
                  <a:pos x="467" y="0"/>
                </a:cxn>
                <a:cxn ang="0">
                  <a:pos x="712" y="0"/>
                </a:cxn>
                <a:cxn ang="0">
                  <a:pos x="623" y="21"/>
                </a:cxn>
                <a:cxn ang="0">
                  <a:pos x="779" y="0"/>
                </a:cxn>
                <a:cxn ang="0">
                  <a:pos x="868" y="21"/>
                </a:cxn>
                <a:cxn ang="0">
                  <a:pos x="779" y="0"/>
                </a:cxn>
                <a:cxn ang="0">
                  <a:pos x="1024" y="0"/>
                </a:cxn>
                <a:cxn ang="0">
                  <a:pos x="935" y="21"/>
                </a:cxn>
                <a:cxn ang="0">
                  <a:pos x="1090" y="0"/>
                </a:cxn>
                <a:cxn ang="0">
                  <a:pos x="1179" y="21"/>
                </a:cxn>
                <a:cxn ang="0">
                  <a:pos x="1090" y="0"/>
                </a:cxn>
                <a:cxn ang="0">
                  <a:pos x="1336" y="0"/>
                </a:cxn>
                <a:cxn ang="0">
                  <a:pos x="1247" y="21"/>
                </a:cxn>
                <a:cxn ang="0">
                  <a:pos x="1402" y="0"/>
                </a:cxn>
                <a:cxn ang="0">
                  <a:pos x="1491" y="21"/>
                </a:cxn>
                <a:cxn ang="0">
                  <a:pos x="1402" y="0"/>
                </a:cxn>
                <a:cxn ang="0">
                  <a:pos x="1647" y="0"/>
                </a:cxn>
                <a:cxn ang="0">
                  <a:pos x="1558" y="21"/>
                </a:cxn>
                <a:cxn ang="0">
                  <a:pos x="1714" y="0"/>
                </a:cxn>
                <a:cxn ang="0">
                  <a:pos x="1803" y="21"/>
                </a:cxn>
                <a:cxn ang="0">
                  <a:pos x="1714" y="0"/>
                </a:cxn>
                <a:cxn ang="0">
                  <a:pos x="1959" y="0"/>
                </a:cxn>
                <a:cxn ang="0">
                  <a:pos x="1870" y="21"/>
                </a:cxn>
                <a:cxn ang="0">
                  <a:pos x="2026" y="0"/>
                </a:cxn>
                <a:cxn ang="0">
                  <a:pos x="2115" y="21"/>
                </a:cxn>
                <a:cxn ang="0">
                  <a:pos x="2026" y="0"/>
                </a:cxn>
                <a:cxn ang="0">
                  <a:pos x="2271" y="0"/>
                </a:cxn>
                <a:cxn ang="0">
                  <a:pos x="2181" y="21"/>
                </a:cxn>
                <a:cxn ang="0">
                  <a:pos x="2337" y="0"/>
                </a:cxn>
                <a:cxn ang="0">
                  <a:pos x="2426" y="21"/>
                </a:cxn>
                <a:cxn ang="0">
                  <a:pos x="2337" y="0"/>
                </a:cxn>
                <a:cxn ang="0">
                  <a:pos x="2583" y="0"/>
                </a:cxn>
                <a:cxn ang="0">
                  <a:pos x="2494" y="21"/>
                </a:cxn>
                <a:cxn ang="0">
                  <a:pos x="2649" y="0"/>
                </a:cxn>
                <a:cxn ang="0">
                  <a:pos x="2738" y="21"/>
                </a:cxn>
                <a:cxn ang="0">
                  <a:pos x="2649" y="0"/>
                </a:cxn>
                <a:cxn ang="0">
                  <a:pos x="2894" y="0"/>
                </a:cxn>
                <a:cxn ang="0">
                  <a:pos x="2805" y="21"/>
                </a:cxn>
                <a:cxn ang="0">
                  <a:pos x="2960" y="0"/>
                </a:cxn>
                <a:cxn ang="0">
                  <a:pos x="3050" y="21"/>
                </a:cxn>
                <a:cxn ang="0">
                  <a:pos x="2960" y="0"/>
                </a:cxn>
                <a:cxn ang="0">
                  <a:pos x="3206" y="0"/>
                </a:cxn>
                <a:cxn ang="0">
                  <a:pos x="3117" y="21"/>
                </a:cxn>
                <a:cxn ang="0">
                  <a:pos x="3273" y="0"/>
                </a:cxn>
                <a:cxn ang="0">
                  <a:pos x="3362" y="21"/>
                </a:cxn>
                <a:cxn ang="0">
                  <a:pos x="3273" y="0"/>
                </a:cxn>
                <a:cxn ang="0">
                  <a:pos x="3517" y="0"/>
                </a:cxn>
                <a:cxn ang="0">
                  <a:pos x="3428" y="21"/>
                </a:cxn>
                <a:cxn ang="0">
                  <a:pos x="3584" y="0"/>
                </a:cxn>
                <a:cxn ang="0">
                  <a:pos x="3673" y="21"/>
                </a:cxn>
                <a:cxn ang="0">
                  <a:pos x="3584" y="0"/>
                </a:cxn>
                <a:cxn ang="0">
                  <a:pos x="3830" y="0"/>
                </a:cxn>
                <a:cxn ang="0">
                  <a:pos x="3741" y="21"/>
                </a:cxn>
              </a:cxnLst>
              <a:rect l="0" t="0" r="r" b="b"/>
              <a:pathLst>
                <a:path w="3830" h="21">
                  <a:moveTo>
                    <a:pt x="0" y="0"/>
                  </a:moveTo>
                  <a:lnTo>
                    <a:pt x="89" y="0"/>
                  </a:lnTo>
                  <a:lnTo>
                    <a:pt x="8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156" y="0"/>
                  </a:moveTo>
                  <a:lnTo>
                    <a:pt x="245" y="0"/>
                  </a:lnTo>
                  <a:lnTo>
                    <a:pt x="245" y="21"/>
                  </a:lnTo>
                  <a:lnTo>
                    <a:pt x="156" y="21"/>
                  </a:lnTo>
                  <a:lnTo>
                    <a:pt x="156" y="0"/>
                  </a:lnTo>
                  <a:close/>
                  <a:moveTo>
                    <a:pt x="311" y="0"/>
                  </a:moveTo>
                  <a:lnTo>
                    <a:pt x="400" y="0"/>
                  </a:lnTo>
                  <a:lnTo>
                    <a:pt x="400" y="21"/>
                  </a:lnTo>
                  <a:lnTo>
                    <a:pt x="311" y="21"/>
                  </a:lnTo>
                  <a:lnTo>
                    <a:pt x="311" y="0"/>
                  </a:lnTo>
                  <a:close/>
                  <a:moveTo>
                    <a:pt x="467" y="0"/>
                  </a:moveTo>
                  <a:lnTo>
                    <a:pt x="556" y="0"/>
                  </a:lnTo>
                  <a:lnTo>
                    <a:pt x="556" y="21"/>
                  </a:lnTo>
                  <a:lnTo>
                    <a:pt x="467" y="21"/>
                  </a:lnTo>
                  <a:lnTo>
                    <a:pt x="467" y="0"/>
                  </a:lnTo>
                  <a:close/>
                  <a:moveTo>
                    <a:pt x="623" y="0"/>
                  </a:moveTo>
                  <a:lnTo>
                    <a:pt x="712" y="0"/>
                  </a:lnTo>
                  <a:lnTo>
                    <a:pt x="712" y="21"/>
                  </a:lnTo>
                  <a:lnTo>
                    <a:pt x="623" y="21"/>
                  </a:lnTo>
                  <a:lnTo>
                    <a:pt x="623" y="0"/>
                  </a:lnTo>
                  <a:close/>
                  <a:moveTo>
                    <a:pt x="779" y="0"/>
                  </a:moveTo>
                  <a:lnTo>
                    <a:pt x="868" y="0"/>
                  </a:lnTo>
                  <a:lnTo>
                    <a:pt x="868" y="21"/>
                  </a:lnTo>
                  <a:lnTo>
                    <a:pt x="779" y="21"/>
                  </a:lnTo>
                  <a:lnTo>
                    <a:pt x="779" y="0"/>
                  </a:lnTo>
                  <a:close/>
                  <a:moveTo>
                    <a:pt x="935" y="0"/>
                  </a:moveTo>
                  <a:lnTo>
                    <a:pt x="1024" y="0"/>
                  </a:lnTo>
                  <a:lnTo>
                    <a:pt x="1024" y="21"/>
                  </a:lnTo>
                  <a:lnTo>
                    <a:pt x="935" y="21"/>
                  </a:lnTo>
                  <a:lnTo>
                    <a:pt x="935" y="0"/>
                  </a:lnTo>
                  <a:close/>
                  <a:moveTo>
                    <a:pt x="1090" y="0"/>
                  </a:moveTo>
                  <a:lnTo>
                    <a:pt x="1179" y="0"/>
                  </a:lnTo>
                  <a:lnTo>
                    <a:pt x="1179" y="21"/>
                  </a:lnTo>
                  <a:lnTo>
                    <a:pt x="1090" y="21"/>
                  </a:lnTo>
                  <a:lnTo>
                    <a:pt x="1090" y="0"/>
                  </a:lnTo>
                  <a:close/>
                  <a:moveTo>
                    <a:pt x="1247" y="0"/>
                  </a:moveTo>
                  <a:lnTo>
                    <a:pt x="1336" y="0"/>
                  </a:lnTo>
                  <a:lnTo>
                    <a:pt x="1336" y="21"/>
                  </a:lnTo>
                  <a:lnTo>
                    <a:pt x="1247" y="21"/>
                  </a:lnTo>
                  <a:lnTo>
                    <a:pt x="1247" y="0"/>
                  </a:lnTo>
                  <a:close/>
                  <a:moveTo>
                    <a:pt x="1402" y="0"/>
                  </a:moveTo>
                  <a:lnTo>
                    <a:pt x="1491" y="0"/>
                  </a:lnTo>
                  <a:lnTo>
                    <a:pt x="1491" y="21"/>
                  </a:lnTo>
                  <a:lnTo>
                    <a:pt x="1402" y="21"/>
                  </a:lnTo>
                  <a:lnTo>
                    <a:pt x="1402" y="0"/>
                  </a:lnTo>
                  <a:close/>
                  <a:moveTo>
                    <a:pt x="1558" y="0"/>
                  </a:moveTo>
                  <a:lnTo>
                    <a:pt x="1647" y="0"/>
                  </a:lnTo>
                  <a:lnTo>
                    <a:pt x="1647" y="21"/>
                  </a:lnTo>
                  <a:lnTo>
                    <a:pt x="1558" y="21"/>
                  </a:lnTo>
                  <a:lnTo>
                    <a:pt x="1558" y="0"/>
                  </a:lnTo>
                  <a:close/>
                  <a:moveTo>
                    <a:pt x="1714" y="0"/>
                  </a:moveTo>
                  <a:lnTo>
                    <a:pt x="1803" y="0"/>
                  </a:lnTo>
                  <a:lnTo>
                    <a:pt x="1803" y="21"/>
                  </a:lnTo>
                  <a:lnTo>
                    <a:pt x="1714" y="21"/>
                  </a:lnTo>
                  <a:lnTo>
                    <a:pt x="1714" y="0"/>
                  </a:lnTo>
                  <a:close/>
                  <a:moveTo>
                    <a:pt x="1870" y="0"/>
                  </a:moveTo>
                  <a:lnTo>
                    <a:pt x="1959" y="0"/>
                  </a:lnTo>
                  <a:lnTo>
                    <a:pt x="1959" y="21"/>
                  </a:lnTo>
                  <a:lnTo>
                    <a:pt x="1870" y="21"/>
                  </a:lnTo>
                  <a:lnTo>
                    <a:pt x="1870" y="0"/>
                  </a:lnTo>
                  <a:close/>
                  <a:moveTo>
                    <a:pt x="2026" y="0"/>
                  </a:moveTo>
                  <a:lnTo>
                    <a:pt x="2115" y="0"/>
                  </a:lnTo>
                  <a:lnTo>
                    <a:pt x="2115" y="21"/>
                  </a:lnTo>
                  <a:lnTo>
                    <a:pt x="2026" y="21"/>
                  </a:lnTo>
                  <a:lnTo>
                    <a:pt x="2026" y="0"/>
                  </a:lnTo>
                  <a:close/>
                  <a:moveTo>
                    <a:pt x="2181" y="0"/>
                  </a:moveTo>
                  <a:lnTo>
                    <a:pt x="2271" y="0"/>
                  </a:lnTo>
                  <a:lnTo>
                    <a:pt x="2271" y="21"/>
                  </a:lnTo>
                  <a:lnTo>
                    <a:pt x="2181" y="21"/>
                  </a:lnTo>
                  <a:lnTo>
                    <a:pt x="2181" y="0"/>
                  </a:lnTo>
                  <a:close/>
                  <a:moveTo>
                    <a:pt x="2337" y="0"/>
                  </a:moveTo>
                  <a:lnTo>
                    <a:pt x="2426" y="0"/>
                  </a:lnTo>
                  <a:lnTo>
                    <a:pt x="2426" y="21"/>
                  </a:lnTo>
                  <a:lnTo>
                    <a:pt x="2337" y="21"/>
                  </a:lnTo>
                  <a:lnTo>
                    <a:pt x="2337" y="0"/>
                  </a:lnTo>
                  <a:close/>
                  <a:moveTo>
                    <a:pt x="2494" y="0"/>
                  </a:moveTo>
                  <a:lnTo>
                    <a:pt x="2583" y="0"/>
                  </a:lnTo>
                  <a:lnTo>
                    <a:pt x="2583" y="21"/>
                  </a:lnTo>
                  <a:lnTo>
                    <a:pt x="2494" y="21"/>
                  </a:lnTo>
                  <a:lnTo>
                    <a:pt x="2494" y="0"/>
                  </a:lnTo>
                  <a:close/>
                  <a:moveTo>
                    <a:pt x="2649" y="0"/>
                  </a:moveTo>
                  <a:lnTo>
                    <a:pt x="2738" y="0"/>
                  </a:lnTo>
                  <a:lnTo>
                    <a:pt x="2738" y="21"/>
                  </a:lnTo>
                  <a:lnTo>
                    <a:pt x="2649" y="21"/>
                  </a:lnTo>
                  <a:lnTo>
                    <a:pt x="2649" y="0"/>
                  </a:lnTo>
                  <a:close/>
                  <a:moveTo>
                    <a:pt x="2805" y="0"/>
                  </a:moveTo>
                  <a:lnTo>
                    <a:pt x="2894" y="0"/>
                  </a:lnTo>
                  <a:lnTo>
                    <a:pt x="2894" y="21"/>
                  </a:lnTo>
                  <a:lnTo>
                    <a:pt x="2805" y="21"/>
                  </a:lnTo>
                  <a:lnTo>
                    <a:pt x="2805" y="0"/>
                  </a:lnTo>
                  <a:close/>
                  <a:moveTo>
                    <a:pt x="2960" y="0"/>
                  </a:moveTo>
                  <a:lnTo>
                    <a:pt x="3050" y="0"/>
                  </a:lnTo>
                  <a:lnTo>
                    <a:pt x="3050" y="21"/>
                  </a:lnTo>
                  <a:lnTo>
                    <a:pt x="2960" y="21"/>
                  </a:lnTo>
                  <a:lnTo>
                    <a:pt x="2960" y="0"/>
                  </a:lnTo>
                  <a:close/>
                  <a:moveTo>
                    <a:pt x="3117" y="0"/>
                  </a:moveTo>
                  <a:lnTo>
                    <a:pt x="3206" y="0"/>
                  </a:lnTo>
                  <a:lnTo>
                    <a:pt x="3206" y="21"/>
                  </a:lnTo>
                  <a:lnTo>
                    <a:pt x="3117" y="21"/>
                  </a:lnTo>
                  <a:lnTo>
                    <a:pt x="3117" y="0"/>
                  </a:lnTo>
                  <a:close/>
                  <a:moveTo>
                    <a:pt x="3273" y="0"/>
                  </a:moveTo>
                  <a:lnTo>
                    <a:pt x="3362" y="0"/>
                  </a:lnTo>
                  <a:lnTo>
                    <a:pt x="3362" y="21"/>
                  </a:lnTo>
                  <a:lnTo>
                    <a:pt x="3273" y="21"/>
                  </a:lnTo>
                  <a:lnTo>
                    <a:pt x="3273" y="0"/>
                  </a:lnTo>
                  <a:close/>
                  <a:moveTo>
                    <a:pt x="3428" y="0"/>
                  </a:moveTo>
                  <a:lnTo>
                    <a:pt x="3517" y="0"/>
                  </a:lnTo>
                  <a:lnTo>
                    <a:pt x="3517" y="21"/>
                  </a:lnTo>
                  <a:lnTo>
                    <a:pt x="3428" y="21"/>
                  </a:lnTo>
                  <a:lnTo>
                    <a:pt x="3428" y="0"/>
                  </a:lnTo>
                  <a:close/>
                  <a:moveTo>
                    <a:pt x="3584" y="0"/>
                  </a:moveTo>
                  <a:lnTo>
                    <a:pt x="3673" y="0"/>
                  </a:lnTo>
                  <a:lnTo>
                    <a:pt x="3673" y="21"/>
                  </a:lnTo>
                  <a:lnTo>
                    <a:pt x="3584" y="21"/>
                  </a:lnTo>
                  <a:lnTo>
                    <a:pt x="3584" y="0"/>
                  </a:lnTo>
                  <a:close/>
                  <a:moveTo>
                    <a:pt x="3741" y="0"/>
                  </a:moveTo>
                  <a:lnTo>
                    <a:pt x="3830" y="0"/>
                  </a:lnTo>
                  <a:lnTo>
                    <a:pt x="3830" y="21"/>
                  </a:lnTo>
                  <a:lnTo>
                    <a:pt x="3741" y="21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745" y="1240"/>
              <a:ext cx="1900" cy="976"/>
            </a:xfrm>
            <a:prstGeom prst="rect">
              <a:avLst/>
            </a:prstGeom>
            <a:solidFill>
              <a:srgbClr val="BCC4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745" y="1240"/>
              <a:ext cx="1900" cy="976"/>
            </a:xfrm>
            <a:prstGeom prst="rect">
              <a:avLst/>
            </a:prstGeom>
            <a:noFill/>
            <a:ln w="5">
              <a:solidFill>
                <a:srgbClr val="BCC4B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732" y="1227"/>
              <a:ext cx="1900" cy="97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732" y="1227"/>
              <a:ext cx="1900" cy="977"/>
            </a:xfrm>
            <a:prstGeom prst="rect">
              <a:avLst/>
            </a:prstGeom>
            <a:noFill/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1922" y="1319"/>
              <a:ext cx="57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Clinical</a:t>
              </a:r>
              <a:r>
                <a:rPr kumimoji="0" lang="en-US" sz="1000" b="1" i="0" u="none" strike="noStrike" cap="none" normalizeH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 Outcomes</a:t>
              </a: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baseline="0" dirty="0">
                  <a:solidFill>
                    <a:srgbClr val="333399"/>
                  </a:solidFill>
                  <a:latin typeface="Arial Narrow" pitchFamily="34" charset="0"/>
                  <a:cs typeface="Arial" pitchFamily="34" charset="0"/>
                </a:rPr>
                <a:t>Research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1889" y="1960"/>
              <a:ext cx="695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Humanistic Outcomes</a:t>
              </a: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>
                  <a:solidFill>
                    <a:srgbClr val="333399"/>
                  </a:solidFill>
                  <a:latin typeface="Arial Narrow" pitchFamily="34" charset="0"/>
                  <a:cs typeface="Arial" pitchFamily="34" charset="0"/>
                </a:rPr>
                <a:t>Research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Rectangle 43"/>
            <p:cNvSpPr>
              <a:spLocks noChangeArrowheads="1"/>
            </p:cNvSpPr>
            <p:nvPr/>
          </p:nvSpPr>
          <p:spPr bwMode="auto">
            <a:xfrm>
              <a:off x="2229" y="2073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Rectangle 44"/>
            <p:cNvSpPr>
              <a:spLocks noChangeArrowheads="1"/>
            </p:cNvSpPr>
            <p:nvPr/>
          </p:nvSpPr>
          <p:spPr bwMode="auto">
            <a:xfrm>
              <a:off x="989" y="1957"/>
              <a:ext cx="57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Health Economics</a:t>
              </a: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>
                  <a:solidFill>
                    <a:srgbClr val="333399"/>
                  </a:solidFill>
                  <a:latin typeface="Arial Narrow" pitchFamily="34" charset="0"/>
                  <a:cs typeface="Arial" pitchFamily="34" charset="0"/>
                </a:rPr>
                <a:t>Research</a:t>
              </a: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Rectangle 46"/>
            <p:cNvSpPr>
              <a:spLocks noChangeArrowheads="1"/>
            </p:cNvSpPr>
            <p:nvPr/>
          </p:nvSpPr>
          <p:spPr bwMode="auto">
            <a:xfrm>
              <a:off x="830" y="1359"/>
              <a:ext cx="805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Descriptive</a:t>
              </a:r>
              <a:r>
                <a:rPr kumimoji="0" lang="en-US" sz="1000" b="1" i="0" u="none" strike="noStrike" cap="none" normalizeH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 Epidemiology</a:t>
              </a:r>
            </a:p>
          </p:txBody>
        </p:sp>
        <p:sp>
          <p:nvSpPr>
            <p:cNvPr id="43" name="Line 48"/>
            <p:cNvSpPr>
              <a:spLocks noChangeShapeType="1"/>
            </p:cNvSpPr>
            <p:nvPr/>
          </p:nvSpPr>
          <p:spPr bwMode="auto">
            <a:xfrm>
              <a:off x="1701" y="1227"/>
              <a:ext cx="1" cy="33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Line 49"/>
            <p:cNvSpPr>
              <a:spLocks noChangeShapeType="1"/>
            </p:cNvSpPr>
            <p:nvPr/>
          </p:nvSpPr>
          <p:spPr bwMode="auto">
            <a:xfrm>
              <a:off x="1701" y="1903"/>
              <a:ext cx="1" cy="30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Line 50"/>
            <p:cNvSpPr>
              <a:spLocks noChangeShapeType="1"/>
            </p:cNvSpPr>
            <p:nvPr/>
          </p:nvSpPr>
          <p:spPr bwMode="auto">
            <a:xfrm>
              <a:off x="732" y="1734"/>
              <a:ext cx="118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Line 51"/>
            <p:cNvSpPr>
              <a:spLocks noChangeShapeType="1"/>
            </p:cNvSpPr>
            <p:nvPr/>
          </p:nvSpPr>
          <p:spPr bwMode="auto">
            <a:xfrm>
              <a:off x="2473" y="1734"/>
              <a:ext cx="159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Rectangle 52"/>
            <p:cNvSpPr>
              <a:spLocks noChangeArrowheads="1"/>
            </p:cNvSpPr>
            <p:nvPr/>
          </p:nvSpPr>
          <p:spPr bwMode="auto">
            <a:xfrm>
              <a:off x="857" y="1571"/>
              <a:ext cx="1623" cy="338"/>
            </a:xfrm>
            <a:prstGeom prst="rect">
              <a:avLst/>
            </a:prstGeom>
            <a:solidFill>
              <a:srgbClr val="BCC4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857" y="1571"/>
              <a:ext cx="1623" cy="338"/>
            </a:xfrm>
            <a:prstGeom prst="rect">
              <a:avLst/>
            </a:prstGeom>
            <a:noFill/>
            <a:ln w="5">
              <a:solidFill>
                <a:srgbClr val="BCC4B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49" name="Picture 5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0" y="1565"/>
              <a:ext cx="1623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" name="Rectangle 55"/>
            <p:cNvSpPr>
              <a:spLocks noChangeArrowheads="1"/>
            </p:cNvSpPr>
            <p:nvPr/>
          </p:nvSpPr>
          <p:spPr bwMode="auto">
            <a:xfrm>
              <a:off x="850" y="1565"/>
              <a:ext cx="1623" cy="338"/>
            </a:xfrm>
            <a:prstGeom prst="rect">
              <a:avLst/>
            </a:prstGeom>
            <a:noFill/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1265" y="1600"/>
              <a:ext cx="907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 Narrow" pitchFamily="34" charset="0"/>
                  <a:cs typeface="Arial" pitchFamily="34" charset="0"/>
                </a:rPr>
                <a:t>CONSULTATIVE</a:t>
              </a:r>
              <a:r>
                <a:rPr kumimoji="0" lang="en-US" sz="900" b="1" i="0" u="none" strike="noStrike" cap="none" normalizeH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 Narrow" pitchFamily="34" charset="0"/>
                  <a:cs typeface="Arial" pitchFamily="34" charset="0"/>
                </a:rPr>
                <a:t> ENGAGEMENT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Rectangle 57"/>
            <p:cNvSpPr>
              <a:spLocks noChangeArrowheads="1"/>
            </p:cNvSpPr>
            <p:nvPr/>
          </p:nvSpPr>
          <p:spPr bwMode="auto">
            <a:xfrm>
              <a:off x="1223" y="1772"/>
              <a:ext cx="957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 Narrow" pitchFamily="34" charset="0"/>
                  <a:cs typeface="Arial" pitchFamily="34" charset="0"/>
                </a:rPr>
                <a:t>COLLABORATIVE ENGAGEMENT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Freeform 58"/>
            <p:cNvSpPr>
              <a:spLocks noEditPoints="1"/>
            </p:cNvSpPr>
            <p:nvPr/>
          </p:nvSpPr>
          <p:spPr bwMode="auto">
            <a:xfrm>
              <a:off x="1009" y="1731"/>
              <a:ext cx="1276" cy="7"/>
            </a:xfrm>
            <a:custGeom>
              <a:avLst/>
              <a:gdLst/>
              <a:ahLst/>
              <a:cxnLst>
                <a:cxn ang="0">
                  <a:pos x="89" y="0"/>
                </a:cxn>
                <a:cxn ang="0">
                  <a:pos x="0" y="21"/>
                </a:cxn>
                <a:cxn ang="0">
                  <a:pos x="156" y="0"/>
                </a:cxn>
                <a:cxn ang="0">
                  <a:pos x="245" y="21"/>
                </a:cxn>
                <a:cxn ang="0">
                  <a:pos x="156" y="0"/>
                </a:cxn>
                <a:cxn ang="0">
                  <a:pos x="400" y="0"/>
                </a:cxn>
                <a:cxn ang="0">
                  <a:pos x="311" y="21"/>
                </a:cxn>
                <a:cxn ang="0">
                  <a:pos x="467" y="0"/>
                </a:cxn>
                <a:cxn ang="0">
                  <a:pos x="556" y="21"/>
                </a:cxn>
                <a:cxn ang="0">
                  <a:pos x="467" y="0"/>
                </a:cxn>
                <a:cxn ang="0">
                  <a:pos x="712" y="0"/>
                </a:cxn>
                <a:cxn ang="0">
                  <a:pos x="623" y="21"/>
                </a:cxn>
                <a:cxn ang="0">
                  <a:pos x="779" y="0"/>
                </a:cxn>
                <a:cxn ang="0">
                  <a:pos x="868" y="21"/>
                </a:cxn>
                <a:cxn ang="0">
                  <a:pos x="779" y="0"/>
                </a:cxn>
                <a:cxn ang="0">
                  <a:pos x="1024" y="0"/>
                </a:cxn>
                <a:cxn ang="0">
                  <a:pos x="935" y="21"/>
                </a:cxn>
                <a:cxn ang="0">
                  <a:pos x="1090" y="0"/>
                </a:cxn>
                <a:cxn ang="0">
                  <a:pos x="1179" y="21"/>
                </a:cxn>
                <a:cxn ang="0">
                  <a:pos x="1090" y="0"/>
                </a:cxn>
                <a:cxn ang="0">
                  <a:pos x="1336" y="0"/>
                </a:cxn>
                <a:cxn ang="0">
                  <a:pos x="1247" y="21"/>
                </a:cxn>
                <a:cxn ang="0">
                  <a:pos x="1402" y="0"/>
                </a:cxn>
                <a:cxn ang="0">
                  <a:pos x="1491" y="21"/>
                </a:cxn>
                <a:cxn ang="0">
                  <a:pos x="1402" y="0"/>
                </a:cxn>
                <a:cxn ang="0">
                  <a:pos x="1647" y="0"/>
                </a:cxn>
                <a:cxn ang="0">
                  <a:pos x="1558" y="21"/>
                </a:cxn>
                <a:cxn ang="0">
                  <a:pos x="1714" y="0"/>
                </a:cxn>
                <a:cxn ang="0">
                  <a:pos x="1803" y="21"/>
                </a:cxn>
                <a:cxn ang="0">
                  <a:pos x="1714" y="0"/>
                </a:cxn>
                <a:cxn ang="0">
                  <a:pos x="1959" y="0"/>
                </a:cxn>
                <a:cxn ang="0">
                  <a:pos x="1870" y="21"/>
                </a:cxn>
                <a:cxn ang="0">
                  <a:pos x="2026" y="0"/>
                </a:cxn>
                <a:cxn ang="0">
                  <a:pos x="2115" y="21"/>
                </a:cxn>
                <a:cxn ang="0">
                  <a:pos x="2026" y="0"/>
                </a:cxn>
                <a:cxn ang="0">
                  <a:pos x="2271" y="0"/>
                </a:cxn>
                <a:cxn ang="0">
                  <a:pos x="2181" y="21"/>
                </a:cxn>
                <a:cxn ang="0">
                  <a:pos x="2337" y="0"/>
                </a:cxn>
                <a:cxn ang="0">
                  <a:pos x="2426" y="21"/>
                </a:cxn>
                <a:cxn ang="0">
                  <a:pos x="2337" y="0"/>
                </a:cxn>
                <a:cxn ang="0">
                  <a:pos x="2583" y="0"/>
                </a:cxn>
                <a:cxn ang="0">
                  <a:pos x="2494" y="21"/>
                </a:cxn>
                <a:cxn ang="0">
                  <a:pos x="2649" y="0"/>
                </a:cxn>
                <a:cxn ang="0">
                  <a:pos x="2738" y="21"/>
                </a:cxn>
                <a:cxn ang="0">
                  <a:pos x="2649" y="0"/>
                </a:cxn>
                <a:cxn ang="0">
                  <a:pos x="2894" y="0"/>
                </a:cxn>
                <a:cxn ang="0">
                  <a:pos x="2805" y="21"/>
                </a:cxn>
                <a:cxn ang="0">
                  <a:pos x="2960" y="0"/>
                </a:cxn>
                <a:cxn ang="0">
                  <a:pos x="3050" y="21"/>
                </a:cxn>
                <a:cxn ang="0">
                  <a:pos x="2960" y="0"/>
                </a:cxn>
                <a:cxn ang="0">
                  <a:pos x="3206" y="0"/>
                </a:cxn>
                <a:cxn ang="0">
                  <a:pos x="3117" y="21"/>
                </a:cxn>
                <a:cxn ang="0">
                  <a:pos x="3273" y="0"/>
                </a:cxn>
                <a:cxn ang="0">
                  <a:pos x="3362" y="21"/>
                </a:cxn>
                <a:cxn ang="0">
                  <a:pos x="3273" y="0"/>
                </a:cxn>
                <a:cxn ang="0">
                  <a:pos x="3517" y="0"/>
                </a:cxn>
                <a:cxn ang="0">
                  <a:pos x="3428" y="21"/>
                </a:cxn>
                <a:cxn ang="0">
                  <a:pos x="3584" y="0"/>
                </a:cxn>
                <a:cxn ang="0">
                  <a:pos x="3673" y="21"/>
                </a:cxn>
                <a:cxn ang="0">
                  <a:pos x="3584" y="0"/>
                </a:cxn>
                <a:cxn ang="0">
                  <a:pos x="3830" y="0"/>
                </a:cxn>
                <a:cxn ang="0">
                  <a:pos x="3741" y="21"/>
                </a:cxn>
              </a:cxnLst>
              <a:rect l="0" t="0" r="r" b="b"/>
              <a:pathLst>
                <a:path w="3830" h="21">
                  <a:moveTo>
                    <a:pt x="0" y="0"/>
                  </a:moveTo>
                  <a:lnTo>
                    <a:pt x="89" y="0"/>
                  </a:lnTo>
                  <a:lnTo>
                    <a:pt x="8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156" y="0"/>
                  </a:moveTo>
                  <a:lnTo>
                    <a:pt x="245" y="0"/>
                  </a:lnTo>
                  <a:lnTo>
                    <a:pt x="245" y="21"/>
                  </a:lnTo>
                  <a:lnTo>
                    <a:pt x="156" y="21"/>
                  </a:lnTo>
                  <a:lnTo>
                    <a:pt x="156" y="0"/>
                  </a:lnTo>
                  <a:close/>
                  <a:moveTo>
                    <a:pt x="311" y="0"/>
                  </a:moveTo>
                  <a:lnTo>
                    <a:pt x="400" y="0"/>
                  </a:lnTo>
                  <a:lnTo>
                    <a:pt x="400" y="21"/>
                  </a:lnTo>
                  <a:lnTo>
                    <a:pt x="311" y="21"/>
                  </a:lnTo>
                  <a:lnTo>
                    <a:pt x="311" y="0"/>
                  </a:lnTo>
                  <a:close/>
                  <a:moveTo>
                    <a:pt x="467" y="0"/>
                  </a:moveTo>
                  <a:lnTo>
                    <a:pt x="556" y="0"/>
                  </a:lnTo>
                  <a:lnTo>
                    <a:pt x="556" y="21"/>
                  </a:lnTo>
                  <a:lnTo>
                    <a:pt x="467" y="21"/>
                  </a:lnTo>
                  <a:lnTo>
                    <a:pt x="467" y="0"/>
                  </a:lnTo>
                  <a:close/>
                  <a:moveTo>
                    <a:pt x="623" y="0"/>
                  </a:moveTo>
                  <a:lnTo>
                    <a:pt x="712" y="0"/>
                  </a:lnTo>
                  <a:lnTo>
                    <a:pt x="712" y="21"/>
                  </a:lnTo>
                  <a:lnTo>
                    <a:pt x="623" y="21"/>
                  </a:lnTo>
                  <a:lnTo>
                    <a:pt x="623" y="0"/>
                  </a:lnTo>
                  <a:close/>
                  <a:moveTo>
                    <a:pt x="779" y="0"/>
                  </a:moveTo>
                  <a:lnTo>
                    <a:pt x="868" y="0"/>
                  </a:lnTo>
                  <a:lnTo>
                    <a:pt x="868" y="21"/>
                  </a:lnTo>
                  <a:lnTo>
                    <a:pt x="779" y="21"/>
                  </a:lnTo>
                  <a:lnTo>
                    <a:pt x="779" y="0"/>
                  </a:lnTo>
                  <a:close/>
                  <a:moveTo>
                    <a:pt x="935" y="0"/>
                  </a:moveTo>
                  <a:lnTo>
                    <a:pt x="1024" y="0"/>
                  </a:lnTo>
                  <a:lnTo>
                    <a:pt x="1024" y="21"/>
                  </a:lnTo>
                  <a:lnTo>
                    <a:pt x="935" y="21"/>
                  </a:lnTo>
                  <a:lnTo>
                    <a:pt x="935" y="0"/>
                  </a:lnTo>
                  <a:close/>
                  <a:moveTo>
                    <a:pt x="1090" y="0"/>
                  </a:moveTo>
                  <a:lnTo>
                    <a:pt x="1179" y="0"/>
                  </a:lnTo>
                  <a:lnTo>
                    <a:pt x="1179" y="21"/>
                  </a:lnTo>
                  <a:lnTo>
                    <a:pt x="1090" y="21"/>
                  </a:lnTo>
                  <a:lnTo>
                    <a:pt x="1090" y="0"/>
                  </a:lnTo>
                  <a:close/>
                  <a:moveTo>
                    <a:pt x="1247" y="0"/>
                  </a:moveTo>
                  <a:lnTo>
                    <a:pt x="1336" y="0"/>
                  </a:lnTo>
                  <a:lnTo>
                    <a:pt x="1336" y="21"/>
                  </a:lnTo>
                  <a:lnTo>
                    <a:pt x="1247" y="21"/>
                  </a:lnTo>
                  <a:lnTo>
                    <a:pt x="1247" y="0"/>
                  </a:lnTo>
                  <a:close/>
                  <a:moveTo>
                    <a:pt x="1402" y="0"/>
                  </a:moveTo>
                  <a:lnTo>
                    <a:pt x="1491" y="0"/>
                  </a:lnTo>
                  <a:lnTo>
                    <a:pt x="1491" y="21"/>
                  </a:lnTo>
                  <a:lnTo>
                    <a:pt x="1402" y="21"/>
                  </a:lnTo>
                  <a:lnTo>
                    <a:pt x="1402" y="0"/>
                  </a:lnTo>
                  <a:close/>
                  <a:moveTo>
                    <a:pt x="1558" y="0"/>
                  </a:moveTo>
                  <a:lnTo>
                    <a:pt x="1647" y="0"/>
                  </a:lnTo>
                  <a:lnTo>
                    <a:pt x="1647" y="21"/>
                  </a:lnTo>
                  <a:lnTo>
                    <a:pt x="1558" y="21"/>
                  </a:lnTo>
                  <a:lnTo>
                    <a:pt x="1558" y="0"/>
                  </a:lnTo>
                  <a:close/>
                  <a:moveTo>
                    <a:pt x="1714" y="0"/>
                  </a:moveTo>
                  <a:lnTo>
                    <a:pt x="1803" y="0"/>
                  </a:lnTo>
                  <a:lnTo>
                    <a:pt x="1803" y="21"/>
                  </a:lnTo>
                  <a:lnTo>
                    <a:pt x="1714" y="21"/>
                  </a:lnTo>
                  <a:lnTo>
                    <a:pt x="1714" y="0"/>
                  </a:lnTo>
                  <a:close/>
                  <a:moveTo>
                    <a:pt x="1870" y="0"/>
                  </a:moveTo>
                  <a:lnTo>
                    <a:pt x="1959" y="0"/>
                  </a:lnTo>
                  <a:lnTo>
                    <a:pt x="1959" y="21"/>
                  </a:lnTo>
                  <a:lnTo>
                    <a:pt x="1870" y="21"/>
                  </a:lnTo>
                  <a:lnTo>
                    <a:pt x="1870" y="0"/>
                  </a:lnTo>
                  <a:close/>
                  <a:moveTo>
                    <a:pt x="2026" y="0"/>
                  </a:moveTo>
                  <a:lnTo>
                    <a:pt x="2115" y="0"/>
                  </a:lnTo>
                  <a:lnTo>
                    <a:pt x="2115" y="21"/>
                  </a:lnTo>
                  <a:lnTo>
                    <a:pt x="2026" y="21"/>
                  </a:lnTo>
                  <a:lnTo>
                    <a:pt x="2026" y="0"/>
                  </a:lnTo>
                  <a:close/>
                  <a:moveTo>
                    <a:pt x="2181" y="0"/>
                  </a:moveTo>
                  <a:lnTo>
                    <a:pt x="2271" y="0"/>
                  </a:lnTo>
                  <a:lnTo>
                    <a:pt x="2271" y="21"/>
                  </a:lnTo>
                  <a:lnTo>
                    <a:pt x="2181" y="21"/>
                  </a:lnTo>
                  <a:lnTo>
                    <a:pt x="2181" y="0"/>
                  </a:lnTo>
                  <a:close/>
                  <a:moveTo>
                    <a:pt x="2337" y="0"/>
                  </a:moveTo>
                  <a:lnTo>
                    <a:pt x="2426" y="0"/>
                  </a:lnTo>
                  <a:lnTo>
                    <a:pt x="2426" y="21"/>
                  </a:lnTo>
                  <a:lnTo>
                    <a:pt x="2337" y="21"/>
                  </a:lnTo>
                  <a:lnTo>
                    <a:pt x="2337" y="0"/>
                  </a:lnTo>
                  <a:close/>
                  <a:moveTo>
                    <a:pt x="2494" y="0"/>
                  </a:moveTo>
                  <a:lnTo>
                    <a:pt x="2583" y="0"/>
                  </a:lnTo>
                  <a:lnTo>
                    <a:pt x="2583" y="21"/>
                  </a:lnTo>
                  <a:lnTo>
                    <a:pt x="2494" y="21"/>
                  </a:lnTo>
                  <a:lnTo>
                    <a:pt x="2494" y="0"/>
                  </a:lnTo>
                  <a:close/>
                  <a:moveTo>
                    <a:pt x="2649" y="0"/>
                  </a:moveTo>
                  <a:lnTo>
                    <a:pt x="2738" y="0"/>
                  </a:lnTo>
                  <a:lnTo>
                    <a:pt x="2738" y="21"/>
                  </a:lnTo>
                  <a:lnTo>
                    <a:pt x="2649" y="21"/>
                  </a:lnTo>
                  <a:lnTo>
                    <a:pt x="2649" y="0"/>
                  </a:lnTo>
                  <a:close/>
                  <a:moveTo>
                    <a:pt x="2805" y="0"/>
                  </a:moveTo>
                  <a:lnTo>
                    <a:pt x="2894" y="0"/>
                  </a:lnTo>
                  <a:lnTo>
                    <a:pt x="2894" y="21"/>
                  </a:lnTo>
                  <a:lnTo>
                    <a:pt x="2805" y="21"/>
                  </a:lnTo>
                  <a:lnTo>
                    <a:pt x="2805" y="0"/>
                  </a:lnTo>
                  <a:close/>
                  <a:moveTo>
                    <a:pt x="2960" y="0"/>
                  </a:moveTo>
                  <a:lnTo>
                    <a:pt x="3050" y="0"/>
                  </a:lnTo>
                  <a:lnTo>
                    <a:pt x="3050" y="21"/>
                  </a:lnTo>
                  <a:lnTo>
                    <a:pt x="2960" y="21"/>
                  </a:lnTo>
                  <a:lnTo>
                    <a:pt x="2960" y="0"/>
                  </a:lnTo>
                  <a:close/>
                  <a:moveTo>
                    <a:pt x="3117" y="0"/>
                  </a:moveTo>
                  <a:lnTo>
                    <a:pt x="3206" y="0"/>
                  </a:lnTo>
                  <a:lnTo>
                    <a:pt x="3206" y="21"/>
                  </a:lnTo>
                  <a:lnTo>
                    <a:pt x="3117" y="21"/>
                  </a:lnTo>
                  <a:lnTo>
                    <a:pt x="3117" y="0"/>
                  </a:lnTo>
                  <a:close/>
                  <a:moveTo>
                    <a:pt x="3273" y="0"/>
                  </a:moveTo>
                  <a:lnTo>
                    <a:pt x="3362" y="0"/>
                  </a:lnTo>
                  <a:lnTo>
                    <a:pt x="3362" y="21"/>
                  </a:lnTo>
                  <a:lnTo>
                    <a:pt x="3273" y="21"/>
                  </a:lnTo>
                  <a:lnTo>
                    <a:pt x="3273" y="0"/>
                  </a:lnTo>
                  <a:close/>
                  <a:moveTo>
                    <a:pt x="3428" y="0"/>
                  </a:moveTo>
                  <a:lnTo>
                    <a:pt x="3517" y="0"/>
                  </a:lnTo>
                  <a:lnTo>
                    <a:pt x="3517" y="21"/>
                  </a:lnTo>
                  <a:lnTo>
                    <a:pt x="3428" y="21"/>
                  </a:lnTo>
                  <a:lnTo>
                    <a:pt x="3428" y="0"/>
                  </a:lnTo>
                  <a:close/>
                  <a:moveTo>
                    <a:pt x="3584" y="0"/>
                  </a:moveTo>
                  <a:lnTo>
                    <a:pt x="3673" y="0"/>
                  </a:lnTo>
                  <a:lnTo>
                    <a:pt x="3673" y="21"/>
                  </a:lnTo>
                  <a:lnTo>
                    <a:pt x="3584" y="21"/>
                  </a:lnTo>
                  <a:lnTo>
                    <a:pt x="3584" y="0"/>
                  </a:lnTo>
                  <a:close/>
                  <a:moveTo>
                    <a:pt x="3741" y="0"/>
                  </a:moveTo>
                  <a:lnTo>
                    <a:pt x="3830" y="0"/>
                  </a:lnTo>
                  <a:lnTo>
                    <a:pt x="3830" y="21"/>
                  </a:lnTo>
                  <a:lnTo>
                    <a:pt x="3741" y="21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31747" y="2359241"/>
            <a:ext cx="2558230" cy="1252543"/>
            <a:chOff x="165047" y="2333841"/>
            <a:chExt cx="2558230" cy="1252543"/>
          </a:xfrm>
        </p:grpSpPr>
        <p:sp>
          <p:nvSpPr>
            <p:cNvPr id="55" name="Rectangle 8"/>
            <p:cNvSpPr>
              <a:spLocks noChangeArrowheads="1"/>
            </p:cNvSpPr>
            <p:nvPr/>
          </p:nvSpPr>
          <p:spPr bwMode="auto">
            <a:xfrm>
              <a:off x="165047" y="2333841"/>
              <a:ext cx="2558230" cy="1252543"/>
            </a:xfrm>
            <a:prstGeom prst="rect">
              <a:avLst/>
            </a:prstGeom>
            <a:gradFill rotWithShape="1">
              <a:gsLst>
                <a:gs pos="0">
                  <a:srgbClr val="FFFF66"/>
                </a:gs>
                <a:gs pos="50000">
                  <a:srgbClr val="FFFFA2"/>
                </a:gs>
                <a:gs pos="100000">
                  <a:srgbClr val="FFFF66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6881" tIns="48440" rIns="96881" bIns="48440" anchor="ctr"/>
            <a:lstStyle/>
            <a:p>
              <a:endParaRPr lang="en-US" b="0" dirty="0"/>
            </a:p>
          </p:txBody>
        </p:sp>
        <p:sp>
          <p:nvSpPr>
            <p:cNvPr id="56" name="Text Box 9"/>
            <p:cNvSpPr txBox="1">
              <a:spLocks noChangeArrowheads="1"/>
            </p:cNvSpPr>
            <p:nvPr/>
          </p:nvSpPr>
          <p:spPr bwMode="gray">
            <a:xfrm>
              <a:off x="247570" y="2490408"/>
              <a:ext cx="2393183" cy="97432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96881" tIns="48440" rIns="48440" bIns="145321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spcAft>
                  <a:spcPct val="20000"/>
                </a:spcAft>
                <a:buClrTx/>
                <a:buFontTx/>
                <a:buNone/>
              </a:pPr>
              <a:r>
                <a:rPr lang="en-US" sz="2300" dirty="0">
                  <a:solidFill>
                    <a:srgbClr val="333399"/>
                  </a:solidFill>
                  <a:latin typeface="Arial Narrow" pitchFamily="34" charset="0"/>
                  <a:cs typeface="Arial" pitchFamily="34" charset="0"/>
                </a:rPr>
                <a:t>Health Economics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spcAft>
                  <a:spcPct val="20000"/>
                </a:spcAft>
                <a:buClrTx/>
                <a:buFontTx/>
                <a:buNone/>
              </a:pPr>
              <a:r>
                <a:rPr lang="en-US" sz="2300" dirty="0">
                  <a:solidFill>
                    <a:srgbClr val="333399"/>
                  </a:solidFill>
                  <a:latin typeface="Arial Narrow" pitchFamily="34" charset="0"/>
                  <a:cs typeface="Arial" pitchFamily="34" charset="0"/>
                </a:rPr>
                <a:t>Research</a:t>
              </a:r>
            </a:p>
          </p:txBody>
        </p:sp>
      </p:grpSp>
      <p:sp>
        <p:nvSpPr>
          <p:cNvPr id="58" name="Text Box 16"/>
          <p:cNvSpPr txBox="1">
            <a:spLocks noChangeArrowheads="1"/>
          </p:cNvSpPr>
          <p:nvPr/>
        </p:nvSpPr>
        <p:spPr bwMode="auto">
          <a:xfrm>
            <a:off x="5041900" y="4329250"/>
            <a:ext cx="4432300" cy="2046150"/>
          </a:xfrm>
          <a:prstGeom prst="rect">
            <a:avLst/>
          </a:prstGeom>
          <a:solidFill>
            <a:srgbClr val="E2E1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6881" tIns="48440" rIns="96881" bIns="48440"/>
          <a:lstStyle/>
          <a:p>
            <a:pPr marL="185015" indent="-185015" algn="l">
              <a:buClr>
                <a:schemeClr val="tx1"/>
              </a:buClr>
              <a:buFont typeface="Webdings" pitchFamily="18" charset="2"/>
              <a:buChar char="4"/>
            </a:pPr>
            <a:r>
              <a:rPr lang="en-US" sz="1300" b="1" dirty="0">
                <a:solidFill>
                  <a:srgbClr val="292929"/>
                </a:solidFill>
              </a:rPr>
              <a:t>Simulation based modeling with easy front-ends</a:t>
            </a:r>
          </a:p>
          <a:p>
            <a:pPr marL="642215" lvl="1" indent="-185015" algn="l">
              <a:buClr>
                <a:schemeClr val="tx1"/>
              </a:buClr>
              <a:buFont typeface="Arial" pitchFamily="34" charset="0"/>
              <a:buChar char="-"/>
            </a:pPr>
            <a:r>
              <a:rPr lang="en-US" sz="1300" dirty="0">
                <a:solidFill>
                  <a:srgbClr val="292929"/>
                </a:solidFill>
              </a:rPr>
              <a:t>Budget-Impact model and cost effectiveness to justify formulary inclusion and price, reimbursement justification</a:t>
            </a:r>
          </a:p>
          <a:p>
            <a:pPr marL="185015" indent="-185015" algn="l">
              <a:buClr>
                <a:schemeClr val="tx1"/>
              </a:buClr>
              <a:buFont typeface="Webdings" pitchFamily="18" charset="2"/>
              <a:buChar char="4"/>
            </a:pPr>
            <a:r>
              <a:rPr lang="en-US" sz="1300" b="1" dirty="0">
                <a:solidFill>
                  <a:srgbClr val="292929"/>
                </a:solidFill>
              </a:rPr>
              <a:t>Retrospective database analysis</a:t>
            </a:r>
          </a:p>
          <a:p>
            <a:pPr marL="642215" lvl="1" indent="-185015" algn="l">
              <a:buClr>
                <a:schemeClr val="tx1"/>
              </a:buClr>
              <a:buFont typeface="Arial" pitchFamily="34" charset="0"/>
              <a:buChar char="-"/>
            </a:pPr>
            <a:r>
              <a:rPr lang="en-US" sz="1300" dirty="0">
                <a:solidFill>
                  <a:srgbClr val="292929"/>
                </a:solidFill>
              </a:rPr>
              <a:t>Insurance claims databases such as Pharmetrics/IMS, WLP-HIRD, and UNH-Ingenix comparing marketed treatment strategies on resource utilization and cost outcomes</a:t>
            </a:r>
          </a:p>
          <a:p>
            <a:pPr marL="642215" lvl="1" indent="-185015" algn="l">
              <a:buClr>
                <a:schemeClr val="tx1"/>
              </a:buClr>
            </a:pPr>
            <a:r>
              <a:rPr lang="en-US" sz="1300" dirty="0">
                <a:solidFill>
                  <a:srgbClr val="292929"/>
                </a:solidFill>
              </a:rPr>
              <a:t>	</a:t>
            </a:r>
            <a:endParaRPr lang="en-US" sz="1500" dirty="0">
              <a:solidFill>
                <a:srgbClr val="292929"/>
              </a:solidFill>
            </a:endParaRPr>
          </a:p>
        </p:txBody>
      </p:sp>
      <p:sp>
        <p:nvSpPr>
          <p:cNvPr id="60" name="Text Box 15"/>
          <p:cNvSpPr txBox="1">
            <a:spLocks noChangeArrowheads="1"/>
          </p:cNvSpPr>
          <p:nvPr/>
        </p:nvSpPr>
        <p:spPr bwMode="auto">
          <a:xfrm>
            <a:off x="431800" y="4329251"/>
            <a:ext cx="4432300" cy="2054953"/>
          </a:xfrm>
          <a:prstGeom prst="rect">
            <a:avLst/>
          </a:prstGeom>
          <a:solidFill>
            <a:srgbClr val="E2E1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6881" tIns="48440" rIns="96881" bIns="48440"/>
          <a:lstStyle/>
          <a:p>
            <a:pPr marL="185015" indent="-185015" algn="l">
              <a:buClr>
                <a:schemeClr val="tx1"/>
              </a:buClr>
              <a:buFont typeface="Webdings" pitchFamily="18" charset="2"/>
              <a:buChar char="4"/>
            </a:pPr>
            <a:r>
              <a:rPr lang="en-US" sz="1300" dirty="0">
                <a:solidFill>
                  <a:srgbClr val="292929"/>
                </a:solidFill>
              </a:rPr>
              <a:t>Translating clinical trial results into economic value</a:t>
            </a:r>
          </a:p>
          <a:p>
            <a:pPr marL="642215" lvl="1" indent="-185015" algn="l">
              <a:buClr>
                <a:schemeClr val="tx1"/>
              </a:buClr>
              <a:buFont typeface="Arial" pitchFamily="34" charset="0"/>
              <a:buChar char="-"/>
            </a:pPr>
            <a:r>
              <a:rPr lang="en-US" sz="1300" dirty="0">
                <a:solidFill>
                  <a:srgbClr val="292929"/>
                </a:solidFill>
              </a:rPr>
              <a:t>Based on the RCT results, assess impact of including a particular drug on formulary?</a:t>
            </a:r>
          </a:p>
          <a:p>
            <a:pPr marL="642215" lvl="1" indent="-185015" algn="l">
              <a:buClr>
                <a:schemeClr val="tx1"/>
              </a:buClr>
              <a:buFont typeface="Arial" pitchFamily="34" charset="0"/>
              <a:buChar char="-"/>
            </a:pPr>
            <a:r>
              <a:rPr lang="en-US" sz="1300" dirty="0">
                <a:solidFill>
                  <a:srgbClr val="292929"/>
                </a:solidFill>
              </a:rPr>
              <a:t>Which are the competing treatments that are cost-effective or cost-beneficial to a payor?</a:t>
            </a:r>
          </a:p>
          <a:p>
            <a:pPr marL="185015" indent="-185015" algn="l">
              <a:buClr>
                <a:schemeClr val="tx1"/>
              </a:buClr>
              <a:buFont typeface="Webdings" pitchFamily="18" charset="2"/>
              <a:buChar char="4"/>
            </a:pPr>
            <a:r>
              <a:rPr lang="en-US" sz="1300" dirty="0">
                <a:solidFill>
                  <a:srgbClr val="292929"/>
                </a:solidFill>
              </a:rPr>
              <a:t>Analysis of ‘real world’ economic benefits of drugs?</a:t>
            </a:r>
          </a:p>
          <a:p>
            <a:pPr marL="642215" lvl="1" indent="-185015" algn="l">
              <a:buClr>
                <a:schemeClr val="tx1"/>
              </a:buClr>
              <a:buFont typeface="Arial" pitchFamily="34" charset="0"/>
              <a:buChar char="-"/>
            </a:pPr>
            <a:r>
              <a:rPr lang="en-US" sz="1300" dirty="0">
                <a:solidFill>
                  <a:srgbClr val="292929"/>
                </a:solidFill>
              </a:rPr>
              <a:t>What is the impact of various drugs on resource utilization (i.e. inpatient LOS, office visits) and total cost of care </a:t>
            </a:r>
          </a:p>
        </p:txBody>
      </p:sp>
      <p:sp>
        <p:nvSpPr>
          <p:cNvPr id="61" name="Text Box 10"/>
          <p:cNvSpPr txBox="1">
            <a:spLocks noChangeArrowheads="1"/>
          </p:cNvSpPr>
          <p:nvPr/>
        </p:nvSpPr>
        <p:spPr bwMode="auto">
          <a:xfrm>
            <a:off x="0" y="0"/>
            <a:ext cx="1561646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34950" indent="-234950" algn="l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buNone/>
            </a:pPr>
            <a:r>
              <a:rPr lang="en-US" b="1" dirty="0">
                <a:solidFill>
                  <a:srgbClr val="969696"/>
                </a:solidFill>
              </a:rPr>
              <a:t>Mu Sigma Capability</a:t>
            </a:r>
          </a:p>
        </p:txBody>
      </p:sp>
      <p:sp>
        <p:nvSpPr>
          <p:cNvPr id="62" name="Rectangle 12"/>
          <p:cNvSpPr>
            <a:spLocks noChangeArrowheads="1"/>
          </p:cNvSpPr>
          <p:nvPr/>
        </p:nvSpPr>
        <p:spPr bwMode="auto">
          <a:xfrm>
            <a:off x="5029200" y="3823319"/>
            <a:ext cx="4445000" cy="469704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6881" tIns="48440" rIns="96881" bIns="48440" anchor="ctr"/>
          <a:lstStyle/>
          <a:p>
            <a:pPr marL="185015" indent="-185015"/>
            <a:r>
              <a:rPr lang="en-US" sz="1900" dirty="0">
                <a:solidFill>
                  <a:schemeClr val="bg1"/>
                </a:solidFill>
              </a:rPr>
              <a:t>Mu Sigma Capabilities</a:t>
            </a:r>
          </a:p>
        </p:txBody>
      </p:sp>
      <p:sp>
        <p:nvSpPr>
          <p:cNvPr id="63" name="Rectangle 13"/>
          <p:cNvSpPr>
            <a:spLocks noChangeArrowheads="1"/>
          </p:cNvSpPr>
          <p:nvPr/>
        </p:nvSpPr>
        <p:spPr bwMode="auto">
          <a:xfrm>
            <a:off x="431800" y="3823319"/>
            <a:ext cx="4432299" cy="469704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6881" tIns="48440" rIns="96881" bIns="48440" anchor="ctr"/>
          <a:lstStyle/>
          <a:p>
            <a:pPr marL="185015" indent="-185015"/>
            <a:r>
              <a:rPr lang="en-US" sz="1900" dirty="0">
                <a:solidFill>
                  <a:schemeClr val="bg1"/>
                </a:solidFill>
              </a:rPr>
              <a:t>Key Questions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 Sigma assists clients estimate patient perceived treatment value and ensure incorporation of the patient perspective in treatment choice</a:t>
            </a:r>
          </a:p>
        </p:txBody>
      </p:sp>
      <p:sp>
        <p:nvSpPr>
          <p:cNvPr id="4" name="Line 11"/>
          <p:cNvSpPr>
            <a:spLocks noChangeShapeType="1"/>
          </p:cNvSpPr>
          <p:nvPr/>
        </p:nvSpPr>
        <p:spPr bwMode="auto">
          <a:xfrm>
            <a:off x="330094" y="3698916"/>
            <a:ext cx="91601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96881" tIns="48440" rIns="96881" bIns="48440"/>
          <a:lstStyle/>
          <a:p>
            <a:endParaRPr lang="en-US" dirty="0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393700" y="1270001"/>
            <a:ext cx="3052763" cy="1624013"/>
            <a:chOff x="728" y="1224"/>
            <a:chExt cx="1923" cy="1023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728" y="1224"/>
              <a:ext cx="1923" cy="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745" y="1240"/>
              <a:ext cx="1900" cy="976"/>
            </a:xfrm>
            <a:prstGeom prst="rect">
              <a:avLst/>
            </a:prstGeom>
            <a:solidFill>
              <a:srgbClr val="BCC4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745" y="1240"/>
              <a:ext cx="1900" cy="976"/>
            </a:xfrm>
            <a:prstGeom prst="rect">
              <a:avLst/>
            </a:prstGeom>
            <a:noFill/>
            <a:ln w="5">
              <a:solidFill>
                <a:srgbClr val="BCC4B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732" y="1227"/>
              <a:ext cx="1900" cy="97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732" y="1227"/>
              <a:ext cx="1900" cy="977"/>
            </a:xfrm>
            <a:prstGeom prst="rect">
              <a:avLst/>
            </a:prstGeom>
            <a:noFill/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1922" y="1319"/>
              <a:ext cx="619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Pharmaceutical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076" y="1416"/>
              <a:ext cx="265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Safety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1889" y="1976"/>
              <a:ext cx="669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Complex Clinical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959" y="2073"/>
              <a:ext cx="205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Cost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115" y="2073"/>
              <a:ext cx="62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2139" y="2073"/>
              <a:ext cx="108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of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2205" y="2073"/>
              <a:ext cx="62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2229" y="2073"/>
              <a:ext cx="205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Care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029" y="1957"/>
              <a:ext cx="518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Comparative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015" y="2055"/>
              <a:ext cx="527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Effectiveness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926" y="1319"/>
              <a:ext cx="720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Clinical Outcomes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1074" y="1416"/>
              <a:ext cx="379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Research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1701" y="1227"/>
              <a:ext cx="1" cy="33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1701" y="1903"/>
              <a:ext cx="1" cy="30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732" y="1734"/>
              <a:ext cx="118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2473" y="1734"/>
              <a:ext cx="159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857" y="1571"/>
              <a:ext cx="1623" cy="338"/>
            </a:xfrm>
            <a:prstGeom prst="rect">
              <a:avLst/>
            </a:prstGeom>
            <a:solidFill>
              <a:srgbClr val="BCC4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857" y="1571"/>
              <a:ext cx="1623" cy="338"/>
            </a:xfrm>
            <a:prstGeom prst="rect">
              <a:avLst/>
            </a:prstGeom>
            <a:noFill/>
            <a:ln w="5">
              <a:solidFill>
                <a:srgbClr val="BCC4B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29" name="Picture 2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0" y="1565"/>
              <a:ext cx="1623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850" y="1565"/>
              <a:ext cx="1623" cy="338"/>
            </a:xfrm>
            <a:prstGeom prst="rect">
              <a:avLst/>
            </a:prstGeom>
            <a:noFill/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1081" y="1600"/>
              <a:ext cx="1266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 Narrow" pitchFamily="34" charset="0"/>
                  <a:cs typeface="Arial" pitchFamily="34" charset="0"/>
                </a:rPr>
                <a:t>INTEGRATED RESEARCH NETWORK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919" y="1772"/>
              <a:ext cx="1612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 Narrow" pitchFamily="34" charset="0"/>
                  <a:cs typeface="Arial" pitchFamily="34" charset="0"/>
                </a:rPr>
                <a:t>COLLABORATIVE OUTCOMES ARCHITECTURE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Freeform 31"/>
            <p:cNvSpPr>
              <a:spLocks noEditPoints="1"/>
            </p:cNvSpPr>
            <p:nvPr/>
          </p:nvSpPr>
          <p:spPr bwMode="auto">
            <a:xfrm>
              <a:off x="1009" y="1731"/>
              <a:ext cx="1276" cy="7"/>
            </a:xfrm>
            <a:custGeom>
              <a:avLst/>
              <a:gdLst/>
              <a:ahLst/>
              <a:cxnLst>
                <a:cxn ang="0">
                  <a:pos x="89" y="0"/>
                </a:cxn>
                <a:cxn ang="0">
                  <a:pos x="0" y="21"/>
                </a:cxn>
                <a:cxn ang="0">
                  <a:pos x="156" y="0"/>
                </a:cxn>
                <a:cxn ang="0">
                  <a:pos x="245" y="21"/>
                </a:cxn>
                <a:cxn ang="0">
                  <a:pos x="156" y="0"/>
                </a:cxn>
                <a:cxn ang="0">
                  <a:pos x="400" y="0"/>
                </a:cxn>
                <a:cxn ang="0">
                  <a:pos x="311" y="21"/>
                </a:cxn>
                <a:cxn ang="0">
                  <a:pos x="467" y="0"/>
                </a:cxn>
                <a:cxn ang="0">
                  <a:pos x="556" y="21"/>
                </a:cxn>
                <a:cxn ang="0">
                  <a:pos x="467" y="0"/>
                </a:cxn>
                <a:cxn ang="0">
                  <a:pos x="712" y="0"/>
                </a:cxn>
                <a:cxn ang="0">
                  <a:pos x="623" y="21"/>
                </a:cxn>
                <a:cxn ang="0">
                  <a:pos x="779" y="0"/>
                </a:cxn>
                <a:cxn ang="0">
                  <a:pos x="868" y="21"/>
                </a:cxn>
                <a:cxn ang="0">
                  <a:pos x="779" y="0"/>
                </a:cxn>
                <a:cxn ang="0">
                  <a:pos x="1024" y="0"/>
                </a:cxn>
                <a:cxn ang="0">
                  <a:pos x="935" y="21"/>
                </a:cxn>
                <a:cxn ang="0">
                  <a:pos x="1090" y="0"/>
                </a:cxn>
                <a:cxn ang="0">
                  <a:pos x="1179" y="21"/>
                </a:cxn>
                <a:cxn ang="0">
                  <a:pos x="1090" y="0"/>
                </a:cxn>
                <a:cxn ang="0">
                  <a:pos x="1336" y="0"/>
                </a:cxn>
                <a:cxn ang="0">
                  <a:pos x="1247" y="21"/>
                </a:cxn>
                <a:cxn ang="0">
                  <a:pos x="1402" y="0"/>
                </a:cxn>
                <a:cxn ang="0">
                  <a:pos x="1491" y="21"/>
                </a:cxn>
                <a:cxn ang="0">
                  <a:pos x="1402" y="0"/>
                </a:cxn>
                <a:cxn ang="0">
                  <a:pos x="1647" y="0"/>
                </a:cxn>
                <a:cxn ang="0">
                  <a:pos x="1558" y="21"/>
                </a:cxn>
                <a:cxn ang="0">
                  <a:pos x="1714" y="0"/>
                </a:cxn>
                <a:cxn ang="0">
                  <a:pos x="1803" y="21"/>
                </a:cxn>
                <a:cxn ang="0">
                  <a:pos x="1714" y="0"/>
                </a:cxn>
                <a:cxn ang="0">
                  <a:pos x="1959" y="0"/>
                </a:cxn>
                <a:cxn ang="0">
                  <a:pos x="1870" y="21"/>
                </a:cxn>
                <a:cxn ang="0">
                  <a:pos x="2026" y="0"/>
                </a:cxn>
                <a:cxn ang="0">
                  <a:pos x="2115" y="21"/>
                </a:cxn>
                <a:cxn ang="0">
                  <a:pos x="2026" y="0"/>
                </a:cxn>
                <a:cxn ang="0">
                  <a:pos x="2271" y="0"/>
                </a:cxn>
                <a:cxn ang="0">
                  <a:pos x="2181" y="21"/>
                </a:cxn>
                <a:cxn ang="0">
                  <a:pos x="2337" y="0"/>
                </a:cxn>
                <a:cxn ang="0">
                  <a:pos x="2426" y="21"/>
                </a:cxn>
                <a:cxn ang="0">
                  <a:pos x="2337" y="0"/>
                </a:cxn>
                <a:cxn ang="0">
                  <a:pos x="2583" y="0"/>
                </a:cxn>
                <a:cxn ang="0">
                  <a:pos x="2494" y="21"/>
                </a:cxn>
                <a:cxn ang="0">
                  <a:pos x="2649" y="0"/>
                </a:cxn>
                <a:cxn ang="0">
                  <a:pos x="2738" y="21"/>
                </a:cxn>
                <a:cxn ang="0">
                  <a:pos x="2649" y="0"/>
                </a:cxn>
                <a:cxn ang="0">
                  <a:pos x="2894" y="0"/>
                </a:cxn>
                <a:cxn ang="0">
                  <a:pos x="2805" y="21"/>
                </a:cxn>
                <a:cxn ang="0">
                  <a:pos x="2960" y="0"/>
                </a:cxn>
                <a:cxn ang="0">
                  <a:pos x="3050" y="21"/>
                </a:cxn>
                <a:cxn ang="0">
                  <a:pos x="2960" y="0"/>
                </a:cxn>
                <a:cxn ang="0">
                  <a:pos x="3206" y="0"/>
                </a:cxn>
                <a:cxn ang="0">
                  <a:pos x="3117" y="21"/>
                </a:cxn>
                <a:cxn ang="0">
                  <a:pos x="3273" y="0"/>
                </a:cxn>
                <a:cxn ang="0">
                  <a:pos x="3362" y="21"/>
                </a:cxn>
                <a:cxn ang="0">
                  <a:pos x="3273" y="0"/>
                </a:cxn>
                <a:cxn ang="0">
                  <a:pos x="3517" y="0"/>
                </a:cxn>
                <a:cxn ang="0">
                  <a:pos x="3428" y="21"/>
                </a:cxn>
                <a:cxn ang="0">
                  <a:pos x="3584" y="0"/>
                </a:cxn>
                <a:cxn ang="0">
                  <a:pos x="3673" y="21"/>
                </a:cxn>
                <a:cxn ang="0">
                  <a:pos x="3584" y="0"/>
                </a:cxn>
                <a:cxn ang="0">
                  <a:pos x="3830" y="0"/>
                </a:cxn>
                <a:cxn ang="0">
                  <a:pos x="3741" y="21"/>
                </a:cxn>
              </a:cxnLst>
              <a:rect l="0" t="0" r="r" b="b"/>
              <a:pathLst>
                <a:path w="3830" h="21">
                  <a:moveTo>
                    <a:pt x="0" y="0"/>
                  </a:moveTo>
                  <a:lnTo>
                    <a:pt x="89" y="0"/>
                  </a:lnTo>
                  <a:lnTo>
                    <a:pt x="8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156" y="0"/>
                  </a:moveTo>
                  <a:lnTo>
                    <a:pt x="245" y="0"/>
                  </a:lnTo>
                  <a:lnTo>
                    <a:pt x="245" y="21"/>
                  </a:lnTo>
                  <a:lnTo>
                    <a:pt x="156" y="21"/>
                  </a:lnTo>
                  <a:lnTo>
                    <a:pt x="156" y="0"/>
                  </a:lnTo>
                  <a:close/>
                  <a:moveTo>
                    <a:pt x="311" y="0"/>
                  </a:moveTo>
                  <a:lnTo>
                    <a:pt x="400" y="0"/>
                  </a:lnTo>
                  <a:lnTo>
                    <a:pt x="400" y="21"/>
                  </a:lnTo>
                  <a:lnTo>
                    <a:pt x="311" y="21"/>
                  </a:lnTo>
                  <a:lnTo>
                    <a:pt x="311" y="0"/>
                  </a:lnTo>
                  <a:close/>
                  <a:moveTo>
                    <a:pt x="467" y="0"/>
                  </a:moveTo>
                  <a:lnTo>
                    <a:pt x="556" y="0"/>
                  </a:lnTo>
                  <a:lnTo>
                    <a:pt x="556" y="21"/>
                  </a:lnTo>
                  <a:lnTo>
                    <a:pt x="467" y="21"/>
                  </a:lnTo>
                  <a:lnTo>
                    <a:pt x="467" y="0"/>
                  </a:lnTo>
                  <a:close/>
                  <a:moveTo>
                    <a:pt x="623" y="0"/>
                  </a:moveTo>
                  <a:lnTo>
                    <a:pt x="712" y="0"/>
                  </a:lnTo>
                  <a:lnTo>
                    <a:pt x="712" y="21"/>
                  </a:lnTo>
                  <a:lnTo>
                    <a:pt x="623" y="21"/>
                  </a:lnTo>
                  <a:lnTo>
                    <a:pt x="623" y="0"/>
                  </a:lnTo>
                  <a:close/>
                  <a:moveTo>
                    <a:pt x="779" y="0"/>
                  </a:moveTo>
                  <a:lnTo>
                    <a:pt x="868" y="0"/>
                  </a:lnTo>
                  <a:lnTo>
                    <a:pt x="868" y="21"/>
                  </a:lnTo>
                  <a:lnTo>
                    <a:pt x="779" y="21"/>
                  </a:lnTo>
                  <a:lnTo>
                    <a:pt x="779" y="0"/>
                  </a:lnTo>
                  <a:close/>
                  <a:moveTo>
                    <a:pt x="935" y="0"/>
                  </a:moveTo>
                  <a:lnTo>
                    <a:pt x="1024" y="0"/>
                  </a:lnTo>
                  <a:lnTo>
                    <a:pt x="1024" y="21"/>
                  </a:lnTo>
                  <a:lnTo>
                    <a:pt x="935" y="21"/>
                  </a:lnTo>
                  <a:lnTo>
                    <a:pt x="935" y="0"/>
                  </a:lnTo>
                  <a:close/>
                  <a:moveTo>
                    <a:pt x="1090" y="0"/>
                  </a:moveTo>
                  <a:lnTo>
                    <a:pt x="1179" y="0"/>
                  </a:lnTo>
                  <a:lnTo>
                    <a:pt x="1179" y="21"/>
                  </a:lnTo>
                  <a:lnTo>
                    <a:pt x="1090" y="21"/>
                  </a:lnTo>
                  <a:lnTo>
                    <a:pt x="1090" y="0"/>
                  </a:lnTo>
                  <a:close/>
                  <a:moveTo>
                    <a:pt x="1247" y="0"/>
                  </a:moveTo>
                  <a:lnTo>
                    <a:pt x="1336" y="0"/>
                  </a:lnTo>
                  <a:lnTo>
                    <a:pt x="1336" y="21"/>
                  </a:lnTo>
                  <a:lnTo>
                    <a:pt x="1247" y="21"/>
                  </a:lnTo>
                  <a:lnTo>
                    <a:pt x="1247" y="0"/>
                  </a:lnTo>
                  <a:close/>
                  <a:moveTo>
                    <a:pt x="1402" y="0"/>
                  </a:moveTo>
                  <a:lnTo>
                    <a:pt x="1491" y="0"/>
                  </a:lnTo>
                  <a:lnTo>
                    <a:pt x="1491" y="21"/>
                  </a:lnTo>
                  <a:lnTo>
                    <a:pt x="1402" y="21"/>
                  </a:lnTo>
                  <a:lnTo>
                    <a:pt x="1402" y="0"/>
                  </a:lnTo>
                  <a:close/>
                  <a:moveTo>
                    <a:pt x="1558" y="0"/>
                  </a:moveTo>
                  <a:lnTo>
                    <a:pt x="1647" y="0"/>
                  </a:lnTo>
                  <a:lnTo>
                    <a:pt x="1647" y="21"/>
                  </a:lnTo>
                  <a:lnTo>
                    <a:pt x="1558" y="21"/>
                  </a:lnTo>
                  <a:lnTo>
                    <a:pt x="1558" y="0"/>
                  </a:lnTo>
                  <a:close/>
                  <a:moveTo>
                    <a:pt x="1714" y="0"/>
                  </a:moveTo>
                  <a:lnTo>
                    <a:pt x="1803" y="0"/>
                  </a:lnTo>
                  <a:lnTo>
                    <a:pt x="1803" y="21"/>
                  </a:lnTo>
                  <a:lnTo>
                    <a:pt x="1714" y="21"/>
                  </a:lnTo>
                  <a:lnTo>
                    <a:pt x="1714" y="0"/>
                  </a:lnTo>
                  <a:close/>
                  <a:moveTo>
                    <a:pt x="1870" y="0"/>
                  </a:moveTo>
                  <a:lnTo>
                    <a:pt x="1959" y="0"/>
                  </a:lnTo>
                  <a:lnTo>
                    <a:pt x="1959" y="21"/>
                  </a:lnTo>
                  <a:lnTo>
                    <a:pt x="1870" y="21"/>
                  </a:lnTo>
                  <a:lnTo>
                    <a:pt x="1870" y="0"/>
                  </a:lnTo>
                  <a:close/>
                  <a:moveTo>
                    <a:pt x="2026" y="0"/>
                  </a:moveTo>
                  <a:lnTo>
                    <a:pt x="2115" y="0"/>
                  </a:lnTo>
                  <a:lnTo>
                    <a:pt x="2115" y="21"/>
                  </a:lnTo>
                  <a:lnTo>
                    <a:pt x="2026" y="21"/>
                  </a:lnTo>
                  <a:lnTo>
                    <a:pt x="2026" y="0"/>
                  </a:lnTo>
                  <a:close/>
                  <a:moveTo>
                    <a:pt x="2181" y="0"/>
                  </a:moveTo>
                  <a:lnTo>
                    <a:pt x="2271" y="0"/>
                  </a:lnTo>
                  <a:lnTo>
                    <a:pt x="2271" y="21"/>
                  </a:lnTo>
                  <a:lnTo>
                    <a:pt x="2181" y="21"/>
                  </a:lnTo>
                  <a:lnTo>
                    <a:pt x="2181" y="0"/>
                  </a:lnTo>
                  <a:close/>
                  <a:moveTo>
                    <a:pt x="2337" y="0"/>
                  </a:moveTo>
                  <a:lnTo>
                    <a:pt x="2426" y="0"/>
                  </a:lnTo>
                  <a:lnTo>
                    <a:pt x="2426" y="21"/>
                  </a:lnTo>
                  <a:lnTo>
                    <a:pt x="2337" y="21"/>
                  </a:lnTo>
                  <a:lnTo>
                    <a:pt x="2337" y="0"/>
                  </a:lnTo>
                  <a:close/>
                  <a:moveTo>
                    <a:pt x="2494" y="0"/>
                  </a:moveTo>
                  <a:lnTo>
                    <a:pt x="2583" y="0"/>
                  </a:lnTo>
                  <a:lnTo>
                    <a:pt x="2583" y="21"/>
                  </a:lnTo>
                  <a:lnTo>
                    <a:pt x="2494" y="21"/>
                  </a:lnTo>
                  <a:lnTo>
                    <a:pt x="2494" y="0"/>
                  </a:lnTo>
                  <a:close/>
                  <a:moveTo>
                    <a:pt x="2649" y="0"/>
                  </a:moveTo>
                  <a:lnTo>
                    <a:pt x="2738" y="0"/>
                  </a:lnTo>
                  <a:lnTo>
                    <a:pt x="2738" y="21"/>
                  </a:lnTo>
                  <a:lnTo>
                    <a:pt x="2649" y="21"/>
                  </a:lnTo>
                  <a:lnTo>
                    <a:pt x="2649" y="0"/>
                  </a:lnTo>
                  <a:close/>
                  <a:moveTo>
                    <a:pt x="2805" y="0"/>
                  </a:moveTo>
                  <a:lnTo>
                    <a:pt x="2894" y="0"/>
                  </a:lnTo>
                  <a:lnTo>
                    <a:pt x="2894" y="21"/>
                  </a:lnTo>
                  <a:lnTo>
                    <a:pt x="2805" y="21"/>
                  </a:lnTo>
                  <a:lnTo>
                    <a:pt x="2805" y="0"/>
                  </a:lnTo>
                  <a:close/>
                  <a:moveTo>
                    <a:pt x="2960" y="0"/>
                  </a:moveTo>
                  <a:lnTo>
                    <a:pt x="3050" y="0"/>
                  </a:lnTo>
                  <a:lnTo>
                    <a:pt x="3050" y="21"/>
                  </a:lnTo>
                  <a:lnTo>
                    <a:pt x="2960" y="21"/>
                  </a:lnTo>
                  <a:lnTo>
                    <a:pt x="2960" y="0"/>
                  </a:lnTo>
                  <a:close/>
                  <a:moveTo>
                    <a:pt x="3117" y="0"/>
                  </a:moveTo>
                  <a:lnTo>
                    <a:pt x="3206" y="0"/>
                  </a:lnTo>
                  <a:lnTo>
                    <a:pt x="3206" y="21"/>
                  </a:lnTo>
                  <a:lnTo>
                    <a:pt x="3117" y="21"/>
                  </a:lnTo>
                  <a:lnTo>
                    <a:pt x="3117" y="0"/>
                  </a:lnTo>
                  <a:close/>
                  <a:moveTo>
                    <a:pt x="3273" y="0"/>
                  </a:moveTo>
                  <a:lnTo>
                    <a:pt x="3362" y="0"/>
                  </a:lnTo>
                  <a:lnTo>
                    <a:pt x="3362" y="21"/>
                  </a:lnTo>
                  <a:lnTo>
                    <a:pt x="3273" y="21"/>
                  </a:lnTo>
                  <a:lnTo>
                    <a:pt x="3273" y="0"/>
                  </a:lnTo>
                  <a:close/>
                  <a:moveTo>
                    <a:pt x="3428" y="0"/>
                  </a:moveTo>
                  <a:lnTo>
                    <a:pt x="3517" y="0"/>
                  </a:lnTo>
                  <a:lnTo>
                    <a:pt x="3517" y="21"/>
                  </a:lnTo>
                  <a:lnTo>
                    <a:pt x="3428" y="21"/>
                  </a:lnTo>
                  <a:lnTo>
                    <a:pt x="3428" y="0"/>
                  </a:lnTo>
                  <a:close/>
                  <a:moveTo>
                    <a:pt x="3584" y="0"/>
                  </a:moveTo>
                  <a:lnTo>
                    <a:pt x="3673" y="0"/>
                  </a:lnTo>
                  <a:lnTo>
                    <a:pt x="3673" y="21"/>
                  </a:lnTo>
                  <a:lnTo>
                    <a:pt x="3584" y="21"/>
                  </a:lnTo>
                  <a:lnTo>
                    <a:pt x="3584" y="0"/>
                  </a:lnTo>
                  <a:close/>
                  <a:moveTo>
                    <a:pt x="3741" y="0"/>
                  </a:moveTo>
                  <a:lnTo>
                    <a:pt x="3830" y="0"/>
                  </a:lnTo>
                  <a:lnTo>
                    <a:pt x="3830" y="21"/>
                  </a:lnTo>
                  <a:lnTo>
                    <a:pt x="3741" y="21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745" y="1240"/>
              <a:ext cx="1900" cy="976"/>
            </a:xfrm>
            <a:prstGeom prst="rect">
              <a:avLst/>
            </a:prstGeom>
            <a:solidFill>
              <a:srgbClr val="BCC4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745" y="1240"/>
              <a:ext cx="1900" cy="976"/>
            </a:xfrm>
            <a:prstGeom prst="rect">
              <a:avLst/>
            </a:prstGeom>
            <a:noFill/>
            <a:ln w="5">
              <a:solidFill>
                <a:srgbClr val="BCC4B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732" y="1227"/>
              <a:ext cx="1900" cy="97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732" y="1227"/>
              <a:ext cx="1900" cy="977"/>
            </a:xfrm>
            <a:prstGeom prst="rect">
              <a:avLst/>
            </a:prstGeom>
            <a:noFill/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1922" y="1319"/>
              <a:ext cx="57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Clinical</a:t>
              </a:r>
              <a:r>
                <a:rPr kumimoji="0" lang="en-US" sz="1000" b="1" i="0" u="none" strike="noStrike" cap="none" normalizeH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 Outcomes</a:t>
              </a: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baseline="0" dirty="0">
                  <a:solidFill>
                    <a:srgbClr val="333399"/>
                  </a:solidFill>
                  <a:latin typeface="Arial Narrow" pitchFamily="34" charset="0"/>
                  <a:cs typeface="Arial" pitchFamily="34" charset="0"/>
                </a:rPr>
                <a:t>Research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1889" y="1960"/>
              <a:ext cx="695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Humanistic Outcomes</a:t>
              </a: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>
                  <a:solidFill>
                    <a:srgbClr val="333399"/>
                  </a:solidFill>
                  <a:latin typeface="Arial Narrow" pitchFamily="34" charset="0"/>
                  <a:cs typeface="Arial" pitchFamily="34" charset="0"/>
                </a:rPr>
                <a:t>Research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Rectangle 43"/>
            <p:cNvSpPr>
              <a:spLocks noChangeArrowheads="1"/>
            </p:cNvSpPr>
            <p:nvPr/>
          </p:nvSpPr>
          <p:spPr bwMode="auto">
            <a:xfrm>
              <a:off x="2229" y="2073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Rectangle 44"/>
            <p:cNvSpPr>
              <a:spLocks noChangeArrowheads="1"/>
            </p:cNvSpPr>
            <p:nvPr/>
          </p:nvSpPr>
          <p:spPr bwMode="auto">
            <a:xfrm>
              <a:off x="989" y="1957"/>
              <a:ext cx="57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Health Economics</a:t>
              </a: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>
                  <a:solidFill>
                    <a:srgbClr val="333399"/>
                  </a:solidFill>
                  <a:latin typeface="Arial Narrow" pitchFamily="34" charset="0"/>
                  <a:cs typeface="Arial" pitchFamily="34" charset="0"/>
                </a:rPr>
                <a:t>Research</a:t>
              </a: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Rectangle 46"/>
            <p:cNvSpPr>
              <a:spLocks noChangeArrowheads="1"/>
            </p:cNvSpPr>
            <p:nvPr/>
          </p:nvSpPr>
          <p:spPr bwMode="auto">
            <a:xfrm>
              <a:off x="830" y="1359"/>
              <a:ext cx="805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Descriptive</a:t>
              </a:r>
              <a:r>
                <a:rPr kumimoji="0" lang="en-US" sz="1000" b="1" i="0" u="none" strike="noStrike" cap="none" normalizeH="0" dirty="0">
                  <a:ln>
                    <a:noFill/>
                  </a:ln>
                  <a:solidFill>
                    <a:srgbClr val="333399"/>
                  </a:solidFill>
                  <a:effectLst/>
                  <a:latin typeface="Arial Narrow" pitchFamily="34" charset="0"/>
                  <a:cs typeface="Arial" pitchFamily="34" charset="0"/>
                </a:rPr>
                <a:t> Epidemiology</a:t>
              </a:r>
            </a:p>
          </p:txBody>
        </p:sp>
        <p:sp>
          <p:nvSpPr>
            <p:cNvPr id="43" name="Line 48"/>
            <p:cNvSpPr>
              <a:spLocks noChangeShapeType="1"/>
            </p:cNvSpPr>
            <p:nvPr/>
          </p:nvSpPr>
          <p:spPr bwMode="auto">
            <a:xfrm>
              <a:off x="1701" y="1227"/>
              <a:ext cx="1" cy="33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Line 49"/>
            <p:cNvSpPr>
              <a:spLocks noChangeShapeType="1"/>
            </p:cNvSpPr>
            <p:nvPr/>
          </p:nvSpPr>
          <p:spPr bwMode="auto">
            <a:xfrm>
              <a:off x="1701" y="1903"/>
              <a:ext cx="1" cy="30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Line 50"/>
            <p:cNvSpPr>
              <a:spLocks noChangeShapeType="1"/>
            </p:cNvSpPr>
            <p:nvPr/>
          </p:nvSpPr>
          <p:spPr bwMode="auto">
            <a:xfrm>
              <a:off x="732" y="1734"/>
              <a:ext cx="118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Line 51"/>
            <p:cNvSpPr>
              <a:spLocks noChangeShapeType="1"/>
            </p:cNvSpPr>
            <p:nvPr/>
          </p:nvSpPr>
          <p:spPr bwMode="auto">
            <a:xfrm>
              <a:off x="2473" y="1734"/>
              <a:ext cx="159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Rectangle 52"/>
            <p:cNvSpPr>
              <a:spLocks noChangeArrowheads="1"/>
            </p:cNvSpPr>
            <p:nvPr/>
          </p:nvSpPr>
          <p:spPr bwMode="auto">
            <a:xfrm>
              <a:off x="857" y="1571"/>
              <a:ext cx="1623" cy="338"/>
            </a:xfrm>
            <a:prstGeom prst="rect">
              <a:avLst/>
            </a:prstGeom>
            <a:solidFill>
              <a:srgbClr val="BCC4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857" y="1571"/>
              <a:ext cx="1623" cy="338"/>
            </a:xfrm>
            <a:prstGeom prst="rect">
              <a:avLst/>
            </a:prstGeom>
            <a:noFill/>
            <a:ln w="5">
              <a:solidFill>
                <a:srgbClr val="BCC4B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49" name="Picture 5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0" y="1565"/>
              <a:ext cx="1623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" name="Rectangle 55"/>
            <p:cNvSpPr>
              <a:spLocks noChangeArrowheads="1"/>
            </p:cNvSpPr>
            <p:nvPr/>
          </p:nvSpPr>
          <p:spPr bwMode="auto">
            <a:xfrm>
              <a:off x="850" y="1565"/>
              <a:ext cx="1623" cy="338"/>
            </a:xfrm>
            <a:prstGeom prst="rect">
              <a:avLst/>
            </a:prstGeom>
            <a:noFill/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1265" y="1600"/>
              <a:ext cx="907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 Narrow" pitchFamily="34" charset="0"/>
                  <a:cs typeface="Arial" pitchFamily="34" charset="0"/>
                </a:rPr>
                <a:t>CONSULTATIVE</a:t>
              </a:r>
              <a:r>
                <a:rPr kumimoji="0" lang="en-US" sz="900" b="1" i="0" u="none" strike="noStrike" cap="none" normalizeH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 Narrow" pitchFamily="34" charset="0"/>
                  <a:cs typeface="Arial" pitchFamily="34" charset="0"/>
                </a:rPr>
                <a:t> ENGAGEMENT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Rectangle 57"/>
            <p:cNvSpPr>
              <a:spLocks noChangeArrowheads="1"/>
            </p:cNvSpPr>
            <p:nvPr/>
          </p:nvSpPr>
          <p:spPr bwMode="auto">
            <a:xfrm>
              <a:off x="1223" y="1772"/>
              <a:ext cx="957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 Narrow" pitchFamily="34" charset="0"/>
                  <a:cs typeface="Arial" pitchFamily="34" charset="0"/>
                </a:rPr>
                <a:t>COLLABORATIVE ENGAGEMENT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Freeform 58"/>
            <p:cNvSpPr>
              <a:spLocks noEditPoints="1"/>
            </p:cNvSpPr>
            <p:nvPr/>
          </p:nvSpPr>
          <p:spPr bwMode="auto">
            <a:xfrm>
              <a:off x="1009" y="1731"/>
              <a:ext cx="1276" cy="7"/>
            </a:xfrm>
            <a:custGeom>
              <a:avLst/>
              <a:gdLst/>
              <a:ahLst/>
              <a:cxnLst>
                <a:cxn ang="0">
                  <a:pos x="89" y="0"/>
                </a:cxn>
                <a:cxn ang="0">
                  <a:pos x="0" y="21"/>
                </a:cxn>
                <a:cxn ang="0">
                  <a:pos x="156" y="0"/>
                </a:cxn>
                <a:cxn ang="0">
                  <a:pos x="245" y="21"/>
                </a:cxn>
                <a:cxn ang="0">
                  <a:pos x="156" y="0"/>
                </a:cxn>
                <a:cxn ang="0">
                  <a:pos x="400" y="0"/>
                </a:cxn>
                <a:cxn ang="0">
                  <a:pos x="311" y="21"/>
                </a:cxn>
                <a:cxn ang="0">
                  <a:pos x="467" y="0"/>
                </a:cxn>
                <a:cxn ang="0">
                  <a:pos x="556" y="21"/>
                </a:cxn>
                <a:cxn ang="0">
                  <a:pos x="467" y="0"/>
                </a:cxn>
                <a:cxn ang="0">
                  <a:pos x="712" y="0"/>
                </a:cxn>
                <a:cxn ang="0">
                  <a:pos x="623" y="21"/>
                </a:cxn>
                <a:cxn ang="0">
                  <a:pos x="779" y="0"/>
                </a:cxn>
                <a:cxn ang="0">
                  <a:pos x="868" y="21"/>
                </a:cxn>
                <a:cxn ang="0">
                  <a:pos x="779" y="0"/>
                </a:cxn>
                <a:cxn ang="0">
                  <a:pos x="1024" y="0"/>
                </a:cxn>
                <a:cxn ang="0">
                  <a:pos x="935" y="21"/>
                </a:cxn>
                <a:cxn ang="0">
                  <a:pos x="1090" y="0"/>
                </a:cxn>
                <a:cxn ang="0">
                  <a:pos x="1179" y="21"/>
                </a:cxn>
                <a:cxn ang="0">
                  <a:pos x="1090" y="0"/>
                </a:cxn>
                <a:cxn ang="0">
                  <a:pos x="1336" y="0"/>
                </a:cxn>
                <a:cxn ang="0">
                  <a:pos x="1247" y="21"/>
                </a:cxn>
                <a:cxn ang="0">
                  <a:pos x="1402" y="0"/>
                </a:cxn>
                <a:cxn ang="0">
                  <a:pos x="1491" y="21"/>
                </a:cxn>
                <a:cxn ang="0">
                  <a:pos x="1402" y="0"/>
                </a:cxn>
                <a:cxn ang="0">
                  <a:pos x="1647" y="0"/>
                </a:cxn>
                <a:cxn ang="0">
                  <a:pos x="1558" y="21"/>
                </a:cxn>
                <a:cxn ang="0">
                  <a:pos x="1714" y="0"/>
                </a:cxn>
                <a:cxn ang="0">
                  <a:pos x="1803" y="21"/>
                </a:cxn>
                <a:cxn ang="0">
                  <a:pos x="1714" y="0"/>
                </a:cxn>
                <a:cxn ang="0">
                  <a:pos x="1959" y="0"/>
                </a:cxn>
                <a:cxn ang="0">
                  <a:pos x="1870" y="21"/>
                </a:cxn>
                <a:cxn ang="0">
                  <a:pos x="2026" y="0"/>
                </a:cxn>
                <a:cxn ang="0">
                  <a:pos x="2115" y="21"/>
                </a:cxn>
                <a:cxn ang="0">
                  <a:pos x="2026" y="0"/>
                </a:cxn>
                <a:cxn ang="0">
                  <a:pos x="2271" y="0"/>
                </a:cxn>
                <a:cxn ang="0">
                  <a:pos x="2181" y="21"/>
                </a:cxn>
                <a:cxn ang="0">
                  <a:pos x="2337" y="0"/>
                </a:cxn>
                <a:cxn ang="0">
                  <a:pos x="2426" y="21"/>
                </a:cxn>
                <a:cxn ang="0">
                  <a:pos x="2337" y="0"/>
                </a:cxn>
                <a:cxn ang="0">
                  <a:pos x="2583" y="0"/>
                </a:cxn>
                <a:cxn ang="0">
                  <a:pos x="2494" y="21"/>
                </a:cxn>
                <a:cxn ang="0">
                  <a:pos x="2649" y="0"/>
                </a:cxn>
                <a:cxn ang="0">
                  <a:pos x="2738" y="21"/>
                </a:cxn>
                <a:cxn ang="0">
                  <a:pos x="2649" y="0"/>
                </a:cxn>
                <a:cxn ang="0">
                  <a:pos x="2894" y="0"/>
                </a:cxn>
                <a:cxn ang="0">
                  <a:pos x="2805" y="21"/>
                </a:cxn>
                <a:cxn ang="0">
                  <a:pos x="2960" y="0"/>
                </a:cxn>
                <a:cxn ang="0">
                  <a:pos x="3050" y="21"/>
                </a:cxn>
                <a:cxn ang="0">
                  <a:pos x="2960" y="0"/>
                </a:cxn>
                <a:cxn ang="0">
                  <a:pos x="3206" y="0"/>
                </a:cxn>
                <a:cxn ang="0">
                  <a:pos x="3117" y="21"/>
                </a:cxn>
                <a:cxn ang="0">
                  <a:pos x="3273" y="0"/>
                </a:cxn>
                <a:cxn ang="0">
                  <a:pos x="3362" y="21"/>
                </a:cxn>
                <a:cxn ang="0">
                  <a:pos x="3273" y="0"/>
                </a:cxn>
                <a:cxn ang="0">
                  <a:pos x="3517" y="0"/>
                </a:cxn>
                <a:cxn ang="0">
                  <a:pos x="3428" y="21"/>
                </a:cxn>
                <a:cxn ang="0">
                  <a:pos x="3584" y="0"/>
                </a:cxn>
                <a:cxn ang="0">
                  <a:pos x="3673" y="21"/>
                </a:cxn>
                <a:cxn ang="0">
                  <a:pos x="3584" y="0"/>
                </a:cxn>
                <a:cxn ang="0">
                  <a:pos x="3830" y="0"/>
                </a:cxn>
                <a:cxn ang="0">
                  <a:pos x="3741" y="21"/>
                </a:cxn>
              </a:cxnLst>
              <a:rect l="0" t="0" r="r" b="b"/>
              <a:pathLst>
                <a:path w="3830" h="21">
                  <a:moveTo>
                    <a:pt x="0" y="0"/>
                  </a:moveTo>
                  <a:lnTo>
                    <a:pt x="89" y="0"/>
                  </a:lnTo>
                  <a:lnTo>
                    <a:pt x="8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156" y="0"/>
                  </a:moveTo>
                  <a:lnTo>
                    <a:pt x="245" y="0"/>
                  </a:lnTo>
                  <a:lnTo>
                    <a:pt x="245" y="21"/>
                  </a:lnTo>
                  <a:lnTo>
                    <a:pt x="156" y="21"/>
                  </a:lnTo>
                  <a:lnTo>
                    <a:pt x="156" y="0"/>
                  </a:lnTo>
                  <a:close/>
                  <a:moveTo>
                    <a:pt x="311" y="0"/>
                  </a:moveTo>
                  <a:lnTo>
                    <a:pt x="400" y="0"/>
                  </a:lnTo>
                  <a:lnTo>
                    <a:pt x="400" y="21"/>
                  </a:lnTo>
                  <a:lnTo>
                    <a:pt x="311" y="21"/>
                  </a:lnTo>
                  <a:lnTo>
                    <a:pt x="311" y="0"/>
                  </a:lnTo>
                  <a:close/>
                  <a:moveTo>
                    <a:pt x="467" y="0"/>
                  </a:moveTo>
                  <a:lnTo>
                    <a:pt x="556" y="0"/>
                  </a:lnTo>
                  <a:lnTo>
                    <a:pt x="556" y="21"/>
                  </a:lnTo>
                  <a:lnTo>
                    <a:pt x="467" y="21"/>
                  </a:lnTo>
                  <a:lnTo>
                    <a:pt x="467" y="0"/>
                  </a:lnTo>
                  <a:close/>
                  <a:moveTo>
                    <a:pt x="623" y="0"/>
                  </a:moveTo>
                  <a:lnTo>
                    <a:pt x="712" y="0"/>
                  </a:lnTo>
                  <a:lnTo>
                    <a:pt x="712" y="21"/>
                  </a:lnTo>
                  <a:lnTo>
                    <a:pt x="623" y="21"/>
                  </a:lnTo>
                  <a:lnTo>
                    <a:pt x="623" y="0"/>
                  </a:lnTo>
                  <a:close/>
                  <a:moveTo>
                    <a:pt x="779" y="0"/>
                  </a:moveTo>
                  <a:lnTo>
                    <a:pt x="868" y="0"/>
                  </a:lnTo>
                  <a:lnTo>
                    <a:pt x="868" y="21"/>
                  </a:lnTo>
                  <a:lnTo>
                    <a:pt x="779" y="21"/>
                  </a:lnTo>
                  <a:lnTo>
                    <a:pt x="779" y="0"/>
                  </a:lnTo>
                  <a:close/>
                  <a:moveTo>
                    <a:pt x="935" y="0"/>
                  </a:moveTo>
                  <a:lnTo>
                    <a:pt x="1024" y="0"/>
                  </a:lnTo>
                  <a:lnTo>
                    <a:pt x="1024" y="21"/>
                  </a:lnTo>
                  <a:lnTo>
                    <a:pt x="935" y="21"/>
                  </a:lnTo>
                  <a:lnTo>
                    <a:pt x="935" y="0"/>
                  </a:lnTo>
                  <a:close/>
                  <a:moveTo>
                    <a:pt x="1090" y="0"/>
                  </a:moveTo>
                  <a:lnTo>
                    <a:pt x="1179" y="0"/>
                  </a:lnTo>
                  <a:lnTo>
                    <a:pt x="1179" y="21"/>
                  </a:lnTo>
                  <a:lnTo>
                    <a:pt x="1090" y="21"/>
                  </a:lnTo>
                  <a:lnTo>
                    <a:pt x="1090" y="0"/>
                  </a:lnTo>
                  <a:close/>
                  <a:moveTo>
                    <a:pt x="1247" y="0"/>
                  </a:moveTo>
                  <a:lnTo>
                    <a:pt x="1336" y="0"/>
                  </a:lnTo>
                  <a:lnTo>
                    <a:pt x="1336" y="21"/>
                  </a:lnTo>
                  <a:lnTo>
                    <a:pt x="1247" y="21"/>
                  </a:lnTo>
                  <a:lnTo>
                    <a:pt x="1247" y="0"/>
                  </a:lnTo>
                  <a:close/>
                  <a:moveTo>
                    <a:pt x="1402" y="0"/>
                  </a:moveTo>
                  <a:lnTo>
                    <a:pt x="1491" y="0"/>
                  </a:lnTo>
                  <a:lnTo>
                    <a:pt x="1491" y="21"/>
                  </a:lnTo>
                  <a:lnTo>
                    <a:pt x="1402" y="21"/>
                  </a:lnTo>
                  <a:lnTo>
                    <a:pt x="1402" y="0"/>
                  </a:lnTo>
                  <a:close/>
                  <a:moveTo>
                    <a:pt x="1558" y="0"/>
                  </a:moveTo>
                  <a:lnTo>
                    <a:pt x="1647" y="0"/>
                  </a:lnTo>
                  <a:lnTo>
                    <a:pt x="1647" y="21"/>
                  </a:lnTo>
                  <a:lnTo>
                    <a:pt x="1558" y="21"/>
                  </a:lnTo>
                  <a:lnTo>
                    <a:pt x="1558" y="0"/>
                  </a:lnTo>
                  <a:close/>
                  <a:moveTo>
                    <a:pt x="1714" y="0"/>
                  </a:moveTo>
                  <a:lnTo>
                    <a:pt x="1803" y="0"/>
                  </a:lnTo>
                  <a:lnTo>
                    <a:pt x="1803" y="21"/>
                  </a:lnTo>
                  <a:lnTo>
                    <a:pt x="1714" y="21"/>
                  </a:lnTo>
                  <a:lnTo>
                    <a:pt x="1714" y="0"/>
                  </a:lnTo>
                  <a:close/>
                  <a:moveTo>
                    <a:pt x="1870" y="0"/>
                  </a:moveTo>
                  <a:lnTo>
                    <a:pt x="1959" y="0"/>
                  </a:lnTo>
                  <a:lnTo>
                    <a:pt x="1959" y="21"/>
                  </a:lnTo>
                  <a:lnTo>
                    <a:pt x="1870" y="21"/>
                  </a:lnTo>
                  <a:lnTo>
                    <a:pt x="1870" y="0"/>
                  </a:lnTo>
                  <a:close/>
                  <a:moveTo>
                    <a:pt x="2026" y="0"/>
                  </a:moveTo>
                  <a:lnTo>
                    <a:pt x="2115" y="0"/>
                  </a:lnTo>
                  <a:lnTo>
                    <a:pt x="2115" y="21"/>
                  </a:lnTo>
                  <a:lnTo>
                    <a:pt x="2026" y="21"/>
                  </a:lnTo>
                  <a:lnTo>
                    <a:pt x="2026" y="0"/>
                  </a:lnTo>
                  <a:close/>
                  <a:moveTo>
                    <a:pt x="2181" y="0"/>
                  </a:moveTo>
                  <a:lnTo>
                    <a:pt x="2271" y="0"/>
                  </a:lnTo>
                  <a:lnTo>
                    <a:pt x="2271" y="21"/>
                  </a:lnTo>
                  <a:lnTo>
                    <a:pt x="2181" y="21"/>
                  </a:lnTo>
                  <a:lnTo>
                    <a:pt x="2181" y="0"/>
                  </a:lnTo>
                  <a:close/>
                  <a:moveTo>
                    <a:pt x="2337" y="0"/>
                  </a:moveTo>
                  <a:lnTo>
                    <a:pt x="2426" y="0"/>
                  </a:lnTo>
                  <a:lnTo>
                    <a:pt x="2426" y="21"/>
                  </a:lnTo>
                  <a:lnTo>
                    <a:pt x="2337" y="21"/>
                  </a:lnTo>
                  <a:lnTo>
                    <a:pt x="2337" y="0"/>
                  </a:lnTo>
                  <a:close/>
                  <a:moveTo>
                    <a:pt x="2494" y="0"/>
                  </a:moveTo>
                  <a:lnTo>
                    <a:pt x="2583" y="0"/>
                  </a:lnTo>
                  <a:lnTo>
                    <a:pt x="2583" y="21"/>
                  </a:lnTo>
                  <a:lnTo>
                    <a:pt x="2494" y="21"/>
                  </a:lnTo>
                  <a:lnTo>
                    <a:pt x="2494" y="0"/>
                  </a:lnTo>
                  <a:close/>
                  <a:moveTo>
                    <a:pt x="2649" y="0"/>
                  </a:moveTo>
                  <a:lnTo>
                    <a:pt x="2738" y="0"/>
                  </a:lnTo>
                  <a:lnTo>
                    <a:pt x="2738" y="21"/>
                  </a:lnTo>
                  <a:lnTo>
                    <a:pt x="2649" y="21"/>
                  </a:lnTo>
                  <a:lnTo>
                    <a:pt x="2649" y="0"/>
                  </a:lnTo>
                  <a:close/>
                  <a:moveTo>
                    <a:pt x="2805" y="0"/>
                  </a:moveTo>
                  <a:lnTo>
                    <a:pt x="2894" y="0"/>
                  </a:lnTo>
                  <a:lnTo>
                    <a:pt x="2894" y="21"/>
                  </a:lnTo>
                  <a:lnTo>
                    <a:pt x="2805" y="21"/>
                  </a:lnTo>
                  <a:lnTo>
                    <a:pt x="2805" y="0"/>
                  </a:lnTo>
                  <a:close/>
                  <a:moveTo>
                    <a:pt x="2960" y="0"/>
                  </a:moveTo>
                  <a:lnTo>
                    <a:pt x="3050" y="0"/>
                  </a:lnTo>
                  <a:lnTo>
                    <a:pt x="3050" y="21"/>
                  </a:lnTo>
                  <a:lnTo>
                    <a:pt x="2960" y="21"/>
                  </a:lnTo>
                  <a:lnTo>
                    <a:pt x="2960" y="0"/>
                  </a:lnTo>
                  <a:close/>
                  <a:moveTo>
                    <a:pt x="3117" y="0"/>
                  </a:moveTo>
                  <a:lnTo>
                    <a:pt x="3206" y="0"/>
                  </a:lnTo>
                  <a:lnTo>
                    <a:pt x="3206" y="21"/>
                  </a:lnTo>
                  <a:lnTo>
                    <a:pt x="3117" y="21"/>
                  </a:lnTo>
                  <a:lnTo>
                    <a:pt x="3117" y="0"/>
                  </a:lnTo>
                  <a:close/>
                  <a:moveTo>
                    <a:pt x="3273" y="0"/>
                  </a:moveTo>
                  <a:lnTo>
                    <a:pt x="3362" y="0"/>
                  </a:lnTo>
                  <a:lnTo>
                    <a:pt x="3362" y="21"/>
                  </a:lnTo>
                  <a:lnTo>
                    <a:pt x="3273" y="21"/>
                  </a:lnTo>
                  <a:lnTo>
                    <a:pt x="3273" y="0"/>
                  </a:lnTo>
                  <a:close/>
                  <a:moveTo>
                    <a:pt x="3428" y="0"/>
                  </a:moveTo>
                  <a:lnTo>
                    <a:pt x="3517" y="0"/>
                  </a:lnTo>
                  <a:lnTo>
                    <a:pt x="3517" y="21"/>
                  </a:lnTo>
                  <a:lnTo>
                    <a:pt x="3428" y="21"/>
                  </a:lnTo>
                  <a:lnTo>
                    <a:pt x="3428" y="0"/>
                  </a:lnTo>
                  <a:close/>
                  <a:moveTo>
                    <a:pt x="3584" y="0"/>
                  </a:moveTo>
                  <a:lnTo>
                    <a:pt x="3673" y="0"/>
                  </a:lnTo>
                  <a:lnTo>
                    <a:pt x="3673" y="21"/>
                  </a:lnTo>
                  <a:lnTo>
                    <a:pt x="3584" y="21"/>
                  </a:lnTo>
                  <a:lnTo>
                    <a:pt x="3584" y="0"/>
                  </a:lnTo>
                  <a:close/>
                  <a:moveTo>
                    <a:pt x="3741" y="0"/>
                  </a:moveTo>
                  <a:lnTo>
                    <a:pt x="3830" y="0"/>
                  </a:lnTo>
                  <a:lnTo>
                    <a:pt x="3830" y="21"/>
                  </a:lnTo>
                  <a:lnTo>
                    <a:pt x="3741" y="21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4" name="Group 11"/>
          <p:cNvGrpSpPr>
            <a:grpSpLocks/>
          </p:cNvGrpSpPr>
          <p:nvPr/>
        </p:nvGrpSpPr>
        <p:grpSpPr bwMode="auto">
          <a:xfrm>
            <a:off x="1948894" y="2359241"/>
            <a:ext cx="2558230" cy="1252543"/>
            <a:chOff x="96" y="903"/>
            <a:chExt cx="1488" cy="768"/>
          </a:xfrm>
        </p:grpSpPr>
        <p:sp>
          <p:nvSpPr>
            <p:cNvPr id="55" name="Rectangle 9"/>
            <p:cNvSpPr>
              <a:spLocks noChangeArrowheads="1"/>
            </p:cNvSpPr>
            <p:nvPr/>
          </p:nvSpPr>
          <p:spPr bwMode="auto">
            <a:xfrm>
              <a:off x="96" y="903"/>
              <a:ext cx="1488" cy="768"/>
            </a:xfrm>
            <a:prstGeom prst="rect">
              <a:avLst/>
            </a:prstGeom>
            <a:gradFill rotWithShape="1">
              <a:gsLst>
                <a:gs pos="0">
                  <a:srgbClr val="FFFF66"/>
                </a:gs>
                <a:gs pos="50000">
                  <a:srgbClr val="FFFFBE"/>
                </a:gs>
                <a:gs pos="100000">
                  <a:srgbClr val="FFFF66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 dirty="0"/>
            </a:p>
          </p:txBody>
        </p:sp>
        <p:sp>
          <p:nvSpPr>
            <p:cNvPr id="56" name="Text Box 10"/>
            <p:cNvSpPr txBox="1">
              <a:spLocks noChangeArrowheads="1"/>
            </p:cNvSpPr>
            <p:nvPr/>
          </p:nvSpPr>
          <p:spPr bwMode="gray">
            <a:xfrm>
              <a:off x="144" y="999"/>
              <a:ext cx="1392" cy="591"/>
            </a:xfrm>
            <a:prstGeom prst="rect">
              <a:avLst/>
            </a:prstGeom>
            <a:gradFill rotWithShape="1">
              <a:gsLst>
                <a:gs pos="0">
                  <a:srgbClr val="FFFF66">
                    <a:alpha val="30000"/>
                  </a:srgbClr>
                </a:gs>
                <a:gs pos="50000">
                  <a:srgbClr val="FFFF66">
                    <a:gamma/>
                    <a:tint val="42353"/>
                    <a:invGamma/>
                  </a:srgbClr>
                </a:gs>
                <a:gs pos="100000">
                  <a:srgbClr val="FFFF66">
                    <a:alpha val="30000"/>
                  </a:srgbClr>
                </a:gs>
              </a:gsLst>
              <a:lin ang="5400000" scaled="1"/>
            </a:gradFill>
            <a:ln w="25400">
              <a:noFill/>
              <a:miter lim="800000"/>
              <a:headEnd/>
              <a:tailEnd/>
            </a:ln>
            <a:effectLst/>
          </p:spPr>
          <p:txBody>
            <a:bodyPr rIns="45720" bIns="137160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spcAft>
                  <a:spcPct val="20000"/>
                </a:spcAft>
                <a:buClrTx/>
                <a:buFontTx/>
                <a:buNone/>
              </a:pPr>
              <a:r>
                <a:rPr lang="en-US" sz="2300" dirty="0">
                  <a:solidFill>
                    <a:srgbClr val="333399"/>
                  </a:solidFill>
                  <a:latin typeface="Arial Narrow" pitchFamily="34" charset="0"/>
                  <a:cs typeface="Arial" pitchFamily="34" charset="0"/>
                </a:rPr>
                <a:t>Humanistic Outcome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spcAft>
                  <a:spcPct val="20000"/>
                </a:spcAft>
                <a:buClrTx/>
                <a:buFontTx/>
                <a:buNone/>
              </a:pPr>
              <a:r>
                <a:rPr lang="en-US" sz="2300" dirty="0">
                  <a:solidFill>
                    <a:srgbClr val="333399"/>
                  </a:solidFill>
                  <a:latin typeface="Arial Narrow" pitchFamily="34" charset="0"/>
                  <a:cs typeface="Arial" pitchFamily="34" charset="0"/>
                </a:rPr>
                <a:t>Research</a:t>
              </a:r>
            </a:p>
          </p:txBody>
        </p:sp>
      </p:grpSp>
      <p:sp>
        <p:nvSpPr>
          <p:cNvPr id="58" name="Text Box 16"/>
          <p:cNvSpPr txBox="1">
            <a:spLocks noChangeArrowheads="1"/>
          </p:cNvSpPr>
          <p:nvPr/>
        </p:nvSpPr>
        <p:spPr bwMode="auto">
          <a:xfrm>
            <a:off x="5041900" y="4329250"/>
            <a:ext cx="4432300" cy="2046150"/>
          </a:xfrm>
          <a:prstGeom prst="rect">
            <a:avLst/>
          </a:prstGeom>
          <a:solidFill>
            <a:srgbClr val="E2E1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6881" tIns="48440" rIns="96881" bIns="48440"/>
          <a:lstStyle/>
          <a:p>
            <a:pPr marL="185015" indent="-185015" algn="l">
              <a:buClr>
                <a:schemeClr val="tx1"/>
              </a:buClr>
              <a:buFont typeface="Webdings" pitchFamily="18" charset="2"/>
              <a:buChar char="4"/>
            </a:pPr>
            <a:r>
              <a:rPr lang="en-US" sz="1300" b="1" dirty="0">
                <a:solidFill>
                  <a:srgbClr val="292929"/>
                </a:solidFill>
              </a:rPr>
              <a:t>Analysis of prospective patient survey data</a:t>
            </a:r>
          </a:p>
          <a:p>
            <a:pPr marL="642215" lvl="1" indent="-185015" algn="l">
              <a:buClr>
                <a:schemeClr val="tx1"/>
              </a:buClr>
              <a:buFont typeface="Arial" pitchFamily="34" charset="0"/>
              <a:buChar char="-"/>
            </a:pPr>
            <a:r>
              <a:rPr lang="en-US" sz="1300" dirty="0">
                <a:solidFill>
                  <a:srgbClr val="292929"/>
                </a:solidFill>
              </a:rPr>
              <a:t>Analysis of cross-sectional data collected using validated instruments via mail, web or in-person </a:t>
            </a:r>
          </a:p>
          <a:p>
            <a:pPr marL="642215" lvl="1" indent="-185015" algn="l">
              <a:buClr>
                <a:schemeClr val="tx1"/>
              </a:buClr>
              <a:buFont typeface="Arial" pitchFamily="34" charset="0"/>
              <a:buChar char="-"/>
            </a:pPr>
            <a:r>
              <a:rPr lang="en-US" sz="1300" dirty="0">
                <a:solidFill>
                  <a:srgbClr val="292929"/>
                </a:solidFill>
              </a:rPr>
              <a:t>Instrument development &amp; validation </a:t>
            </a:r>
            <a:r>
              <a:rPr lang="en-US" sz="1300" b="1" dirty="0">
                <a:solidFill>
                  <a:srgbClr val="292929"/>
                </a:solidFill>
              </a:rPr>
              <a:t>(No Prior Experience)</a:t>
            </a:r>
          </a:p>
          <a:p>
            <a:pPr marL="185015" indent="-185015" algn="l">
              <a:buClr>
                <a:schemeClr val="tx1"/>
              </a:buClr>
              <a:buFont typeface="Webdings" pitchFamily="18" charset="2"/>
              <a:buChar char="4"/>
            </a:pPr>
            <a:endParaRPr lang="en-US" sz="1300" b="1" dirty="0">
              <a:solidFill>
                <a:srgbClr val="292929"/>
              </a:solidFill>
            </a:endParaRPr>
          </a:p>
          <a:p>
            <a:pPr marL="185015" indent="-185015" algn="l">
              <a:buClr>
                <a:schemeClr val="tx1"/>
              </a:buClr>
              <a:buFont typeface="Webdings" pitchFamily="18" charset="2"/>
              <a:buChar char="4"/>
            </a:pPr>
            <a:r>
              <a:rPr lang="en-US" sz="1300" b="1" dirty="0">
                <a:solidFill>
                  <a:srgbClr val="292929"/>
                </a:solidFill>
              </a:rPr>
              <a:t>Analysis of QOL data collected during clinical trials</a:t>
            </a:r>
          </a:p>
          <a:p>
            <a:pPr marL="642215" lvl="1" indent="-185015" algn="l">
              <a:buClr>
                <a:schemeClr val="tx1"/>
              </a:buClr>
              <a:buFont typeface="Arial" pitchFamily="34" charset="0"/>
              <a:buChar char="-"/>
            </a:pPr>
            <a:r>
              <a:rPr lang="en-US" sz="1300" dirty="0">
                <a:solidFill>
                  <a:srgbClr val="292929"/>
                </a:solidFill>
              </a:rPr>
              <a:t>Analysis of QOL data collected using standardized instruments during RCTs</a:t>
            </a:r>
            <a:endParaRPr lang="en-US" sz="1500" dirty="0">
              <a:solidFill>
                <a:srgbClr val="292929"/>
              </a:solidFill>
            </a:endParaRPr>
          </a:p>
        </p:txBody>
      </p:sp>
      <p:sp>
        <p:nvSpPr>
          <p:cNvPr id="60" name="Text Box 15"/>
          <p:cNvSpPr txBox="1">
            <a:spLocks noChangeArrowheads="1"/>
          </p:cNvSpPr>
          <p:nvPr/>
        </p:nvSpPr>
        <p:spPr bwMode="auto">
          <a:xfrm>
            <a:off x="431800" y="4329251"/>
            <a:ext cx="4432300" cy="2054953"/>
          </a:xfrm>
          <a:prstGeom prst="rect">
            <a:avLst/>
          </a:prstGeom>
          <a:solidFill>
            <a:srgbClr val="E2E1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6881" tIns="48440" rIns="96881" bIns="48440"/>
          <a:lstStyle/>
          <a:p>
            <a:pPr marL="185015" indent="-185015" algn="l">
              <a:buClr>
                <a:schemeClr val="tx1"/>
              </a:buClr>
              <a:buFont typeface="Webdings" pitchFamily="18" charset="2"/>
              <a:buChar char="4"/>
            </a:pPr>
            <a:r>
              <a:rPr lang="en-US" sz="1300" dirty="0">
                <a:solidFill>
                  <a:srgbClr val="292929"/>
                </a:solidFill>
              </a:rPr>
              <a:t>Treatment Satisfaction</a:t>
            </a:r>
          </a:p>
          <a:p>
            <a:pPr marL="642215" lvl="1" indent="-185015" algn="l">
              <a:buClr>
                <a:schemeClr val="tx1"/>
              </a:buClr>
              <a:buFont typeface="Arial" pitchFamily="34" charset="0"/>
              <a:buChar char="-"/>
            </a:pPr>
            <a:r>
              <a:rPr lang="en-US" sz="1300" dirty="0">
                <a:solidFill>
                  <a:srgbClr val="292929"/>
                </a:solidFill>
              </a:rPr>
              <a:t>Are patients satisfied with their treatment?</a:t>
            </a:r>
          </a:p>
          <a:p>
            <a:pPr marL="642215" lvl="1" indent="-185015" algn="l">
              <a:buClr>
                <a:schemeClr val="tx1"/>
              </a:buClr>
              <a:buFont typeface="Arial" pitchFamily="34" charset="0"/>
              <a:buChar char="-"/>
            </a:pPr>
            <a:r>
              <a:rPr lang="en-US" sz="1300" dirty="0">
                <a:solidFill>
                  <a:srgbClr val="292929"/>
                </a:solidFill>
              </a:rPr>
              <a:t>What are the factors driving high dis-satisfaction and what is the result?</a:t>
            </a:r>
          </a:p>
          <a:p>
            <a:pPr marL="185015" indent="-185015" algn="l">
              <a:buClr>
                <a:schemeClr val="tx1"/>
              </a:buClr>
              <a:buFont typeface="Webdings" pitchFamily="18" charset="2"/>
              <a:buChar char="4"/>
            </a:pPr>
            <a:r>
              <a:rPr lang="en-US" sz="1300" dirty="0">
                <a:solidFill>
                  <a:srgbClr val="292929"/>
                </a:solidFill>
              </a:rPr>
              <a:t>Analysis of quality-of-life data</a:t>
            </a:r>
          </a:p>
          <a:p>
            <a:pPr marL="642215" lvl="1" indent="-185015" algn="l">
              <a:buClr>
                <a:schemeClr val="tx1"/>
              </a:buClr>
              <a:buFont typeface="Arial" pitchFamily="34" charset="0"/>
              <a:buChar char="-"/>
            </a:pPr>
            <a:r>
              <a:rPr lang="en-US" sz="1300" dirty="0">
                <a:solidFill>
                  <a:srgbClr val="292929"/>
                </a:solidFill>
              </a:rPr>
              <a:t>What is the impact of the disease on the patient reported quality of life?</a:t>
            </a:r>
          </a:p>
          <a:p>
            <a:pPr marL="642215" lvl="1" indent="-185015" algn="l">
              <a:buClr>
                <a:schemeClr val="tx1"/>
              </a:buClr>
              <a:buFont typeface="Arial" pitchFamily="34" charset="0"/>
              <a:buChar char="-"/>
            </a:pPr>
            <a:r>
              <a:rPr lang="en-US" sz="1300" dirty="0">
                <a:solidFill>
                  <a:srgbClr val="292929"/>
                </a:solidFill>
              </a:rPr>
              <a:t>Are there any differences in quality of life scores across treatment strategies?</a:t>
            </a:r>
          </a:p>
        </p:txBody>
      </p:sp>
      <p:sp>
        <p:nvSpPr>
          <p:cNvPr id="61" name="Text Box 10"/>
          <p:cNvSpPr txBox="1">
            <a:spLocks noChangeArrowheads="1"/>
          </p:cNvSpPr>
          <p:nvPr/>
        </p:nvSpPr>
        <p:spPr bwMode="auto">
          <a:xfrm>
            <a:off x="0" y="0"/>
            <a:ext cx="1561646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34950" indent="-234950" algn="l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buNone/>
            </a:pPr>
            <a:r>
              <a:rPr lang="en-US" b="1" dirty="0">
                <a:solidFill>
                  <a:srgbClr val="969696"/>
                </a:solidFill>
              </a:rPr>
              <a:t>Mu Sigma Capability</a:t>
            </a:r>
          </a:p>
        </p:txBody>
      </p:sp>
      <p:sp>
        <p:nvSpPr>
          <p:cNvPr id="62" name="Text Box 12"/>
          <p:cNvSpPr txBox="1">
            <a:spLocks noChangeArrowheads="1"/>
          </p:cNvSpPr>
          <p:nvPr/>
        </p:nvSpPr>
        <p:spPr bwMode="auto">
          <a:xfrm>
            <a:off x="4538795" y="1942617"/>
            <a:ext cx="5116460" cy="1082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881" tIns="48440" rIns="96881" bIns="4844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1600" i="1" dirty="0">
                <a:solidFill>
                  <a:srgbClr val="292929"/>
                </a:solidFill>
              </a:rPr>
              <a:t>‘Real world’ analysis to compare treatment satisfaction and quality of life between competing treatment strategies and to identify underlying reasons behind poor humanistic outcomes</a:t>
            </a:r>
          </a:p>
        </p:txBody>
      </p: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5029200" y="3823319"/>
            <a:ext cx="4445000" cy="469704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6881" tIns="48440" rIns="96881" bIns="48440" anchor="ctr"/>
          <a:lstStyle/>
          <a:p>
            <a:pPr marL="185015" indent="-185015"/>
            <a:r>
              <a:rPr lang="en-US" sz="1900" dirty="0">
                <a:solidFill>
                  <a:schemeClr val="bg1"/>
                </a:solidFill>
              </a:rPr>
              <a:t>Mu Sigma Capabilities</a:t>
            </a:r>
          </a:p>
        </p:txBody>
      </p:sp>
      <p:sp>
        <p:nvSpPr>
          <p:cNvPr id="64" name="Rectangle 13"/>
          <p:cNvSpPr>
            <a:spLocks noChangeArrowheads="1"/>
          </p:cNvSpPr>
          <p:nvPr/>
        </p:nvSpPr>
        <p:spPr bwMode="auto">
          <a:xfrm>
            <a:off x="431800" y="3823319"/>
            <a:ext cx="4432299" cy="469704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6881" tIns="48440" rIns="96881" bIns="48440" anchor="ctr"/>
          <a:lstStyle/>
          <a:p>
            <a:pPr marL="185015" indent="-185015"/>
            <a:r>
              <a:rPr lang="en-US" sz="1900" dirty="0">
                <a:solidFill>
                  <a:schemeClr val="bg1"/>
                </a:solidFill>
              </a:rPr>
              <a:t>Key Questions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 bwMode="auto">
          <a:xfrm>
            <a:off x="165647" y="2864683"/>
            <a:ext cx="3017520" cy="1645920"/>
          </a:xfrm>
          <a:prstGeom prst="roundRect">
            <a:avLst/>
          </a:prstGeom>
          <a:solidFill>
            <a:srgbClr val="E2E1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3038" lvl="1" indent="-173038" algn="l">
              <a:spcBef>
                <a:spcPts val="600"/>
              </a:spcBef>
              <a:buClrTx/>
              <a:buFont typeface="Webdings" pitchFamily="-107" charset="2"/>
              <a:buChar char="4"/>
            </a:pPr>
            <a:r>
              <a:rPr lang="en-US" sz="1200" b="0" dirty="0"/>
              <a:t>Experience with diverse range of statistical, econometric and optimization modeling techniques</a:t>
            </a:r>
          </a:p>
          <a:p>
            <a:pPr marL="338138" lvl="1" indent="-173038" algn="l" eaLnBrk="1" hangingPunct="1">
              <a:lnSpc>
                <a:spcPct val="75000"/>
              </a:lnSpc>
              <a:spcBef>
                <a:spcPts val="600"/>
              </a:spcBef>
              <a:buClrTx/>
              <a:buFont typeface="Calibri" pitchFamily="34" charset="0"/>
              <a:buChar char="–"/>
            </a:pPr>
            <a:r>
              <a:rPr lang="en-US" sz="1000" b="0" dirty="0">
                <a:solidFill>
                  <a:schemeClr val="dk1"/>
                </a:solidFill>
                <a:latin typeface="+mn-lt"/>
                <a:cs typeface="+mn-cs"/>
              </a:rPr>
              <a:t>Survival and Logistic models </a:t>
            </a:r>
          </a:p>
          <a:p>
            <a:pPr marL="338138" lvl="1" indent="-173038" algn="l" eaLnBrk="1" hangingPunct="1">
              <a:lnSpc>
                <a:spcPct val="75000"/>
              </a:lnSpc>
              <a:spcBef>
                <a:spcPts val="600"/>
              </a:spcBef>
              <a:buClrTx/>
              <a:buFont typeface="Calibri" pitchFamily="34" charset="0"/>
              <a:buChar char="–"/>
            </a:pPr>
            <a:r>
              <a:rPr lang="en-US" sz="1000" b="0" dirty="0">
                <a:solidFill>
                  <a:schemeClr val="dk1"/>
                </a:solidFill>
                <a:latin typeface="+mn-lt"/>
                <a:cs typeface="+mn-cs"/>
              </a:rPr>
              <a:t>Generalized Linear Models</a:t>
            </a:r>
          </a:p>
          <a:p>
            <a:pPr marL="338138" lvl="1" indent="-173038" algn="l" eaLnBrk="1" hangingPunct="1">
              <a:lnSpc>
                <a:spcPct val="75000"/>
              </a:lnSpc>
              <a:spcBef>
                <a:spcPts val="600"/>
              </a:spcBef>
              <a:buClrTx/>
              <a:buFont typeface="Calibri" pitchFamily="34" charset="0"/>
              <a:buChar char="–"/>
            </a:pPr>
            <a:r>
              <a:rPr lang="en-US" sz="1000" b="0" dirty="0">
                <a:solidFill>
                  <a:schemeClr val="dk1"/>
                </a:solidFill>
                <a:latin typeface="+mn-lt"/>
                <a:cs typeface="+mn-cs"/>
              </a:rPr>
              <a:t>Simulation modeling like Monte Carlo/Markov</a:t>
            </a:r>
          </a:p>
          <a:p>
            <a:pPr marL="173038" lvl="1" indent="-173038" algn="l">
              <a:spcBef>
                <a:spcPts val="600"/>
              </a:spcBef>
              <a:buClrTx/>
              <a:buFont typeface="Webdings" pitchFamily="-107" charset="2"/>
              <a:buChar char="4"/>
            </a:pPr>
            <a:r>
              <a:rPr lang="en-US" sz="1200" b="0" dirty="0"/>
              <a:t>Analytical expertise spanning  HEOR, Marketing and Risk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1535596" y="4651517"/>
            <a:ext cx="3017520" cy="1645920"/>
          </a:xfrm>
          <a:prstGeom prst="roundRect">
            <a:avLst/>
          </a:prstGeom>
          <a:solidFill>
            <a:srgbClr val="E2E1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3038" lvl="1" indent="-173038" algn="l">
              <a:spcBef>
                <a:spcPts val="600"/>
              </a:spcBef>
              <a:buClrTx/>
              <a:buFont typeface="Webdings" pitchFamily="-107" charset="2"/>
              <a:buChar char="4"/>
            </a:pPr>
            <a:r>
              <a:rPr lang="en-US" sz="1200" b="0" dirty="0"/>
              <a:t>Integrated medical and pharmacy claims data</a:t>
            </a:r>
          </a:p>
          <a:p>
            <a:pPr marL="173038" lvl="1" indent="-173038" algn="l">
              <a:spcBef>
                <a:spcPts val="600"/>
              </a:spcBef>
              <a:buClrTx/>
              <a:buFont typeface="Webdings" pitchFamily="-107" charset="2"/>
              <a:buChar char="4"/>
            </a:pPr>
            <a:r>
              <a:rPr lang="en-US" sz="1200" b="0" dirty="0"/>
              <a:t>Pharmacy data</a:t>
            </a:r>
          </a:p>
          <a:p>
            <a:pPr marL="173038" lvl="1" indent="-173038" algn="l">
              <a:spcBef>
                <a:spcPts val="600"/>
              </a:spcBef>
              <a:buClrTx/>
              <a:buFont typeface="Webdings" pitchFamily="-107" charset="2"/>
              <a:buChar char="4"/>
            </a:pPr>
            <a:r>
              <a:rPr lang="en-US" sz="1200" b="0" dirty="0"/>
              <a:t>Survey data </a:t>
            </a:r>
          </a:p>
          <a:p>
            <a:pPr marL="173038" lvl="1" indent="-173038" algn="l">
              <a:spcBef>
                <a:spcPts val="600"/>
              </a:spcBef>
              <a:buClrTx/>
              <a:buFont typeface="Webdings" pitchFamily="-107" charset="2"/>
              <a:buChar char="4"/>
            </a:pPr>
            <a:r>
              <a:rPr lang="en-US" sz="1200" b="0" dirty="0"/>
              <a:t>Treatment satisfaction</a:t>
            </a:r>
          </a:p>
          <a:p>
            <a:pPr marL="173038" lvl="1" indent="-173038" algn="l">
              <a:spcBef>
                <a:spcPts val="600"/>
              </a:spcBef>
              <a:buClrTx/>
              <a:buFont typeface="Webdings" pitchFamily="-107" charset="2"/>
              <a:buChar char="4"/>
            </a:pPr>
            <a:r>
              <a:rPr lang="en-US" sz="1200" b="0" dirty="0"/>
              <a:t>QOL and clinical data 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6732099" y="3114262"/>
            <a:ext cx="3017520" cy="1645920"/>
          </a:xfrm>
          <a:prstGeom prst="roundRect">
            <a:avLst/>
          </a:prstGeom>
          <a:solidFill>
            <a:srgbClr val="D5CEC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3038" lvl="1" indent="-173038" algn="l">
              <a:spcBef>
                <a:spcPts val="600"/>
              </a:spcBef>
              <a:buClrTx/>
              <a:buFont typeface="Webdings" pitchFamily="-107" charset="2"/>
              <a:buChar char="4"/>
            </a:pPr>
            <a:r>
              <a:rPr lang="en-US" sz="1200" b="1" dirty="0">
                <a:solidFill>
                  <a:schemeClr val="accent1"/>
                </a:solidFill>
              </a:rPr>
              <a:t>Partnership with key stakeholders in the Healthcare value chain</a:t>
            </a:r>
          </a:p>
          <a:p>
            <a:pPr marL="173038" lvl="1" indent="-173038" algn="l">
              <a:spcBef>
                <a:spcPts val="600"/>
              </a:spcBef>
              <a:buClrTx/>
              <a:buFont typeface="Webdings" pitchFamily="-107" charset="2"/>
              <a:buChar char="4"/>
            </a:pPr>
            <a:r>
              <a:rPr lang="en-US" sz="1200" b="1" dirty="0">
                <a:solidFill>
                  <a:schemeClr val="accent1"/>
                </a:solidFill>
              </a:rPr>
              <a:t>Pharmaceutical companies</a:t>
            </a:r>
          </a:p>
          <a:p>
            <a:pPr marL="173038" lvl="1" indent="-173038" algn="l">
              <a:spcBef>
                <a:spcPts val="600"/>
              </a:spcBef>
              <a:buClrTx/>
              <a:buFont typeface="Webdings" pitchFamily="-107" charset="2"/>
              <a:buChar char="4"/>
            </a:pPr>
            <a:r>
              <a:rPr lang="en-US" sz="1200" b="1" dirty="0">
                <a:solidFill>
                  <a:schemeClr val="accent1"/>
                </a:solidFill>
              </a:rPr>
              <a:t>Pharmacies</a:t>
            </a:r>
          </a:p>
          <a:p>
            <a:pPr marL="173038" lvl="1" indent="-173038" algn="l">
              <a:spcBef>
                <a:spcPts val="600"/>
              </a:spcBef>
              <a:buClrTx/>
              <a:buFont typeface="Webdings" pitchFamily="-107" charset="2"/>
              <a:buChar char="4"/>
            </a:pPr>
            <a:r>
              <a:rPr lang="en-US" sz="1200" b="1" dirty="0">
                <a:solidFill>
                  <a:schemeClr val="accent1"/>
                </a:solidFill>
              </a:rPr>
              <a:t>Payors</a:t>
            </a:r>
          </a:p>
          <a:p>
            <a:pPr marL="173038" lvl="1" indent="-173038" algn="l">
              <a:spcBef>
                <a:spcPts val="600"/>
              </a:spcBef>
              <a:buClrTx/>
              <a:buFont typeface="Webdings" pitchFamily="-107" charset="2"/>
              <a:buChar char="4"/>
            </a:pPr>
            <a:r>
              <a:rPr lang="en-US" sz="1200" b="1" dirty="0">
                <a:solidFill>
                  <a:schemeClr val="accent1"/>
                </a:solidFill>
              </a:rPr>
              <a:t>PBMs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5107605" y="1338470"/>
            <a:ext cx="3017520" cy="1645920"/>
          </a:xfrm>
          <a:prstGeom prst="roundRect">
            <a:avLst/>
          </a:prstGeom>
          <a:solidFill>
            <a:srgbClr val="E2E1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3038" lvl="1" indent="-173038" algn="l">
              <a:spcBef>
                <a:spcPts val="600"/>
              </a:spcBef>
              <a:buClrTx/>
              <a:buFont typeface="Webdings" pitchFamily="-107" charset="2"/>
              <a:buChar char="4"/>
            </a:pPr>
            <a:r>
              <a:rPr lang="en-US" sz="1200" b="0" dirty="0"/>
              <a:t>Experts with extensive bibliography</a:t>
            </a:r>
          </a:p>
          <a:p>
            <a:pPr marL="173038" lvl="1" indent="-173038" algn="l">
              <a:spcBef>
                <a:spcPts val="600"/>
              </a:spcBef>
              <a:buClrTx/>
              <a:buFont typeface="Webdings" pitchFamily="-107" charset="2"/>
              <a:buChar char="4"/>
            </a:pPr>
            <a:r>
              <a:rPr lang="en-US" sz="1200" b="0" dirty="0"/>
              <a:t>SMEs in </a:t>
            </a:r>
            <a:r>
              <a:rPr lang="en-US" sz="1200" dirty="0"/>
              <a:t>HEOR, </a:t>
            </a:r>
            <a:r>
              <a:rPr lang="en-US" sz="1200" b="0" dirty="0"/>
              <a:t>Marketing and Pricing Analytics</a:t>
            </a:r>
          </a:p>
          <a:p>
            <a:pPr marL="173038" lvl="1" indent="-173038" algn="l">
              <a:spcBef>
                <a:spcPts val="600"/>
              </a:spcBef>
              <a:buClrTx/>
              <a:buFont typeface="Webdings" pitchFamily="-107" charset="2"/>
              <a:buChar char="4"/>
            </a:pPr>
            <a:r>
              <a:rPr lang="en-US" sz="1200" b="0" dirty="0"/>
              <a:t>Experienced data management professionals</a:t>
            </a:r>
          </a:p>
          <a:p>
            <a:pPr marL="173038" lvl="1" indent="-173038" algn="l">
              <a:spcBef>
                <a:spcPts val="600"/>
              </a:spcBef>
              <a:buClrTx/>
              <a:buFont typeface="Webdings" pitchFamily="-107" charset="2"/>
              <a:buChar char="4"/>
            </a:pPr>
            <a:r>
              <a:rPr lang="en-US" sz="1200" b="0" dirty="0"/>
              <a:t>Rigorous quality control processes</a:t>
            </a:r>
            <a:endParaRPr kumimoji="0" lang="en-US" sz="1100" b="1" i="0" u="none" strike="noStrike" cap="none" normalizeH="0" baseline="0" dirty="0">
              <a:ln>
                <a:noFill/>
              </a:ln>
              <a:effectLst/>
              <a:latin typeface="Arial" pitchFamily="-111" charset="0"/>
              <a:ea typeface="Times New Roman" pitchFamily="-111" charset="0"/>
              <a:cs typeface="Times New Roman" pitchFamily="-111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 Sigma’s understanding of stakeholders in addition to analytics and subject-matter expertise make us a unique partner for pharma clients</a:t>
            </a:r>
          </a:p>
        </p:txBody>
      </p:sp>
      <p:graphicFrame>
        <p:nvGraphicFramePr>
          <p:cNvPr id="7" name="Table Placeholder 3"/>
          <p:cNvGraphicFramePr>
            <a:graphicFrameLocks noGrp="1"/>
          </p:cNvGraphicFramePr>
          <p:nvPr>
            <p:ph type="tbl" idx="4294967295"/>
          </p:nvPr>
        </p:nvGraphicFramePr>
        <p:xfrm>
          <a:off x="3022600" y="1722438"/>
          <a:ext cx="3808413" cy="4194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Oval 7"/>
          <p:cNvSpPr/>
          <p:nvPr/>
        </p:nvSpPr>
        <p:spPr bwMode="auto">
          <a:xfrm>
            <a:off x="4244011" y="3136904"/>
            <a:ext cx="1371600" cy="1371600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-111" charset="2"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Arial" pitchFamily="-111" charset="0"/>
                <a:ea typeface="Times New Roman" pitchFamily="-111" charset="0"/>
                <a:cs typeface="Times New Roman" pitchFamily="-111" charset="0"/>
              </a:rPr>
              <a:t>Managed Markets Excellence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0" y="0"/>
            <a:ext cx="2087431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34950" indent="-234950" algn="l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buNone/>
            </a:pPr>
            <a:r>
              <a:rPr lang="en-US" b="1" dirty="0">
                <a:solidFill>
                  <a:srgbClr val="969696"/>
                </a:solidFill>
              </a:rPr>
              <a:t>Mu Sigma Value Proposition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5435600" y="2921000"/>
            <a:ext cx="4381500" cy="191770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ustom 17">
      <a:dk1>
        <a:srgbClr val="000000"/>
      </a:dk1>
      <a:lt1>
        <a:sysClr val="window" lastClr="FFFFFF"/>
      </a:lt1>
      <a:dk2>
        <a:srgbClr val="FF0000"/>
      </a:dk2>
      <a:lt2>
        <a:srgbClr val="00FF00"/>
      </a:lt2>
      <a:accent1>
        <a:srgbClr val="800000"/>
      </a:accent1>
      <a:accent2>
        <a:srgbClr val="006666"/>
      </a:accent2>
      <a:accent3>
        <a:srgbClr val="E2E1C0"/>
      </a:accent3>
      <a:accent4>
        <a:srgbClr val="0000FF"/>
      </a:accent4>
      <a:accent5>
        <a:srgbClr val="B69404"/>
      </a:accent5>
      <a:accent6>
        <a:srgbClr val="FFFF00"/>
      </a:accent6>
      <a:hlink>
        <a:srgbClr val="0000FF"/>
      </a:hlink>
      <a:folHlink>
        <a:srgbClr val="800080"/>
      </a:folHlink>
    </a:clrScheme>
    <a:fontScheme name="Global Sourcing KickoffSection 4-Project Approach v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none" lIns="45720" tIns="45720" rIns="45720" bIns="45720" numCol="1" rtlCol="0" anchor="ctr" anchorCtr="0" compatLnSpc="1">
        <a:prstTxWarp prst="textNoShape">
          <a:avLst/>
        </a:prstTxWarp>
      </a:bodyPr>
      <a:lstStyle>
        <a:defPPr marL="234950" marR="0" indent="-234950" algn="l" defTabSz="914400" rtl="0" eaLnBrk="1" fontAlgn="base" latinLnBrk="0" hangingPunct="1">
          <a:lnSpc>
            <a:spcPct val="100000"/>
          </a:lnSpc>
          <a:spcBef>
            <a:spcPct val="100000"/>
          </a:spcBef>
          <a:spcAft>
            <a:spcPct val="0"/>
          </a:spcAft>
          <a:buClrTx/>
          <a:buSzTx/>
          <a:buFont typeface="Webdings" pitchFamily="18" charset="2"/>
          <a:buChar char="4"/>
          <a:tabLst/>
          <a:defRPr sz="1600" b="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pattFill prst="pct50">
          <a:fgClr>
            <a:schemeClr val="hlink"/>
          </a:fgClr>
          <a:bgClr>
            <a:srgbClr val="FFFFFF"/>
          </a:bgClr>
        </a:patt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234950" marR="0" indent="-234950" algn="ctr" defTabSz="914400" rtl="0" eaLnBrk="0" fontAlgn="base" latinLnBrk="0" hangingPunct="0">
          <a:lnSpc>
            <a:spcPct val="100000"/>
          </a:lnSpc>
          <a:spcBef>
            <a:spcPct val="10000"/>
          </a:spcBef>
          <a:spcAft>
            <a:spcPct val="0"/>
          </a:spcAft>
          <a:buClr>
            <a:srgbClr val="0B1F65"/>
          </a:buClr>
          <a:buSzTx/>
          <a:buFont typeface="Webdings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Global Sourcing KickoffSection 4-Project Approach v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Sourcing KickoffSection 4-Project Approach v5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8">
        <a:dk1>
          <a:srgbClr val="000000"/>
        </a:dk1>
        <a:lt1>
          <a:srgbClr val="FFFFFF"/>
        </a:lt1>
        <a:dk2>
          <a:srgbClr val="B69404"/>
        </a:dk2>
        <a:lt2>
          <a:srgbClr val="C0C0C0"/>
        </a:lt2>
        <a:accent1>
          <a:srgbClr val="0000FF"/>
        </a:accent1>
        <a:accent2>
          <a:srgbClr val="E2E1C0"/>
        </a:accent2>
        <a:accent3>
          <a:srgbClr val="FFFFFF"/>
        </a:accent3>
        <a:accent4>
          <a:srgbClr val="000000"/>
        </a:accent4>
        <a:accent5>
          <a:srgbClr val="AAAAFF"/>
        </a:accent5>
        <a:accent6>
          <a:srgbClr val="CDCCAE"/>
        </a:accent6>
        <a:hlink>
          <a:srgbClr val="3D97AF"/>
        </a:hlink>
        <a:folHlink>
          <a:srgbClr val="B72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238261E73C88439BB98AF91E7C8BB9" ma:contentTypeVersion="12" ma:contentTypeDescription="Create a new document." ma:contentTypeScope="" ma:versionID="ce24275585ad6faa1994631f599f0ad0">
  <xsd:schema xmlns:xsd="http://www.w3.org/2001/XMLSchema" xmlns:xs="http://www.w3.org/2001/XMLSchema" xmlns:p="http://schemas.microsoft.com/office/2006/metadata/properties" xmlns:ns2="df96cac6-5edc-4d96-a14f-21dec8cebb64" xmlns:ns3="e6f9aa0a-a4db-4c69-b1fa-f7c559ce6762" targetNamespace="http://schemas.microsoft.com/office/2006/metadata/properties" ma:root="true" ma:fieldsID="e48c4e51891a7ad7a9848e84a11e2199" ns2:_="" ns3:_="">
    <xsd:import namespace="df96cac6-5edc-4d96-a14f-21dec8cebb64"/>
    <xsd:import namespace="e6f9aa0a-a4db-4c69-b1fa-f7c559ce67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6cac6-5edc-4d96-a14f-21dec8cebb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f9aa0a-a4db-4c69-b1fa-f7c559ce676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286203-F2A5-4EDC-A3BE-B71FFFB23375}"/>
</file>

<file path=customXml/itemProps2.xml><?xml version="1.0" encoding="utf-8"?>
<ds:datastoreItem xmlns:ds="http://schemas.openxmlformats.org/officeDocument/2006/customXml" ds:itemID="{CF8C2F92-0C2D-4025-BD56-EB760229EDCC}"/>
</file>

<file path=customXml/itemProps3.xml><?xml version="1.0" encoding="utf-8"?>
<ds:datastoreItem xmlns:ds="http://schemas.openxmlformats.org/officeDocument/2006/customXml" ds:itemID="{060DDEBB-37D0-4D2E-AF35-6F8AF1A66425}"/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1074</TotalTime>
  <Pages>8</Pages>
  <Words>1824</Words>
  <Application>Microsoft Office PowerPoint</Application>
  <PresentationFormat>Custom</PresentationFormat>
  <Paragraphs>378</Paragraphs>
  <Slides>12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Narrow</vt:lpstr>
      <vt:lpstr>Calibri</vt:lpstr>
      <vt:lpstr>Webdings</vt:lpstr>
      <vt:lpstr>blank</vt:lpstr>
      <vt:lpstr>Microsoft Excel 97-2003 Worksheet</vt:lpstr>
      <vt:lpstr>Health Economics &amp; Outcomes Research</vt:lpstr>
      <vt:lpstr>Agenda</vt:lpstr>
      <vt:lpstr>Health Economics and Outcomes Research forms the bridge between clinical trials and the information desired by decision-makers</vt:lpstr>
      <vt:lpstr>Mu Sigma conducts Health Economics and Outcomes Research (HEOR) to assist decision makers determine what works in health care</vt:lpstr>
      <vt:lpstr>Using various sources of data, Mu Sigma helps clients understand the target market for a particular pharmaceutical product</vt:lpstr>
      <vt:lpstr>Mu Sigma assists clients identify unmet needs, gaps in care process and comparative clinical benefits of drugs in the ‘real world’ setting</vt:lpstr>
      <vt:lpstr>Mu Sigma helps clients determine and disseminate economic value of drugs to maximize product pricing and reimbursement</vt:lpstr>
      <vt:lpstr>Mu Sigma assists clients estimate patient perceived treatment value and ensure incorporation of the patient perspective in treatment choice</vt:lpstr>
      <vt:lpstr>Mu Sigma’s understanding of stakeholders in addition to analytics and subject-matter expertise make us a unique partner for pharma clients</vt:lpstr>
      <vt:lpstr>Agenda</vt:lpstr>
      <vt:lpstr>For a leading pharmaceutical client, we developed a model to study the budget impact of switching between different types of statin drugs…</vt:lpstr>
      <vt:lpstr>…and found a significant decrease in the mean cost per patient and an increase in the percent of population reaching target serum LDL-C levels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Managed Markets</dc:title>
  <dc:creator>Sriram Thiagarajan</dc:creator>
  <cp:lastModifiedBy>Adam Alfred Zweig</cp:lastModifiedBy>
  <cp:revision>101</cp:revision>
  <cp:lastPrinted>2001-09-28T15:01:44Z</cp:lastPrinted>
  <dcterms:created xsi:type="dcterms:W3CDTF">2010-02-24T09:01:39Z</dcterms:created>
  <dcterms:modified xsi:type="dcterms:W3CDTF">2020-01-13T14:53:32Z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0x01010080238261E73C88439BB98AF91E7C8BB9</vt:lpwstr>
  </property>
</Properties>
</file>