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264" r:id="rId7"/>
    <p:sldId id="265" r:id="rId8"/>
    <p:sldId id="260" r:id="rId9"/>
    <p:sldId id="258" r:id="rId10"/>
    <p:sldId id="266" r:id="rId11"/>
    <p:sldId id="262" r:id="rId12"/>
    <p:sldId id="263" r:id="rId13"/>
    <p:sldId id="267" r:id="rId14"/>
    <p:sldId id="272" r:id="rId15"/>
    <p:sldId id="273" r:id="rId16"/>
    <p:sldId id="268" r:id="rId17"/>
    <p:sldId id="271" r:id="rId18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BCB"/>
    <a:srgbClr val="EDE7E7"/>
    <a:srgbClr val="CBD3D3"/>
    <a:srgbClr val="FF0000"/>
    <a:srgbClr val="D40000"/>
    <a:srgbClr val="AA0000"/>
    <a:srgbClr val="006666"/>
    <a:srgbClr val="016666"/>
    <a:srgbClr val="0B1F65"/>
    <a:srgbClr val="360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10" autoAdjust="0"/>
  </p:normalViewPr>
  <p:slideViewPr>
    <p:cSldViewPr snapToObjects="1">
      <p:cViewPr>
        <p:scale>
          <a:sx n="100" d="100"/>
          <a:sy n="100" d="100"/>
        </p:scale>
        <p:origin x="84" y="-1524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29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30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MuKyun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7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457200" y="1282761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330" y="1379891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Who is the end consumer?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7200" y="2351195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330" y="2448325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is the business question?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57200" y="3419629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4330" y="3516759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400" b="1" dirty="0"/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7200" y="4488063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4330" y="4585193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intend to do with the output?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57200" y="5556497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4330" y="5653627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‘expect’ as the outcomes?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351379" y="1311212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who the end consumer of the request would be – in several cases, this may not be the requestor himself/herself</a:t>
            </a:r>
          </a:p>
          <a:p>
            <a:pPr lvl="1"/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351379" y="2379646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351379" y="3445029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351379" y="4513463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351379" y="5581897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expected ‘takeaways’ from this request – this can be used to validate the output and also define the sniff checks that need to be defined</a:t>
            </a:r>
          </a:p>
        </p:txBody>
      </p:sp>
    </p:spTree>
    <p:extLst>
      <p:ext uri="{BB962C8B-B14F-4D97-AF65-F5344CB8AC3E}">
        <p14:creationId xmlns:p14="http://schemas.microsoft.com/office/powerpoint/2010/main" val="2653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QFIRe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0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 userDrawn="1"/>
        </p:nvSpPr>
        <p:spPr>
          <a:xfrm>
            <a:off x="495300" y="1566331"/>
            <a:ext cx="8641080" cy="762001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82880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400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49530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495300" y="5524500"/>
            <a:ext cx="8641080" cy="9525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524500"/>
            <a:ext cx="8622792" cy="9525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566331"/>
            <a:ext cx="8622792" cy="762001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Question</a:t>
            </a:r>
          </a:p>
          <a:p>
            <a:pPr lvl="1"/>
            <a:r>
              <a:rPr lang="en-US" dirty="0"/>
              <a:t>Sub Question</a:t>
            </a:r>
          </a:p>
        </p:txBody>
      </p:sp>
      <p:sp>
        <p:nvSpPr>
          <p:cNvPr id="38" name="Rounded Rectangle 37"/>
          <p:cNvSpPr/>
          <p:nvPr userDrawn="1"/>
        </p:nvSpPr>
        <p:spPr bwMode="auto">
          <a:xfrm>
            <a:off x="590232" y="1308100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 userDrawn="1"/>
        </p:nvSpPr>
        <p:spPr bwMode="auto">
          <a:xfrm>
            <a:off x="59023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 bwMode="auto">
          <a:xfrm>
            <a:off x="590232" y="52451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58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43" name="Rounded Rectangle 42"/>
          <p:cNvSpPr/>
          <p:nvPr userDrawn="1"/>
        </p:nvSpPr>
        <p:spPr bwMode="auto">
          <a:xfrm>
            <a:off x="498951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5587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2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 userDrawn="1"/>
        </p:nvSpPr>
        <p:spPr>
          <a:xfrm>
            <a:off x="49530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95300" y="5067300"/>
            <a:ext cx="8641080" cy="13843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067300"/>
            <a:ext cx="8622792" cy="13843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59023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590232" y="47879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9458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498951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80978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1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0187848"/>
              </p:ext>
            </p:extLst>
          </p:nvPr>
        </p:nvGraphicFramePr>
        <p:xfrm>
          <a:off x="443967" y="1431572"/>
          <a:ext cx="4297680" cy="2911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0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975410"/>
              </p:ext>
            </p:extLst>
          </p:nvPr>
        </p:nvGraphicFramePr>
        <p:xfrm>
          <a:off x="443967" y="4466872"/>
          <a:ext cx="4297680" cy="1857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9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2501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relevant facts that serve as the background for this project?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851400"/>
            <a:ext cx="4297680" cy="147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key project objectives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4382110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Approach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approach used by Mu Sigma in this project.  You can insert text or paste graphics in this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2895600"/>
            <a:ext cx="274320" cy="1828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3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896122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Analysis</a:t>
                      </a:r>
                      <a:r>
                        <a:rPr lang="en-US" sz="1400" baseline="0" dirty="0"/>
                        <a:t> Illustrations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Paste charts/graphics that illustrate key analysis outputs and support the key findings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19812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88452680"/>
              </p:ext>
            </p:extLst>
          </p:nvPr>
        </p:nvGraphicFramePr>
        <p:xfrm>
          <a:off x="443967" y="1431572"/>
          <a:ext cx="4297680" cy="2378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8217573"/>
              </p:ext>
            </p:extLst>
          </p:nvPr>
        </p:nvGraphicFramePr>
        <p:xfrm>
          <a:off x="443967" y="3933472"/>
          <a:ext cx="4297680" cy="23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Business Impact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3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993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findings/insights obtained from the analysis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20066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was the real/projected impact of the project on the business?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ight Arrow 17"/>
          <p:cNvSpPr/>
          <p:nvPr userDrawn="1"/>
        </p:nvSpPr>
        <p:spPr bwMode="auto">
          <a:xfrm rot="10800000">
            <a:off x="4829492" y="44196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8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6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 userDrawn="1"/>
        </p:nvSpPr>
        <p:spPr bwMode="auto">
          <a:xfrm>
            <a:off x="3149600" y="3490815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3149600" y="2440109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268730" y="749324"/>
            <a:ext cx="100584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268730" y="1800876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557020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608582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3149600" y="1389403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716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4257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4798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268730" y="2852428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3660144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268730" y="3903980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00" y="4711707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3149600" y="4541521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225800" y="45339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251937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811768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131570" y="868681"/>
            <a:ext cx="128016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31570" y="2308849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45917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086085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71600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97000"/>
            <a:ext cx="5852160" cy="118872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837168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277337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4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hevron 18"/>
          <p:cNvSpPr/>
          <p:nvPr userDrawn="1"/>
        </p:nvSpPr>
        <p:spPr bwMode="auto">
          <a:xfrm rot="5400000">
            <a:off x="1131570" y="3749017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526254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3716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27879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415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171546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9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D4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254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1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4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8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1827213" y="1295400"/>
            <a:ext cx="6248400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graphicFrame>
        <p:nvGraphicFramePr>
          <p:cNvPr id="113459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6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30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32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35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7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40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9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company in terms of their business presence etc.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How has the company been performing?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Imperatives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state of the market that the company is in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According to the company, what are the key focus areas or strategies for the near and distant future?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MPDNA – 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5560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Situation – Current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undisputed facts about the client and project?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Where would the client like to be?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764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Explain the cause of the gap between the current state and desired future state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730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746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5303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Questions – which</a:t>
                      </a:r>
                      <a:r>
                        <a:rPr lang="en-US" sz="1400" baseline="0" dirty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49022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is the one key question that we should answer to get from current to desired future state?</a:t>
            </a:r>
          </a:p>
          <a:p>
            <a:pPr lvl="1"/>
            <a:r>
              <a:rPr lang="en-US" dirty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22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9" r:id="rId10"/>
    <p:sldLayoutId id="2147483780" r:id="rId11"/>
    <p:sldLayoutId id="2147483781" r:id="rId12"/>
    <p:sldLayoutId id="2147483776" r:id="rId13"/>
    <p:sldLayoutId id="2147483777" r:id="rId14"/>
    <p:sldLayoutId id="2147483770" r:id="rId15"/>
    <p:sldLayoutId id="2147483772" r:id="rId16"/>
    <p:sldLayoutId id="2147483771" r:id="rId17"/>
    <p:sldLayoutId id="2147483773" r:id="rId18"/>
    <p:sldLayoutId id="2147483774" r:id="rId19"/>
    <p:sldLayoutId id="21474837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C05F-599A-47EA-B48C-C7364C16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F&amp;B manufacturer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63E4F-7D66-48BC-A87B-12312D299D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fld id="{9BE3535A-2C09-406D-9124-9B8247CABFBA}" type="datetime3">
              <a:rPr lang="en-US" smtClean="0"/>
              <a:t>22 January 2019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644E4-3C92-4A73-8A5F-EF1700ADD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239744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077FA45-6981-4144-99F2-0001E1196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Product Transponding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New Product Forecasting</a:t>
            </a:r>
          </a:p>
          <a:p>
            <a:r>
              <a:rPr lang="en-US" b="1" dirty="0"/>
              <a:t>Playbook Digitization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Share Forecasting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9FD6FC-3FC4-45DF-A2AA-14D3D595A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2622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Mu Sigma enabled a Food &amp; Beverage manufacturer to plan better promotions for their products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4" y="0"/>
            <a:ext cx="1936749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234950" indent="-234950" algn="l">
              <a:buNone/>
              <a:defRPr b="1" i="0">
                <a:solidFill>
                  <a:schemeClr val="bg1">
                    <a:lumMod val="50000"/>
                  </a:schemeClr>
                </a:solidFill>
                <a:latin typeface="Arial "/>
              </a:defRPr>
            </a:lvl1pPr>
          </a:lstStyle>
          <a:p>
            <a:r>
              <a:rPr lang="en-US" dirty="0"/>
              <a:t>Playbook Digitization (1/2)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3689E3-DABC-413B-9EF0-6334387D3F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kern="1200" dirty="0"/>
              <a:t>Client offers a wide portfolio of snack and beverage products that are consumed by millions of people worldwide</a:t>
            </a:r>
          </a:p>
          <a:p>
            <a:r>
              <a:rPr lang="en-US" sz="1200" dirty="0"/>
              <a:t>The Marketing Division creates a National promotions calendar containing product promotion plans for the following year</a:t>
            </a:r>
          </a:p>
          <a:p>
            <a:r>
              <a:rPr lang="en-US" sz="1200" dirty="0"/>
              <a:t>Promotions calendar is created manually using several data sources and takes a man hours and manual effort every quarter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47DF1CB-1FB7-4C2D-9B40-556DC8646A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dirty="0"/>
              <a:t>Client wants to:</a:t>
            </a:r>
          </a:p>
          <a:p>
            <a:pPr lvl="1"/>
            <a:r>
              <a:rPr lang="en-US" dirty="0"/>
              <a:t>Reduce the time taken and manual effort to create the National Promotions Calendar</a:t>
            </a:r>
          </a:p>
          <a:p>
            <a:pPr lvl="1"/>
            <a:r>
              <a:rPr lang="en-US" dirty="0"/>
              <a:t>Have an interactive, scalable and standardized solution to create, edit and share the calendar with a wider audience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364DF7A-C00D-4CAB-B5E0-2E61A31A0E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0012" y="1816100"/>
            <a:ext cx="4262438" cy="4508500"/>
          </a:xfrm>
        </p:spPr>
        <p:txBody>
          <a:bodyPr/>
          <a:lstStyle/>
          <a:p>
            <a:r>
              <a:rPr lang="en-US" sz="1200" dirty="0"/>
              <a:t>The project started with understanding and replicating the manual process of generating Promotions calendar</a:t>
            </a:r>
          </a:p>
          <a:p>
            <a:pPr lvl="1"/>
            <a:r>
              <a:rPr lang="en-US" dirty="0"/>
              <a:t>The data sources (product sales, category sales, major event-product associations, consumer segment-product category associations) are present in separate files in a mixture of formats</a:t>
            </a:r>
          </a:p>
          <a:p>
            <a:pPr lvl="1"/>
            <a:r>
              <a:rPr lang="en-US" dirty="0"/>
              <a:t>All data sources are first collated and aggregated into an excel file for the entire year, which is further used to create quarterly promotion calendars</a:t>
            </a:r>
          </a:p>
          <a:p>
            <a:pPr lvl="1"/>
            <a:r>
              <a:rPr lang="en-US" dirty="0"/>
              <a:t>The calendar creation methodology is based on business rules and is completely manual</a:t>
            </a:r>
          </a:p>
          <a:p>
            <a:r>
              <a:rPr lang="en-US" sz="1200" dirty="0"/>
              <a:t>Mu Sigma developed an interactive web-application which consumed all data sources and gave a recommended view of the promotions calendar, automating all the tasks involved in the process</a:t>
            </a:r>
          </a:p>
          <a:p>
            <a:r>
              <a:rPr lang="en-US" sz="1200" dirty="0"/>
              <a:t>The recommended calendar containing products and their promotion duration (in weeks) could be changed by the marketing team to incorporate strategic inputs on the web-app and later shared with a wider audience</a:t>
            </a:r>
          </a:p>
        </p:txBody>
      </p:sp>
    </p:spTree>
    <p:extLst>
      <p:ext uri="{BB962C8B-B14F-4D97-AF65-F5344CB8AC3E}">
        <p14:creationId xmlns:p14="http://schemas.microsoft.com/office/powerpoint/2010/main" val="55195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Based on the findings and solution the client will be able to plan product promotions in an efficient manner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4" y="0"/>
            <a:ext cx="1936749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234950" indent="-234950" algn="l">
              <a:buNone/>
              <a:defRPr b="1" i="0">
                <a:solidFill>
                  <a:schemeClr val="bg1">
                    <a:lumMod val="50000"/>
                  </a:schemeClr>
                </a:solidFill>
                <a:latin typeface="Arial "/>
              </a:defRPr>
            </a:lvl1pPr>
          </a:lstStyle>
          <a:p>
            <a:r>
              <a:rPr lang="en-US" dirty="0"/>
              <a:t>Playbook Digitization (2/2)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F9069-86E8-42B5-9989-B1FE369228C4}"/>
              </a:ext>
            </a:extLst>
          </p:cNvPr>
          <p:cNvSpPr/>
          <p:nvPr/>
        </p:nvSpPr>
        <p:spPr bwMode="auto">
          <a:xfrm>
            <a:off x="5385971" y="3170582"/>
            <a:ext cx="632241" cy="41081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CB288-6BD5-489C-8945-30788224EB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200" dirty="0"/>
              <a:t>Playbook Digitization Web-App (1/2): Creating Intermediate File by uploading all data sources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Playbook Digitization Web-App (2/2): Recommended layout of the product promotions calendar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F01866C-F252-4494-9CA5-039927A0AF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The most significant data source to determine product placement and promotion duration on the calendar is sales – product sales and category sales</a:t>
            </a:r>
          </a:p>
          <a:p>
            <a:r>
              <a:rPr lang="en-US" sz="1200" dirty="0"/>
              <a:t>Overlapping promotions of the same products in the recommended calendar view are resolved by prioritizing category sales dataset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EB6B10B-DB44-4458-B15C-CDE215C5E5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dirty="0"/>
              <a:t>The web-app led to 94% reduction in time taken to create promotion calendars</a:t>
            </a:r>
          </a:p>
          <a:p>
            <a:r>
              <a:rPr lang="en-US" sz="1200" dirty="0"/>
              <a:t>Faster turnaround time and historical logs of promotion calendars will lead to more efficient promotions planning in the organization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9463E3-59A7-4346-8C40-8CAEACCF1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915" y="4610208"/>
            <a:ext cx="3267040" cy="14347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ACDE60-279D-4FBF-85EA-7E8AA3C9F3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15" y="2367946"/>
            <a:ext cx="3267040" cy="144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6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077FA45-6981-4144-99F2-0001E1196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Product Transponding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New Product Forecasting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Playbook Digitization</a:t>
            </a:r>
          </a:p>
          <a:p>
            <a:r>
              <a:rPr lang="en-US" b="1" dirty="0"/>
              <a:t>Share Forecasting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9FD6FC-3FC4-45DF-A2AA-14D3D595A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6943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Mu Sigma is collaborating with a leading Food &amp; Beverage manufacturer to accurately forecast market share at a MULO-C, Channel and Region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4" y="0"/>
            <a:ext cx="1742785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234950" indent="-234950" algn="l">
              <a:buNone/>
              <a:defRPr b="1" i="0">
                <a:solidFill>
                  <a:schemeClr val="bg1">
                    <a:lumMod val="50000"/>
                  </a:schemeClr>
                </a:solidFill>
                <a:latin typeface="Arial "/>
              </a:defRPr>
            </a:lvl1pPr>
          </a:lstStyle>
          <a:p>
            <a:r>
              <a:rPr lang="en-US" dirty="0"/>
              <a:t>Share Forecasting (1/2)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3689E3-DABC-413B-9EF0-6334387D3F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500" y="1816100"/>
            <a:ext cx="4202112" cy="2501900"/>
          </a:xfrm>
        </p:spPr>
        <p:txBody>
          <a:bodyPr/>
          <a:lstStyle/>
          <a:p>
            <a:r>
              <a:rPr lang="en-US" sz="1200" kern="1200" dirty="0"/>
              <a:t>Client offers a wide portfolio of snack and beverage products that are consumed by millions of people worldwide</a:t>
            </a:r>
          </a:p>
          <a:p>
            <a:r>
              <a:rPr lang="en-US" sz="1200" dirty="0"/>
              <a:t>The Category management team wanted to be able to forecast market share for a year and control it through drivers affecting the same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47DF1CB-1FB7-4C2D-9B40-556DC8646A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dirty="0"/>
              <a:t>The senior Finance and Category management leaders want to make informed decisions based on the share Forecasting model</a:t>
            </a:r>
          </a:p>
          <a:p>
            <a:r>
              <a:rPr lang="en-US" sz="1200" dirty="0"/>
              <a:t>The team wants to have visibility on various possible scenarios of market share through a driver based simulator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364DF7A-C00D-4CAB-B5E0-2E61A31A0E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0011" y="1795790"/>
            <a:ext cx="4262438" cy="4528810"/>
          </a:xfrm>
        </p:spPr>
        <p:txBody>
          <a:bodyPr/>
          <a:lstStyle/>
          <a:p>
            <a:r>
              <a:rPr lang="en-US" sz="1200" dirty="0"/>
              <a:t>The methodology employed to forecast market share gathers inputs from various Data sources:</a:t>
            </a:r>
          </a:p>
          <a:p>
            <a:pPr lvl="1"/>
            <a:r>
              <a:rPr lang="en-US" sz="1050" dirty="0"/>
              <a:t>IRI: Sales </a:t>
            </a:r>
          </a:p>
          <a:p>
            <a:pPr lvl="1"/>
            <a:r>
              <a:rPr lang="en-US" sz="1050" dirty="0"/>
              <a:t>Feature Vision: Promotions</a:t>
            </a:r>
          </a:p>
          <a:p>
            <a:pPr lvl="1"/>
            <a:r>
              <a:rPr lang="en-US" sz="1050" dirty="0"/>
              <a:t>OCR:E-commerce</a:t>
            </a:r>
          </a:p>
          <a:p>
            <a:pPr lvl="1"/>
            <a:r>
              <a:rPr lang="en-US" sz="1050" dirty="0"/>
              <a:t>Data </a:t>
            </a:r>
            <a:r>
              <a:rPr lang="en-US" sz="1050" dirty="0" err="1"/>
              <a:t>Gov</a:t>
            </a:r>
            <a:r>
              <a:rPr lang="en-US" sz="1050" dirty="0"/>
              <a:t>: Census data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</a:rPr>
              <a:t>For feature selection -Cross-correlation, Regression and Boruta techniques to extract drivers that influence the market share and ensured they are consumable by business while having good accuracy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</a:rPr>
              <a:t>Market share was further forecasted using multiple approaches such as ARIMA, ARIMAX, Random Forest, Prophet, ANN and selected the best ensemble approach</a:t>
            </a:r>
          </a:p>
          <a:p>
            <a:pPr lvl="0"/>
            <a:endParaRPr lang="en-US" sz="1200" dirty="0">
              <a:solidFill>
                <a:srgbClr val="000000"/>
              </a:solidFill>
            </a:endParaRP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</a:rPr>
              <a:t>The team is currently in the process of building a scenario planner to let the business user generate various simulations of market share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marL="23653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DFA532-B0A9-49B4-86A5-CBDD49F3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499" y="4415273"/>
            <a:ext cx="2424113" cy="12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4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9135-76FC-4D6C-A41F-BC59224E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 Sigma‘s engagement summary with a leading Food &amp; Beverage manufacturer</a:t>
            </a:r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1AE5D500-2387-402A-BE38-07633D6AA725}"/>
              </a:ext>
            </a:extLst>
          </p:cNvPr>
          <p:cNvSpPr/>
          <p:nvPr/>
        </p:nvSpPr>
        <p:spPr>
          <a:xfrm rot="8198959">
            <a:off x="6080684" y="1825780"/>
            <a:ext cx="701020" cy="704035"/>
          </a:xfrm>
          <a:prstGeom prst="teardrop">
            <a:avLst>
              <a:gd name="adj" fmla="val 98394"/>
            </a:avLst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676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812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BE3299E3-EBE6-460B-888D-07450CCC9D3C}"/>
              </a:ext>
            </a:extLst>
          </p:cNvPr>
          <p:cNvSpPr/>
          <p:nvPr/>
        </p:nvSpPr>
        <p:spPr>
          <a:xfrm rot="18975458">
            <a:off x="5264215" y="5153935"/>
            <a:ext cx="701020" cy="704035"/>
          </a:xfrm>
          <a:prstGeom prst="teardrop">
            <a:avLst>
              <a:gd name="adj" fmla="val 98394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676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812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A5F5E61A-EA13-4FA4-819D-12599B28B953}"/>
              </a:ext>
            </a:extLst>
          </p:cNvPr>
          <p:cNvSpPr/>
          <p:nvPr/>
        </p:nvSpPr>
        <p:spPr>
          <a:xfrm rot="8198959">
            <a:off x="4373604" y="1915943"/>
            <a:ext cx="701020" cy="704035"/>
          </a:xfrm>
          <a:prstGeom prst="teardrop">
            <a:avLst>
              <a:gd name="adj" fmla="val 98394"/>
            </a:avLst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676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812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7" name="Text Placeholder 32">
            <a:extLst>
              <a:ext uri="{FF2B5EF4-FFF2-40B4-BE49-F238E27FC236}">
                <a16:creationId xmlns:a16="http://schemas.microsoft.com/office/drawing/2014/main" id="{FC495AA2-3C25-408D-8025-EBF74ECDB351}"/>
              </a:ext>
            </a:extLst>
          </p:cNvPr>
          <p:cNvSpPr txBox="1">
            <a:spLocks/>
          </p:cNvSpPr>
          <p:nvPr/>
        </p:nvSpPr>
        <p:spPr>
          <a:xfrm>
            <a:off x="377363" y="2938903"/>
            <a:ext cx="1295024" cy="8769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b="1" dirty="0">
                <a:solidFill>
                  <a:srgbClr val="006666"/>
                </a:solidFill>
                <a:latin typeface="Segoe UI"/>
              </a:rPr>
              <a:t>Analytical Foundation CUBE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dirty="0">
                <a:solidFill>
                  <a:srgbClr val="006666"/>
                </a:solidFill>
                <a:latin typeface="Segoe UI"/>
              </a:rPr>
              <a:t>Kick-off and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dirty="0">
                <a:solidFill>
                  <a:srgbClr val="006666"/>
                </a:solidFill>
                <a:latin typeface="Segoe UI"/>
              </a:rPr>
              <a:t>business understanding</a:t>
            </a:r>
          </a:p>
        </p:txBody>
      </p:sp>
      <p:sp>
        <p:nvSpPr>
          <p:cNvPr id="8" name="Text Placeholder 32">
            <a:extLst>
              <a:ext uri="{FF2B5EF4-FFF2-40B4-BE49-F238E27FC236}">
                <a16:creationId xmlns:a16="http://schemas.microsoft.com/office/drawing/2014/main" id="{F415229E-2922-4A04-B867-F66F2F763163}"/>
              </a:ext>
            </a:extLst>
          </p:cNvPr>
          <p:cNvSpPr txBox="1">
            <a:spLocks/>
          </p:cNvSpPr>
          <p:nvPr/>
        </p:nvSpPr>
        <p:spPr>
          <a:xfrm>
            <a:off x="6528876" y="2777938"/>
            <a:ext cx="1241743" cy="11568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b="1" dirty="0">
                <a:solidFill>
                  <a:srgbClr val="006666"/>
                </a:solidFill>
                <a:latin typeface="Segoe UI"/>
              </a:rPr>
              <a:t>Centre of Excellence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dirty="0">
                <a:solidFill>
                  <a:srgbClr val="006666"/>
                </a:solidFill>
                <a:latin typeface="Segoe UI"/>
              </a:rPr>
              <a:t>Helping build analytics capabilities in the organization</a:t>
            </a:r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F1B57C0C-17D0-4222-8D6C-290C53EC5730}"/>
              </a:ext>
            </a:extLst>
          </p:cNvPr>
          <p:cNvSpPr txBox="1">
            <a:spLocks/>
          </p:cNvSpPr>
          <p:nvPr/>
        </p:nvSpPr>
        <p:spPr>
          <a:xfrm>
            <a:off x="2358601" y="4034878"/>
            <a:ext cx="1423580" cy="12966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252" indent="-139252" defTabSz="557007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893" b="1" dirty="0">
                <a:solidFill>
                  <a:srgbClr val="800000"/>
                </a:solidFill>
                <a:latin typeface="Segoe UI"/>
              </a:rPr>
              <a:t>CUBE (enhancements)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b="1" dirty="0">
                <a:solidFill>
                  <a:srgbClr val="800000"/>
                </a:solidFill>
                <a:latin typeface="Segoe UI"/>
              </a:rPr>
              <a:t>CUBE (Beverages unit)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dirty="0">
                <a:solidFill>
                  <a:srgbClr val="800000"/>
                </a:solidFill>
                <a:latin typeface="Segoe UI"/>
              </a:rPr>
              <a:t>Kick-off and business understanding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dirty="0">
                <a:solidFill>
                  <a:srgbClr val="800000"/>
                </a:solidFill>
                <a:latin typeface="Segoe UI"/>
              </a:rPr>
              <a:t>Integration of</a:t>
            </a:r>
          </a:p>
          <a:p>
            <a:pPr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893" dirty="0">
                <a:solidFill>
                  <a:srgbClr val="800000"/>
                </a:solidFill>
                <a:latin typeface="Segoe UI"/>
              </a:rPr>
              <a:t>     data sources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4B1A1238-7C15-4660-9063-86D6B8E28606}"/>
              </a:ext>
            </a:extLst>
          </p:cNvPr>
          <p:cNvSpPr txBox="1">
            <a:spLocks/>
          </p:cNvSpPr>
          <p:nvPr/>
        </p:nvSpPr>
        <p:spPr>
          <a:xfrm>
            <a:off x="3023403" y="2876478"/>
            <a:ext cx="1394150" cy="8769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252" indent="-139252" defTabSz="557007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893" b="1" dirty="0">
                <a:solidFill>
                  <a:srgbClr val="006666"/>
                </a:solidFill>
                <a:latin typeface="Segoe UI"/>
              </a:rPr>
              <a:t>Analytical Foundation CUBE (Beverages unit)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dirty="0">
                <a:solidFill>
                  <a:srgbClr val="006666"/>
                </a:solidFill>
                <a:latin typeface="Segoe UI"/>
              </a:rPr>
              <a:t>Tableau dashboard design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dirty="0">
                <a:solidFill>
                  <a:srgbClr val="006666"/>
                </a:solidFill>
                <a:latin typeface="Segoe UI"/>
              </a:rPr>
              <a:t>Cube refreshed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108C93C1-8C1B-4207-8BCD-986F230705D4}"/>
              </a:ext>
            </a:extLst>
          </p:cNvPr>
          <p:cNvSpPr txBox="1">
            <a:spLocks/>
          </p:cNvSpPr>
          <p:nvPr/>
        </p:nvSpPr>
        <p:spPr>
          <a:xfrm>
            <a:off x="4874529" y="2756631"/>
            <a:ext cx="1295024" cy="1102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b="1" dirty="0">
                <a:solidFill>
                  <a:srgbClr val="006666"/>
                </a:solidFill>
                <a:latin typeface="Segoe UI"/>
              </a:rPr>
              <a:t>Cube Revamped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b="1" dirty="0">
                <a:solidFill>
                  <a:srgbClr val="006666"/>
                </a:solidFill>
                <a:latin typeface="Segoe UI"/>
              </a:rPr>
              <a:t>Europe region – RFP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dirty="0">
                <a:solidFill>
                  <a:srgbClr val="006666"/>
                </a:solidFill>
                <a:latin typeface="Segoe UI"/>
              </a:rPr>
              <a:t>We were invited to the c</a:t>
            </a:r>
            <a:r>
              <a:rPr lang="en-US" sz="893" dirty="0" err="1">
                <a:solidFill>
                  <a:srgbClr val="006666"/>
                </a:solidFill>
                <a:latin typeface="Segoe UI"/>
              </a:rPr>
              <a:t>ustomer</a:t>
            </a:r>
            <a:r>
              <a:rPr lang="en-US" sz="893" dirty="0">
                <a:solidFill>
                  <a:srgbClr val="006666"/>
                </a:solidFill>
                <a:latin typeface="Segoe UI"/>
              </a:rPr>
              <a:t> summit </a:t>
            </a:r>
          </a:p>
          <a:p>
            <a:pPr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893" dirty="0">
                <a:solidFill>
                  <a:srgbClr val="006666"/>
                </a:solidFill>
                <a:latin typeface="Segoe UI"/>
              </a:rPr>
              <a:t>     and won the RFP </a:t>
            </a:r>
          </a:p>
          <a:p>
            <a:pPr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893" dirty="0">
                <a:solidFill>
                  <a:srgbClr val="006666"/>
                </a:solidFill>
                <a:latin typeface="Segoe UI"/>
              </a:rPr>
              <a:t>     among 8 vendors</a:t>
            </a:r>
          </a:p>
        </p:txBody>
      </p:sp>
      <p:sp>
        <p:nvSpPr>
          <p:cNvPr id="12" name="Text Placeholder 32">
            <a:extLst>
              <a:ext uri="{FF2B5EF4-FFF2-40B4-BE49-F238E27FC236}">
                <a16:creationId xmlns:a16="http://schemas.microsoft.com/office/drawing/2014/main" id="{D4AA35F9-A577-46ED-9AAF-23AABD3CED8C}"/>
              </a:ext>
            </a:extLst>
          </p:cNvPr>
          <p:cNvSpPr txBox="1">
            <a:spLocks/>
          </p:cNvSpPr>
          <p:nvPr/>
        </p:nvSpPr>
        <p:spPr>
          <a:xfrm>
            <a:off x="978904" y="4092013"/>
            <a:ext cx="1364924" cy="8769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b="1" dirty="0">
                <a:solidFill>
                  <a:srgbClr val="800000"/>
                </a:solidFill>
                <a:latin typeface="Segoe UI"/>
              </a:rPr>
              <a:t>Analytical</a:t>
            </a:r>
          </a:p>
          <a:p>
            <a:pPr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893" b="1" dirty="0">
                <a:solidFill>
                  <a:srgbClr val="800000"/>
                </a:solidFill>
                <a:latin typeface="Segoe UI"/>
              </a:rPr>
              <a:t>     Foundation CUBE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dirty="0">
                <a:solidFill>
                  <a:srgbClr val="800000"/>
                </a:solidFill>
                <a:latin typeface="Segoe UI"/>
              </a:rPr>
              <a:t>Integration of 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dirty="0">
                <a:solidFill>
                  <a:srgbClr val="800000"/>
                </a:solidFill>
                <a:latin typeface="Segoe UI"/>
              </a:rPr>
              <a:t>multiple data sources</a:t>
            </a:r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E39C0511-D955-4CE9-8CDB-DC0DB725CBDE}"/>
              </a:ext>
            </a:extLst>
          </p:cNvPr>
          <p:cNvSpPr txBox="1">
            <a:spLocks/>
          </p:cNvSpPr>
          <p:nvPr/>
        </p:nvSpPr>
        <p:spPr>
          <a:xfrm>
            <a:off x="3878677" y="4058519"/>
            <a:ext cx="1423580" cy="7487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b="1" dirty="0">
                <a:solidFill>
                  <a:srgbClr val="800000"/>
                </a:solidFill>
                <a:latin typeface="Segoe UI"/>
              </a:rPr>
              <a:t>Cube (refresh) + Beverages unit follow ups &amp; improvements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b="1" dirty="0">
                <a:solidFill>
                  <a:srgbClr val="800000"/>
                </a:solidFill>
                <a:latin typeface="Segoe UI"/>
              </a:rPr>
              <a:t>Food Snacks unit strategic p</a:t>
            </a:r>
            <a:r>
              <a:rPr lang="en-US" sz="893" b="1" dirty="0" err="1">
                <a:solidFill>
                  <a:srgbClr val="800000"/>
                </a:solidFill>
                <a:latin typeface="Segoe UI"/>
              </a:rPr>
              <a:t>roject</a:t>
            </a:r>
            <a:endParaRPr lang="en-US" sz="893" b="1" dirty="0">
              <a:solidFill>
                <a:srgbClr val="800000"/>
              </a:solidFill>
              <a:latin typeface="Segoe UI"/>
            </a:endParaRP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BD6A87DC-A32D-4A0F-ADAD-A2E1563E2C07}"/>
              </a:ext>
            </a:extLst>
          </p:cNvPr>
          <p:cNvSpPr txBox="1">
            <a:spLocks/>
          </p:cNvSpPr>
          <p:nvPr/>
        </p:nvSpPr>
        <p:spPr>
          <a:xfrm>
            <a:off x="1530257" y="2902892"/>
            <a:ext cx="1350676" cy="8256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252" indent="-139252" defTabSz="557007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893" b="1" dirty="0">
                <a:solidFill>
                  <a:srgbClr val="006666"/>
                </a:solidFill>
                <a:latin typeface="Segoe UI"/>
              </a:rPr>
              <a:t>Analytical Foundation CUBE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dirty="0">
                <a:solidFill>
                  <a:srgbClr val="006666"/>
                </a:solidFill>
                <a:latin typeface="Segoe UI"/>
              </a:rPr>
              <a:t>Tableau dashboard design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dirty="0">
                <a:solidFill>
                  <a:srgbClr val="006666"/>
                </a:solidFill>
                <a:latin typeface="Segoe UI"/>
              </a:rPr>
              <a:t>Scenario planner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E0B784EC-8408-4817-9766-9F0AC1569B9D}"/>
              </a:ext>
            </a:extLst>
          </p:cNvPr>
          <p:cNvSpPr txBox="1">
            <a:spLocks/>
          </p:cNvSpPr>
          <p:nvPr/>
        </p:nvSpPr>
        <p:spPr>
          <a:xfrm>
            <a:off x="5972219" y="4052872"/>
            <a:ext cx="1477339" cy="15928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b="1" dirty="0">
                <a:solidFill>
                  <a:srgbClr val="800000"/>
                </a:solidFill>
                <a:latin typeface="Segoe UI"/>
              </a:rPr>
              <a:t>Product Forecasting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dirty="0">
                <a:solidFill>
                  <a:srgbClr val="800000"/>
                </a:solidFill>
                <a:latin typeface="Segoe UI"/>
              </a:rPr>
              <a:t>Sales forecasting for new product launches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b="1" dirty="0">
                <a:solidFill>
                  <a:srgbClr val="800000"/>
                </a:solidFill>
                <a:latin typeface="Segoe UI"/>
              </a:rPr>
              <a:t>Product Transponding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dirty="0">
                <a:solidFill>
                  <a:srgbClr val="800000"/>
                </a:solidFill>
                <a:latin typeface="Segoe UI"/>
              </a:rPr>
              <a:t>Identifying potential and timing of trends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b="1" dirty="0">
                <a:solidFill>
                  <a:srgbClr val="800000"/>
                </a:solidFill>
                <a:latin typeface="Segoe UI"/>
              </a:rPr>
              <a:t>360</a:t>
            </a:r>
            <a:r>
              <a:rPr lang="en-US" sz="893" b="1" baseline="30000" dirty="0">
                <a:solidFill>
                  <a:srgbClr val="800000"/>
                </a:solidFill>
                <a:latin typeface="Segoe UI"/>
              </a:rPr>
              <a:t>0</a:t>
            </a:r>
            <a:r>
              <a:rPr lang="en-US" sz="893" b="1" dirty="0">
                <a:solidFill>
                  <a:srgbClr val="800000"/>
                </a:solidFill>
                <a:latin typeface="Segoe UI"/>
              </a:rPr>
              <a:t> Trendwatching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dirty="0">
                <a:solidFill>
                  <a:srgbClr val="800000"/>
                </a:solidFill>
                <a:latin typeface="Segoe UI"/>
              </a:rPr>
              <a:t>Identifying life-stage of trends – Completed </a:t>
            </a:r>
          </a:p>
          <a:p>
            <a:pPr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893" dirty="0">
                <a:solidFill>
                  <a:srgbClr val="800000"/>
                </a:solidFill>
                <a:latin typeface="Segoe UI"/>
              </a:rPr>
              <a:t>     pilot, now in scaling </a:t>
            </a:r>
          </a:p>
          <a:p>
            <a:pPr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893" dirty="0">
                <a:solidFill>
                  <a:srgbClr val="800000"/>
                </a:solidFill>
                <a:latin typeface="Segoe UI"/>
              </a:rPr>
              <a:t>     phase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28932A-ABD4-4CF2-8B06-1B8625F87497}"/>
              </a:ext>
            </a:extLst>
          </p:cNvPr>
          <p:cNvGrpSpPr/>
          <p:nvPr/>
        </p:nvGrpSpPr>
        <p:grpSpPr>
          <a:xfrm>
            <a:off x="5063315" y="2028799"/>
            <a:ext cx="1405694" cy="511962"/>
            <a:chOff x="9322856" y="1454000"/>
            <a:chExt cx="1451905" cy="669332"/>
          </a:xfrm>
        </p:grpSpPr>
        <p:sp>
          <p:nvSpPr>
            <p:cNvPr id="17" name="5-Point Star 66">
              <a:extLst>
                <a:ext uri="{FF2B5EF4-FFF2-40B4-BE49-F238E27FC236}">
                  <a16:creationId xmlns:a16="http://schemas.microsoft.com/office/drawing/2014/main" id="{8124EB76-9259-42A5-B152-2D12B3E8A8AE}"/>
                </a:ext>
              </a:extLst>
            </p:cNvPr>
            <p:cNvSpPr/>
            <p:nvPr/>
          </p:nvSpPr>
          <p:spPr bwMode="auto">
            <a:xfrm>
              <a:off x="9569652" y="1454000"/>
              <a:ext cx="150699" cy="178522"/>
            </a:xfrm>
            <a:prstGeom prst="star5">
              <a:avLst/>
            </a:prstGeom>
            <a:ln>
              <a:solidFill>
                <a:schemeClr val="accent3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37136" tIns="37136" rIns="37136" bIns="37136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90826" indent="-190826" defTabSz="742676">
                <a:spcBef>
                  <a:spcPct val="100000"/>
                </a:spcBef>
                <a:buClrTx/>
                <a:buFont typeface="Webdings" pitchFamily="18" charset="2"/>
                <a:buChar char="4"/>
                <a:defRPr/>
              </a:pPr>
              <a:endParaRPr lang="en-US" sz="893" b="1" dirty="0">
                <a:solidFill>
                  <a:srgbClr val="E2E1C0">
                    <a:lumMod val="25000"/>
                  </a:srgbClr>
                </a:solidFill>
                <a:latin typeface="Segoe UI"/>
              </a:endParaRPr>
            </a:p>
          </p:txBody>
        </p:sp>
        <p:sp>
          <p:nvSpPr>
            <p:cNvPr id="18" name="TextBox 67">
              <a:extLst>
                <a:ext uri="{FF2B5EF4-FFF2-40B4-BE49-F238E27FC236}">
                  <a16:creationId xmlns:a16="http://schemas.microsoft.com/office/drawing/2014/main" id="{BA097FCC-B8A3-42CB-AC28-45A36A116F1B}"/>
                </a:ext>
              </a:extLst>
            </p:cNvPr>
            <p:cNvSpPr txBox="1"/>
            <p:nvPr/>
          </p:nvSpPr>
          <p:spPr>
            <a:xfrm>
              <a:off x="9322856" y="1643323"/>
              <a:ext cx="1451905" cy="48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42676" fontAlgn="auto"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r>
                <a:rPr lang="en-US" sz="893" b="1" dirty="0">
                  <a:solidFill>
                    <a:srgbClr val="E2E1C0">
                      <a:lumMod val="25000"/>
                    </a:srgbClr>
                  </a:solidFill>
                  <a:latin typeface="Segoe UI"/>
                </a:rPr>
                <a:t>First retainer</a:t>
              </a:r>
            </a:p>
            <a:p>
              <a:pPr defTabSz="742676" fontAlgn="auto"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r>
                <a:rPr lang="en-US" sz="893" b="1" dirty="0">
                  <a:solidFill>
                    <a:srgbClr val="E2E1C0">
                      <a:lumMod val="25000"/>
                    </a:srgbClr>
                  </a:solidFill>
                  <a:latin typeface="Segoe UI"/>
                </a:rPr>
                <a:t> signed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E9AF41-B7D4-4484-8EFD-9822555EB8EB}"/>
              </a:ext>
            </a:extLst>
          </p:cNvPr>
          <p:cNvCxnSpPr/>
          <p:nvPr/>
        </p:nvCxnSpPr>
        <p:spPr>
          <a:xfrm flipV="1">
            <a:off x="31390" y="3916134"/>
            <a:ext cx="9517518" cy="23210"/>
          </a:xfrm>
          <a:prstGeom prst="straightConnector1">
            <a:avLst/>
          </a:prstGeom>
          <a:ln w="825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6894AC-AD13-47FC-A73E-1E808737ACFF}"/>
              </a:ext>
            </a:extLst>
          </p:cNvPr>
          <p:cNvGrpSpPr/>
          <p:nvPr/>
        </p:nvGrpSpPr>
        <p:grpSpPr>
          <a:xfrm>
            <a:off x="-306388" y="2216239"/>
            <a:ext cx="1271297" cy="1765049"/>
            <a:chOff x="-396642" y="1592882"/>
            <a:chExt cx="1565175" cy="2173064"/>
          </a:xfrm>
          <a:solidFill>
            <a:srgbClr val="800000"/>
          </a:soli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B10A7E1-B3A9-4F2A-8727-46385E9251D8}"/>
                </a:ext>
              </a:extLst>
            </p:cNvPr>
            <p:cNvGrpSpPr/>
            <p:nvPr/>
          </p:nvGrpSpPr>
          <p:grpSpPr>
            <a:xfrm>
              <a:off x="24477" y="1592882"/>
              <a:ext cx="694440" cy="2173064"/>
              <a:chOff x="1178887" y="3450453"/>
              <a:chExt cx="694440" cy="2173064"/>
            </a:xfrm>
            <a:grpFill/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FF96706-267A-466A-9650-B9F45C997F15}"/>
                  </a:ext>
                </a:extLst>
              </p:cNvPr>
              <p:cNvCxnSpPr/>
              <p:nvPr/>
            </p:nvCxnSpPr>
            <p:spPr>
              <a:xfrm>
                <a:off x="1526107" y="4231183"/>
                <a:ext cx="0" cy="1245882"/>
              </a:xfrm>
              <a:prstGeom prst="line">
                <a:avLst/>
              </a:prstGeom>
              <a:grpFill/>
              <a:ln w="127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ardrop 23">
                <a:extLst>
                  <a:ext uri="{FF2B5EF4-FFF2-40B4-BE49-F238E27FC236}">
                    <a16:creationId xmlns:a16="http://schemas.microsoft.com/office/drawing/2014/main" id="{1527BC07-55A3-4B6B-B7C6-5383679D9C5D}"/>
                  </a:ext>
                </a:extLst>
              </p:cNvPr>
              <p:cNvSpPr/>
              <p:nvPr/>
            </p:nvSpPr>
            <p:spPr>
              <a:xfrm rot="8100000">
                <a:off x="1178887" y="3450453"/>
                <a:ext cx="694440" cy="69443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42676" fontAlgn="auto">
                  <a:spcBef>
                    <a:spcPts val="0"/>
                  </a:spcBef>
                  <a:spcAft>
                    <a:spcPts val="0"/>
                  </a:spcAft>
                  <a:buClrTx/>
                  <a:defRPr/>
                </a:pPr>
                <a:endParaRPr lang="en-US" sz="812" dirty="0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B3E8632-B120-4C13-8887-48F890988F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0542" y="5472387"/>
                <a:ext cx="151130" cy="151130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42676" fontAlgn="auto">
                  <a:spcBef>
                    <a:spcPts val="0"/>
                  </a:spcBef>
                  <a:spcAft>
                    <a:spcPts val="0"/>
                  </a:spcAft>
                  <a:buClrTx/>
                  <a:defRPr/>
                </a:pPr>
                <a:endParaRPr lang="en-US" sz="1097" dirty="0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  <p:sp>
          <p:nvSpPr>
            <p:cNvPr id="22" name="Text Placeholder 33">
              <a:extLst>
                <a:ext uri="{FF2B5EF4-FFF2-40B4-BE49-F238E27FC236}">
                  <a16:creationId xmlns:a16="http://schemas.microsoft.com/office/drawing/2014/main" id="{A62D1B26-FBC1-4F92-BEDD-8DAF1DB9BCDD}"/>
                </a:ext>
              </a:extLst>
            </p:cNvPr>
            <p:cNvSpPr txBox="1">
              <a:spLocks/>
            </p:cNvSpPr>
            <p:nvPr/>
          </p:nvSpPr>
          <p:spPr>
            <a:xfrm>
              <a:off x="-396642" y="1879477"/>
              <a:ext cx="1565175" cy="254409"/>
            </a:xfrm>
            <a:prstGeom prst="rect">
              <a:avLst/>
            </a:prstGeom>
            <a:noFill/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57007" fontAlgn="auto">
                <a:lnSpc>
                  <a:spcPct val="90000"/>
                </a:lnSpc>
                <a:spcBef>
                  <a:spcPts val="609"/>
                </a:spcBef>
                <a:spcAft>
                  <a:spcPts val="0"/>
                </a:spcAft>
                <a:buClrTx/>
                <a:defRPr/>
              </a:pPr>
              <a:r>
                <a:rPr lang="en-AU" sz="975" b="1" dirty="0">
                  <a:solidFill>
                    <a:prstClr val="white"/>
                  </a:solidFill>
                  <a:latin typeface="Segoe UI"/>
                </a:rPr>
                <a:t>2015 Q3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DE82F2-508C-4FF0-926F-89583F984D18}"/>
              </a:ext>
            </a:extLst>
          </p:cNvPr>
          <p:cNvGrpSpPr/>
          <p:nvPr/>
        </p:nvGrpSpPr>
        <p:grpSpPr>
          <a:xfrm>
            <a:off x="886376" y="2230019"/>
            <a:ext cx="1271297" cy="1755986"/>
            <a:chOff x="-396642" y="1604039"/>
            <a:chExt cx="1565175" cy="2161907"/>
          </a:xfrm>
          <a:solidFill>
            <a:srgbClr val="800000"/>
          </a:solidFill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1A8089F-5B5E-463A-A4CF-D9495CE78651}"/>
                </a:ext>
              </a:extLst>
            </p:cNvPr>
            <p:cNvGrpSpPr/>
            <p:nvPr/>
          </p:nvGrpSpPr>
          <p:grpSpPr>
            <a:xfrm>
              <a:off x="24477" y="1604039"/>
              <a:ext cx="694440" cy="2161907"/>
              <a:chOff x="1178887" y="3461610"/>
              <a:chExt cx="694440" cy="2161907"/>
            </a:xfrm>
            <a:grpFill/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9A8F781-3B11-4F69-BDB7-77FFE32C8146}"/>
                  </a:ext>
                </a:extLst>
              </p:cNvPr>
              <p:cNvCxnSpPr/>
              <p:nvPr/>
            </p:nvCxnSpPr>
            <p:spPr>
              <a:xfrm>
                <a:off x="1526107" y="4231183"/>
                <a:ext cx="0" cy="1245882"/>
              </a:xfrm>
              <a:prstGeom prst="line">
                <a:avLst/>
              </a:prstGeom>
              <a:grpFill/>
              <a:ln w="127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ardrop 29">
                <a:extLst>
                  <a:ext uri="{FF2B5EF4-FFF2-40B4-BE49-F238E27FC236}">
                    <a16:creationId xmlns:a16="http://schemas.microsoft.com/office/drawing/2014/main" id="{3C6DDEF7-B4BC-4AF8-B5C8-5F793E993A0D}"/>
                  </a:ext>
                </a:extLst>
              </p:cNvPr>
              <p:cNvSpPr/>
              <p:nvPr/>
            </p:nvSpPr>
            <p:spPr>
              <a:xfrm rot="8100000">
                <a:off x="1178887" y="3461610"/>
                <a:ext cx="694440" cy="69443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42676" fontAlgn="auto">
                  <a:spcBef>
                    <a:spcPts val="0"/>
                  </a:spcBef>
                  <a:spcAft>
                    <a:spcPts val="0"/>
                  </a:spcAft>
                  <a:buClrTx/>
                  <a:defRPr/>
                </a:pPr>
                <a:endParaRPr lang="en-US" sz="812" dirty="0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D015175-DB34-4131-B063-6A8042CB99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0542" y="5472387"/>
                <a:ext cx="151130" cy="151130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42676" fontAlgn="auto">
                  <a:spcBef>
                    <a:spcPts val="0"/>
                  </a:spcBef>
                  <a:spcAft>
                    <a:spcPts val="0"/>
                  </a:spcAft>
                  <a:buClrTx/>
                  <a:defRPr/>
                </a:pPr>
                <a:endParaRPr lang="en-US" sz="1097" dirty="0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  <p:sp>
          <p:nvSpPr>
            <p:cNvPr id="28" name="Text Placeholder 33">
              <a:extLst>
                <a:ext uri="{FF2B5EF4-FFF2-40B4-BE49-F238E27FC236}">
                  <a16:creationId xmlns:a16="http://schemas.microsoft.com/office/drawing/2014/main" id="{31F0A6B7-5104-4A37-B4DB-71FC366AC922}"/>
                </a:ext>
              </a:extLst>
            </p:cNvPr>
            <p:cNvSpPr txBox="1">
              <a:spLocks/>
            </p:cNvSpPr>
            <p:nvPr/>
          </p:nvSpPr>
          <p:spPr>
            <a:xfrm>
              <a:off x="-396642" y="1890627"/>
              <a:ext cx="1565175" cy="254409"/>
            </a:xfrm>
            <a:prstGeom prst="rect">
              <a:avLst/>
            </a:prstGeom>
            <a:noFill/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57007" fontAlgn="auto">
                <a:lnSpc>
                  <a:spcPct val="90000"/>
                </a:lnSpc>
                <a:spcBef>
                  <a:spcPts val="609"/>
                </a:spcBef>
                <a:spcAft>
                  <a:spcPts val="0"/>
                </a:spcAft>
                <a:buClrTx/>
                <a:defRPr/>
              </a:pPr>
              <a:r>
                <a:rPr lang="en-AU" sz="975" b="1" dirty="0">
                  <a:solidFill>
                    <a:prstClr val="white"/>
                  </a:solidFill>
                  <a:latin typeface="Segoe UI"/>
                </a:rPr>
                <a:t>2016 Q1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6E39A8-8224-4D5F-B201-1CEBA18C5510}"/>
              </a:ext>
            </a:extLst>
          </p:cNvPr>
          <p:cNvGrpSpPr/>
          <p:nvPr/>
        </p:nvGrpSpPr>
        <p:grpSpPr>
          <a:xfrm>
            <a:off x="2222654" y="2218071"/>
            <a:ext cx="1271297" cy="1746931"/>
            <a:chOff x="3402616" y="1612986"/>
            <a:chExt cx="1565175" cy="2150758"/>
          </a:xfrm>
          <a:solidFill>
            <a:srgbClr val="800000"/>
          </a:solidFill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F752939-F893-4310-9EFE-DD144BE74D28}"/>
                </a:ext>
              </a:extLst>
            </p:cNvPr>
            <p:cNvGrpSpPr/>
            <p:nvPr/>
          </p:nvGrpSpPr>
          <p:grpSpPr>
            <a:xfrm>
              <a:off x="3837984" y="1612986"/>
              <a:ext cx="694440" cy="2150758"/>
              <a:chOff x="1178887" y="3472759"/>
              <a:chExt cx="694440" cy="2150758"/>
            </a:xfrm>
            <a:grpFill/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6192086-A4A9-48A9-9E7C-E00EFD403CA7}"/>
                  </a:ext>
                </a:extLst>
              </p:cNvPr>
              <p:cNvCxnSpPr/>
              <p:nvPr/>
            </p:nvCxnSpPr>
            <p:spPr>
              <a:xfrm>
                <a:off x="1526107" y="4231183"/>
                <a:ext cx="0" cy="1245882"/>
              </a:xfrm>
              <a:prstGeom prst="line">
                <a:avLst/>
              </a:prstGeom>
              <a:grpFill/>
              <a:ln w="127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ardrop 35">
                <a:extLst>
                  <a:ext uri="{FF2B5EF4-FFF2-40B4-BE49-F238E27FC236}">
                    <a16:creationId xmlns:a16="http://schemas.microsoft.com/office/drawing/2014/main" id="{E516A752-BB72-4096-809F-5AAAEAB818DD}"/>
                  </a:ext>
                </a:extLst>
              </p:cNvPr>
              <p:cNvSpPr/>
              <p:nvPr/>
            </p:nvSpPr>
            <p:spPr>
              <a:xfrm rot="8100000">
                <a:off x="1178887" y="3472759"/>
                <a:ext cx="694440" cy="694438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42676" fontAlgn="auto">
                  <a:spcBef>
                    <a:spcPts val="0"/>
                  </a:spcBef>
                  <a:spcAft>
                    <a:spcPts val="0"/>
                  </a:spcAft>
                  <a:buClrTx/>
                  <a:defRPr/>
                </a:pPr>
                <a:endParaRPr lang="en-US" sz="812" dirty="0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8F3399C-27A2-49D1-AD5B-88B8AF55BB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0542" y="5472387"/>
                <a:ext cx="151130" cy="151130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42676" fontAlgn="auto">
                  <a:spcBef>
                    <a:spcPts val="0"/>
                  </a:spcBef>
                  <a:spcAft>
                    <a:spcPts val="0"/>
                  </a:spcAft>
                  <a:buClrTx/>
                  <a:defRPr/>
                </a:pPr>
                <a:endParaRPr lang="en-US" sz="1097" dirty="0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  <p:sp>
          <p:nvSpPr>
            <p:cNvPr id="34" name="Text Placeholder 33">
              <a:extLst>
                <a:ext uri="{FF2B5EF4-FFF2-40B4-BE49-F238E27FC236}">
                  <a16:creationId xmlns:a16="http://schemas.microsoft.com/office/drawing/2014/main" id="{1359D85D-7FB7-4A2D-893F-52BF4CD92285}"/>
                </a:ext>
              </a:extLst>
            </p:cNvPr>
            <p:cNvSpPr txBox="1">
              <a:spLocks/>
            </p:cNvSpPr>
            <p:nvPr/>
          </p:nvSpPr>
          <p:spPr>
            <a:xfrm>
              <a:off x="3402616" y="1908201"/>
              <a:ext cx="1565175" cy="254409"/>
            </a:xfrm>
            <a:prstGeom prst="rect">
              <a:avLst/>
            </a:prstGeom>
            <a:noFill/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57007" fontAlgn="auto">
                <a:lnSpc>
                  <a:spcPct val="90000"/>
                </a:lnSpc>
                <a:spcBef>
                  <a:spcPts val="609"/>
                </a:spcBef>
                <a:spcAft>
                  <a:spcPts val="0"/>
                </a:spcAft>
                <a:buClrTx/>
                <a:defRPr/>
              </a:pPr>
              <a:r>
                <a:rPr lang="en-AU" sz="975" b="1" dirty="0">
                  <a:solidFill>
                    <a:prstClr val="white"/>
                  </a:solidFill>
                  <a:latin typeface="Segoe UI"/>
                </a:rPr>
                <a:t>2016 Q3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BA4B3-25B9-4803-8E01-A50109A80D90}"/>
              </a:ext>
            </a:extLst>
          </p:cNvPr>
          <p:cNvCxnSpPr>
            <a:cxnSpLocks/>
            <a:stCxn id="6" idx="7"/>
          </p:cNvCxnSpPr>
          <p:nvPr/>
        </p:nvCxnSpPr>
        <p:spPr>
          <a:xfrm flipH="1">
            <a:off x="4710927" y="2756573"/>
            <a:ext cx="167" cy="1134016"/>
          </a:xfrm>
          <a:prstGeom prst="line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03FEA75-0397-4636-9862-23962958211E}"/>
              </a:ext>
            </a:extLst>
          </p:cNvPr>
          <p:cNvSpPr>
            <a:spLocks noChangeAspect="1"/>
          </p:cNvSpPr>
          <p:nvPr/>
        </p:nvSpPr>
        <p:spPr>
          <a:xfrm>
            <a:off x="4645870" y="3844565"/>
            <a:ext cx="122754" cy="122754"/>
          </a:xfrm>
          <a:prstGeom prst="ellipse">
            <a:avLst/>
          </a:prstGeom>
          <a:solidFill>
            <a:srgbClr val="8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676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097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40" name="Text Placeholder 33">
            <a:extLst>
              <a:ext uri="{FF2B5EF4-FFF2-40B4-BE49-F238E27FC236}">
                <a16:creationId xmlns:a16="http://schemas.microsoft.com/office/drawing/2014/main" id="{EC9A51D2-709E-4A08-918D-497BABD82B95}"/>
              </a:ext>
            </a:extLst>
          </p:cNvPr>
          <p:cNvSpPr txBox="1">
            <a:spLocks/>
          </p:cNvSpPr>
          <p:nvPr/>
        </p:nvSpPr>
        <p:spPr>
          <a:xfrm>
            <a:off x="4162040" y="2151732"/>
            <a:ext cx="1166098" cy="365710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57007" fontAlgn="auto">
              <a:lnSpc>
                <a:spcPct val="90000"/>
              </a:lnSpc>
              <a:spcBef>
                <a:spcPts val="609"/>
              </a:spcBef>
              <a:spcAft>
                <a:spcPts val="0"/>
              </a:spcAft>
              <a:buClrTx/>
              <a:defRPr/>
            </a:pPr>
            <a:r>
              <a:rPr lang="en-AU" sz="975" b="1" dirty="0">
                <a:solidFill>
                  <a:prstClr val="white"/>
                </a:solidFill>
                <a:latin typeface="Segoe UI"/>
              </a:rPr>
              <a:t>2017 Q1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F9C843-7C54-4D58-8EB5-A5263433B332}"/>
              </a:ext>
            </a:extLst>
          </p:cNvPr>
          <p:cNvSpPr>
            <a:spLocks noChangeAspect="1"/>
          </p:cNvSpPr>
          <p:nvPr/>
        </p:nvSpPr>
        <p:spPr>
          <a:xfrm>
            <a:off x="6355056" y="3842248"/>
            <a:ext cx="122754" cy="122754"/>
          </a:xfrm>
          <a:prstGeom prst="ellipse">
            <a:avLst/>
          </a:prstGeom>
          <a:solidFill>
            <a:srgbClr val="8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676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097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52590C-7794-4DDB-AEB1-E865AED263FD}"/>
              </a:ext>
            </a:extLst>
          </p:cNvPr>
          <p:cNvGrpSpPr/>
          <p:nvPr/>
        </p:nvGrpSpPr>
        <p:grpSpPr>
          <a:xfrm rot="10800000">
            <a:off x="5553350" y="3880678"/>
            <a:ext cx="122754" cy="1130909"/>
            <a:chOff x="1450542" y="4231183"/>
            <a:chExt cx="151130" cy="1392334"/>
          </a:xfrm>
          <a:solidFill>
            <a:srgbClr val="006666"/>
          </a:solidFill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5816207-BE78-4240-A949-806110BAA09E}"/>
                </a:ext>
              </a:extLst>
            </p:cNvPr>
            <p:cNvCxnSpPr/>
            <p:nvPr/>
          </p:nvCxnSpPr>
          <p:spPr>
            <a:xfrm>
              <a:off x="1526107" y="4231183"/>
              <a:ext cx="0" cy="1245882"/>
            </a:xfrm>
            <a:prstGeom prst="line">
              <a:avLst/>
            </a:prstGeom>
            <a:grpFill/>
            <a:ln w="1270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57F1489-7B1F-4083-83F2-4A8922548F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0542" y="5472387"/>
              <a:ext cx="151130" cy="151130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676" fontAlgn="auto"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endParaRPr lang="en-US" sz="1097" dirty="0">
                <a:solidFill>
                  <a:prstClr val="black"/>
                </a:solidFill>
                <a:latin typeface="Segoe UI"/>
              </a:endParaRPr>
            </a:p>
          </p:txBody>
        </p:sp>
      </p:grpSp>
      <p:sp>
        <p:nvSpPr>
          <p:cNvPr id="45" name="Text Placeholder 33">
            <a:extLst>
              <a:ext uri="{FF2B5EF4-FFF2-40B4-BE49-F238E27FC236}">
                <a16:creationId xmlns:a16="http://schemas.microsoft.com/office/drawing/2014/main" id="{CD1EB08F-A7A2-4774-89F8-56C083373511}"/>
              </a:ext>
            </a:extLst>
          </p:cNvPr>
          <p:cNvSpPr txBox="1">
            <a:spLocks/>
          </p:cNvSpPr>
          <p:nvPr/>
        </p:nvSpPr>
        <p:spPr>
          <a:xfrm>
            <a:off x="4979636" y="5403783"/>
            <a:ext cx="1313729" cy="206641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57007" fontAlgn="auto">
              <a:lnSpc>
                <a:spcPct val="90000"/>
              </a:lnSpc>
              <a:spcBef>
                <a:spcPts val="609"/>
              </a:spcBef>
              <a:spcAft>
                <a:spcPts val="0"/>
              </a:spcAft>
              <a:buClrTx/>
              <a:defRPr/>
            </a:pPr>
            <a:r>
              <a:rPr lang="en-AU" sz="975" b="1" dirty="0">
                <a:solidFill>
                  <a:prstClr val="white"/>
                </a:solidFill>
                <a:latin typeface="Segoe UI"/>
              </a:rPr>
              <a:t>2017 Q2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CF8BC1C-D892-40DC-9674-51CA9C206268}"/>
              </a:ext>
            </a:extLst>
          </p:cNvPr>
          <p:cNvGrpSpPr/>
          <p:nvPr/>
        </p:nvGrpSpPr>
        <p:grpSpPr>
          <a:xfrm rot="10800000">
            <a:off x="3430693" y="3876152"/>
            <a:ext cx="564052" cy="1556726"/>
            <a:chOff x="1178887" y="3706932"/>
            <a:chExt cx="694440" cy="1916585"/>
          </a:xfrm>
          <a:solidFill>
            <a:srgbClr val="006666"/>
          </a:solidFill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174CFDA-B000-4642-895A-45693171DD55}"/>
                </a:ext>
              </a:extLst>
            </p:cNvPr>
            <p:cNvCxnSpPr/>
            <p:nvPr/>
          </p:nvCxnSpPr>
          <p:spPr>
            <a:xfrm>
              <a:off x="1526107" y="4231183"/>
              <a:ext cx="0" cy="1245882"/>
            </a:xfrm>
            <a:prstGeom prst="line">
              <a:avLst/>
            </a:prstGeom>
            <a:grpFill/>
            <a:ln w="1270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ardrop 47">
              <a:extLst>
                <a:ext uri="{FF2B5EF4-FFF2-40B4-BE49-F238E27FC236}">
                  <a16:creationId xmlns:a16="http://schemas.microsoft.com/office/drawing/2014/main" id="{EE1B9EF6-342A-4BE5-B7A1-D4E5B8B2827B}"/>
                </a:ext>
              </a:extLst>
            </p:cNvPr>
            <p:cNvSpPr/>
            <p:nvPr/>
          </p:nvSpPr>
          <p:spPr>
            <a:xfrm rot="8100000">
              <a:off x="1178887" y="3706932"/>
              <a:ext cx="694440" cy="694438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676" fontAlgn="auto"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endParaRPr lang="en-US" sz="812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24F9499-4759-4DA8-B8C9-3E962CBDC9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0542" y="5472387"/>
              <a:ext cx="151130" cy="151130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676" fontAlgn="auto"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endParaRPr lang="en-US" sz="1097" dirty="0">
                <a:solidFill>
                  <a:prstClr val="white"/>
                </a:solidFill>
                <a:latin typeface="Segoe UI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D2CD2CF-50E4-4577-9A4F-DA9B1324B5FF}"/>
              </a:ext>
            </a:extLst>
          </p:cNvPr>
          <p:cNvGrpSpPr/>
          <p:nvPr/>
        </p:nvGrpSpPr>
        <p:grpSpPr>
          <a:xfrm rot="10800000">
            <a:off x="630543" y="3872284"/>
            <a:ext cx="564052" cy="1556726"/>
            <a:chOff x="1178887" y="3706932"/>
            <a:chExt cx="694440" cy="1916585"/>
          </a:xfrm>
          <a:solidFill>
            <a:srgbClr val="006666"/>
          </a:solidFill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A9C0F4-5F4B-4BB8-9CF4-26B3A066D74C}"/>
                </a:ext>
              </a:extLst>
            </p:cNvPr>
            <p:cNvCxnSpPr/>
            <p:nvPr/>
          </p:nvCxnSpPr>
          <p:spPr>
            <a:xfrm>
              <a:off x="1526107" y="4231183"/>
              <a:ext cx="0" cy="1245882"/>
            </a:xfrm>
            <a:prstGeom prst="line">
              <a:avLst/>
            </a:prstGeom>
            <a:grpFill/>
            <a:ln w="1270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2F7F2561-C8CE-49CD-A84A-C9407A7D8F2E}"/>
                </a:ext>
              </a:extLst>
            </p:cNvPr>
            <p:cNvSpPr/>
            <p:nvPr/>
          </p:nvSpPr>
          <p:spPr>
            <a:xfrm rot="8100000">
              <a:off x="1178887" y="3706932"/>
              <a:ext cx="694440" cy="694438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676" fontAlgn="auto"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endParaRPr lang="en-US" sz="812" dirty="0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CE3A166-12D7-43E8-B291-FC17B429B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0542" y="5472387"/>
              <a:ext cx="151130" cy="151130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676" fontAlgn="auto"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endParaRPr lang="en-US" sz="1097" dirty="0">
                <a:solidFill>
                  <a:prstClr val="black"/>
                </a:solidFill>
                <a:latin typeface="Segoe UI"/>
              </a:endParaRPr>
            </a:p>
          </p:txBody>
        </p:sp>
      </p:grpSp>
      <p:sp>
        <p:nvSpPr>
          <p:cNvPr id="54" name="Text Placeholder 33">
            <a:extLst>
              <a:ext uri="{FF2B5EF4-FFF2-40B4-BE49-F238E27FC236}">
                <a16:creationId xmlns:a16="http://schemas.microsoft.com/office/drawing/2014/main" id="{61F7B754-5CBB-4FEA-BC66-F6A59B2E3632}"/>
              </a:ext>
            </a:extLst>
          </p:cNvPr>
          <p:cNvSpPr txBox="1">
            <a:spLocks/>
          </p:cNvSpPr>
          <p:nvPr/>
        </p:nvSpPr>
        <p:spPr>
          <a:xfrm>
            <a:off x="256310" y="5075020"/>
            <a:ext cx="1313729" cy="206641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57007" fontAlgn="auto">
              <a:lnSpc>
                <a:spcPct val="90000"/>
              </a:lnSpc>
              <a:spcBef>
                <a:spcPts val="609"/>
              </a:spcBef>
              <a:spcAft>
                <a:spcPts val="0"/>
              </a:spcAft>
              <a:buClrTx/>
              <a:defRPr/>
            </a:pPr>
            <a:r>
              <a:rPr lang="en-AU" sz="975" b="1" dirty="0">
                <a:solidFill>
                  <a:prstClr val="white"/>
                </a:solidFill>
                <a:latin typeface="Segoe UI"/>
              </a:rPr>
              <a:t>2015 Q4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E00F83-57BE-4480-A5A0-9B0BC1DF18AF}"/>
              </a:ext>
            </a:extLst>
          </p:cNvPr>
          <p:cNvCxnSpPr/>
          <p:nvPr/>
        </p:nvCxnSpPr>
        <p:spPr>
          <a:xfrm rot="10800000">
            <a:off x="2205596" y="4014513"/>
            <a:ext cx="0" cy="1011955"/>
          </a:xfrm>
          <a:prstGeom prst="line">
            <a:avLst/>
          </a:prstGeom>
          <a:solidFill>
            <a:srgbClr val="006666"/>
          </a:solidFill>
          <a:ln w="127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ardrop 55">
            <a:extLst>
              <a:ext uri="{FF2B5EF4-FFF2-40B4-BE49-F238E27FC236}">
                <a16:creationId xmlns:a16="http://schemas.microsoft.com/office/drawing/2014/main" id="{DA7A2E13-C108-4F3C-A20A-8A85D7593136}"/>
              </a:ext>
            </a:extLst>
          </p:cNvPr>
          <p:cNvSpPr/>
          <p:nvPr/>
        </p:nvSpPr>
        <p:spPr>
          <a:xfrm rot="18900000">
            <a:off x="1923570" y="4888235"/>
            <a:ext cx="564052" cy="564050"/>
          </a:xfrm>
          <a:prstGeom prst="teardrop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676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812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590FA5-4BE9-4103-8DAA-A164BB24C4BF}"/>
              </a:ext>
            </a:extLst>
          </p:cNvPr>
          <p:cNvSpPr>
            <a:spLocks noChangeAspect="1"/>
          </p:cNvSpPr>
          <p:nvPr/>
        </p:nvSpPr>
        <p:spPr>
          <a:xfrm rot="10800000">
            <a:off x="2156050" y="3880679"/>
            <a:ext cx="122754" cy="122754"/>
          </a:xfrm>
          <a:prstGeom prst="ellipse">
            <a:avLst/>
          </a:prstGeom>
          <a:solidFill>
            <a:srgbClr val="00666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676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097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222FF60-8432-485D-A1BA-B54076D0153D}"/>
              </a:ext>
            </a:extLst>
          </p:cNvPr>
          <p:cNvGrpSpPr/>
          <p:nvPr/>
        </p:nvGrpSpPr>
        <p:grpSpPr>
          <a:xfrm>
            <a:off x="6741257" y="1955332"/>
            <a:ext cx="1382920" cy="787712"/>
            <a:chOff x="9712582" y="1456092"/>
            <a:chExt cx="1702601" cy="969803"/>
          </a:xfrm>
        </p:grpSpPr>
        <p:sp>
          <p:nvSpPr>
            <p:cNvPr id="59" name="TextBox 70">
              <a:extLst>
                <a:ext uri="{FF2B5EF4-FFF2-40B4-BE49-F238E27FC236}">
                  <a16:creationId xmlns:a16="http://schemas.microsoft.com/office/drawing/2014/main" id="{B73B9B0F-C663-41A2-82B2-83C5AAD162B0}"/>
                </a:ext>
              </a:extLst>
            </p:cNvPr>
            <p:cNvSpPr txBox="1"/>
            <p:nvPr/>
          </p:nvSpPr>
          <p:spPr>
            <a:xfrm>
              <a:off x="9712582" y="1635523"/>
              <a:ext cx="1702601" cy="79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42676" fontAlgn="auto"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r>
                <a:rPr lang="en-US" sz="893" b="1" dirty="0">
                  <a:solidFill>
                    <a:srgbClr val="E2E1C0">
                      <a:lumMod val="25000"/>
                    </a:srgbClr>
                  </a:solidFill>
                  <a:latin typeface="Segoe UI"/>
                </a:rPr>
                <a:t>Stakeholder happy </a:t>
              </a:r>
              <a:br>
                <a:rPr lang="en-US" sz="893" b="1" dirty="0">
                  <a:solidFill>
                    <a:srgbClr val="E2E1C0">
                      <a:lumMod val="25000"/>
                    </a:srgbClr>
                  </a:solidFill>
                  <a:latin typeface="Segoe UI"/>
                </a:rPr>
              </a:br>
              <a:r>
                <a:rPr lang="en-US" sz="893" b="1" dirty="0">
                  <a:solidFill>
                    <a:srgbClr val="E2E1C0">
                      <a:lumMod val="25000"/>
                    </a:srgbClr>
                  </a:solidFill>
                  <a:latin typeface="Segoe UI"/>
                </a:rPr>
                <a:t>&amp; renewed retainer </a:t>
              </a:r>
            </a:p>
            <a:p>
              <a:pPr defTabSz="742676" fontAlgn="auto"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r>
                <a:rPr lang="en-US" sz="893" b="1" dirty="0">
                  <a:solidFill>
                    <a:srgbClr val="E2E1C0">
                      <a:lumMod val="25000"/>
                    </a:srgbClr>
                  </a:solidFill>
                  <a:latin typeface="Segoe UI"/>
                </a:rPr>
                <a:t>along with additional references</a:t>
              </a:r>
            </a:p>
          </p:txBody>
        </p:sp>
        <p:sp>
          <p:nvSpPr>
            <p:cNvPr id="60" name="5-Point Star 80">
              <a:extLst>
                <a:ext uri="{FF2B5EF4-FFF2-40B4-BE49-F238E27FC236}">
                  <a16:creationId xmlns:a16="http://schemas.microsoft.com/office/drawing/2014/main" id="{DB9C259A-10BC-4C5A-AF1E-8A96938088DB}"/>
                </a:ext>
              </a:extLst>
            </p:cNvPr>
            <p:cNvSpPr/>
            <p:nvPr/>
          </p:nvSpPr>
          <p:spPr bwMode="auto">
            <a:xfrm>
              <a:off x="10229742" y="1456092"/>
              <a:ext cx="179630" cy="168114"/>
            </a:xfrm>
            <a:prstGeom prst="star5">
              <a:avLst/>
            </a:prstGeom>
            <a:ln>
              <a:solidFill>
                <a:schemeClr val="accent3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37136" tIns="37136" rIns="37136" bIns="37136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90826" indent="-190826" defTabSz="742676">
                <a:spcBef>
                  <a:spcPct val="100000"/>
                </a:spcBef>
                <a:buClrTx/>
                <a:buFont typeface="Webdings" pitchFamily="18" charset="2"/>
                <a:buChar char="4"/>
                <a:defRPr/>
              </a:pPr>
              <a:endParaRPr lang="en-US" sz="893" b="1" dirty="0">
                <a:solidFill>
                  <a:prstClr val="black"/>
                </a:solidFill>
                <a:latin typeface="Segoe UI"/>
              </a:endParaRPr>
            </a:p>
          </p:txBody>
        </p:sp>
      </p:grpSp>
      <p:sp>
        <p:nvSpPr>
          <p:cNvPr id="61" name="Text Placeholder 32">
            <a:extLst>
              <a:ext uri="{FF2B5EF4-FFF2-40B4-BE49-F238E27FC236}">
                <a16:creationId xmlns:a16="http://schemas.microsoft.com/office/drawing/2014/main" id="{0BF96721-44D1-479B-B2CD-D7167C13A812}"/>
              </a:ext>
            </a:extLst>
          </p:cNvPr>
          <p:cNvSpPr txBox="1">
            <a:spLocks/>
          </p:cNvSpPr>
          <p:nvPr/>
        </p:nvSpPr>
        <p:spPr>
          <a:xfrm>
            <a:off x="8553016" y="2523383"/>
            <a:ext cx="1407263" cy="14088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b="1" dirty="0">
                <a:solidFill>
                  <a:srgbClr val="006666"/>
                </a:solidFill>
                <a:latin typeface="Segoe UI"/>
              </a:rPr>
              <a:t>Playbook Digitization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dirty="0">
                <a:solidFill>
                  <a:srgbClr val="006666"/>
                </a:solidFill>
                <a:latin typeface="Segoe UI"/>
              </a:rPr>
              <a:t>Automating promotion planning process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b="1" dirty="0">
                <a:solidFill>
                  <a:srgbClr val="006666"/>
                </a:solidFill>
                <a:latin typeface="Segoe UI"/>
              </a:rPr>
              <a:t>Share Forecasting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dirty="0">
                <a:solidFill>
                  <a:srgbClr val="006666"/>
                </a:solidFill>
                <a:latin typeface="Segoe UI"/>
              </a:rPr>
              <a:t>Share Forecasting scenario planner for Snacks unit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b="1" dirty="0">
                <a:solidFill>
                  <a:srgbClr val="006666"/>
                </a:solidFill>
                <a:latin typeface="Segoe UI"/>
              </a:rPr>
              <a:t>Store Matching</a:t>
            </a:r>
          </a:p>
        </p:txBody>
      </p:sp>
      <p:sp>
        <p:nvSpPr>
          <p:cNvPr id="62" name="Text Placeholder 32">
            <a:extLst>
              <a:ext uri="{FF2B5EF4-FFF2-40B4-BE49-F238E27FC236}">
                <a16:creationId xmlns:a16="http://schemas.microsoft.com/office/drawing/2014/main" id="{0F131EC6-F3B5-4F05-8503-2F4C475FCE31}"/>
              </a:ext>
            </a:extLst>
          </p:cNvPr>
          <p:cNvSpPr txBox="1">
            <a:spLocks/>
          </p:cNvSpPr>
          <p:nvPr/>
        </p:nvSpPr>
        <p:spPr>
          <a:xfrm>
            <a:off x="7776392" y="4082309"/>
            <a:ext cx="1294163" cy="15928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b="1" dirty="0">
                <a:solidFill>
                  <a:srgbClr val="006666"/>
                </a:solidFill>
                <a:latin typeface="Segoe UI"/>
              </a:rPr>
              <a:t>Performance Pay</a:t>
            </a:r>
          </a:p>
          <a:p>
            <a:pPr marL="139252" indent="-139252" defTabSz="557007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893" dirty="0">
                <a:solidFill>
                  <a:srgbClr val="006666"/>
                </a:solidFill>
                <a:latin typeface="Segoe UI"/>
              </a:rPr>
              <a:t>Delivered a 2 month prototype with GTM team</a:t>
            </a:r>
          </a:p>
        </p:txBody>
      </p:sp>
      <p:sp>
        <p:nvSpPr>
          <p:cNvPr id="63" name="Text Placeholder 33">
            <a:extLst>
              <a:ext uri="{FF2B5EF4-FFF2-40B4-BE49-F238E27FC236}">
                <a16:creationId xmlns:a16="http://schemas.microsoft.com/office/drawing/2014/main" id="{B27D2B6D-8184-4DDC-8495-3A84301D65DB}"/>
              </a:ext>
            </a:extLst>
          </p:cNvPr>
          <p:cNvSpPr txBox="1">
            <a:spLocks/>
          </p:cNvSpPr>
          <p:nvPr/>
        </p:nvSpPr>
        <p:spPr>
          <a:xfrm>
            <a:off x="1548811" y="5091491"/>
            <a:ext cx="1313729" cy="2066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57007" fontAlgn="auto">
              <a:lnSpc>
                <a:spcPct val="90000"/>
              </a:lnSpc>
              <a:spcBef>
                <a:spcPts val="609"/>
              </a:spcBef>
              <a:spcAft>
                <a:spcPts val="0"/>
              </a:spcAft>
              <a:buClrTx/>
              <a:defRPr/>
            </a:pPr>
            <a:r>
              <a:rPr lang="en-AU" sz="975" b="1" dirty="0">
                <a:solidFill>
                  <a:prstClr val="white"/>
                </a:solidFill>
                <a:latin typeface="Segoe UI"/>
              </a:rPr>
              <a:t>2016 Q2</a:t>
            </a:r>
          </a:p>
        </p:txBody>
      </p:sp>
      <p:sp>
        <p:nvSpPr>
          <p:cNvPr id="64" name="Text Placeholder 33">
            <a:extLst>
              <a:ext uri="{FF2B5EF4-FFF2-40B4-BE49-F238E27FC236}">
                <a16:creationId xmlns:a16="http://schemas.microsoft.com/office/drawing/2014/main" id="{8813DC67-67E9-4373-98EB-4D7ACA5C643F}"/>
              </a:ext>
            </a:extLst>
          </p:cNvPr>
          <p:cNvSpPr txBox="1">
            <a:spLocks/>
          </p:cNvSpPr>
          <p:nvPr/>
        </p:nvSpPr>
        <p:spPr>
          <a:xfrm>
            <a:off x="3078277" y="5076936"/>
            <a:ext cx="1313729" cy="2066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57007" fontAlgn="auto">
              <a:lnSpc>
                <a:spcPct val="90000"/>
              </a:lnSpc>
              <a:spcBef>
                <a:spcPts val="609"/>
              </a:spcBef>
              <a:spcAft>
                <a:spcPts val="0"/>
              </a:spcAft>
              <a:buClrTx/>
              <a:defRPr/>
            </a:pPr>
            <a:r>
              <a:rPr lang="en-AU" sz="975" b="1" dirty="0">
                <a:solidFill>
                  <a:prstClr val="white"/>
                </a:solidFill>
                <a:latin typeface="Segoe UI"/>
              </a:rPr>
              <a:t>2016 Q4</a:t>
            </a:r>
          </a:p>
        </p:txBody>
      </p:sp>
      <p:sp>
        <p:nvSpPr>
          <p:cNvPr id="65" name="Text Placeholder 33">
            <a:extLst>
              <a:ext uri="{FF2B5EF4-FFF2-40B4-BE49-F238E27FC236}">
                <a16:creationId xmlns:a16="http://schemas.microsoft.com/office/drawing/2014/main" id="{08716344-8793-42C7-A3D8-AD57270CB5EA}"/>
              </a:ext>
            </a:extLst>
          </p:cNvPr>
          <p:cNvSpPr txBox="1">
            <a:spLocks/>
          </p:cNvSpPr>
          <p:nvPr/>
        </p:nvSpPr>
        <p:spPr>
          <a:xfrm>
            <a:off x="5867742" y="2157674"/>
            <a:ext cx="1166098" cy="365710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57007" fontAlgn="auto">
              <a:lnSpc>
                <a:spcPct val="90000"/>
              </a:lnSpc>
              <a:spcBef>
                <a:spcPts val="609"/>
              </a:spcBef>
              <a:spcAft>
                <a:spcPts val="0"/>
              </a:spcAft>
              <a:buClrTx/>
              <a:defRPr/>
            </a:pPr>
            <a:r>
              <a:rPr lang="en-AU" sz="975" b="1" dirty="0">
                <a:solidFill>
                  <a:prstClr val="white"/>
                </a:solidFill>
                <a:latin typeface="Segoe UI"/>
              </a:rPr>
              <a:t>2017 Q3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8410670-9ACE-4F3E-BA11-0F6AF7ACE5C5}"/>
              </a:ext>
            </a:extLst>
          </p:cNvPr>
          <p:cNvCxnSpPr>
            <a:cxnSpLocks/>
            <a:stCxn id="4" idx="7"/>
          </p:cNvCxnSpPr>
          <p:nvPr/>
        </p:nvCxnSpPr>
        <p:spPr>
          <a:xfrm flipH="1">
            <a:off x="6417098" y="2666410"/>
            <a:ext cx="1076" cy="1271362"/>
          </a:xfrm>
          <a:prstGeom prst="line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ardrop 66">
            <a:extLst>
              <a:ext uri="{FF2B5EF4-FFF2-40B4-BE49-F238E27FC236}">
                <a16:creationId xmlns:a16="http://schemas.microsoft.com/office/drawing/2014/main" id="{A0634452-2107-46E2-82E5-8C4D03D6711E}"/>
              </a:ext>
            </a:extLst>
          </p:cNvPr>
          <p:cNvSpPr/>
          <p:nvPr/>
        </p:nvSpPr>
        <p:spPr>
          <a:xfrm rot="18975458">
            <a:off x="7347357" y="5171116"/>
            <a:ext cx="701020" cy="704035"/>
          </a:xfrm>
          <a:prstGeom prst="teardrop">
            <a:avLst>
              <a:gd name="adj" fmla="val 98394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676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812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52CE5D4-B485-4ADC-9D81-721941136490}"/>
              </a:ext>
            </a:extLst>
          </p:cNvPr>
          <p:cNvGrpSpPr/>
          <p:nvPr/>
        </p:nvGrpSpPr>
        <p:grpSpPr>
          <a:xfrm rot="10800000">
            <a:off x="7636492" y="3897859"/>
            <a:ext cx="122754" cy="1130909"/>
            <a:chOff x="1450542" y="4231183"/>
            <a:chExt cx="151130" cy="1392334"/>
          </a:xfrm>
          <a:solidFill>
            <a:srgbClr val="006666"/>
          </a:solidFill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0E65F27-430F-4D6F-9D31-7520E6B9B627}"/>
                </a:ext>
              </a:extLst>
            </p:cNvPr>
            <p:cNvCxnSpPr/>
            <p:nvPr/>
          </p:nvCxnSpPr>
          <p:spPr>
            <a:xfrm>
              <a:off x="1526107" y="4231183"/>
              <a:ext cx="0" cy="1245882"/>
            </a:xfrm>
            <a:prstGeom prst="line">
              <a:avLst/>
            </a:prstGeom>
            <a:grpFill/>
            <a:ln w="1270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9398A8A-3B6D-4077-A9AA-BA66D63E7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0542" y="5472387"/>
              <a:ext cx="151130" cy="151130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676" fontAlgn="auto"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endParaRPr lang="en-US" sz="1097" dirty="0">
                <a:solidFill>
                  <a:prstClr val="black"/>
                </a:solidFill>
                <a:latin typeface="Segoe UI"/>
              </a:endParaRPr>
            </a:p>
          </p:txBody>
        </p:sp>
      </p:grpSp>
      <p:sp>
        <p:nvSpPr>
          <p:cNvPr id="71" name="Text Placeholder 33">
            <a:extLst>
              <a:ext uri="{FF2B5EF4-FFF2-40B4-BE49-F238E27FC236}">
                <a16:creationId xmlns:a16="http://schemas.microsoft.com/office/drawing/2014/main" id="{9A97FBA5-E169-4295-B383-53AC07779F9C}"/>
              </a:ext>
            </a:extLst>
          </p:cNvPr>
          <p:cNvSpPr txBox="1">
            <a:spLocks/>
          </p:cNvSpPr>
          <p:nvPr/>
        </p:nvSpPr>
        <p:spPr>
          <a:xfrm>
            <a:off x="7085260" y="5432878"/>
            <a:ext cx="1313729" cy="206641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57007" fontAlgn="auto">
              <a:lnSpc>
                <a:spcPct val="90000"/>
              </a:lnSpc>
              <a:spcBef>
                <a:spcPts val="609"/>
              </a:spcBef>
              <a:spcAft>
                <a:spcPts val="0"/>
              </a:spcAft>
              <a:buClrTx/>
              <a:defRPr/>
            </a:pPr>
            <a:r>
              <a:rPr lang="en-AU" sz="975" b="1" dirty="0">
                <a:solidFill>
                  <a:prstClr val="white"/>
                </a:solidFill>
                <a:latin typeface="Segoe UI"/>
              </a:rPr>
              <a:t>2017 Q4</a:t>
            </a:r>
          </a:p>
        </p:txBody>
      </p:sp>
      <p:sp>
        <p:nvSpPr>
          <p:cNvPr id="72" name="Teardrop 71">
            <a:extLst>
              <a:ext uri="{FF2B5EF4-FFF2-40B4-BE49-F238E27FC236}">
                <a16:creationId xmlns:a16="http://schemas.microsoft.com/office/drawing/2014/main" id="{634887D1-D783-448B-8F0C-8CC1EDC20D91}"/>
              </a:ext>
            </a:extLst>
          </p:cNvPr>
          <p:cNvSpPr/>
          <p:nvPr/>
        </p:nvSpPr>
        <p:spPr>
          <a:xfrm rot="8198959">
            <a:off x="8066831" y="1829392"/>
            <a:ext cx="701020" cy="704035"/>
          </a:xfrm>
          <a:prstGeom prst="teardrop">
            <a:avLst>
              <a:gd name="adj" fmla="val 98394"/>
            </a:avLst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676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812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0859E60-6D54-4A5F-A3ED-E0316FDB85C5}"/>
              </a:ext>
            </a:extLst>
          </p:cNvPr>
          <p:cNvSpPr>
            <a:spLocks noChangeAspect="1"/>
          </p:cNvSpPr>
          <p:nvPr/>
        </p:nvSpPr>
        <p:spPr>
          <a:xfrm>
            <a:off x="8342279" y="3863776"/>
            <a:ext cx="122754" cy="122754"/>
          </a:xfrm>
          <a:prstGeom prst="ellipse">
            <a:avLst/>
          </a:prstGeom>
          <a:solidFill>
            <a:srgbClr val="8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676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097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74" name="Text Placeholder 33">
            <a:extLst>
              <a:ext uri="{FF2B5EF4-FFF2-40B4-BE49-F238E27FC236}">
                <a16:creationId xmlns:a16="http://schemas.microsoft.com/office/drawing/2014/main" id="{CF9D1E01-1E08-45AF-A8E2-FFADF196CF81}"/>
              </a:ext>
            </a:extLst>
          </p:cNvPr>
          <p:cNvSpPr txBox="1">
            <a:spLocks/>
          </p:cNvSpPr>
          <p:nvPr/>
        </p:nvSpPr>
        <p:spPr>
          <a:xfrm>
            <a:off x="7841508" y="2059740"/>
            <a:ext cx="1166098" cy="365710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57007" fontAlgn="auto">
              <a:lnSpc>
                <a:spcPct val="90000"/>
              </a:lnSpc>
              <a:spcBef>
                <a:spcPts val="609"/>
              </a:spcBef>
              <a:spcAft>
                <a:spcPts val="0"/>
              </a:spcAft>
              <a:buClrTx/>
              <a:defRPr/>
            </a:pPr>
            <a:r>
              <a:rPr lang="en-AU" sz="975" b="1" dirty="0">
                <a:solidFill>
                  <a:prstClr val="white"/>
                </a:solidFill>
                <a:latin typeface="Segoe UI"/>
              </a:rPr>
              <a:t>2018 Q1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DD7A96C-48C4-4708-AB1D-15DA0A424A61}"/>
              </a:ext>
            </a:extLst>
          </p:cNvPr>
          <p:cNvCxnSpPr>
            <a:cxnSpLocks/>
            <a:stCxn id="72" idx="7"/>
            <a:endCxn id="73" idx="4"/>
          </p:cNvCxnSpPr>
          <p:nvPr/>
        </p:nvCxnSpPr>
        <p:spPr>
          <a:xfrm flipH="1">
            <a:off x="8403656" y="2670022"/>
            <a:ext cx="665" cy="1271016"/>
          </a:xfrm>
          <a:prstGeom prst="line">
            <a:avLst/>
          </a:prstGeom>
          <a:solidFill>
            <a:srgbClr val="800000"/>
          </a:solidFill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83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077FA45-6981-4144-99F2-0001E1196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Product Transponding</a:t>
            </a:r>
          </a:p>
          <a:p>
            <a:r>
              <a:rPr lang="en-US" dirty="0"/>
              <a:t>New Product Forecasting</a:t>
            </a:r>
          </a:p>
          <a:p>
            <a:r>
              <a:rPr lang="en-US" dirty="0"/>
              <a:t>Playbook Digitization</a:t>
            </a:r>
          </a:p>
          <a:p>
            <a:r>
              <a:rPr lang="en-US" dirty="0"/>
              <a:t>Share Forecasting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9FD6FC-3FC4-45DF-A2AA-14D3D595A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2509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077FA45-6981-4144-99F2-0001E1196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Product Transponding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New Product Forecasting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Playbook Digitization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Share Forecasting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9FD6FC-3FC4-45DF-A2AA-14D3D595A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91688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Mu Sigma helped a leading Food &amp; Beverage manufacturer in enhancing the trend identification framework for Snack ingredients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4500" y="1816100"/>
            <a:ext cx="4297680" cy="2501900"/>
          </a:xfrm>
        </p:spPr>
        <p:txBody>
          <a:bodyPr/>
          <a:lstStyle/>
          <a:p>
            <a:pPr lvl="0">
              <a:buClrTx/>
            </a:pPr>
            <a:r>
              <a:rPr lang="en-US" sz="1200" kern="1200" dirty="0"/>
              <a:t>Client offers a wide portfolio of snack and beverage products that are consumed by millions of people worldwide</a:t>
            </a:r>
          </a:p>
          <a:p>
            <a:r>
              <a:rPr lang="en-US" sz="1200" kern="1200" dirty="0"/>
              <a:t>The Food &amp; Snacks division of the organization has a framework to identify the potential of any claim or ingredient through a manual process which executes large number of steps for any trend</a:t>
            </a:r>
          </a:p>
          <a:p>
            <a:r>
              <a:rPr lang="en-US" sz="1200" kern="1200" dirty="0"/>
              <a:t>Also, the framework only considers small number of data sources to arrive at the final estimation</a:t>
            </a:r>
          </a:p>
          <a:p>
            <a:endParaRPr lang="en-US" sz="1200" kern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kern="1200" dirty="0"/>
              <a:t>The client wants to automate the existing framework for identifying the potential of a trend</a:t>
            </a:r>
          </a:p>
          <a:p>
            <a:pPr>
              <a:buClrTx/>
            </a:pPr>
            <a:r>
              <a:rPr lang="en-US" sz="1200" kern="1200" dirty="0"/>
              <a:t>Enhance the methodologies and include additional data sources to improve the results obtained</a:t>
            </a:r>
          </a:p>
          <a:p>
            <a:pPr>
              <a:buClrTx/>
            </a:pPr>
            <a:r>
              <a:rPr lang="en-US" sz="1200" kern="1200" dirty="0"/>
              <a:t>Utilize the capability developed to assist in innovation planning and launch strategies</a:t>
            </a:r>
          </a:p>
          <a:p>
            <a:endParaRPr lang="en-US" sz="1200" kern="1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Tx/>
            </a:pPr>
            <a:r>
              <a:rPr lang="en-US" sz="1200" kern="1200" dirty="0"/>
              <a:t>The trend keywords are used as inputs and scored across 8 signals to generate an overall potential and timing score 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Tx/>
            </a:pPr>
            <a:endParaRPr lang="en-US" sz="1200" kern="1200" dirty="0"/>
          </a:p>
          <a:p>
            <a:pPr>
              <a:buClrTx/>
            </a:pPr>
            <a:endParaRPr lang="en-US" sz="1200" kern="1200" dirty="0"/>
          </a:p>
          <a:p>
            <a:pPr>
              <a:buClrTx/>
            </a:pPr>
            <a:endParaRPr lang="en-US" sz="1200" kern="1200" dirty="0"/>
          </a:p>
          <a:p>
            <a:pPr>
              <a:buClrTx/>
            </a:pPr>
            <a:endParaRPr lang="en-US" sz="1200" kern="1200" dirty="0"/>
          </a:p>
          <a:p>
            <a:pPr>
              <a:buClrTx/>
            </a:pPr>
            <a:r>
              <a:rPr lang="en-US" sz="1200" kern="1200" dirty="0"/>
              <a:t>The process evaluates input keyword against each signal where set of data sources are used to extract information about the trend</a:t>
            </a:r>
          </a:p>
          <a:p>
            <a:pPr>
              <a:buClrTx/>
            </a:pPr>
            <a:r>
              <a:rPr lang="en-US" sz="1200" kern="1200" dirty="0"/>
              <a:t>Based on the distribution of metrics, threshold ranges are calculated uniformly and a score is generated for the input trends</a:t>
            </a:r>
          </a:p>
          <a:p>
            <a:pPr>
              <a:buClrTx/>
            </a:pPr>
            <a:r>
              <a:rPr lang="en-US" sz="1200" kern="1200" dirty="0"/>
              <a:t>The trend scores from different signals are weighted and a consolidated score is generated to plot the trend on a potential vs time graph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4" y="0"/>
            <a:ext cx="2026517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234950" indent="-234950" algn="l">
              <a:buNone/>
              <a:defRPr b="1" i="0">
                <a:solidFill>
                  <a:schemeClr val="bg1">
                    <a:lumMod val="50000"/>
                  </a:schemeClr>
                </a:solidFill>
                <a:latin typeface="Arial "/>
              </a:defRPr>
            </a:lvl1pPr>
          </a:lstStyle>
          <a:p>
            <a:r>
              <a:rPr lang="en-US" dirty="0"/>
              <a:t>Product Transponding (1/2)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92271-48D3-46D7-A6A9-81E4D71C3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50"/>
          <a:stretch/>
        </p:blipFill>
        <p:spPr>
          <a:xfrm>
            <a:off x="5245721" y="2438400"/>
            <a:ext cx="4196729" cy="14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5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Based on the findings, the client will be able to take decisions to shape its innovation planning strategies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Tx/>
            </a:pPr>
            <a:r>
              <a:rPr lang="en-US" sz="1200" kern="1200" dirty="0"/>
              <a:t>Certain signals influence the trend potential significantly as compared to others (e.g. sales, competition, social media)</a:t>
            </a:r>
          </a:p>
          <a:p>
            <a:pPr>
              <a:buClrTx/>
            </a:pPr>
            <a:r>
              <a:rPr lang="en-US" sz="1200" kern="1200" dirty="0"/>
              <a:t>Trends can be grouped across 4 main buckets based on their position on the graph, i.e. nascent, emerging, top performer or mature</a:t>
            </a:r>
          </a:p>
          <a:p>
            <a:pPr>
              <a:buClrTx/>
            </a:pPr>
            <a:r>
              <a:rPr lang="en-US" sz="1200" kern="1200" dirty="0"/>
              <a:t>The medium potential and medium timing area is referred as the goldilocks region from the reference of organization’s innovation strategy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Tx/>
            </a:pPr>
            <a:r>
              <a:rPr lang="en-US" sz="1200" kern="1200" dirty="0"/>
              <a:t>Based on the trends identified to be in the goldilocks region, the framework provides an opportunity to generate $40 MM through sales of each of the trend identified in that region</a:t>
            </a:r>
          </a:p>
          <a:p>
            <a:pPr>
              <a:buClrTx/>
            </a:pPr>
            <a:r>
              <a:rPr lang="en-US" sz="1200" kern="1200" dirty="0"/>
              <a:t>The tool automation has reduced the effort required to score a trend has 1 man-hour per trend approximately and now only takes 15 mins per trend (across all 8 signals)</a:t>
            </a:r>
          </a:p>
          <a:p>
            <a:pPr lvl="0">
              <a:buClrTx/>
            </a:pPr>
            <a:r>
              <a:rPr lang="en-US" sz="1200" kern="1200" dirty="0">
                <a:solidFill>
                  <a:srgbClr val="000000"/>
                </a:solidFill>
              </a:rPr>
              <a:t>The tool will be playing a pivotal role in innovation planning and product launches scheduled for the fiscal year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4" y="0"/>
            <a:ext cx="2026517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234950" indent="-234950" algn="l">
              <a:buNone/>
              <a:defRPr b="1" i="0">
                <a:solidFill>
                  <a:schemeClr val="bg1">
                    <a:lumMod val="50000"/>
                  </a:schemeClr>
                </a:solidFill>
                <a:latin typeface="Arial "/>
              </a:defRPr>
            </a:lvl1pPr>
          </a:lstStyle>
          <a:p>
            <a:r>
              <a:rPr lang="en-US" dirty="0"/>
              <a:t>Product </a:t>
            </a:r>
            <a:r>
              <a:rPr lang="en-US" dirty="0" err="1"/>
              <a:t>Transponding</a:t>
            </a:r>
            <a:r>
              <a:rPr lang="en-US" dirty="0"/>
              <a:t> (2/2)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1AB451-5AF9-43E3-8AE3-DAB6EF3E00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303" y="3145801"/>
            <a:ext cx="3696274" cy="1399108"/>
          </a:xfrm>
          <a:prstGeom prst="rect">
            <a:avLst/>
          </a:prstGeom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2F9069-86E8-42B5-9989-B1FE369228C4}"/>
              </a:ext>
            </a:extLst>
          </p:cNvPr>
          <p:cNvSpPr/>
          <p:nvPr/>
        </p:nvSpPr>
        <p:spPr bwMode="auto">
          <a:xfrm>
            <a:off x="5385971" y="3170582"/>
            <a:ext cx="632241" cy="41081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Tx/>
            </a:pPr>
            <a:r>
              <a:rPr lang="en-US" sz="1200" kern="1200" dirty="0"/>
              <a:t>An automated tool was developed for the consumption of business users</a:t>
            </a:r>
          </a:p>
          <a:p>
            <a:pPr marL="692150" lvl="1" indent="-234950">
              <a:spcBef>
                <a:spcPts val="0"/>
              </a:spcBef>
              <a:spcAft>
                <a:spcPts val="0"/>
              </a:spcAft>
              <a:buClrTx/>
              <a:buFont typeface="MV Boli" pitchFamily="2"/>
              <a:buChar char="–"/>
              <a:defRPr/>
            </a:pP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The tool takes input keywords that scores it across 8 signals and generates final scores</a:t>
            </a:r>
          </a:p>
          <a:p>
            <a:pPr marL="692150" lvl="1" indent="-234950">
              <a:spcBef>
                <a:spcPts val="0"/>
              </a:spcBef>
              <a:spcAft>
                <a:spcPts val="0"/>
              </a:spcAft>
              <a:buClrTx/>
              <a:buFont typeface="MV Boli" pitchFamily="2"/>
              <a:buChar char="–"/>
              <a:defRPr/>
            </a:pP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The methodology for each signal extracts information from multiple data sources globally</a:t>
            </a:r>
          </a:p>
          <a:p>
            <a:pPr marL="692150" lvl="1" indent="-234950">
              <a:spcBef>
                <a:spcPts val="0"/>
              </a:spcBef>
              <a:spcAft>
                <a:spcPts val="0"/>
              </a:spcAft>
              <a:buClrTx/>
              <a:buFont typeface="MV Boli" pitchFamily="2"/>
              <a:buChar char="–"/>
              <a:defRPr/>
            </a:pP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A front-end UI on Tableau represents the results in a graphical format</a:t>
            </a:r>
          </a:p>
          <a:p>
            <a:pPr marL="236537" lvl="1" indent="0">
              <a:buNone/>
            </a:pPr>
            <a:endParaRPr lang="en-US" dirty="0"/>
          </a:p>
          <a:p>
            <a:pPr marL="236537" lvl="1" indent="0">
              <a:buNone/>
            </a:pPr>
            <a:endParaRPr lang="en-US" dirty="0"/>
          </a:p>
          <a:p>
            <a:pPr marL="236537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B20967-5943-475A-99D0-52A17CFAB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11" y="4395868"/>
            <a:ext cx="3359058" cy="18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8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077FA45-6981-4144-99F2-0001E1196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Product Transponding</a:t>
            </a:r>
          </a:p>
          <a:p>
            <a:r>
              <a:rPr lang="en-US" b="1" dirty="0"/>
              <a:t>New Product Forecasting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Playbook Digitization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Share Forecasting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9FD6FC-3FC4-45DF-A2AA-14D3D595A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428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Mu Sigma helped a leading Food &amp; Beverage manufacturer in enhancing the forecast accuracy for new product launches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4500" y="1816100"/>
            <a:ext cx="4297680" cy="1231900"/>
          </a:xfrm>
        </p:spPr>
        <p:txBody>
          <a:bodyPr/>
          <a:lstStyle/>
          <a:p>
            <a:pPr lvl="0">
              <a:buClrTx/>
            </a:pPr>
            <a:r>
              <a:rPr lang="en-US" sz="1200" kern="1200" dirty="0"/>
              <a:t>Client offers a wide portfolio of snack and beverage products that are consumed by millions of people worldwide</a:t>
            </a:r>
          </a:p>
          <a:p>
            <a:r>
              <a:rPr lang="en-US" sz="1200" kern="1200" dirty="0"/>
              <a:t>The Insights team of the organization wanted to build an in-house capability to generate Year 1 forecasts for New Product launches </a:t>
            </a:r>
          </a:p>
          <a:p>
            <a:pPr marL="0" indent="0">
              <a:buNone/>
            </a:pPr>
            <a:endParaRPr lang="en-US" sz="1200" kern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4851400"/>
            <a:ext cx="4297680" cy="939800"/>
          </a:xfrm>
        </p:spPr>
        <p:txBody>
          <a:bodyPr/>
          <a:lstStyle/>
          <a:p>
            <a:r>
              <a:rPr lang="en-US" sz="1200" kern="1200" dirty="0"/>
              <a:t>The client wants to automate the framework for the forecast model to forecast sales for any product </a:t>
            </a:r>
          </a:p>
          <a:p>
            <a:pPr>
              <a:buClrTx/>
            </a:pPr>
            <a:r>
              <a:rPr lang="en-US" sz="1200" kern="1200" dirty="0"/>
              <a:t>Utilize the capability developed to assist in launch strategies</a:t>
            </a:r>
          </a:p>
          <a:p>
            <a:endParaRPr lang="en-US" sz="1200" kern="1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181600" y="1816100"/>
            <a:ext cx="4297680" cy="4508500"/>
          </a:xfrm>
        </p:spPr>
        <p:txBody>
          <a:bodyPr/>
          <a:lstStyle/>
          <a:p>
            <a:pPr>
              <a:buClrTx/>
            </a:pPr>
            <a:r>
              <a:rPr lang="en-US" sz="1200" kern="1200" dirty="0"/>
              <a:t>The tool takes into consideration Base Forecast inputs, Claims Recalibration inputs and Promotional Recalibration inputs</a:t>
            </a:r>
          </a:p>
          <a:p>
            <a:pPr>
              <a:buClrTx/>
            </a:pPr>
            <a:r>
              <a:rPr lang="en-US" sz="1200" kern="1200" dirty="0"/>
              <a:t>The variables under each category are as below:</a:t>
            </a:r>
          </a:p>
          <a:p>
            <a:pPr lvl="1">
              <a:buClrTx/>
            </a:pPr>
            <a:r>
              <a:rPr lang="en-US" sz="1000" kern="1200" dirty="0"/>
              <a:t>Base Forecast: Product, Percent of Stores, Avg. Price/Unit, Launch Month, ACV, Type, Pack Size, Line Extension, Avg. Ticket Price/Unit, Item Launch Week </a:t>
            </a:r>
          </a:p>
          <a:p>
            <a:pPr lvl="1">
              <a:buClrTx/>
            </a:pPr>
            <a:r>
              <a:rPr lang="en-US" sz="1000" kern="1200" dirty="0"/>
              <a:t>Claim Recalibrations: Claims</a:t>
            </a:r>
          </a:p>
          <a:p>
            <a:pPr lvl="1">
              <a:buClrTx/>
            </a:pPr>
            <a:r>
              <a:rPr lang="en-US" sz="1000" kern="1200" dirty="0"/>
              <a:t>Promotion Recalibration: Line Extension, Purchase Intent, Advertising, Consumer Promotion, Trade Promotion</a:t>
            </a:r>
          </a:p>
          <a:p>
            <a:pPr>
              <a:buClrTx/>
            </a:pPr>
            <a:r>
              <a:rPr lang="en-US" sz="1200" kern="1200" dirty="0"/>
              <a:t>The process evaluates inputs on a scenario planner to evaluate prediction values for different values of the input</a:t>
            </a:r>
          </a:p>
          <a:p>
            <a:pPr>
              <a:buClrTx/>
            </a:pPr>
            <a:endParaRPr lang="en-US" sz="1200" kern="1200" dirty="0"/>
          </a:p>
          <a:p>
            <a:pPr>
              <a:buClrTx/>
            </a:pPr>
            <a:endParaRPr lang="en-US" sz="1200" kern="1200" dirty="0"/>
          </a:p>
          <a:p>
            <a:pPr>
              <a:buClrTx/>
            </a:pPr>
            <a:endParaRPr lang="en-US" sz="1200" kern="1200" dirty="0"/>
          </a:p>
          <a:p>
            <a:pPr>
              <a:buClrTx/>
            </a:pPr>
            <a:endParaRPr lang="en-US" sz="1200" kern="1200" dirty="0"/>
          </a:p>
          <a:p>
            <a:pPr>
              <a:buClrTx/>
            </a:pPr>
            <a:endParaRPr lang="en-US" sz="1200" kern="1200" dirty="0"/>
          </a:p>
          <a:p>
            <a:pPr>
              <a:buClrTx/>
            </a:pPr>
            <a:endParaRPr lang="en-US" sz="1200" kern="1200" dirty="0"/>
          </a:p>
          <a:p>
            <a:pPr>
              <a:buClrTx/>
            </a:pPr>
            <a:r>
              <a:rPr lang="en-US" sz="1200" kern="1200" dirty="0"/>
              <a:t>The algorithm uses a Random Forest model for the Base Forecast inputs and Linear Regression model for the Recalibration inputs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4" y="0"/>
            <a:ext cx="2212465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234950" indent="-234950" algn="l">
              <a:buNone/>
              <a:defRPr b="1" i="0">
                <a:solidFill>
                  <a:schemeClr val="bg1">
                    <a:lumMod val="50000"/>
                  </a:schemeClr>
                </a:solidFill>
                <a:latin typeface="Arial "/>
              </a:defRPr>
            </a:lvl1pPr>
          </a:lstStyle>
          <a:p>
            <a:r>
              <a:rPr lang="en-US" dirty="0"/>
              <a:t>New Product Forecasting (1/2)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66AD87-7931-4F4E-87E8-9FED3978E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533" y="4171282"/>
            <a:ext cx="3579813" cy="144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9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Based on the findings, the client will be able to take decisions to shape its new product launch strategies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4500" y="1816100"/>
            <a:ext cx="4297680" cy="1993900"/>
          </a:xfrm>
        </p:spPr>
        <p:txBody>
          <a:bodyPr/>
          <a:lstStyle/>
          <a:p>
            <a:pPr>
              <a:buClrTx/>
            </a:pPr>
            <a:r>
              <a:rPr lang="en-US" sz="1200" kern="1200" dirty="0"/>
              <a:t>The forecast generated by the previous methodology was too high as compared to the actuals with a difference of 49%</a:t>
            </a:r>
          </a:p>
          <a:p>
            <a:pPr>
              <a:buClrTx/>
            </a:pPr>
            <a:r>
              <a:rPr lang="en-US" sz="1200" kern="1200" dirty="0"/>
              <a:t>The current forecast for 8 products is 1.85% different from the actuals hence resulting in a better accuracy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Tx/>
            </a:pPr>
            <a:r>
              <a:rPr lang="en-US" sz="1200" kern="1200" dirty="0"/>
              <a:t>Based on the marketing spend per product, the average saving potential is estimated to be $5MM</a:t>
            </a:r>
          </a:p>
          <a:p>
            <a:pPr lvl="0">
              <a:buClrTx/>
            </a:pPr>
            <a:r>
              <a:rPr lang="en-US" sz="1200" kern="1200" dirty="0">
                <a:solidFill>
                  <a:srgbClr val="000000"/>
                </a:solidFill>
              </a:rPr>
              <a:t>The tool will be playing a pivotal role in understanding the sales associated with New Product launches scheduled for the fiscal year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4" y="0"/>
            <a:ext cx="2212465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234950" indent="-234950" algn="l">
              <a:buNone/>
              <a:defRPr b="1" i="0">
                <a:solidFill>
                  <a:schemeClr val="bg1">
                    <a:lumMod val="50000"/>
                  </a:schemeClr>
                </a:solidFill>
                <a:latin typeface="Arial "/>
              </a:defRPr>
            </a:lvl1pPr>
          </a:lstStyle>
          <a:p>
            <a:r>
              <a:rPr lang="en-US" dirty="0"/>
              <a:t>New Product Forecasting (2/2)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F9069-86E8-42B5-9989-B1FE369228C4}"/>
              </a:ext>
            </a:extLst>
          </p:cNvPr>
          <p:cNvSpPr/>
          <p:nvPr/>
        </p:nvSpPr>
        <p:spPr bwMode="auto">
          <a:xfrm>
            <a:off x="5385971" y="3170582"/>
            <a:ext cx="632241" cy="41081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81600" y="1816100"/>
            <a:ext cx="4297680" cy="4508500"/>
          </a:xfrm>
        </p:spPr>
        <p:txBody>
          <a:bodyPr/>
          <a:lstStyle/>
          <a:p>
            <a:pPr>
              <a:buClrTx/>
            </a:pPr>
            <a:r>
              <a:rPr lang="en-US" sz="1200" kern="1200" dirty="0"/>
              <a:t>An automated tool was developed for the consumption of business users</a:t>
            </a:r>
          </a:p>
          <a:p>
            <a:pPr marL="692150" lvl="1" indent="-234950">
              <a:spcBef>
                <a:spcPts val="0"/>
              </a:spcBef>
              <a:spcAft>
                <a:spcPts val="0"/>
              </a:spcAft>
              <a:buClrTx/>
              <a:buFont typeface="MV Boli" pitchFamily="2"/>
              <a:buChar char="–"/>
              <a:defRPr/>
            </a:pP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The tool takes input for the base forecast and recalibration and generates forecast of sales</a:t>
            </a:r>
          </a:p>
          <a:p>
            <a:pPr marL="692150" lvl="1" indent="-234950">
              <a:spcBef>
                <a:spcPts val="0"/>
              </a:spcBef>
              <a:spcAft>
                <a:spcPts val="0"/>
              </a:spcAft>
              <a:buClrTx/>
              <a:buFont typeface="MV Boli" pitchFamily="2"/>
              <a:buChar char="–"/>
              <a:defRPr/>
            </a:pP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The methodology for each signal extracts information from multiple data sources – IRI and pre-launch inputs provided</a:t>
            </a:r>
          </a:p>
          <a:p>
            <a:pPr marL="692150" lvl="1" indent="-234950">
              <a:spcBef>
                <a:spcPts val="0"/>
              </a:spcBef>
              <a:spcAft>
                <a:spcPts val="0"/>
              </a:spcAft>
              <a:buClrTx/>
              <a:buFont typeface="MV Boli" pitchFamily="2"/>
              <a:buChar char="–"/>
              <a:defRPr/>
            </a:pP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A front-end UI represents the results in a tabular format</a:t>
            </a:r>
          </a:p>
          <a:p>
            <a:pPr marL="236537" lvl="1" indent="0">
              <a:buNone/>
            </a:pPr>
            <a:endParaRPr lang="en-US" dirty="0"/>
          </a:p>
          <a:p>
            <a:pPr marL="236537" lvl="1" indent="0">
              <a:buNone/>
            </a:pPr>
            <a:endParaRPr lang="en-US" dirty="0"/>
          </a:p>
          <a:p>
            <a:pPr marL="236537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95C59-3C24-4E76-9590-DE596A12B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253" y="3810000"/>
            <a:ext cx="3338512" cy="19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1525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C38BF1-74DD-4CB7-95DF-EF3DAF31BA28}"/>
</file>

<file path=customXml/itemProps2.xml><?xml version="1.0" encoding="utf-8"?>
<ds:datastoreItem xmlns:ds="http://schemas.openxmlformats.org/officeDocument/2006/customXml" ds:itemID="{CE16D23E-82ED-4578-8DB1-038940D5AD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E0F7DE-3B34-4AE4-AB7D-77C0FD7F4EC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241</TotalTime>
  <Pages>8</Pages>
  <Words>1667</Words>
  <Application>Microsoft Office PowerPoint</Application>
  <PresentationFormat>Custom</PresentationFormat>
  <Paragraphs>205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</vt:lpstr>
      <vt:lpstr>Arial Unicode MS</vt:lpstr>
      <vt:lpstr>MV Boli</vt:lpstr>
      <vt:lpstr>Segoe UI</vt:lpstr>
      <vt:lpstr>Times New Roman</vt:lpstr>
      <vt:lpstr>Webdings</vt:lpstr>
      <vt:lpstr>blank</vt:lpstr>
      <vt:lpstr>F&amp;B manufacturer</vt:lpstr>
      <vt:lpstr>Mu Sigma‘s engagement summary with a leading Food &amp; Beverage manufacturer</vt:lpstr>
      <vt:lpstr>Agenda</vt:lpstr>
      <vt:lpstr>Agenda</vt:lpstr>
      <vt:lpstr>Mu Sigma helped a leading Food &amp; Beverage manufacturer in enhancing the trend identification framework for Snack ingredients</vt:lpstr>
      <vt:lpstr>Based on the findings, the client will be able to take decisions to shape its innovation planning strategies</vt:lpstr>
      <vt:lpstr>Agenda</vt:lpstr>
      <vt:lpstr>Mu Sigma helped a leading Food &amp; Beverage manufacturer in enhancing the forecast accuracy for new product launches</vt:lpstr>
      <vt:lpstr>Based on the findings, the client will be able to take decisions to shape its new product launch strategies</vt:lpstr>
      <vt:lpstr>Agenda</vt:lpstr>
      <vt:lpstr>Mu Sigma enabled a Food &amp; Beverage manufacturer to plan better promotions for their products</vt:lpstr>
      <vt:lpstr>Based on the findings and solution the client will be able to plan product promotions in an efficient manner</vt:lpstr>
      <vt:lpstr>Agenda</vt:lpstr>
      <vt:lpstr>Mu Sigma is collaborating with a leading Food &amp; Beverage manufacturer to accurately forecast market share at a MULO-C, Channel and Region level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Transponding</dc:title>
  <dc:creator>Abhyuday Gautam</dc:creator>
  <cp:lastModifiedBy>Sharan Jaideep</cp:lastModifiedBy>
  <cp:revision>34</cp:revision>
  <cp:lastPrinted>2001-09-28T15:01:44Z</cp:lastPrinted>
  <dcterms:created xsi:type="dcterms:W3CDTF">2018-03-05T12:42:59Z</dcterms:created>
  <dcterms:modified xsi:type="dcterms:W3CDTF">2019-01-22T08:20:26Z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</Properties>
</file>