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3" r:id="rId4"/>
  </p:sldMasterIdLst>
  <p:notesMasterIdLst>
    <p:notesMasterId r:id="rId6"/>
  </p:notesMasterIdLst>
  <p:handoutMasterIdLst>
    <p:handoutMasterId r:id="rId7"/>
  </p:handoutMasterIdLst>
  <p:sldIdLst>
    <p:sldId id="267" r:id="rId5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60">
          <p15:clr>
            <a:srgbClr val="A4A3A4"/>
          </p15:clr>
        </p15:guide>
        <p15:guide id="2" pos="32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FF6600"/>
    <a:srgbClr val="006666"/>
    <a:srgbClr val="016666"/>
    <a:srgbClr val="0B1F65"/>
    <a:srgbClr val="360157"/>
    <a:srgbClr val="7ECCBD"/>
    <a:srgbClr val="E7C707"/>
    <a:srgbClr val="DE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7" autoAdjust="0"/>
    <p:restoredTop sz="99249" autoAdjust="0"/>
  </p:normalViewPr>
  <p:slideViewPr>
    <p:cSldViewPr snapToGrid="0">
      <p:cViewPr varScale="1">
        <p:scale>
          <a:sx n="67" d="100"/>
          <a:sy n="67" d="100"/>
        </p:scale>
        <p:origin x="1016" y="48"/>
      </p:cViewPr>
      <p:guideLst>
        <p:guide orient="horz" pos="1160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ika Gupta" userId="1dc8e70d-2378-4602-81f2-46fbbed11fd2" providerId="ADAL" clId="{9D87576A-E11E-4109-A768-9C015F86734E}"/>
    <pc:docChg chg="modSld">
      <pc:chgData name="Geetika Gupta" userId="1dc8e70d-2378-4602-81f2-46fbbed11fd2" providerId="ADAL" clId="{9D87576A-E11E-4109-A768-9C015F86734E}" dt="2020-01-13T16:12:07.287" v="11" actId="20577"/>
      <pc:docMkLst>
        <pc:docMk/>
      </pc:docMkLst>
      <pc:sldChg chg="modSp">
        <pc:chgData name="Geetika Gupta" userId="1dc8e70d-2378-4602-81f2-46fbbed11fd2" providerId="ADAL" clId="{9D87576A-E11E-4109-A768-9C015F86734E}" dt="2020-01-13T16:12:07.287" v="11" actId="20577"/>
        <pc:sldMkLst>
          <pc:docMk/>
          <pc:sldMk cId="1709104213" sldId="267"/>
        </pc:sldMkLst>
        <pc:spChg chg="mod">
          <ac:chgData name="Geetika Gupta" userId="1dc8e70d-2378-4602-81f2-46fbbed11fd2" providerId="ADAL" clId="{9D87576A-E11E-4109-A768-9C015F86734E}" dt="2020-01-13T16:12:07.287" v="11" actId="20577"/>
          <ac:spMkLst>
            <pc:docMk/>
            <pc:sldMk cId="1709104213" sldId="267"/>
            <ac:spMk id="1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9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prstClr val="white"/>
                </a:solidFill>
              </a:rPr>
              <a:t>Proprietary Information</a:t>
            </a:r>
            <a:endParaRPr lang="en-US" sz="1000" u="sng" dirty="0">
              <a:solidFill>
                <a:prstClr val="white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prstClr val="white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prstClr val="white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prstClr val="white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prstClr val="white"/>
                </a:solidFill>
              </a:rPr>
              <a:t>	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prstClr val="white"/>
                </a:solidFill>
              </a:rPr>
              <a:t>Proprietary Information</a:t>
            </a:r>
            <a:endParaRPr lang="en-US" sz="1000" u="sng" dirty="0">
              <a:solidFill>
                <a:prstClr val="white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prstClr val="white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prstClr val="white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prstClr val="white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prstClr val="white"/>
                </a:solidFill>
              </a:rPr>
              <a:t>	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prstClr val="white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947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049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152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1821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>
                <a:solidFill>
                  <a:srgbClr val="000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>
                <a:solidFill>
                  <a:srgbClr val="000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1923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rgbClr val="000000"/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025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128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2306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333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112845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>
                <a:solidFill>
                  <a:srgbClr val="000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rgbClr val="000000">
                    <a:lumMod val="50000"/>
                    <a:lumOff val="50000"/>
                  </a:srgb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342900" y="1231900"/>
            <a:ext cx="4184650" cy="2628900"/>
            <a:chOff x="457200" y="1403350"/>
            <a:chExt cx="4076700" cy="26289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White">
            <a:xfrm>
              <a:off x="457200" y="1768474"/>
              <a:ext cx="4076700" cy="22637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Client wanted to enter the Facial Tissues market by launching new products under its leading consumer product brand</a:t>
              </a:r>
            </a:p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Client wanted to understand the existing marketplace, key competitors and available opportunities for the new product launch</a:t>
              </a:r>
            </a:p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Client needed the optimum product attributes, pricing and promotional strategies across its entire retail channel for launching  this new product</a:t>
              </a:r>
            </a:p>
            <a:p>
              <a:pPr marL="234950" indent="-234950" algn="l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r>
                <a:rPr lang="en-US" sz="1600" b="1" dirty="0">
                  <a:solidFill>
                    <a:srgbClr val="FFFFFF"/>
                  </a:solidFill>
                </a:rPr>
                <a:t>Background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342900" y="3937000"/>
            <a:ext cx="4184650" cy="2603500"/>
            <a:chOff x="342900" y="3937000"/>
            <a:chExt cx="4184650" cy="260350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blackWhite">
            <a:xfrm>
              <a:off x="342900" y="4302124"/>
              <a:ext cx="4184650" cy="2238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algn="l">
                <a:spcBef>
                  <a:spcPct val="20000"/>
                </a:spcBef>
                <a:buClr>
                  <a:srgbClr val="002060"/>
                </a:buClr>
                <a:defRPr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algn="l">
                <a:spcBef>
                  <a:spcPct val="20000"/>
                </a:spcBef>
                <a:buClr>
                  <a:srgbClr val="002060"/>
                </a:buClr>
                <a:defRPr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algn="l">
                <a:spcBef>
                  <a:spcPct val="20000"/>
                </a:spcBef>
                <a:buClr>
                  <a:srgbClr val="002060"/>
                </a:buClr>
                <a:defRPr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algn="l">
                <a:spcBef>
                  <a:spcPct val="20000"/>
                </a:spcBef>
                <a:buClr>
                  <a:srgbClr val="002060"/>
                </a:buClr>
                <a:defRPr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algn="l">
                <a:spcBef>
                  <a:spcPct val="20000"/>
                </a:spcBef>
                <a:buClr>
                  <a:srgbClr val="002060"/>
                </a:buClr>
                <a:defRPr/>
              </a:pPr>
              <a:endParaRPr lang="en-US" sz="1200" dirty="0">
                <a:solidFill>
                  <a:srgbClr val="000000"/>
                </a:solidFill>
              </a:endParaRPr>
            </a:p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Mu Sigma analyzed the design attributes; pricing; promotion and market performance of competitor products across retailers</a:t>
              </a:r>
            </a:p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Based on this analysis, Mu Sigma identified market opportunities and optimum product attributes for Client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42900" y="3937000"/>
              <a:ext cx="4184650" cy="349250"/>
            </a:xfrm>
            <a:prstGeom prst="rect">
              <a:avLst/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r>
                <a:rPr lang="en-US" sz="1600" b="1" dirty="0">
                  <a:solidFill>
                    <a:srgbClr val="FFFFFF"/>
                  </a:solidFill>
                </a:rPr>
                <a:t>Analytical Approach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5264150" y="1231900"/>
            <a:ext cx="4076700" cy="2628900"/>
            <a:chOff x="457200" y="1403350"/>
            <a:chExt cx="4076700" cy="26289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blackWhite">
            <a:xfrm>
              <a:off x="457200" y="1768474"/>
              <a:ext cx="4076700" cy="22637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Both the competitors of Client are maintaining same price difference across two attributes of product design  </a:t>
              </a:r>
            </a:p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Brand equity was a key driver behind the sales performance of the products. Though similarly priced,  products with better brand equity outperformed the sales of the competing products</a:t>
              </a:r>
            </a:p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To increase the market reach, it is important to increase the breadth of products under the brand</a:t>
              </a:r>
            </a:p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Except for Private label brand products, “Feature” promotion generated the maximum sales revenues</a:t>
              </a:r>
              <a:endParaRPr lang="en-IN" dirty="0">
                <a:solidFill>
                  <a:srgbClr val="000000"/>
                </a:solidFill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endParaRPr lang="en-IN" dirty="0">
                <a:solidFill>
                  <a:srgbClr val="000000"/>
                </a:solidFill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r>
                <a:rPr lang="en-US" sz="1600" b="1" dirty="0">
                  <a:solidFill>
                    <a:srgbClr val="FFFFFF"/>
                  </a:solidFill>
                </a:rPr>
                <a:t>Insights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5264150" y="3937000"/>
            <a:ext cx="4076700" cy="2603500"/>
            <a:chOff x="457200" y="1403350"/>
            <a:chExt cx="4076700" cy="2616200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blackWhite">
            <a:xfrm>
              <a:off x="457200" y="1768474"/>
              <a:ext cx="4076700" cy="22510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Client gained better understanding of the marketplace, key competitors and their pricing strategies</a:t>
              </a:r>
            </a:p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Client utilized the analysis and insights to formulate the marketing strategy for this new product in terms of product design, price points and promotions</a:t>
              </a:r>
            </a:p>
            <a:p>
              <a:pPr marL="234950" indent="-234950" algn="just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IN" sz="1200" dirty="0">
                  <a:solidFill>
                    <a:srgbClr val="000000"/>
                  </a:solidFill>
                </a:rPr>
                <a:t>Client successfully launched the new product under its leading brand </a:t>
              </a:r>
            </a:p>
            <a:p>
              <a:pPr marL="234950" indent="-234950" algn="l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r>
                <a:rPr lang="en-US" sz="1600" b="1" dirty="0">
                  <a:solidFill>
                    <a:srgbClr val="FFFFFF"/>
                  </a:solidFill>
                </a:rPr>
                <a:t>Business Impact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AutoShape 9"/>
          <p:cNvSpPr>
            <a:spLocks noChangeArrowheads="1"/>
          </p:cNvSpPr>
          <p:nvPr/>
        </p:nvSpPr>
        <p:spPr bwMode="blackWhite">
          <a:xfrm rot="5400000">
            <a:off x="3852862" y="3754439"/>
            <a:ext cx="2073276" cy="330200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30199" y="338327"/>
            <a:ext cx="9445626" cy="84124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ＭＳ Ｐゴシック"/>
                <a:cs typeface="ＭＳ Ｐゴシック"/>
              </a:rPr>
              <a:t>Mu Sigma helped US CPG manufacturer in</a:t>
            </a:r>
            <a:r>
              <a:rPr lang="en-US" dirty="0"/>
              <a:t> introducing new products under its leading brand</a:t>
            </a:r>
          </a:p>
        </p:txBody>
      </p:sp>
      <p:grpSp>
        <p:nvGrpSpPr>
          <p:cNvPr id="8" name="Group 16"/>
          <p:cNvGrpSpPr/>
          <p:nvPr/>
        </p:nvGrpSpPr>
        <p:grpSpPr>
          <a:xfrm>
            <a:off x="451262" y="4472688"/>
            <a:ext cx="3908050" cy="800100"/>
            <a:chOff x="35836" y="0"/>
            <a:chExt cx="2948514" cy="800100"/>
          </a:xfrm>
        </p:grpSpPr>
        <p:sp>
          <p:nvSpPr>
            <p:cNvPr id="26" name="Rounded Rectangle 25"/>
            <p:cNvSpPr/>
            <p:nvPr/>
          </p:nvSpPr>
          <p:spPr>
            <a:xfrm>
              <a:off x="35836" y="0"/>
              <a:ext cx="2948514" cy="2834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prstClr val="white"/>
                  </a:solidFill>
                </a:rPr>
                <a:t>Market Overview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5836" y="485775"/>
              <a:ext cx="866774" cy="3143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prstClr val="white"/>
                  </a:solidFill>
                </a:rPr>
                <a:t>Design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1770342" y="4958463"/>
            <a:ext cx="1148849" cy="3143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prstClr val="white"/>
                </a:solidFill>
              </a:rPr>
              <a:t>Pricing</a:t>
            </a:r>
          </a:p>
        </p:txBody>
      </p:sp>
      <p:sp>
        <p:nvSpPr>
          <p:cNvPr id="35" name="Oval 34"/>
          <p:cNvSpPr/>
          <p:nvPr/>
        </p:nvSpPr>
        <p:spPr>
          <a:xfrm>
            <a:off x="3083980" y="4958463"/>
            <a:ext cx="1275332" cy="3143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prstClr val="white"/>
                </a:solidFill>
              </a:rPr>
              <a:t>Promotion</a:t>
            </a:r>
          </a:p>
        </p:txBody>
      </p:sp>
      <p:sp>
        <p:nvSpPr>
          <p:cNvPr id="37" name="Down Arrow 36"/>
          <p:cNvSpPr/>
          <p:nvPr/>
        </p:nvSpPr>
        <p:spPr>
          <a:xfrm flipH="1">
            <a:off x="998058" y="4744213"/>
            <a:ext cx="45719" cy="190500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flipH="1">
            <a:off x="3698786" y="4765677"/>
            <a:ext cx="45719" cy="190500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flipH="1">
            <a:off x="2321906" y="4753802"/>
            <a:ext cx="45719" cy="190500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04213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45A89F-E9AA-4294-BA04-D6DCF50AC2D5}"/>
</file>

<file path=customXml/itemProps2.xml><?xml version="1.0" encoding="utf-8"?>
<ds:datastoreItem xmlns:ds="http://schemas.openxmlformats.org/officeDocument/2006/customXml" ds:itemID="{5A64ABFF-4C41-429A-9027-18E77D6997C0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e6f9aa0a-a4db-4c69-b1fa-f7c559ce6762"/>
    <ds:schemaRef ds:uri="df96cac6-5edc-4d96-a14f-21dec8cebb6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9EA925B-6FFB-4365-A09B-DDAAD6CD9D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6469</TotalTime>
  <Pages>8</Pages>
  <Words>246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Webdings</vt:lpstr>
      <vt:lpstr>1_blank</vt:lpstr>
      <vt:lpstr>Mu Sigma helped US CPG manufacturer in introducing new products under its leading brand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large telecom client</dc:title>
  <dc:creator>Alok Kumar Joshi</dc:creator>
  <cp:lastModifiedBy>Geetika Gupta</cp:lastModifiedBy>
  <cp:revision>238</cp:revision>
  <cp:lastPrinted>2001-09-28T15:01:44Z</cp:lastPrinted>
  <dcterms:created xsi:type="dcterms:W3CDTF">2013-03-22T12:09:54Z</dcterms:created>
  <dcterms:modified xsi:type="dcterms:W3CDTF">2020-01-13T16:12:15Z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