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8.gif" ContentType="image/gif"/>
  <Override PartName="/ppt/media/image27.gif" ContentType="image/gif"/>
  <Override PartName="/ppt/media/image34.jpeg" ContentType="image/jpeg"/>
  <Override PartName="/ppt/media/image19.png" ContentType="image/png"/>
  <Override PartName="/ppt/media/image35.jpeg" ContentType="image/jpeg"/>
  <Override PartName="/ppt/media/image29.png" ContentType="image/png"/>
  <Override PartName="/ppt/media/image36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55.png" ContentType="image/png"/>
  <Override PartName="/ppt/media/image41.png" ContentType="image/png"/>
  <Override PartName="/ppt/media/image54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902825" cy="6858000"/>
  <p:notesSz cx="7315200" cy="96012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ustomXml" Target="../customXml/item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ustomXml" Target="../customXml/item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sz="1800" spc="-1" strike="noStrike">
                <a:solidFill>
                  <a:srgbClr val="595959"/>
                </a:solidFill>
                <a:latin typeface="Arial"/>
                <a:ea typeface="DejaVu Sans"/>
              </a:rPr>
              <a:t>Estimated Current Spend</a:t>
            </a:r>
          </a:p>
        </c:rich>
      </c:tx>
      <c:layout>
        <c:manualLayout>
          <c:xMode val="edge"/>
          <c:yMode val="edge"/>
          <c:x val="0.123338911310168"/>
          <c:y val="0.03478260869565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7187715326312"/>
          <c:y val="0.216570959803117"/>
          <c:w val="0.403189290284477"/>
          <c:h val="0.672026251025431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a6a6a6"/>
              </a:solidFill>
            </a:ln>
          </c:spPr>
          <c:explosion val="0"/>
          <c:dPt>
            <c:idx val="0"/>
            <c:spPr>
              <a:solidFill>
                <a:srgbClr val="800000"/>
              </a:solidFill>
              <a:ln w="19080">
                <a:solidFill>
                  <a:srgbClr val="a6a6a6"/>
                </a:solidFill>
                <a:round/>
              </a:ln>
            </c:spPr>
          </c:dPt>
          <c:dPt>
            <c:idx val="1"/>
            <c:spPr>
              <a:solidFill>
                <a:srgbClr val="006666"/>
              </a:solidFill>
              <a:ln w="19080">
                <a:solidFill>
                  <a:srgbClr val="a6a6a6"/>
                </a:solidFill>
                <a:round/>
              </a:ln>
            </c:spPr>
          </c:dPt>
          <c:dPt>
            <c:idx val="2"/>
            <c:spPr>
              <a:solidFill>
                <a:srgbClr val="e2e1c0"/>
              </a:solidFill>
              <a:ln w="19080">
                <a:solidFill>
                  <a:srgbClr val="a6a6a6"/>
                </a:solidFill>
                <a:round/>
              </a:ln>
            </c:spPr>
          </c:dPt>
          <c:dLbls>
            <c:numFmt formatCode="General" sourceLinked="1"/>
            <c:dLbl>
              <c:idx val="0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</c:dLbl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Survey</c:v>
                </c:pt>
                <c:pt idx="1">
                  <c:v>Simulated</c:v>
                </c:pt>
                <c:pt idx="2">
                  <c:v>Observational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80</c:v>
                </c:pt>
                <c:pt idx="1">
                  <c:v>5</c:v>
                </c:pt>
                <c:pt idx="2">
                  <c:v>15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0685900590551181"/>
          <c:y val="0.871317257217848"/>
          <c:w val="0.778715551181102"/>
          <c:h val="0.10192521507728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1" sz="105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sz="1800" spc="-1" strike="noStrike">
                <a:solidFill>
                  <a:srgbClr val="595959"/>
                </a:solidFill>
                <a:latin typeface="Arial"/>
                <a:ea typeface="DejaVu Sans"/>
              </a:rPr>
              <a:t>Estimated Future Spend</a:t>
            </a:r>
          </a:p>
        </c:rich>
      </c:tx>
      <c:layout>
        <c:manualLayout>
          <c:xMode val="edge"/>
          <c:yMode val="edge"/>
          <c:x val="0.0869180037405256"/>
          <c:y val="0.01164889253486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055517275322"/>
          <c:y val="0.209023789991797"/>
          <c:w val="0.386849099320799"/>
          <c:h val="0.644790812141099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f7f7f7"/>
              </a:solidFill>
            </a:ln>
          </c:spPr>
          <c:explosion val="0"/>
          <c:dPt>
            <c:idx val="0"/>
            <c:spPr>
              <a:solidFill>
                <a:srgbClr val="800000"/>
              </a:solidFill>
              <a:ln w="19080">
                <a:solidFill>
                  <a:srgbClr val="f7f7f7"/>
                </a:solidFill>
                <a:round/>
              </a:ln>
            </c:spPr>
          </c:dPt>
          <c:dPt>
            <c:idx val="1"/>
            <c:spPr>
              <a:solidFill>
                <a:srgbClr val="006666"/>
              </a:solidFill>
              <a:ln w="19080">
                <a:solidFill>
                  <a:srgbClr val="f7f7f7"/>
                </a:solidFill>
                <a:round/>
              </a:ln>
            </c:spPr>
          </c:dPt>
          <c:dPt>
            <c:idx val="2"/>
            <c:spPr>
              <a:solidFill>
                <a:srgbClr val="e2e1c0"/>
              </a:solidFill>
              <a:ln w="19080">
                <a:solidFill>
                  <a:srgbClr val="f7f7f7"/>
                </a:solidFill>
                <a:round/>
              </a:ln>
            </c:spPr>
          </c:dPt>
          <c:dLbls>
            <c:numFmt formatCode="General" sourceLinked="1"/>
            <c:dLbl>
              <c:idx val="0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</c:dLbl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Survey</c:v>
                </c:pt>
                <c:pt idx="1">
                  <c:v>Simulated</c:v>
                </c:pt>
                <c:pt idx="2">
                  <c:v>Observational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  <c:pt idx="2">
                  <c:v>40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0620311132983377"/>
          <c:y val="0.863352562700496"/>
          <c:w val="0.778715551181102"/>
          <c:h val="0.10192521507728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1" sz="105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sz="1800" spc="-1" strike="noStrike">
                <a:solidFill>
                  <a:srgbClr val="595959"/>
                </a:solidFill>
                <a:latin typeface="Arial"/>
                <a:ea typeface="DejaVu Sans"/>
              </a:rPr>
              <a:t>Estimated Current Spend</a:t>
            </a:r>
          </a:p>
        </c:rich>
      </c:tx>
      <c:layout>
        <c:manualLayout>
          <c:xMode val="edge"/>
          <c:yMode val="edge"/>
          <c:x val="0.123338911310168"/>
          <c:y val="0.03478260869565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7187715326312"/>
          <c:y val="0.216570959803117"/>
          <c:w val="0.403189290284477"/>
          <c:h val="0.672026251025431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a6a6a6"/>
              </a:solidFill>
            </a:ln>
          </c:spPr>
          <c:explosion val="0"/>
          <c:dPt>
            <c:idx val="0"/>
            <c:spPr>
              <a:solidFill>
                <a:srgbClr val="800000"/>
              </a:solidFill>
              <a:ln w="19080">
                <a:solidFill>
                  <a:srgbClr val="a6a6a6"/>
                </a:solidFill>
                <a:round/>
              </a:ln>
            </c:spPr>
          </c:dPt>
          <c:dPt>
            <c:idx val="1"/>
            <c:spPr>
              <a:solidFill>
                <a:srgbClr val="006666"/>
              </a:solidFill>
              <a:ln w="19080">
                <a:solidFill>
                  <a:srgbClr val="a6a6a6"/>
                </a:solidFill>
                <a:round/>
              </a:ln>
            </c:spPr>
          </c:dPt>
          <c:dPt>
            <c:idx val="2"/>
            <c:spPr>
              <a:solidFill>
                <a:srgbClr val="e2e1c0"/>
              </a:solidFill>
              <a:ln w="19080">
                <a:solidFill>
                  <a:srgbClr val="a6a6a6"/>
                </a:solidFill>
                <a:round/>
              </a:ln>
            </c:spPr>
          </c:dPt>
          <c:dLbls>
            <c:numFmt formatCode="General" sourceLinked="1"/>
            <c:dLbl>
              <c:idx val="0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</c:dLbl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Survey</c:v>
                </c:pt>
                <c:pt idx="1">
                  <c:v>Simulated</c:v>
                </c:pt>
                <c:pt idx="2">
                  <c:v>Observational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80</c:v>
                </c:pt>
                <c:pt idx="1">
                  <c:v>5</c:v>
                </c:pt>
                <c:pt idx="2">
                  <c:v>15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0685900590551181"/>
          <c:y val="0.871317257217848"/>
          <c:w val="0.778715551181102"/>
          <c:h val="0.10192521507728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1" sz="105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sz="1800" spc="-1" strike="noStrike">
                <a:solidFill>
                  <a:srgbClr val="595959"/>
                </a:solidFill>
                <a:latin typeface="Arial"/>
                <a:ea typeface="DejaVu Sans"/>
              </a:rPr>
              <a:t>Estimated Future Spend</a:t>
            </a:r>
          </a:p>
        </c:rich>
      </c:tx>
      <c:layout>
        <c:manualLayout>
          <c:xMode val="edge"/>
          <c:yMode val="edge"/>
          <c:x val="0.0869180037405256"/>
          <c:y val="0.01164889253486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055517275322"/>
          <c:y val="0.209023789991797"/>
          <c:w val="0.386849099320799"/>
          <c:h val="0.644790812141099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800000"/>
            </a:solidFill>
            <a:ln>
              <a:noFill/>
            </a:ln>
          </c:spPr>
          <c:explosion val="0"/>
          <c:dPt>
            <c:idx val="0"/>
            <c:spPr>
              <a:solidFill>
                <a:srgbClr val="8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0066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e2e1c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</c:dLbl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Survey</c:v>
                </c:pt>
                <c:pt idx="1">
                  <c:v>Simulated</c:v>
                </c:pt>
                <c:pt idx="2">
                  <c:v>Observational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  <c:pt idx="2">
                  <c:v>40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0620311132983377"/>
          <c:y val="0.863352562700496"/>
          <c:w val="0.778715551181102"/>
          <c:h val="0.10192521507728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1" sz="105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3ED3B5-10BD-41C0-A981-B0A16DE3F53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677880" y="220680"/>
            <a:ext cx="5907960" cy="4091760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38280" y="4562640"/>
            <a:ext cx="5985720" cy="4736520"/>
          </a:xfrm>
          <a:prstGeom prst="rect">
            <a:avLst/>
          </a:prstGeom>
        </p:spPr>
        <p:txBody>
          <a:bodyPr lIns="96480" rIns="96480" tIns="47520" bIns="4752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7027920" y="9416880"/>
            <a:ext cx="239040" cy="1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6478AC5-E47B-4E35-A0FD-C650A1713285}" type="slidenum">
              <a:rPr b="0" lang="en-IN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677880" y="220680"/>
            <a:ext cx="5907960" cy="4091760"/>
          </a:xfrm>
          <a:prstGeom prst="rect">
            <a:avLst/>
          </a:prstGeom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38280" y="4562640"/>
            <a:ext cx="5985720" cy="4736520"/>
          </a:xfrm>
          <a:prstGeom prst="rect">
            <a:avLst/>
          </a:prstGeom>
        </p:spPr>
        <p:txBody>
          <a:bodyPr lIns="96480" rIns="96480" tIns="47520" bIns="4752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7027920" y="9416880"/>
            <a:ext cx="239040" cy="1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795475F-A066-44B9-80BB-8D24B0951BCC}" type="slidenum">
              <a:rPr b="0" lang="en-IN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160" cy="3085560"/>
          </a:xfrm>
          <a:prstGeom prst="rect">
            <a:avLst/>
          </a:prstGeom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38280" y="4562640"/>
            <a:ext cx="5985720" cy="4736520"/>
          </a:xfrm>
          <a:prstGeom prst="rect">
            <a:avLst/>
          </a:prstGeom>
        </p:spPr>
        <p:txBody>
          <a:bodyPr lIns="96480" rIns="96480" tIns="47520" bIns="4752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755" name="CustomShape 3"/>
          <p:cNvSpPr/>
          <p:nvPr/>
        </p:nvSpPr>
        <p:spPr>
          <a:xfrm>
            <a:off x="7027920" y="9416880"/>
            <a:ext cx="239040" cy="1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68DF007-1786-4890-A378-B45E7E95B4F7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677880" y="220680"/>
            <a:ext cx="5907960" cy="409176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38280" y="4562640"/>
            <a:ext cx="5985720" cy="4736520"/>
          </a:xfrm>
          <a:prstGeom prst="rect">
            <a:avLst/>
          </a:prstGeom>
        </p:spPr>
        <p:txBody>
          <a:bodyPr lIns="96480" rIns="96480" tIns="47520" bIns="47520"/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Right hand side aestethics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7027920" y="9416880"/>
            <a:ext cx="239040" cy="1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86CB747-113E-4597-A79A-A634F525064D}" type="slidenum">
              <a:rPr b="0" lang="en-IN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677880" y="220680"/>
            <a:ext cx="5907960" cy="4091760"/>
          </a:xfrm>
          <a:prstGeom prst="rect">
            <a:avLst/>
          </a:prstGeom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38280" y="4562640"/>
            <a:ext cx="5985720" cy="4736520"/>
          </a:xfrm>
          <a:prstGeom prst="rect">
            <a:avLst/>
          </a:prstGeom>
        </p:spPr>
        <p:txBody>
          <a:bodyPr lIns="96480" rIns="96480" tIns="47520" bIns="47520"/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Consumer promotion optimization was a new initiative that took a similar approach to IA, but used consumer level shopper loyalty card data to build models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These models are able to simulate how different groups of consumers would react to different factors in the marketplace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There is a 6 step process that the client follows, ending with a labor intensive simulator that would help predict how many additional households would respond to events in the marketplace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This is not a time efficient solution because the simulator needs to be run a number of times to learn abuot consumer behavior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next step is the build an automation tool that can run thousands of simualtions at a time, and then the business can shift through each of the plans to see which ones show the highest returns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61" name="CustomShape 3"/>
          <p:cNvSpPr/>
          <p:nvPr/>
        </p:nvSpPr>
        <p:spPr>
          <a:xfrm>
            <a:off x="7027920" y="9416880"/>
            <a:ext cx="239040" cy="1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F117B80-A192-47B7-BDB2-081E9B993E0C}" type="slidenum">
              <a:rPr b="0" lang="en-IN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968480" y="1054080"/>
            <a:ext cx="1079280" cy="12823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1968480" y="1054080"/>
            <a:ext cx="1079280" cy="12823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AD3F1E25-7464-4103-A92B-6E2F8E2A2429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0" y="3492360"/>
            <a:ext cx="9902160" cy="3382200"/>
          </a:xfrm>
          <a:prstGeom prst="rect">
            <a:avLst/>
          </a:prstGeom>
          <a:solidFill>
            <a:srgbClr val="8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5"/>
          <p:cNvSpPr/>
          <p:nvPr/>
        </p:nvSpPr>
        <p:spPr>
          <a:xfrm>
            <a:off x="1609560" y="1002960"/>
            <a:ext cx="360" cy="1905120"/>
          </a:xfrm>
          <a:prstGeom prst="line">
            <a:avLst/>
          </a:prstGeom>
          <a:ln w="101520">
            <a:solidFill>
              <a:srgbClr val="0b1f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3684960" y="4094280"/>
            <a:ext cx="2509200" cy="67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Chicago, IL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Bangalore, India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www.mu-sigma.com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1153800" y="5785920"/>
            <a:ext cx="756864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Proprietary Information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38080" y="6045480"/>
            <a:ext cx="820332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"This document and its attachments are confidential.  Any unauthorized copying, disclosure or distribution of the material is strictly forbidden"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	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0" y="3492360"/>
            <a:ext cx="9902160" cy="3382200"/>
          </a:xfrm>
          <a:prstGeom prst="rect">
            <a:avLst/>
          </a:prstGeom>
          <a:solidFill>
            <a:srgbClr val="8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0"/>
          <p:cNvSpPr/>
          <p:nvPr/>
        </p:nvSpPr>
        <p:spPr>
          <a:xfrm>
            <a:off x="1609560" y="1002960"/>
            <a:ext cx="360" cy="1905120"/>
          </a:xfrm>
          <a:prstGeom prst="line">
            <a:avLst/>
          </a:prstGeom>
          <a:ln w="101520">
            <a:solidFill>
              <a:srgbClr val="0b1f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1"/>
          <p:cNvSpPr/>
          <p:nvPr/>
        </p:nvSpPr>
        <p:spPr>
          <a:xfrm>
            <a:off x="3684960" y="4094280"/>
            <a:ext cx="2509200" cy="67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Chicago, IL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Bangalore, India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www.mu-sigma.com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" name="CustomShape 12"/>
          <p:cNvSpPr/>
          <p:nvPr/>
        </p:nvSpPr>
        <p:spPr>
          <a:xfrm>
            <a:off x="1153800" y="5785920"/>
            <a:ext cx="756864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Proprietary Information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4" name="CustomShape 13"/>
          <p:cNvSpPr/>
          <p:nvPr/>
        </p:nvSpPr>
        <p:spPr>
          <a:xfrm>
            <a:off x="838080" y="6045480"/>
            <a:ext cx="820332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"This document and its attachments are confidential.  Any unauthorized copying, disclosure or distribution of the material is strictly forbidden"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	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" name="CustomShape 14"/>
          <p:cNvSpPr/>
          <p:nvPr/>
        </p:nvSpPr>
        <p:spPr>
          <a:xfrm>
            <a:off x="3241800" y="3556080"/>
            <a:ext cx="340272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i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The Math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" name="Line 15"/>
          <p:cNvSpPr/>
          <p:nvPr/>
        </p:nvSpPr>
        <p:spPr>
          <a:xfrm>
            <a:off x="4157640" y="3951000"/>
            <a:ext cx="15541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" name="" descr=""/>
          <p:cNvPicPr/>
          <p:nvPr/>
        </p:nvPicPr>
        <p:blipFill>
          <a:blip r:embed="rId4"/>
          <a:stretch/>
        </p:blipFill>
        <p:spPr>
          <a:xfrm>
            <a:off x="1968480" y="1054080"/>
            <a:ext cx="1079280" cy="1282320"/>
          </a:xfrm>
          <a:prstGeom prst="rect">
            <a:avLst/>
          </a:prstGeom>
          <a:ln>
            <a:noFill/>
          </a:ln>
        </p:spPr>
      </p:pic>
      <p:pic>
        <p:nvPicPr>
          <p:cNvPr id="18" name="" descr=""/>
          <p:cNvPicPr/>
          <p:nvPr/>
        </p:nvPicPr>
        <p:blipFill>
          <a:blip r:embed="rId5"/>
          <a:stretch/>
        </p:blipFill>
        <p:spPr>
          <a:xfrm>
            <a:off x="1968480" y="1054080"/>
            <a:ext cx="1079280" cy="1282320"/>
          </a:xfrm>
          <a:prstGeom prst="rect">
            <a:avLst/>
          </a:prstGeom>
          <a:ln>
            <a:noFill/>
          </a:ln>
        </p:spPr>
      </p:pic>
      <p:sp>
        <p:nvSpPr>
          <p:cNvPr id="19" name="PlaceHolder 1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1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9974E175-28E8-45A2-A53D-8068C5086264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62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38F34E1A-DA73-425A-8EB3-8D9120B71F9B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81A6D0ED-1221-422E-A7FD-9707E0B6FAFF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87" name="CustomShape 1" hidden="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 hidden="1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7F6D2A7F-003C-41F1-944B-A0B0D857BEDF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89" name="CustomShape 3" hidden="1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1422360" y="1904760"/>
            <a:ext cx="360" cy="457200"/>
          </a:xfrm>
          <a:prstGeom prst="line">
            <a:avLst/>
          </a:prstGeom>
          <a:ln w="76320">
            <a:solidFill>
              <a:srgbClr val="0b1f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925668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D34AA1F1-D8D3-4E23-B3A2-219C208DADF5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925668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FA8F5801-4D2B-477F-9D70-A81C60752B84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9245520" y="76320"/>
            <a:ext cx="583920" cy="545760"/>
          </a:xfrm>
          <a:prstGeom prst="rect">
            <a:avLst/>
          </a:prstGeom>
          <a:ln>
            <a:noFill/>
          </a:ln>
        </p:spPr>
      </p:pic>
      <p:sp>
        <p:nvSpPr>
          <p:cNvPr id="195" name="PlaceHolder 8"/>
          <p:cNvSpPr>
            <a:spLocks noGrp="1"/>
          </p:cNvSpPr>
          <p:nvPr>
            <p:ph type="title"/>
          </p:nvPr>
        </p:nvSpPr>
        <p:spPr>
          <a:xfrm>
            <a:off x="457200" y="380880"/>
            <a:ext cx="8984520" cy="837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437000" y="2957400"/>
            <a:ext cx="99021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9254520" y="6492240"/>
            <a:ext cx="693360" cy="1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fld id="{205E97FF-C6F4-40F0-A9AB-853A38A50136}" type="slidenum"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82880" y="6492240"/>
            <a:ext cx="182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i="1" lang="en-IN" sz="1200" spc="-1" strike="noStrike">
                <a:solidFill>
                  <a:srgbClr val="808080"/>
                </a:solidFill>
                <a:latin typeface="Arial"/>
                <a:ea typeface="DejaVu Sans"/>
              </a:rPr>
              <a:t>Mu Sigma Confidential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title"/>
          </p:nvPr>
        </p:nvSpPr>
        <p:spPr>
          <a:xfrm>
            <a:off x="457200" y="380880"/>
            <a:ext cx="8984520" cy="837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jpeg"/><Relationship Id="rId1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hyperlink" Target="file:///C:/Users/usca1r15/AppData/Local/Microsoft/Windows/INetCache/Content.Outlook/AO4Y0MCT/1.%20Prototype" TargetMode="External"/><Relationship Id="rId3" Type="http://schemas.openxmlformats.org/officeDocument/2006/relationships/hyperlink" Target="file:///C:/Users/usca1r15/AppData/Local/Microsoft/Windows/INetCache/Content.Outlook/AO4Y0MCT/2.%20Start-up" TargetMode="External"/><Relationship Id="rId4" Type="http://schemas.openxmlformats.org/officeDocument/2006/relationships/hyperlink" Target="file:///C:/Users/usca1r15/AppData/Local/Microsoft/Windows/INetCache/Content.Outlook/AO4Y0MCT/3.%20Ramp-up" TargetMode="External"/><Relationship Id="rId5" Type="http://schemas.openxmlformats.org/officeDocument/2006/relationships/hyperlink" Target="file:///C:/Users/usca1r15/AppData/Local/Microsoft/Windows/INetCache/Content.Outlook/AO4Y0MCT/4.%20Steady%20State" TargetMode="External"/><Relationship Id="rId6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6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gi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gif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872360" y="2743200"/>
            <a:ext cx="6857280" cy="37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2280" spc="-1" strike="noStrike">
                <a:solidFill>
                  <a:srgbClr val="000000"/>
                </a:solidFill>
                <a:latin typeface="Arial"/>
              </a:rPr>
              <a:t>Mu Sigma Capabilities</a:t>
            </a:r>
            <a:endParaRPr b="0" lang="en-IN" sz="228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598920" y="5108400"/>
            <a:ext cx="2671200" cy="52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35080" indent="-234360" algn="ctr">
              <a:lnSpc>
                <a:spcPct val="100000"/>
              </a:lnSpc>
              <a:spcBef>
                <a:spcPts val="1800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November 28, 2018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872360" y="3057480"/>
            <a:ext cx="6857280" cy="37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5080" indent="-190080">
              <a:lnSpc>
                <a:spcPct val="90000"/>
              </a:lnSpc>
            </a:pPr>
            <a:r>
              <a:rPr b="0" lang="en-IN" sz="1950" spc="-1" strike="noStrike">
                <a:solidFill>
                  <a:srgbClr val="000000"/>
                </a:solidFill>
                <a:latin typeface="Arial"/>
              </a:rPr>
              <a:t>Revenue Growth Management</a:t>
            </a:r>
            <a:endParaRPr b="0" lang="en-IN" sz="19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0" y="1993680"/>
            <a:ext cx="9689760" cy="3053520"/>
          </a:xfrm>
          <a:prstGeom prst="rect">
            <a:avLst/>
          </a:prstGeom>
          <a:solidFill>
            <a:schemeClr val="bg1">
              <a:alpha val="93000"/>
            </a:schemeClr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2"/>
          <p:cNvSpPr/>
          <p:nvPr/>
        </p:nvSpPr>
        <p:spPr>
          <a:xfrm rot="5400000">
            <a:off x="4051440" y="2404800"/>
            <a:ext cx="1457640" cy="13489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41e2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"/>
          <p:cNvSpPr/>
          <p:nvPr/>
        </p:nvSpPr>
        <p:spPr>
          <a:xfrm rot="5400000">
            <a:off x="4150800" y="2512080"/>
            <a:ext cx="1226520" cy="11347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41e2b"/>
          </a:solidFill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4"/>
          <p:cNvSpPr/>
          <p:nvPr/>
        </p:nvSpPr>
        <p:spPr>
          <a:xfrm rot="5400000">
            <a:off x="4710240" y="3529800"/>
            <a:ext cx="1457640" cy="13489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5"/>
          <p:cNvSpPr/>
          <p:nvPr/>
        </p:nvSpPr>
        <p:spPr>
          <a:xfrm rot="5400000">
            <a:off x="4809600" y="3637080"/>
            <a:ext cx="1226520" cy="11347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04040"/>
          </a:solidFill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6"/>
          <p:cNvSpPr/>
          <p:nvPr/>
        </p:nvSpPr>
        <p:spPr>
          <a:xfrm rot="5400000">
            <a:off x="3360600" y="3571560"/>
            <a:ext cx="1457640" cy="13489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2302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7"/>
          <p:cNvSpPr/>
          <p:nvPr/>
        </p:nvSpPr>
        <p:spPr>
          <a:xfrm rot="5400000">
            <a:off x="3459960" y="3678480"/>
            <a:ext cx="1226520" cy="11347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23022"/>
          </a:solidFill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8"/>
          <p:cNvSpPr/>
          <p:nvPr/>
        </p:nvSpPr>
        <p:spPr>
          <a:xfrm>
            <a:off x="4301640" y="3350880"/>
            <a:ext cx="1011960" cy="91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9"/>
          <p:cNvSpPr/>
          <p:nvPr/>
        </p:nvSpPr>
        <p:spPr>
          <a:xfrm>
            <a:off x="595800" y="1998360"/>
            <a:ext cx="36342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e41e2b"/>
                </a:solidFill>
                <a:latin typeface="Arial"/>
                <a:ea typeface="DejaVu Sans"/>
              </a:rPr>
              <a:t>Increased Velocity Of Delivery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73" name="Line 10"/>
          <p:cNvSpPr/>
          <p:nvPr/>
        </p:nvSpPr>
        <p:spPr>
          <a:xfrm>
            <a:off x="491040" y="2306880"/>
            <a:ext cx="3704040" cy="360"/>
          </a:xfrm>
          <a:prstGeom prst="line">
            <a:avLst/>
          </a:prstGeom>
          <a:ln w="3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1"/>
          <p:cNvSpPr/>
          <p:nvPr/>
        </p:nvSpPr>
        <p:spPr>
          <a:xfrm>
            <a:off x="491040" y="1999800"/>
            <a:ext cx="3704040" cy="360"/>
          </a:xfrm>
          <a:prstGeom prst="line">
            <a:avLst/>
          </a:prstGeom>
          <a:ln w="3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2"/>
          <p:cNvSpPr/>
          <p:nvPr/>
        </p:nvSpPr>
        <p:spPr>
          <a:xfrm>
            <a:off x="1223640" y="2671920"/>
            <a:ext cx="28551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808080"/>
                </a:solidFill>
                <a:latin typeface="Arial"/>
                <a:ea typeface="DejaVu Sans"/>
              </a:rPr>
              <a:t>Conducted rapid analyses for similar problems across beverage categories that will directly impact 2019 RGM Strategy 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76" name="CustomShape 13"/>
          <p:cNvSpPr/>
          <p:nvPr/>
        </p:nvSpPr>
        <p:spPr>
          <a:xfrm>
            <a:off x="1750320" y="2474640"/>
            <a:ext cx="16956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e41e2b"/>
                </a:solidFill>
                <a:latin typeface="Arial"/>
                <a:ea typeface="DejaVu Sans"/>
              </a:rPr>
              <a:t>2019 Retail Strategy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7" name="CustomShape 14"/>
          <p:cNvSpPr/>
          <p:nvPr/>
        </p:nvSpPr>
        <p:spPr>
          <a:xfrm>
            <a:off x="667800" y="2516040"/>
            <a:ext cx="427320" cy="398160"/>
          </a:xfrm>
          <a:prstGeom prst="ellipse">
            <a:avLst/>
          </a:prstGeom>
          <a:solidFill>
            <a:srgbClr val="e41e2b"/>
          </a:solidFill>
          <a:ln>
            <a:solidFill>
              <a:srgbClr val="e41e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5"/>
          <p:cNvSpPr/>
          <p:nvPr/>
        </p:nvSpPr>
        <p:spPr>
          <a:xfrm>
            <a:off x="641520" y="2487960"/>
            <a:ext cx="496800" cy="462960"/>
          </a:xfrm>
          <a:prstGeom prst="ellipse">
            <a:avLst/>
          </a:prstGeom>
          <a:noFill/>
          <a:ln w="19080">
            <a:solidFill>
              <a:srgbClr val="e41e2b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9" name="Picture 18" descr=""/>
          <p:cNvPicPr/>
          <p:nvPr/>
        </p:nvPicPr>
        <p:blipFill>
          <a:blip r:embed="rId1"/>
          <a:stretch/>
        </p:blipFill>
        <p:spPr>
          <a:xfrm>
            <a:off x="687600" y="2534760"/>
            <a:ext cx="387360" cy="360720"/>
          </a:xfrm>
          <a:prstGeom prst="rect">
            <a:avLst/>
          </a:prstGeom>
          <a:ln>
            <a:noFill/>
          </a:ln>
        </p:spPr>
      </p:pic>
      <p:sp>
        <p:nvSpPr>
          <p:cNvPr id="580" name="CustomShape 16"/>
          <p:cNvSpPr/>
          <p:nvPr/>
        </p:nvSpPr>
        <p:spPr>
          <a:xfrm>
            <a:off x="275760" y="3378600"/>
            <a:ext cx="427320" cy="398160"/>
          </a:xfrm>
          <a:prstGeom prst="ellipse">
            <a:avLst/>
          </a:prstGeom>
          <a:solidFill>
            <a:srgbClr val="e41e2b"/>
          </a:solidFill>
          <a:ln>
            <a:solidFill>
              <a:srgbClr val="e41e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17"/>
          <p:cNvSpPr/>
          <p:nvPr/>
        </p:nvSpPr>
        <p:spPr>
          <a:xfrm>
            <a:off x="249840" y="3359520"/>
            <a:ext cx="496800" cy="462960"/>
          </a:xfrm>
          <a:prstGeom prst="ellipse">
            <a:avLst/>
          </a:prstGeom>
          <a:noFill/>
          <a:ln w="19080">
            <a:solidFill>
              <a:srgbClr val="e41e2b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2" name="Picture 21" descr=""/>
          <p:cNvPicPr/>
          <p:nvPr/>
        </p:nvPicPr>
        <p:blipFill>
          <a:blip r:embed="rId2"/>
          <a:stretch/>
        </p:blipFill>
        <p:spPr>
          <a:xfrm>
            <a:off x="305280" y="3398040"/>
            <a:ext cx="387360" cy="360720"/>
          </a:xfrm>
          <a:prstGeom prst="rect">
            <a:avLst/>
          </a:prstGeom>
          <a:ln>
            <a:noFill/>
          </a:ln>
        </p:spPr>
      </p:pic>
      <p:sp>
        <p:nvSpPr>
          <p:cNvPr id="583" name="CustomShape 18"/>
          <p:cNvSpPr/>
          <p:nvPr/>
        </p:nvSpPr>
        <p:spPr>
          <a:xfrm>
            <a:off x="951480" y="3621960"/>
            <a:ext cx="24055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808080"/>
                </a:solidFill>
                <a:latin typeface="Arial"/>
                <a:ea typeface="DejaVu Sans"/>
              </a:rPr>
              <a:t>Automated the integration of feature and advertisement data to promotional database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84" name="CustomShape 19"/>
          <p:cNvSpPr/>
          <p:nvPr/>
        </p:nvSpPr>
        <p:spPr>
          <a:xfrm>
            <a:off x="951480" y="3253320"/>
            <a:ext cx="274248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e41e2b"/>
                </a:solidFill>
                <a:latin typeface="Arial"/>
                <a:ea typeface="DejaVu Sans"/>
              </a:rPr>
              <a:t>Streamlined Use of Feature Data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5" name="CustomShape 20"/>
          <p:cNvSpPr/>
          <p:nvPr/>
        </p:nvSpPr>
        <p:spPr>
          <a:xfrm>
            <a:off x="89280" y="4403160"/>
            <a:ext cx="427320" cy="398160"/>
          </a:xfrm>
          <a:prstGeom prst="ellipse">
            <a:avLst/>
          </a:prstGeom>
          <a:solidFill>
            <a:srgbClr val="e41e2b"/>
          </a:solidFill>
          <a:ln>
            <a:solidFill>
              <a:srgbClr val="e41e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1"/>
          <p:cNvSpPr/>
          <p:nvPr/>
        </p:nvSpPr>
        <p:spPr>
          <a:xfrm>
            <a:off x="63000" y="4370760"/>
            <a:ext cx="496800" cy="462960"/>
          </a:xfrm>
          <a:prstGeom prst="ellipse">
            <a:avLst/>
          </a:prstGeom>
          <a:noFill/>
          <a:ln w="19080">
            <a:solidFill>
              <a:srgbClr val="e41e2b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Picture 26" descr=""/>
          <p:cNvPicPr/>
          <p:nvPr/>
        </p:nvPicPr>
        <p:blipFill>
          <a:blip r:embed="rId3"/>
          <a:stretch/>
        </p:blipFill>
        <p:spPr>
          <a:xfrm>
            <a:off x="109080" y="4403520"/>
            <a:ext cx="387360" cy="360720"/>
          </a:xfrm>
          <a:prstGeom prst="rect">
            <a:avLst/>
          </a:prstGeom>
          <a:ln>
            <a:noFill/>
          </a:ln>
        </p:spPr>
      </p:pic>
      <p:sp>
        <p:nvSpPr>
          <p:cNvPr id="588" name="CustomShape 22"/>
          <p:cNvSpPr/>
          <p:nvPr/>
        </p:nvSpPr>
        <p:spPr>
          <a:xfrm>
            <a:off x="629280" y="4554720"/>
            <a:ext cx="26992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808080"/>
                </a:solidFill>
                <a:latin typeface="Arial"/>
                <a:ea typeface="DejaVu Sans"/>
              </a:rPr>
              <a:t>Business is able to pick from 1000s of alternative promo plan scenarios that consider consumer preference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89" name="CustomShape 23"/>
          <p:cNvSpPr/>
          <p:nvPr/>
        </p:nvSpPr>
        <p:spPr>
          <a:xfrm>
            <a:off x="782640" y="4307040"/>
            <a:ext cx="22881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e41e2b"/>
                </a:solidFill>
                <a:latin typeface="Arial"/>
                <a:ea typeface="DejaVu Sans"/>
              </a:rPr>
              <a:t>CPO Simulator Automation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0" name="CustomShape 24"/>
          <p:cNvSpPr/>
          <p:nvPr/>
        </p:nvSpPr>
        <p:spPr>
          <a:xfrm>
            <a:off x="5880960" y="2000880"/>
            <a:ext cx="31190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Reusable Assets Created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91" name="Line 25"/>
          <p:cNvSpPr/>
          <p:nvPr/>
        </p:nvSpPr>
        <p:spPr>
          <a:xfrm>
            <a:off x="5554440" y="2306880"/>
            <a:ext cx="3703680" cy="36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26"/>
          <p:cNvSpPr/>
          <p:nvPr/>
        </p:nvSpPr>
        <p:spPr>
          <a:xfrm>
            <a:off x="5554440" y="1999800"/>
            <a:ext cx="3703680" cy="36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7"/>
          <p:cNvSpPr/>
          <p:nvPr/>
        </p:nvSpPr>
        <p:spPr>
          <a:xfrm>
            <a:off x="6158880" y="3311640"/>
            <a:ext cx="404280" cy="3981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8"/>
          <p:cNvSpPr/>
          <p:nvPr/>
        </p:nvSpPr>
        <p:spPr>
          <a:xfrm>
            <a:off x="6134760" y="3283920"/>
            <a:ext cx="470160" cy="462960"/>
          </a:xfrm>
          <a:prstGeom prst="ellipse">
            <a:avLst/>
          </a:prstGeom>
          <a:noFill/>
          <a:ln w="19080">
            <a:solidFill>
              <a:srgbClr val="404040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9"/>
          <p:cNvSpPr/>
          <p:nvPr/>
        </p:nvSpPr>
        <p:spPr>
          <a:xfrm>
            <a:off x="6698160" y="3498840"/>
            <a:ext cx="28368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262626"/>
                </a:solidFill>
                <a:latin typeface="Arial"/>
                <a:ea typeface="DejaVu Sans"/>
              </a:rPr>
              <a:t>Aligned mathematical models (which attribute volume sales to different factors) to business context and action-ability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96" name="CustomShape 30"/>
          <p:cNvSpPr/>
          <p:nvPr/>
        </p:nvSpPr>
        <p:spPr>
          <a:xfrm>
            <a:off x="6852960" y="3281040"/>
            <a:ext cx="19821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262626"/>
                </a:solidFill>
                <a:latin typeface="Arial"/>
                <a:ea typeface="DejaVu Sans"/>
              </a:rPr>
              <a:t>Sales Attribution Model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97" name="Picture 36" descr=""/>
          <p:cNvPicPr/>
          <p:nvPr/>
        </p:nvPicPr>
        <p:blipFill>
          <a:blip r:embed="rId4"/>
          <a:stretch/>
        </p:blipFill>
        <p:spPr>
          <a:xfrm>
            <a:off x="6222960" y="3376800"/>
            <a:ext cx="286560" cy="281880"/>
          </a:xfrm>
          <a:prstGeom prst="rect">
            <a:avLst/>
          </a:prstGeom>
          <a:ln>
            <a:noFill/>
          </a:ln>
        </p:spPr>
      </p:pic>
      <p:sp>
        <p:nvSpPr>
          <p:cNvPr id="598" name="CustomShape 31"/>
          <p:cNvSpPr/>
          <p:nvPr/>
        </p:nvSpPr>
        <p:spPr>
          <a:xfrm>
            <a:off x="6413400" y="4237200"/>
            <a:ext cx="404280" cy="3981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32"/>
          <p:cNvSpPr/>
          <p:nvPr/>
        </p:nvSpPr>
        <p:spPr>
          <a:xfrm>
            <a:off x="6380640" y="4204800"/>
            <a:ext cx="470160" cy="462960"/>
          </a:xfrm>
          <a:prstGeom prst="ellipse">
            <a:avLst/>
          </a:prstGeom>
          <a:noFill/>
          <a:ln w="19080">
            <a:solidFill>
              <a:srgbClr val="404040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33"/>
          <p:cNvSpPr/>
          <p:nvPr/>
        </p:nvSpPr>
        <p:spPr>
          <a:xfrm>
            <a:off x="6951960" y="4361040"/>
            <a:ext cx="264600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262626"/>
                </a:solidFill>
                <a:latin typeface="Arial"/>
                <a:ea typeface="DejaVu Sans"/>
              </a:rPr>
              <a:t>Planning team has ability to change planning inputs with business constraints, and see increased efficiency in planning cycles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01" name="CustomShape 34"/>
          <p:cNvSpPr/>
          <p:nvPr/>
        </p:nvSpPr>
        <p:spPr>
          <a:xfrm>
            <a:off x="6836040" y="4143240"/>
            <a:ext cx="27410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262626"/>
                </a:solidFill>
                <a:latin typeface="Arial"/>
                <a:ea typeface="DejaVu Sans"/>
              </a:rPr>
              <a:t>Scenario Builder Tool - Planning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602" name="Picture 41" descr=""/>
          <p:cNvPicPr/>
          <p:nvPr/>
        </p:nvPicPr>
        <p:blipFill>
          <a:blip r:embed="rId5"/>
          <a:stretch/>
        </p:blipFill>
        <p:spPr>
          <a:xfrm>
            <a:off x="6477480" y="4293360"/>
            <a:ext cx="286560" cy="281880"/>
          </a:xfrm>
          <a:prstGeom prst="rect">
            <a:avLst/>
          </a:prstGeom>
          <a:ln>
            <a:noFill/>
          </a:ln>
        </p:spPr>
      </p:pic>
      <p:sp>
        <p:nvSpPr>
          <p:cNvPr id="603" name="CustomShape 35"/>
          <p:cNvSpPr/>
          <p:nvPr/>
        </p:nvSpPr>
        <p:spPr>
          <a:xfrm>
            <a:off x="5704200" y="2523960"/>
            <a:ext cx="427320" cy="3981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36"/>
          <p:cNvSpPr/>
          <p:nvPr/>
        </p:nvSpPr>
        <p:spPr>
          <a:xfrm>
            <a:off x="5673960" y="2496240"/>
            <a:ext cx="496800" cy="462960"/>
          </a:xfrm>
          <a:prstGeom prst="ellipse">
            <a:avLst/>
          </a:prstGeom>
          <a:noFill/>
          <a:ln w="19080">
            <a:solidFill>
              <a:srgbClr val="404040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37"/>
          <p:cNvSpPr/>
          <p:nvPr/>
        </p:nvSpPr>
        <p:spPr>
          <a:xfrm>
            <a:off x="6347520" y="2692440"/>
            <a:ext cx="3187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262626"/>
                </a:solidFill>
                <a:latin typeface="Arial"/>
                <a:ea typeface="DejaVu Sans"/>
              </a:rPr>
              <a:t>Data-mart that acts as a single source of truth and enables key retail strategy analyses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06" name="CustomShape 38"/>
          <p:cNvSpPr/>
          <p:nvPr/>
        </p:nvSpPr>
        <p:spPr>
          <a:xfrm>
            <a:off x="6199560" y="2474640"/>
            <a:ext cx="3265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262626"/>
                </a:solidFill>
                <a:latin typeface="Arial"/>
                <a:ea typeface="DejaVu Sans"/>
              </a:rPr>
              <a:t>Comprehensive Promotional Database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607" name="Picture 46" descr=""/>
          <p:cNvPicPr/>
          <p:nvPr/>
        </p:nvPicPr>
        <p:blipFill>
          <a:blip r:embed="rId6"/>
          <a:stretch/>
        </p:blipFill>
        <p:spPr>
          <a:xfrm>
            <a:off x="5774040" y="2597400"/>
            <a:ext cx="302760" cy="281880"/>
          </a:xfrm>
          <a:prstGeom prst="rect">
            <a:avLst/>
          </a:prstGeom>
          <a:ln>
            <a:noFill/>
          </a:ln>
        </p:spPr>
      </p:pic>
      <p:sp>
        <p:nvSpPr>
          <p:cNvPr id="608" name="CustomShape 39"/>
          <p:cNvSpPr/>
          <p:nvPr/>
        </p:nvSpPr>
        <p:spPr>
          <a:xfrm>
            <a:off x="2420280" y="5486040"/>
            <a:ext cx="22017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0" lang="en-IN" sz="1400" spc="-1" strike="noStrike">
                <a:solidFill>
                  <a:srgbClr val="808080"/>
                </a:solidFill>
                <a:latin typeface="Arial"/>
                <a:ea typeface="DejaVu Sans"/>
              </a:rPr>
              <a:t>Best practices workshops to cross pollinate ideas from other verticals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9" name="CustomShape 40"/>
          <p:cNvSpPr/>
          <p:nvPr/>
        </p:nvSpPr>
        <p:spPr>
          <a:xfrm>
            <a:off x="3635640" y="5045760"/>
            <a:ext cx="23720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923022"/>
                </a:solidFill>
                <a:latin typeface="Arial"/>
                <a:ea typeface="DejaVu Sans"/>
              </a:rPr>
              <a:t>Capability Building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10" name="CustomShape 41"/>
          <p:cNvSpPr/>
          <p:nvPr/>
        </p:nvSpPr>
        <p:spPr>
          <a:xfrm>
            <a:off x="6060960" y="5526720"/>
            <a:ext cx="243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0" lang="en-IN" sz="1400" spc="-1" strike="noStrike">
                <a:solidFill>
                  <a:srgbClr val="808080"/>
                </a:solidFill>
                <a:latin typeface="Arial"/>
                <a:ea typeface="DejaVu Sans"/>
              </a:rPr>
              <a:t>AoPS adoption through active use of muPDNA, muUniverse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1" name="Line 42"/>
          <p:cNvSpPr/>
          <p:nvPr/>
        </p:nvSpPr>
        <p:spPr>
          <a:xfrm>
            <a:off x="3555360" y="5328360"/>
            <a:ext cx="2299680" cy="360"/>
          </a:xfrm>
          <a:prstGeom prst="line">
            <a:avLst/>
          </a:prstGeom>
          <a:ln w="3240">
            <a:solidFill>
              <a:srgbClr val="9230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43"/>
          <p:cNvSpPr/>
          <p:nvPr/>
        </p:nvSpPr>
        <p:spPr>
          <a:xfrm>
            <a:off x="3555360" y="5021280"/>
            <a:ext cx="2299680" cy="360"/>
          </a:xfrm>
          <a:prstGeom prst="line">
            <a:avLst/>
          </a:prstGeom>
          <a:ln w="3240">
            <a:solidFill>
              <a:srgbClr val="9230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13" name="Picture 52" descr=""/>
          <p:cNvPicPr/>
          <p:nvPr/>
        </p:nvPicPr>
        <p:blipFill>
          <a:blip r:embed="rId7"/>
          <a:stretch/>
        </p:blipFill>
        <p:spPr>
          <a:xfrm>
            <a:off x="4511880" y="2657880"/>
            <a:ext cx="539280" cy="502200"/>
          </a:xfrm>
          <a:prstGeom prst="rect">
            <a:avLst/>
          </a:prstGeom>
          <a:ln>
            <a:noFill/>
          </a:ln>
        </p:spPr>
      </p:pic>
      <p:pic>
        <p:nvPicPr>
          <p:cNvPr id="614" name="Picture 53" descr=""/>
          <p:cNvPicPr/>
          <p:nvPr/>
        </p:nvPicPr>
        <p:blipFill>
          <a:blip r:embed="rId8"/>
          <a:stretch/>
        </p:blipFill>
        <p:spPr>
          <a:xfrm>
            <a:off x="5276880" y="4038480"/>
            <a:ext cx="520560" cy="484920"/>
          </a:xfrm>
          <a:prstGeom prst="rect">
            <a:avLst/>
          </a:prstGeom>
          <a:ln>
            <a:noFill/>
          </a:ln>
        </p:spPr>
      </p:pic>
      <p:sp>
        <p:nvSpPr>
          <p:cNvPr id="615" name="CustomShape 44"/>
          <p:cNvSpPr/>
          <p:nvPr/>
        </p:nvSpPr>
        <p:spPr>
          <a:xfrm>
            <a:off x="1836000" y="5436360"/>
            <a:ext cx="427320" cy="398160"/>
          </a:xfrm>
          <a:prstGeom prst="ellipse">
            <a:avLst/>
          </a:prstGeom>
          <a:solidFill>
            <a:srgbClr val="923022"/>
          </a:solidFill>
          <a:ln>
            <a:solidFill>
              <a:srgbClr val="9230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45"/>
          <p:cNvSpPr/>
          <p:nvPr/>
        </p:nvSpPr>
        <p:spPr>
          <a:xfrm>
            <a:off x="1801080" y="5408640"/>
            <a:ext cx="496800" cy="462960"/>
          </a:xfrm>
          <a:prstGeom prst="ellipse">
            <a:avLst/>
          </a:prstGeom>
          <a:noFill/>
          <a:ln w="19080">
            <a:solidFill>
              <a:srgbClr val="923022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46"/>
          <p:cNvSpPr/>
          <p:nvPr/>
        </p:nvSpPr>
        <p:spPr>
          <a:xfrm>
            <a:off x="5395680" y="5513760"/>
            <a:ext cx="427320" cy="398160"/>
          </a:xfrm>
          <a:prstGeom prst="ellipse">
            <a:avLst/>
          </a:prstGeom>
          <a:solidFill>
            <a:srgbClr val="923022"/>
          </a:solidFill>
          <a:ln>
            <a:solidFill>
              <a:srgbClr val="9230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47"/>
          <p:cNvSpPr/>
          <p:nvPr/>
        </p:nvSpPr>
        <p:spPr>
          <a:xfrm>
            <a:off x="5360760" y="5486040"/>
            <a:ext cx="496800" cy="462960"/>
          </a:xfrm>
          <a:prstGeom prst="ellipse">
            <a:avLst/>
          </a:prstGeom>
          <a:noFill/>
          <a:ln w="19080">
            <a:solidFill>
              <a:srgbClr val="923022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9" name="Picture 58" descr=""/>
          <p:cNvPicPr/>
          <p:nvPr/>
        </p:nvPicPr>
        <p:blipFill>
          <a:blip r:embed="rId9"/>
          <a:stretch/>
        </p:blipFill>
        <p:spPr>
          <a:xfrm>
            <a:off x="1905120" y="5501160"/>
            <a:ext cx="316440" cy="294480"/>
          </a:xfrm>
          <a:prstGeom prst="rect">
            <a:avLst/>
          </a:prstGeom>
          <a:ln>
            <a:noFill/>
          </a:ln>
        </p:spPr>
      </p:pic>
      <p:pic>
        <p:nvPicPr>
          <p:cNvPr id="620" name="Picture 59" descr=""/>
          <p:cNvPicPr/>
          <p:nvPr/>
        </p:nvPicPr>
        <p:blipFill>
          <a:blip r:embed="rId10"/>
          <a:stretch/>
        </p:blipFill>
        <p:spPr>
          <a:xfrm>
            <a:off x="5505480" y="5564520"/>
            <a:ext cx="316440" cy="294480"/>
          </a:xfrm>
          <a:prstGeom prst="rect">
            <a:avLst/>
          </a:prstGeom>
          <a:ln>
            <a:noFill/>
          </a:ln>
        </p:spPr>
      </p:pic>
      <p:pic>
        <p:nvPicPr>
          <p:cNvPr id="621" name="Picture 60" descr=""/>
          <p:cNvPicPr/>
          <p:nvPr/>
        </p:nvPicPr>
        <p:blipFill>
          <a:blip r:embed="rId11"/>
          <a:stretch/>
        </p:blipFill>
        <p:spPr>
          <a:xfrm>
            <a:off x="3808440" y="4032000"/>
            <a:ext cx="486360" cy="452880"/>
          </a:xfrm>
          <a:prstGeom prst="rect">
            <a:avLst/>
          </a:prstGeom>
          <a:ln>
            <a:noFill/>
          </a:ln>
        </p:spPr>
      </p:pic>
      <p:pic>
        <p:nvPicPr>
          <p:cNvPr id="622" name="Picture 5" descr=""/>
          <p:cNvPicPr/>
          <p:nvPr/>
        </p:nvPicPr>
        <p:blipFill>
          <a:blip r:embed="rId12"/>
          <a:srcRect l="32864" t="26281" r="31745" b="38359"/>
          <a:stretch/>
        </p:blipFill>
        <p:spPr>
          <a:xfrm>
            <a:off x="4516560" y="3547440"/>
            <a:ext cx="588240" cy="547920"/>
          </a:xfrm>
          <a:prstGeom prst="rect">
            <a:avLst/>
          </a:prstGeom>
          <a:ln>
            <a:noFill/>
          </a:ln>
        </p:spPr>
      </p:pic>
      <p:sp>
        <p:nvSpPr>
          <p:cNvPr id="623" name="CustomShape 48"/>
          <p:cNvSpPr/>
          <p:nvPr/>
        </p:nvSpPr>
        <p:spPr>
          <a:xfrm>
            <a:off x="51480" y="573120"/>
            <a:ext cx="99021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Mu Sigma partnership adds value in 3 ways: Delivery Velocity, Reusable Assets, and Capability Building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193320" y="156600"/>
            <a:ext cx="926136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CPG is moving from traditional survey based methods to understand consumers to a holistic survey and social listening methodologies</a:t>
            </a:r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625" name="Chart 7"/>
          <p:cNvGraphicFramePr/>
          <p:nvPr/>
        </p:nvGraphicFramePr>
        <p:xfrm>
          <a:off x="-379800" y="1419480"/>
          <a:ext cx="3656880" cy="219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26" name="Chart 9"/>
          <p:cNvGraphicFramePr/>
          <p:nvPr/>
        </p:nvGraphicFramePr>
        <p:xfrm>
          <a:off x="-263880" y="4325040"/>
          <a:ext cx="3656880" cy="219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7" name="CustomShape 2"/>
          <p:cNvSpPr/>
          <p:nvPr/>
        </p:nvSpPr>
        <p:spPr>
          <a:xfrm>
            <a:off x="3116520" y="2644560"/>
            <a:ext cx="6618960" cy="104184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Analytics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3116520" y="1260720"/>
            <a:ext cx="6618960" cy="1041840"/>
          </a:xfrm>
          <a:prstGeom prst="roundRect">
            <a:avLst>
              <a:gd name="adj" fmla="val 16667"/>
            </a:avLst>
          </a:prstGeom>
          <a:solidFill>
            <a:srgbClr val="ff2f2f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Decision Spine, Visualization &amp; Reporting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116520" y="3990240"/>
            <a:ext cx="6618960" cy="1041840"/>
          </a:xfrm>
          <a:prstGeom prst="roundRect">
            <a:avLst>
              <a:gd name="adj" fmla="val 16667"/>
            </a:avLst>
          </a:prstGeom>
          <a:solidFill>
            <a:srgbClr val="f5a10b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Data Storage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3116520" y="5335560"/>
            <a:ext cx="6618960" cy="1041840"/>
          </a:xfrm>
          <a:prstGeom prst="roundRect">
            <a:avLst>
              <a:gd name="adj" fmla="val 16667"/>
            </a:avLst>
          </a:prstGeom>
          <a:solidFill>
            <a:srgbClr val="3333ff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Database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670560" y="236376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7"/>
          <p:cNvSpPr/>
          <p:nvPr/>
        </p:nvSpPr>
        <p:spPr>
          <a:xfrm>
            <a:off x="3670560" y="372420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"/>
          <p:cNvSpPr/>
          <p:nvPr/>
        </p:nvSpPr>
        <p:spPr>
          <a:xfrm>
            <a:off x="3670560" y="506088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9"/>
          <p:cNvSpPr/>
          <p:nvPr/>
        </p:nvSpPr>
        <p:spPr>
          <a:xfrm>
            <a:off x="5357520" y="227196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 Cases: Incidence, Equity, Motivation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35" name="CustomShape 10"/>
          <p:cNvSpPr/>
          <p:nvPr/>
        </p:nvSpPr>
        <p:spPr>
          <a:xfrm>
            <a:off x="5357520" y="364752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Powered by AI, to equalize and fuse disparate data sets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36" name="CustomShape 11"/>
          <p:cNvSpPr/>
          <p:nvPr/>
        </p:nvSpPr>
        <p:spPr>
          <a:xfrm>
            <a:off x="5357520" y="500580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en-IN" sz="11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TCCC Data Lake</a:t>
            </a: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 and elsewhere, QC and loading of data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37" name="CustomShape 12"/>
          <p:cNvSpPr/>
          <p:nvPr/>
        </p:nvSpPr>
        <p:spPr>
          <a:xfrm>
            <a:off x="4494600" y="6364080"/>
            <a:ext cx="3884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Sources: Sales Data, Search Data, CRM, Customer Metrics, Passive, Social, Location, Trends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38" name="CustomShape 13"/>
          <p:cNvSpPr/>
          <p:nvPr/>
        </p:nvSpPr>
        <p:spPr>
          <a:xfrm rot="5400000">
            <a:off x="820440" y="3688560"/>
            <a:ext cx="703080" cy="5536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39" name="Line 14"/>
          <p:cNvSpPr/>
          <p:nvPr/>
        </p:nvSpPr>
        <p:spPr>
          <a:xfrm>
            <a:off x="2903040" y="1101240"/>
            <a:ext cx="360" cy="5362200"/>
          </a:xfrm>
          <a:prstGeom prst="line">
            <a:avLst/>
          </a:prstGeom>
          <a:ln cap="rnd" w="28440">
            <a:solidFill>
              <a:schemeClr val="bg1">
                <a:lumMod val="75000"/>
              </a:schemeClr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5"/>
          <p:cNvSpPr/>
          <p:nvPr/>
        </p:nvSpPr>
        <p:spPr>
          <a:xfrm>
            <a:off x="568440" y="998280"/>
            <a:ext cx="1566720" cy="23112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Survey Spend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41" name="CustomShape 16"/>
          <p:cNvSpPr/>
          <p:nvPr/>
        </p:nvSpPr>
        <p:spPr>
          <a:xfrm>
            <a:off x="5303520" y="1000800"/>
            <a:ext cx="2742480" cy="23112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and Reporting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42" name="CustomShape 17"/>
          <p:cNvSpPr/>
          <p:nvPr/>
        </p:nvSpPr>
        <p:spPr>
          <a:xfrm>
            <a:off x="9264240" y="236376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8"/>
          <p:cNvSpPr/>
          <p:nvPr/>
        </p:nvSpPr>
        <p:spPr>
          <a:xfrm>
            <a:off x="9264240" y="372420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9"/>
          <p:cNvSpPr/>
          <p:nvPr/>
        </p:nvSpPr>
        <p:spPr>
          <a:xfrm>
            <a:off x="9264240" y="506088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812520" y="651600"/>
            <a:ext cx="8969400" cy="84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Capability mindset is very important while starting a transformation journey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5706720" y="1635120"/>
            <a:ext cx="2519280" cy="4181040"/>
          </a:xfrm>
          <a:prstGeom prst="rect">
            <a:avLst/>
          </a:prstGeom>
          <a:solidFill>
            <a:srgbClr val="8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3"/>
          <p:cNvSpPr/>
          <p:nvPr/>
        </p:nvSpPr>
        <p:spPr>
          <a:xfrm>
            <a:off x="3474360" y="1724760"/>
            <a:ext cx="1940400" cy="532080"/>
          </a:xfrm>
          <a:prstGeom prst="rect">
            <a:avLst/>
          </a:prstGeom>
          <a:solidFill>
            <a:srgbClr val="e2e1c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301"/>
              </a:spcBef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Tool Mindset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5994360" y="1719000"/>
            <a:ext cx="1941840" cy="53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301"/>
              </a:spcBef>
            </a:pPr>
            <a:r>
              <a:rPr b="1" lang="en-IN" sz="1300" spc="-1" strike="noStrike">
                <a:solidFill>
                  <a:srgbClr val="ffffff"/>
                </a:solidFill>
                <a:latin typeface="Arial"/>
                <a:ea typeface="DejaVu Sans"/>
              </a:rPr>
              <a:t>Capability Mindset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649" name="CustomShape 5"/>
          <p:cNvSpPr/>
          <p:nvPr/>
        </p:nvSpPr>
        <p:spPr>
          <a:xfrm>
            <a:off x="1415520" y="2876400"/>
            <a:ext cx="1649880" cy="5320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Standard IT Solutions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0" name="CustomShape 6"/>
          <p:cNvSpPr/>
          <p:nvPr/>
        </p:nvSpPr>
        <p:spPr>
          <a:xfrm>
            <a:off x="1415520" y="3454920"/>
            <a:ext cx="1649880" cy="5320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Scope for </a:t>
            </a:r>
            <a:br/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Adjacent Problems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1" name="CustomShape 7"/>
          <p:cNvSpPr/>
          <p:nvPr/>
        </p:nvSpPr>
        <p:spPr>
          <a:xfrm>
            <a:off x="1415520" y="4033800"/>
            <a:ext cx="1649880" cy="5320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Dealing with Ambiguity  &amp; Flexibility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2" name="CustomShape 8"/>
          <p:cNvSpPr/>
          <p:nvPr/>
        </p:nvSpPr>
        <p:spPr>
          <a:xfrm>
            <a:off x="1415520" y="4612320"/>
            <a:ext cx="1649880" cy="5320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Total Cost of Ownership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3" name="CustomShape 9"/>
          <p:cNvSpPr/>
          <p:nvPr/>
        </p:nvSpPr>
        <p:spPr>
          <a:xfrm>
            <a:off x="1418400" y="5145120"/>
            <a:ext cx="1646640" cy="6706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Corporate initiatives integration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4" name="CustomShape 10"/>
          <p:cNvSpPr/>
          <p:nvPr/>
        </p:nvSpPr>
        <p:spPr>
          <a:xfrm>
            <a:off x="1415520" y="2297880"/>
            <a:ext cx="1649880" cy="532080"/>
          </a:xfrm>
          <a:prstGeom prst="rect">
            <a:avLst/>
          </a:prstGeom>
          <a:solidFill>
            <a:srgbClr val="006666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9680" rIns="49680" tIns="49680" bIns="49680" anchor="ctr"/>
          <a:p>
            <a:pPr algn="ctr">
              <a:lnSpc>
                <a:spcPct val="100000"/>
              </a:lnSpc>
              <a:spcBef>
                <a:spcPts val="1083"/>
              </a:spcBef>
            </a:pPr>
            <a:r>
              <a:rPr b="1" lang="en-IN" sz="1090" spc="-1" strike="noStrike">
                <a:solidFill>
                  <a:srgbClr val="ffffff"/>
                </a:solidFill>
                <a:latin typeface="Arial"/>
                <a:ea typeface="DejaVu Sans"/>
              </a:rPr>
              <a:t>Design Abstraction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5" name="CustomShape 11"/>
          <p:cNvSpPr/>
          <p:nvPr/>
        </p:nvSpPr>
        <p:spPr>
          <a:xfrm>
            <a:off x="3264120" y="2297880"/>
            <a:ext cx="235944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ffc000"/>
                </a:solidFill>
                <a:latin typeface="Arial"/>
                <a:ea typeface="DejaVu Sans"/>
              </a:rPr>
              <a:t>Moderate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(built for specificity)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56" name="CustomShape 12"/>
          <p:cNvSpPr/>
          <p:nvPr/>
        </p:nvSpPr>
        <p:spPr>
          <a:xfrm>
            <a:off x="5787360" y="229788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517"/>
              </a:spcBef>
            </a:pPr>
            <a:r>
              <a:rPr b="1" lang="en-IN" sz="1190" spc="-1" strike="noStrike">
                <a:solidFill>
                  <a:srgbClr val="00b05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090" spc="-1" strike="noStrike">
                <a:solidFill>
                  <a:srgbClr val="595959"/>
                </a:solidFill>
                <a:latin typeface="Arial"/>
                <a:ea typeface="DejaVu Sans"/>
              </a:rPr>
              <a:t>(designed as capability)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7" name="CustomShape 13"/>
          <p:cNvSpPr/>
          <p:nvPr/>
        </p:nvSpPr>
        <p:spPr>
          <a:xfrm>
            <a:off x="3264120" y="2876400"/>
            <a:ext cx="235944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00b05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(standard and transactional)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58" name="CustomShape 14"/>
          <p:cNvSpPr/>
          <p:nvPr/>
        </p:nvSpPr>
        <p:spPr>
          <a:xfrm>
            <a:off x="5787360" y="287640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517"/>
              </a:spcBef>
            </a:pPr>
            <a:r>
              <a:rPr b="1" lang="en-IN" sz="1190" spc="-1" strike="noStrike">
                <a:solidFill>
                  <a:srgbClr val="ff0000"/>
                </a:solidFill>
                <a:latin typeface="Arial"/>
                <a:ea typeface="DejaVu Sans"/>
              </a:rPr>
              <a:t>Low</a:t>
            </a:r>
            <a:br/>
            <a:r>
              <a:rPr b="0" i="1" lang="en-IN" sz="1090" spc="-1" strike="noStrike">
                <a:solidFill>
                  <a:srgbClr val="595959"/>
                </a:solidFill>
                <a:latin typeface="Arial"/>
                <a:ea typeface="DejaVu Sans"/>
              </a:rPr>
              <a:t>(custom and strategic)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59" name="CustomShape 15"/>
          <p:cNvSpPr/>
          <p:nvPr/>
        </p:nvSpPr>
        <p:spPr>
          <a:xfrm>
            <a:off x="3264120" y="3454920"/>
            <a:ext cx="235944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ff0000"/>
                </a:solidFill>
                <a:latin typeface="Arial"/>
                <a:ea typeface="DejaVu Sans"/>
              </a:rPr>
              <a:t>Low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(limited options; can’t add more)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60" name="CustomShape 16"/>
          <p:cNvSpPr/>
          <p:nvPr/>
        </p:nvSpPr>
        <p:spPr>
          <a:xfrm>
            <a:off x="5787360" y="345492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740" spc="-1" strike="noStrike">
                <a:solidFill>
                  <a:srgbClr val="00b05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090" spc="-1" strike="noStrike">
                <a:solidFill>
                  <a:srgbClr val="595959"/>
                </a:solidFill>
                <a:latin typeface="Arial"/>
                <a:ea typeface="DejaVu Sans"/>
              </a:rPr>
              <a:t>(can add more options on the fly)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61" name="CustomShape 17"/>
          <p:cNvSpPr/>
          <p:nvPr/>
        </p:nvSpPr>
        <p:spPr>
          <a:xfrm>
            <a:off x="3264120" y="4033800"/>
            <a:ext cx="235944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ff0000"/>
                </a:solidFill>
                <a:latin typeface="Arial"/>
                <a:ea typeface="DejaVu Sans"/>
              </a:rPr>
              <a:t>Low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(low context switching, not flexible)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62" name="CustomShape 18"/>
          <p:cNvSpPr/>
          <p:nvPr/>
        </p:nvSpPr>
        <p:spPr>
          <a:xfrm>
            <a:off x="5787360" y="403380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740" spc="-1" strike="noStrike">
                <a:solidFill>
                  <a:srgbClr val="00b05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(ability to adapt; handle new context 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63" name="CustomShape 19"/>
          <p:cNvSpPr/>
          <p:nvPr/>
        </p:nvSpPr>
        <p:spPr>
          <a:xfrm>
            <a:off x="3264120" y="4612320"/>
            <a:ext cx="235944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ff000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(scaling is expensive)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64" name="CustomShape 20"/>
          <p:cNvSpPr/>
          <p:nvPr/>
        </p:nvSpPr>
        <p:spPr>
          <a:xfrm>
            <a:off x="5787360" y="461232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740" spc="-1" strike="noStrike">
                <a:solidFill>
                  <a:srgbClr val="00b050"/>
                </a:solidFill>
                <a:latin typeface="Arial"/>
                <a:ea typeface="DejaVu Sans"/>
              </a:rPr>
              <a:t>Low</a:t>
            </a:r>
            <a:br/>
            <a:r>
              <a:rPr b="0" i="1" lang="en-IN" sz="1090" spc="-1" strike="noStrike">
                <a:solidFill>
                  <a:srgbClr val="595959"/>
                </a:solidFill>
                <a:latin typeface="Arial"/>
                <a:ea typeface="DejaVu Sans"/>
              </a:rPr>
              <a:t>(scaling is efficient and economical)</a:t>
            </a:r>
            <a:endParaRPr b="0" lang="en-IN" sz="1090" spc="-1" strike="noStrike">
              <a:latin typeface="Arial"/>
            </a:endParaRPr>
          </a:p>
        </p:txBody>
      </p:sp>
      <p:sp>
        <p:nvSpPr>
          <p:cNvPr id="665" name="CustomShape 21"/>
          <p:cNvSpPr/>
          <p:nvPr/>
        </p:nvSpPr>
        <p:spPr>
          <a:xfrm>
            <a:off x="3264120" y="5190840"/>
            <a:ext cx="2359440" cy="624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190" spc="-1" strike="noStrike">
                <a:solidFill>
                  <a:srgbClr val="ff0000"/>
                </a:solidFill>
                <a:latin typeface="Arial"/>
                <a:ea typeface="DejaVu Sans"/>
              </a:rPr>
              <a:t>Low</a:t>
            </a:r>
            <a:br/>
            <a:r>
              <a:rPr b="0" i="1" lang="en-IN" sz="1140" spc="-1" strike="noStrike">
                <a:solidFill>
                  <a:srgbClr val="595959"/>
                </a:solidFill>
                <a:latin typeface="Arial"/>
                <a:ea typeface="DejaVu Sans"/>
              </a:rPr>
              <a:t>(low  organizational synergy)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666" name="CustomShape 22"/>
          <p:cNvSpPr/>
          <p:nvPr/>
        </p:nvSpPr>
        <p:spPr>
          <a:xfrm>
            <a:off x="5787360" y="5190840"/>
            <a:ext cx="2356200" cy="53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49680" rIns="49680" tIns="49680" bIns="49680" anchor="ctr"/>
          <a:p>
            <a:pPr algn="ctr">
              <a:lnSpc>
                <a:spcPct val="100000"/>
              </a:lnSpc>
              <a:spcBef>
                <a:spcPts val="1732"/>
              </a:spcBef>
            </a:pPr>
            <a:r>
              <a:rPr b="1" lang="en-IN" sz="1740" spc="-1" strike="noStrike">
                <a:solidFill>
                  <a:srgbClr val="00b050"/>
                </a:solidFill>
                <a:latin typeface="Arial"/>
                <a:ea typeface="DejaVu Sans"/>
              </a:rPr>
              <a:t>High</a:t>
            </a:r>
            <a:br/>
            <a:r>
              <a:rPr b="0" i="1" lang="en-IN" sz="1090" spc="-1" strike="noStrike">
                <a:solidFill>
                  <a:srgbClr val="595959"/>
                </a:solidFill>
                <a:latin typeface="Arial"/>
                <a:ea typeface="DejaVu Sans"/>
              </a:rPr>
              <a:t>(high organizational synergies)</a:t>
            </a:r>
            <a:endParaRPr b="0" lang="en-IN" sz="109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icture 4" descr=""/>
          <p:cNvPicPr/>
          <p:nvPr/>
        </p:nvPicPr>
        <p:blipFill>
          <a:blip r:embed="rId1"/>
          <a:stretch/>
        </p:blipFill>
        <p:spPr>
          <a:xfrm>
            <a:off x="604080" y="1818360"/>
            <a:ext cx="4453200" cy="3730680"/>
          </a:xfrm>
          <a:prstGeom prst="rect">
            <a:avLst/>
          </a:prstGeom>
          <a:ln>
            <a:noFill/>
          </a:ln>
        </p:spPr>
      </p:pic>
      <p:graphicFrame>
        <p:nvGraphicFramePr>
          <p:cNvPr id="668" name="Table 1"/>
          <p:cNvGraphicFramePr/>
          <p:nvPr/>
        </p:nvGraphicFramePr>
        <p:xfrm>
          <a:off x="5187240" y="1893600"/>
          <a:ext cx="4187160" cy="3580560"/>
        </p:xfrm>
        <a:graphic>
          <a:graphicData uri="http://schemas.openxmlformats.org/drawingml/2006/table">
            <a:tbl>
              <a:tblPr/>
              <a:tblGrid>
                <a:gridCol w="576000"/>
                <a:gridCol w="910080"/>
                <a:gridCol w="2701440"/>
              </a:tblGrid>
              <a:tr h="433440"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3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FY 'XX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3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Phase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786600"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2"/>
                        </a:rPr>
                        <a:t>Prototype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Building the base for trade promotion optimization journey for selected customer and selected  region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</a:tr>
              <a:tr h="786600"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3"/>
                        </a:rPr>
                        <a:t>Start-up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Building the end to end optimization tool for trade promotions for selected  customer all regions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</a:tr>
              <a:tr h="786600"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4"/>
                        </a:rPr>
                        <a:t>Ramp-up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Scaling the end to end TPO tool to a channel for all regions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</a:tr>
              <a:tr h="787680">
                <a:tc>
                  <a:txBody>
                    <a:bodyPr lIns="5040" rIns="5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04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5"/>
                        </a:rPr>
                        <a:t>Steady State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 lIns="75600" rIns="50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Rolling out the TPO engine for the entire spectrum 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75600" marR="5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7e7"/>
                    </a:solidFill>
                  </a:tcPr>
                </a:tc>
              </a:tr>
            </a:tbl>
          </a:graphicData>
        </a:graphic>
      </p:graphicFrame>
      <p:sp>
        <p:nvSpPr>
          <p:cNvPr id="669" name="CustomShape 2"/>
          <p:cNvSpPr/>
          <p:nvPr/>
        </p:nvSpPr>
        <p:spPr>
          <a:xfrm>
            <a:off x="410760" y="982800"/>
            <a:ext cx="785268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950" spc="-1" strike="noStrike">
                <a:solidFill>
                  <a:srgbClr val="525252"/>
                </a:solidFill>
                <a:latin typeface="Arial"/>
                <a:ea typeface="DejaVu Sans"/>
              </a:rPr>
              <a:t>TPO - Transformation Playbook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7629120" y="618840"/>
            <a:ext cx="3186000" cy="333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59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Placeholder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1600200" y="1219320"/>
            <a:ext cx="67050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Appendix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0" y="1105200"/>
            <a:ext cx="9902160" cy="55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b="0" lang="en-IN" sz="1520" spc="-1" strike="noStrike">
                <a:solidFill>
                  <a:srgbClr val="000000"/>
                </a:solidFill>
                <a:latin typeface="Arial"/>
                <a:ea typeface="DejaVu Sans"/>
              </a:rPr>
              <a:t>We often expect our promotions to do everything, but in reality, they pull different levers to drive the overall the success of our joint business goals </a:t>
            </a:r>
            <a:endParaRPr b="0" lang="en-IN" sz="1520" spc="-1" strike="noStrike">
              <a:latin typeface="Arial"/>
            </a:endParaRPr>
          </a:p>
        </p:txBody>
      </p:sp>
      <p:pic>
        <p:nvPicPr>
          <p:cNvPr id="673" name="Picture 43" descr=""/>
          <p:cNvPicPr/>
          <p:nvPr/>
        </p:nvPicPr>
        <p:blipFill>
          <a:blip r:embed="rId1"/>
          <a:stretch/>
        </p:blipFill>
        <p:spPr>
          <a:xfrm>
            <a:off x="0" y="2099160"/>
            <a:ext cx="9941760" cy="3901680"/>
          </a:xfrm>
          <a:prstGeom prst="rect">
            <a:avLst/>
          </a:prstGeom>
          <a:ln>
            <a:noFill/>
          </a:ln>
        </p:spPr>
      </p:pic>
      <p:sp>
        <p:nvSpPr>
          <p:cNvPr id="674" name="CustomShape 2"/>
          <p:cNvSpPr/>
          <p:nvPr/>
        </p:nvSpPr>
        <p:spPr>
          <a:xfrm>
            <a:off x="0" y="0"/>
            <a:ext cx="9344880" cy="84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Trade and revenue management can influence the following levers</a:t>
            </a:r>
            <a:endParaRPr b="0" lang="en-IN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193320" y="156600"/>
            <a:ext cx="926136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CPG is moving from traditional survey based methods to understand consumers to a holistic survey and social listening methodologies</a:t>
            </a:r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676" name="Chart 7"/>
          <p:cNvGraphicFramePr/>
          <p:nvPr/>
        </p:nvGraphicFramePr>
        <p:xfrm>
          <a:off x="-379800" y="1419480"/>
          <a:ext cx="3656880" cy="219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77" name="Chart 9"/>
          <p:cNvGraphicFramePr/>
          <p:nvPr/>
        </p:nvGraphicFramePr>
        <p:xfrm>
          <a:off x="-263880" y="4325040"/>
          <a:ext cx="3656880" cy="219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8" name="CustomShape 2"/>
          <p:cNvSpPr/>
          <p:nvPr/>
        </p:nvSpPr>
        <p:spPr>
          <a:xfrm>
            <a:off x="3116520" y="2644560"/>
            <a:ext cx="4023000" cy="104184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Analytics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3116520" y="1260720"/>
            <a:ext cx="4023000" cy="1041840"/>
          </a:xfrm>
          <a:prstGeom prst="roundRect">
            <a:avLst>
              <a:gd name="adj" fmla="val 16667"/>
            </a:avLst>
          </a:prstGeom>
          <a:solidFill>
            <a:srgbClr val="ff2f2f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Decision Spine, Visualization &amp; Reporting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3116520" y="3990240"/>
            <a:ext cx="4023000" cy="1041840"/>
          </a:xfrm>
          <a:prstGeom prst="roundRect">
            <a:avLst>
              <a:gd name="adj" fmla="val 16667"/>
            </a:avLst>
          </a:prstGeom>
          <a:solidFill>
            <a:srgbClr val="f5a10b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Data Storage Layer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3116520" y="5335560"/>
            <a:ext cx="4023000" cy="1041840"/>
          </a:xfrm>
          <a:prstGeom prst="roundRect">
            <a:avLst>
              <a:gd name="adj" fmla="val 16667"/>
            </a:avLst>
          </a:prstGeom>
          <a:solidFill>
            <a:srgbClr val="3333ff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  <a:scene3d>
            <a:camera prst="perspectiveRelaxedModerately"/>
            <a:lightRig dir="t" rig="flood">
              <a:rot lat="0" lon="0" rev="13800000"/>
            </a:lightRig>
          </a:scene3d>
          <a:sp3d extrusionH="107950" prstMaterial="plastic">
            <a:bevelT prst="artDeco" w="8255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b="1" lang="en-IN" sz="2100" spc="-1" strike="noStrike">
                <a:solidFill>
                  <a:srgbClr val="ffffff"/>
                </a:solidFill>
                <a:latin typeface="Arial"/>
                <a:ea typeface="DejaVu Sans"/>
              </a:rPr>
              <a:t>Database Layer</a:t>
            </a:r>
            <a:endParaRPr b="0" lang="en-IN" sz="2100" spc="-1" strike="noStrike">
              <a:latin typeface="Arial"/>
            </a:endParaRPr>
          </a:p>
        </p:txBody>
      </p:sp>
      <p:graphicFrame>
        <p:nvGraphicFramePr>
          <p:cNvPr id="682" name="Table 6"/>
          <p:cNvGraphicFramePr/>
          <p:nvPr/>
        </p:nvGraphicFramePr>
        <p:xfrm>
          <a:off x="7276680" y="1458720"/>
          <a:ext cx="2503800" cy="740880"/>
        </p:xfrm>
        <a:graphic>
          <a:graphicData uri="http://schemas.openxmlformats.org/drawingml/2006/table">
            <a:tbl>
              <a:tblPr/>
              <a:tblGrid>
                <a:gridCol w="1252080"/>
                <a:gridCol w="125208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Descriptive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Deterministic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Predictive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3" name="Table 7"/>
          <p:cNvGraphicFramePr/>
          <p:nvPr/>
        </p:nvGraphicFramePr>
        <p:xfrm>
          <a:off x="7276680" y="2820240"/>
          <a:ext cx="2529360" cy="740880"/>
        </p:xfrm>
        <a:graphic>
          <a:graphicData uri="http://schemas.openxmlformats.org/drawingml/2006/table">
            <a:tbl>
              <a:tblPr/>
              <a:tblGrid>
                <a:gridCol w="1264680"/>
                <a:gridCol w="1265040"/>
              </a:tblGrid>
              <a:tr h="375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Harmonization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Connection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Fusion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AI, ML, DL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4" name="Table 8"/>
          <p:cNvGraphicFramePr/>
          <p:nvPr/>
        </p:nvGraphicFramePr>
        <p:xfrm>
          <a:off x="7276680" y="4187880"/>
          <a:ext cx="2488680" cy="740880"/>
        </p:xfrm>
        <a:graphic>
          <a:graphicData uri="http://schemas.openxmlformats.org/drawingml/2006/table">
            <a:tbl>
              <a:tblPr/>
              <a:tblGrid>
                <a:gridCol w="1244520"/>
                <a:gridCol w="1244520"/>
              </a:tblGrid>
              <a:tr h="375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Access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Maintenance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Governance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Security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5" name="Table 9"/>
          <p:cNvGraphicFramePr/>
          <p:nvPr/>
        </p:nvGraphicFramePr>
        <p:xfrm>
          <a:off x="7276680" y="5546160"/>
          <a:ext cx="2488680" cy="740880"/>
        </p:xfrm>
        <a:graphic>
          <a:graphicData uri="http://schemas.openxmlformats.org/drawingml/2006/table">
            <a:tbl>
              <a:tblPr/>
              <a:tblGrid>
                <a:gridCol w="1244520"/>
                <a:gridCol w="12445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Acquisition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Ingestion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Cleaning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Ontology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6" name="CustomShape 10"/>
          <p:cNvSpPr/>
          <p:nvPr/>
        </p:nvSpPr>
        <p:spPr>
          <a:xfrm>
            <a:off x="3670560" y="237384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1"/>
          <p:cNvSpPr/>
          <p:nvPr/>
        </p:nvSpPr>
        <p:spPr>
          <a:xfrm>
            <a:off x="6630480" y="237816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2"/>
          <p:cNvSpPr/>
          <p:nvPr/>
        </p:nvSpPr>
        <p:spPr>
          <a:xfrm>
            <a:off x="3670560" y="373392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3"/>
          <p:cNvSpPr/>
          <p:nvPr/>
        </p:nvSpPr>
        <p:spPr>
          <a:xfrm>
            <a:off x="3670560" y="507096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4"/>
          <p:cNvSpPr/>
          <p:nvPr/>
        </p:nvSpPr>
        <p:spPr>
          <a:xfrm>
            <a:off x="6626160" y="373392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5"/>
          <p:cNvSpPr/>
          <p:nvPr/>
        </p:nvSpPr>
        <p:spPr>
          <a:xfrm>
            <a:off x="6626160" y="507096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pattFill prst="openDmnd">
            <a:fgClr>
              <a:srgbClr val="0000ff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6"/>
          <p:cNvSpPr/>
          <p:nvPr/>
        </p:nvSpPr>
        <p:spPr>
          <a:xfrm>
            <a:off x="3902400" y="227088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 Cases: Incidence, Equity, Motivation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93" name="CustomShape 17"/>
          <p:cNvSpPr/>
          <p:nvPr/>
        </p:nvSpPr>
        <p:spPr>
          <a:xfrm>
            <a:off x="3902400" y="364752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Powered by AI, to equalize and fuse disparate data sets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94" name="CustomShape 18"/>
          <p:cNvSpPr/>
          <p:nvPr/>
        </p:nvSpPr>
        <p:spPr>
          <a:xfrm>
            <a:off x="3986640" y="5005800"/>
            <a:ext cx="2536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en-IN" sz="11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TCCC Data Lake</a:t>
            </a: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 and elsewhere, QC and loading of data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95" name="CustomShape 19"/>
          <p:cNvSpPr/>
          <p:nvPr/>
        </p:nvSpPr>
        <p:spPr>
          <a:xfrm>
            <a:off x="3116520" y="6364080"/>
            <a:ext cx="4035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Sources: Sales Data, Search Data, CRM, Customer Metrics, Passive, Social, Location, Trends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96" name="CustomShape 20"/>
          <p:cNvSpPr/>
          <p:nvPr/>
        </p:nvSpPr>
        <p:spPr>
          <a:xfrm rot="5400000">
            <a:off x="820440" y="3688560"/>
            <a:ext cx="703080" cy="5536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97" name="Line 21"/>
          <p:cNvSpPr/>
          <p:nvPr/>
        </p:nvSpPr>
        <p:spPr>
          <a:xfrm>
            <a:off x="2903040" y="1101240"/>
            <a:ext cx="360" cy="5362200"/>
          </a:xfrm>
          <a:prstGeom prst="line">
            <a:avLst/>
          </a:prstGeom>
          <a:ln cap="rnd" w="28440">
            <a:solidFill>
              <a:schemeClr val="bg1">
                <a:lumMod val="75000"/>
              </a:schemeClr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2"/>
          <p:cNvSpPr/>
          <p:nvPr/>
        </p:nvSpPr>
        <p:spPr>
          <a:xfrm>
            <a:off x="568440" y="1134720"/>
            <a:ext cx="1566720" cy="23112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Survey Spend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9" name="CustomShape 23"/>
          <p:cNvSpPr/>
          <p:nvPr/>
        </p:nvSpPr>
        <p:spPr>
          <a:xfrm>
            <a:off x="5637240" y="1027080"/>
            <a:ext cx="2742480" cy="23112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and Reporting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107640" y="531360"/>
            <a:ext cx="898452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Strategic Revenue Management could benefit from advanced analytical capabilities and support from the RGM team of a leading beverage manufacturer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701" name="Group 2"/>
          <p:cNvGrpSpPr/>
          <p:nvPr/>
        </p:nvGrpSpPr>
        <p:grpSpPr>
          <a:xfrm>
            <a:off x="133200" y="1414080"/>
            <a:ext cx="9588960" cy="978480"/>
            <a:chOff x="133200" y="1414080"/>
            <a:chExt cx="9588960" cy="978480"/>
          </a:xfrm>
        </p:grpSpPr>
        <p:sp>
          <p:nvSpPr>
            <p:cNvPr id="702" name="CustomShape 3"/>
            <p:cNvSpPr/>
            <p:nvPr/>
          </p:nvSpPr>
          <p:spPr>
            <a:xfrm>
              <a:off x="133200" y="1414080"/>
              <a:ext cx="9588960" cy="978480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4"/>
            <p:cNvSpPr/>
            <p:nvPr/>
          </p:nvSpPr>
          <p:spPr>
            <a:xfrm>
              <a:off x="3007440" y="1850400"/>
              <a:ext cx="3865680" cy="333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59"/>
                </a:spcBef>
              </a:pPr>
              <a:r>
                <a:rPr b="1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Strategic Revenue Management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704" name="CustomShape 5"/>
          <p:cNvSpPr/>
          <p:nvPr/>
        </p:nvSpPr>
        <p:spPr>
          <a:xfrm>
            <a:off x="599040" y="4936680"/>
            <a:ext cx="8847720" cy="3045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2556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" name="CustomShape 6"/>
          <p:cNvSpPr/>
          <p:nvPr/>
        </p:nvSpPr>
        <p:spPr>
          <a:xfrm>
            <a:off x="3437640" y="4912920"/>
            <a:ext cx="3175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Analytical Capabilities Required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290880" y="2430000"/>
            <a:ext cx="87480" cy="28339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8"/>
          <p:cNvSpPr/>
          <p:nvPr/>
        </p:nvSpPr>
        <p:spPr>
          <a:xfrm>
            <a:off x="9634680" y="2430000"/>
            <a:ext cx="87480" cy="28339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8" name="Group 9"/>
          <p:cNvGrpSpPr/>
          <p:nvPr/>
        </p:nvGrpSpPr>
        <p:grpSpPr>
          <a:xfrm>
            <a:off x="109800" y="1260000"/>
            <a:ext cx="3147480" cy="820080"/>
            <a:chOff x="109800" y="1260000"/>
            <a:chExt cx="3147480" cy="820080"/>
          </a:xfrm>
        </p:grpSpPr>
        <p:sp>
          <p:nvSpPr>
            <p:cNvPr id="709" name="CustomShape 10"/>
            <p:cNvSpPr/>
            <p:nvPr/>
          </p:nvSpPr>
          <p:spPr>
            <a:xfrm>
              <a:off x="109800" y="1260000"/>
              <a:ext cx="2344320" cy="82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59"/>
                </a:spcBef>
              </a:pPr>
              <a:r>
                <a:rPr b="1" lang="en-IN" sz="160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Federated analytical capability to drive business growth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10" name="Line 11"/>
            <p:cNvSpPr/>
            <p:nvPr/>
          </p:nvSpPr>
          <p:spPr>
            <a:xfrm>
              <a:off x="2057040" y="1786320"/>
              <a:ext cx="1200240" cy="202680"/>
            </a:xfrm>
            <a:prstGeom prst="line">
              <a:avLst/>
            </a:prstGeom>
            <a:ln w="6480">
              <a:solidFill>
                <a:srgbClr val="92d0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1" name="CustomShape 12"/>
          <p:cNvSpPr/>
          <p:nvPr/>
        </p:nvSpPr>
        <p:spPr>
          <a:xfrm>
            <a:off x="290880" y="5392080"/>
            <a:ext cx="9459720" cy="86724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2" name="Group 13"/>
          <p:cNvGrpSpPr/>
          <p:nvPr/>
        </p:nvGrpSpPr>
        <p:grpSpPr>
          <a:xfrm>
            <a:off x="668160" y="5543280"/>
            <a:ext cx="1227960" cy="556560"/>
            <a:chOff x="668160" y="5543280"/>
            <a:chExt cx="1227960" cy="556560"/>
          </a:xfrm>
        </p:grpSpPr>
        <p:sp>
          <p:nvSpPr>
            <p:cNvPr id="713" name="CustomShape 14"/>
            <p:cNvSpPr/>
            <p:nvPr/>
          </p:nvSpPr>
          <p:spPr>
            <a:xfrm>
              <a:off x="668160" y="5543280"/>
              <a:ext cx="1227960" cy="55656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5"/>
            <p:cNvSpPr/>
            <p:nvPr/>
          </p:nvSpPr>
          <p:spPr>
            <a:xfrm>
              <a:off x="744480" y="5562720"/>
              <a:ext cx="1117440" cy="49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Sources of Growth</a:t>
              </a:r>
              <a:endParaRPr b="0" lang="en-IN" sz="1340" spc="-1" strike="noStrike">
                <a:latin typeface="Arial"/>
              </a:endParaRPr>
            </a:p>
          </p:txBody>
        </p:sp>
      </p:grpSp>
      <p:grpSp>
        <p:nvGrpSpPr>
          <p:cNvPr id="715" name="Group 16"/>
          <p:cNvGrpSpPr/>
          <p:nvPr/>
        </p:nvGrpSpPr>
        <p:grpSpPr>
          <a:xfrm>
            <a:off x="2025360" y="5546160"/>
            <a:ext cx="1462320" cy="541080"/>
            <a:chOff x="2025360" y="5546160"/>
            <a:chExt cx="1462320" cy="541080"/>
          </a:xfrm>
        </p:grpSpPr>
        <p:sp>
          <p:nvSpPr>
            <p:cNvPr id="716" name="CustomShape 17"/>
            <p:cNvSpPr/>
            <p:nvPr/>
          </p:nvSpPr>
          <p:spPr>
            <a:xfrm>
              <a:off x="2025360" y="5546880"/>
              <a:ext cx="1462320" cy="54036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18"/>
            <p:cNvSpPr/>
            <p:nvPr/>
          </p:nvSpPr>
          <p:spPr>
            <a:xfrm>
              <a:off x="2116440" y="5546160"/>
              <a:ext cx="1335600" cy="49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Scenario Planning</a:t>
              </a:r>
              <a:endParaRPr b="0" lang="en-IN" sz="1340" spc="-1" strike="noStrike">
                <a:latin typeface="Arial"/>
              </a:endParaRPr>
            </a:p>
          </p:txBody>
        </p:sp>
      </p:grpSp>
      <p:grpSp>
        <p:nvGrpSpPr>
          <p:cNvPr id="718" name="Group 19"/>
          <p:cNvGrpSpPr/>
          <p:nvPr/>
        </p:nvGrpSpPr>
        <p:grpSpPr>
          <a:xfrm>
            <a:off x="3664440" y="5546160"/>
            <a:ext cx="1462320" cy="536760"/>
            <a:chOff x="3664440" y="5546160"/>
            <a:chExt cx="1462320" cy="536760"/>
          </a:xfrm>
        </p:grpSpPr>
        <p:sp>
          <p:nvSpPr>
            <p:cNvPr id="719" name="CustomShape 20"/>
            <p:cNvSpPr/>
            <p:nvPr/>
          </p:nvSpPr>
          <p:spPr>
            <a:xfrm>
              <a:off x="3745080" y="5546880"/>
              <a:ext cx="1306440" cy="53604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21"/>
            <p:cNvSpPr/>
            <p:nvPr/>
          </p:nvSpPr>
          <p:spPr>
            <a:xfrm>
              <a:off x="3664440" y="5546160"/>
              <a:ext cx="1462320" cy="49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Sales Driver Analytics</a:t>
              </a:r>
              <a:endParaRPr b="0" lang="en-IN" sz="1340" spc="-1" strike="noStrike">
                <a:latin typeface="Arial"/>
              </a:endParaRPr>
            </a:p>
          </p:txBody>
        </p:sp>
      </p:grpSp>
      <p:grpSp>
        <p:nvGrpSpPr>
          <p:cNvPr id="721" name="Group 22"/>
          <p:cNvGrpSpPr/>
          <p:nvPr/>
        </p:nvGrpSpPr>
        <p:grpSpPr>
          <a:xfrm>
            <a:off x="5158080" y="5533920"/>
            <a:ext cx="1462320" cy="536040"/>
            <a:chOff x="5158080" y="5533920"/>
            <a:chExt cx="1462320" cy="536040"/>
          </a:xfrm>
        </p:grpSpPr>
        <p:sp>
          <p:nvSpPr>
            <p:cNvPr id="722" name="CustomShape 23"/>
            <p:cNvSpPr/>
            <p:nvPr/>
          </p:nvSpPr>
          <p:spPr>
            <a:xfrm>
              <a:off x="5248440" y="5533920"/>
              <a:ext cx="1256040" cy="53604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24"/>
            <p:cNvSpPr/>
            <p:nvPr/>
          </p:nvSpPr>
          <p:spPr>
            <a:xfrm>
              <a:off x="5158080" y="5535720"/>
              <a:ext cx="1462320" cy="49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Margin Optimization</a:t>
              </a:r>
              <a:endParaRPr b="0" lang="en-IN" sz="1340" spc="-1" strike="noStrike">
                <a:latin typeface="Arial"/>
              </a:endParaRPr>
            </a:p>
          </p:txBody>
        </p:sp>
      </p:grpSp>
      <p:grpSp>
        <p:nvGrpSpPr>
          <p:cNvPr id="724" name="Group 25"/>
          <p:cNvGrpSpPr/>
          <p:nvPr/>
        </p:nvGrpSpPr>
        <p:grpSpPr>
          <a:xfrm>
            <a:off x="6666120" y="5522760"/>
            <a:ext cx="1462320" cy="535680"/>
            <a:chOff x="6666120" y="5522760"/>
            <a:chExt cx="1462320" cy="535680"/>
          </a:xfrm>
        </p:grpSpPr>
        <p:sp>
          <p:nvSpPr>
            <p:cNvPr id="725" name="CustomShape 26"/>
            <p:cNvSpPr/>
            <p:nvPr/>
          </p:nvSpPr>
          <p:spPr>
            <a:xfrm>
              <a:off x="6723720" y="5522760"/>
              <a:ext cx="1295280" cy="5356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27"/>
            <p:cNvSpPr/>
            <p:nvPr/>
          </p:nvSpPr>
          <p:spPr>
            <a:xfrm>
              <a:off x="6666120" y="5632920"/>
              <a:ext cx="14623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Personalization</a:t>
              </a:r>
              <a:endParaRPr b="0" lang="en-IN" sz="1340" spc="-1" strike="noStrike">
                <a:latin typeface="Arial"/>
              </a:endParaRPr>
            </a:p>
          </p:txBody>
        </p:sp>
      </p:grpSp>
      <p:grpSp>
        <p:nvGrpSpPr>
          <p:cNvPr id="727" name="Group 28"/>
          <p:cNvGrpSpPr/>
          <p:nvPr/>
        </p:nvGrpSpPr>
        <p:grpSpPr>
          <a:xfrm>
            <a:off x="883440" y="2489760"/>
            <a:ext cx="1496520" cy="2437560"/>
            <a:chOff x="883440" y="2489760"/>
            <a:chExt cx="1496520" cy="2437560"/>
          </a:xfrm>
        </p:grpSpPr>
        <p:sp>
          <p:nvSpPr>
            <p:cNvPr id="728" name="CustomShape 29"/>
            <p:cNvSpPr/>
            <p:nvPr/>
          </p:nvSpPr>
          <p:spPr>
            <a:xfrm>
              <a:off x="1176120" y="2489760"/>
              <a:ext cx="880560" cy="2280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30"/>
            <p:cNvSpPr/>
            <p:nvPr/>
          </p:nvSpPr>
          <p:spPr>
            <a:xfrm>
              <a:off x="883440" y="3146760"/>
              <a:ext cx="1496520" cy="6890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25560"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31"/>
            <p:cNvSpPr/>
            <p:nvPr/>
          </p:nvSpPr>
          <p:spPr>
            <a:xfrm>
              <a:off x="928800" y="3155040"/>
              <a:ext cx="14428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9"/>
                </a:spcBef>
              </a:pPr>
              <a:r>
                <a:rPr b="1" lang="en-IN" sz="14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Trade Capabilities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731" name="CustomShape 32"/>
            <p:cNvSpPr/>
            <p:nvPr/>
          </p:nvSpPr>
          <p:spPr>
            <a:xfrm>
              <a:off x="1534680" y="4605480"/>
              <a:ext cx="163080" cy="3218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2e1c0"/>
            </a:solidFill>
            <a:ln w="3240">
              <a:solidFill>
                <a:srgbClr val="8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2" name="Group 33"/>
          <p:cNvGrpSpPr/>
          <p:nvPr/>
        </p:nvGrpSpPr>
        <p:grpSpPr>
          <a:xfrm>
            <a:off x="5547960" y="2471040"/>
            <a:ext cx="1446840" cy="2437920"/>
            <a:chOff x="5547960" y="2471040"/>
            <a:chExt cx="1446840" cy="2437920"/>
          </a:xfrm>
        </p:grpSpPr>
        <p:sp>
          <p:nvSpPr>
            <p:cNvPr id="733" name="CustomShape 34"/>
            <p:cNvSpPr/>
            <p:nvPr/>
          </p:nvSpPr>
          <p:spPr>
            <a:xfrm>
              <a:off x="5794560" y="2471040"/>
              <a:ext cx="880560" cy="2280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35"/>
            <p:cNvSpPr/>
            <p:nvPr/>
          </p:nvSpPr>
          <p:spPr>
            <a:xfrm>
              <a:off x="5547960" y="3128040"/>
              <a:ext cx="1373760" cy="70668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25560"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36"/>
            <p:cNvSpPr/>
            <p:nvPr/>
          </p:nvSpPr>
          <p:spPr>
            <a:xfrm>
              <a:off x="5551920" y="3082320"/>
              <a:ext cx="1442880" cy="72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9"/>
                </a:spcBef>
              </a:pPr>
              <a:r>
                <a:rPr b="1" lang="en-IN" sz="14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Customer Decision Support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736" name="CustomShape 37"/>
            <p:cNvSpPr/>
            <p:nvPr/>
          </p:nvSpPr>
          <p:spPr>
            <a:xfrm>
              <a:off x="6153480" y="4587120"/>
              <a:ext cx="163080" cy="3218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2e1c0"/>
            </a:solidFill>
            <a:ln w="3240">
              <a:solidFill>
                <a:srgbClr val="8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38"/>
          <p:cNvGrpSpPr/>
          <p:nvPr/>
        </p:nvGrpSpPr>
        <p:grpSpPr>
          <a:xfrm>
            <a:off x="7813800" y="2471040"/>
            <a:ext cx="1530000" cy="2437920"/>
            <a:chOff x="7813800" y="2471040"/>
            <a:chExt cx="1530000" cy="2437920"/>
          </a:xfrm>
        </p:grpSpPr>
        <p:sp>
          <p:nvSpPr>
            <p:cNvPr id="738" name="CustomShape 39"/>
            <p:cNvSpPr/>
            <p:nvPr/>
          </p:nvSpPr>
          <p:spPr>
            <a:xfrm>
              <a:off x="8121240" y="2471040"/>
              <a:ext cx="880560" cy="2280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40"/>
            <p:cNvSpPr/>
            <p:nvPr/>
          </p:nvSpPr>
          <p:spPr>
            <a:xfrm>
              <a:off x="7874640" y="3112920"/>
              <a:ext cx="1373760" cy="6908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25560"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41"/>
            <p:cNvSpPr/>
            <p:nvPr/>
          </p:nvSpPr>
          <p:spPr>
            <a:xfrm>
              <a:off x="7813800" y="3210120"/>
              <a:ext cx="153000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9"/>
                </a:spcBef>
              </a:pPr>
              <a:r>
                <a:rPr b="1" lang="en-IN" sz="14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Consumer Engagement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741" name="CustomShape 42"/>
            <p:cNvSpPr/>
            <p:nvPr/>
          </p:nvSpPr>
          <p:spPr>
            <a:xfrm>
              <a:off x="8479800" y="4587120"/>
              <a:ext cx="163080" cy="3218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2e1c0"/>
            </a:solidFill>
            <a:ln w="3240">
              <a:solidFill>
                <a:srgbClr val="8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2" name="Group 43"/>
          <p:cNvGrpSpPr/>
          <p:nvPr/>
        </p:nvGrpSpPr>
        <p:grpSpPr>
          <a:xfrm>
            <a:off x="3199320" y="2482920"/>
            <a:ext cx="1530000" cy="2437920"/>
            <a:chOff x="3199320" y="2482920"/>
            <a:chExt cx="1530000" cy="2437920"/>
          </a:xfrm>
        </p:grpSpPr>
        <p:sp>
          <p:nvSpPr>
            <p:cNvPr id="743" name="CustomShape 44"/>
            <p:cNvSpPr/>
            <p:nvPr/>
          </p:nvSpPr>
          <p:spPr>
            <a:xfrm>
              <a:off x="3459240" y="2482920"/>
              <a:ext cx="880560" cy="2280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45"/>
            <p:cNvSpPr/>
            <p:nvPr/>
          </p:nvSpPr>
          <p:spPr>
            <a:xfrm>
              <a:off x="3241440" y="3110400"/>
              <a:ext cx="1373760" cy="6908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25560"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46"/>
            <p:cNvSpPr/>
            <p:nvPr/>
          </p:nvSpPr>
          <p:spPr>
            <a:xfrm>
              <a:off x="3199320" y="3206520"/>
              <a:ext cx="153000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39"/>
                </a:spcBef>
              </a:pPr>
              <a:r>
                <a:rPr b="1" lang="en-IN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Retail Execution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746" name="CustomShape 47"/>
            <p:cNvSpPr/>
            <p:nvPr/>
          </p:nvSpPr>
          <p:spPr>
            <a:xfrm>
              <a:off x="3818160" y="4599000"/>
              <a:ext cx="163080" cy="3218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2e1c0"/>
            </a:solidFill>
            <a:ln w="3240">
              <a:solidFill>
                <a:srgbClr val="8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7" name="Group 48"/>
          <p:cNvGrpSpPr/>
          <p:nvPr/>
        </p:nvGrpSpPr>
        <p:grpSpPr>
          <a:xfrm>
            <a:off x="8153280" y="5522760"/>
            <a:ext cx="1462320" cy="535680"/>
            <a:chOff x="8153280" y="5522760"/>
            <a:chExt cx="1462320" cy="535680"/>
          </a:xfrm>
        </p:grpSpPr>
        <p:sp>
          <p:nvSpPr>
            <p:cNvPr id="748" name="CustomShape 49"/>
            <p:cNvSpPr/>
            <p:nvPr/>
          </p:nvSpPr>
          <p:spPr>
            <a:xfrm>
              <a:off x="8211960" y="5522760"/>
              <a:ext cx="1312560" cy="5356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5e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50"/>
            <p:cNvSpPr/>
            <p:nvPr/>
          </p:nvSpPr>
          <p:spPr>
            <a:xfrm>
              <a:off x="8153280" y="5634360"/>
              <a:ext cx="1462320" cy="29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33"/>
                </a:spcBef>
              </a:pPr>
              <a:r>
                <a:rPr b="0" lang="en-IN" sz="134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Store Analytics</a:t>
              </a:r>
              <a:endParaRPr b="0" lang="en-IN" sz="1340" spc="-1" strike="noStrike">
                <a:latin typeface="Arial"/>
              </a:endParaRPr>
            </a:p>
          </p:txBody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 flipH="1">
            <a:off x="445680" y="869760"/>
            <a:ext cx="903060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446400" y="976320"/>
            <a:ext cx="88426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195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95000" y="2273760"/>
            <a:ext cx="891180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160" rIns="74160" tIns="37080" bIns="37080" anchor="ctr"/>
          <a:p>
            <a:pPr marL="457200">
              <a:lnSpc>
                <a:spcPct val="100000"/>
              </a:lnSpc>
              <a:spcBef>
                <a:spcPts val="162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62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62"/>
              </a:spcBef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62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95000" y="1865880"/>
            <a:ext cx="8130960" cy="30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Mu Sigma</a:t>
            </a:r>
            <a:endParaRPr b="0" lang="en-IN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Industry Trends affecting CPG Revenue Growth</a:t>
            </a:r>
            <a:endParaRPr b="0" lang="en-IN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 Sigma Capabilities in RGM Space</a:t>
            </a:r>
            <a:endParaRPr b="0" lang="en-IN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Mu Sigma partnership brings?</a:t>
            </a:r>
            <a:endParaRPr b="0" lang="en-IN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Studies:</a:t>
            </a:r>
            <a:endParaRPr b="0" lang="en-IN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Perfect Store</a:t>
            </a:r>
            <a:endParaRPr b="0" lang="en-IN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Consumer Promotion Optimization </a:t>
            </a:r>
            <a:endParaRPr b="0" lang="en-IN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Bef>
                <a:spcPts val="201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Video - The next frontier for consumer analytics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9187920" y="646200"/>
            <a:ext cx="714240" cy="90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410760" y="834480"/>
            <a:ext cx="89449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950" spc="-1" strike="noStrike">
                <a:solidFill>
                  <a:srgbClr val="525252"/>
                </a:solidFill>
                <a:latin typeface="Arial"/>
                <a:ea typeface="DejaVu Sans"/>
              </a:rPr>
              <a:t>Rapidly changing industry trends and advancement of technology is impacting CPG revenue growth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289" name="Line 3"/>
          <p:cNvSpPr/>
          <p:nvPr/>
        </p:nvSpPr>
        <p:spPr>
          <a:xfrm flipV="1">
            <a:off x="1423800" y="2186280"/>
            <a:ext cx="168840" cy="20232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0" name="Picture 6" descr=""/>
          <p:cNvPicPr/>
          <p:nvPr/>
        </p:nvPicPr>
        <p:blipFill>
          <a:blip r:embed="rId1"/>
          <a:srcRect l="57983" t="0" r="0" b="0"/>
          <a:stretch/>
        </p:blipFill>
        <p:spPr>
          <a:xfrm>
            <a:off x="928800" y="1837800"/>
            <a:ext cx="1657440" cy="453528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1368000" y="2332440"/>
            <a:ext cx="111960" cy="111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5"/>
          <p:cNvSpPr/>
          <p:nvPr/>
        </p:nvSpPr>
        <p:spPr>
          <a:xfrm>
            <a:off x="2335320" y="5049360"/>
            <a:ext cx="111960" cy="11196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6"/>
          <p:cNvSpPr/>
          <p:nvPr/>
        </p:nvSpPr>
        <p:spPr>
          <a:xfrm>
            <a:off x="2530800" y="4073760"/>
            <a:ext cx="111960" cy="111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7"/>
          <p:cNvSpPr/>
          <p:nvPr/>
        </p:nvSpPr>
        <p:spPr>
          <a:xfrm>
            <a:off x="1540440" y="5879520"/>
            <a:ext cx="111960" cy="11196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8"/>
          <p:cNvSpPr/>
          <p:nvPr/>
        </p:nvSpPr>
        <p:spPr>
          <a:xfrm>
            <a:off x="1592640" y="2186280"/>
            <a:ext cx="641520" cy="36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9"/>
          <p:cNvGrpSpPr/>
          <p:nvPr/>
        </p:nvGrpSpPr>
        <p:grpSpPr>
          <a:xfrm>
            <a:off x="2230920" y="1908720"/>
            <a:ext cx="519120" cy="519120"/>
            <a:chOff x="2230920" y="1908720"/>
            <a:chExt cx="519120" cy="519120"/>
          </a:xfrm>
        </p:grpSpPr>
        <p:sp>
          <p:nvSpPr>
            <p:cNvPr id="297" name="CustomShape 10"/>
            <p:cNvSpPr/>
            <p:nvPr/>
          </p:nvSpPr>
          <p:spPr>
            <a:xfrm>
              <a:off x="2230920" y="1908720"/>
              <a:ext cx="519120" cy="51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98" name="Graphic 31" descr=""/>
            <p:cNvPicPr/>
            <p:nvPr/>
          </p:nvPicPr>
          <p:blipFill>
            <a:blip r:embed="rId2"/>
            <a:stretch/>
          </p:blipFill>
          <p:spPr>
            <a:xfrm>
              <a:off x="2329920" y="1994760"/>
              <a:ext cx="321120" cy="347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9" name="CustomShape 11"/>
          <p:cNvSpPr/>
          <p:nvPr/>
        </p:nvSpPr>
        <p:spPr>
          <a:xfrm>
            <a:off x="2782440" y="1835280"/>
            <a:ext cx="34988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800000"/>
                </a:solidFill>
                <a:latin typeface="Arial"/>
                <a:ea typeface="DejaVu Sans"/>
              </a:rPr>
              <a:t>Shifting power dynamics with retailers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Build trust in Manufacturer – Retailer Relationships</a:t>
            </a:r>
            <a:endParaRPr b="0" lang="en-IN" sz="1140" spc="-1" strike="noStrike">
              <a:latin typeface="Arial"/>
            </a:endParaRPr>
          </a:p>
        </p:txBody>
      </p:sp>
      <p:grpSp>
        <p:nvGrpSpPr>
          <p:cNvPr id="300" name="Group 12"/>
          <p:cNvGrpSpPr/>
          <p:nvPr/>
        </p:nvGrpSpPr>
        <p:grpSpPr>
          <a:xfrm>
            <a:off x="3378600" y="4961520"/>
            <a:ext cx="519120" cy="519120"/>
            <a:chOff x="3378600" y="4961520"/>
            <a:chExt cx="519120" cy="519120"/>
          </a:xfrm>
        </p:grpSpPr>
        <p:sp>
          <p:nvSpPr>
            <p:cNvPr id="301" name="CustomShape 13"/>
            <p:cNvSpPr/>
            <p:nvPr/>
          </p:nvSpPr>
          <p:spPr>
            <a:xfrm>
              <a:off x="3378600" y="4961520"/>
              <a:ext cx="519120" cy="519120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02" name="Graphic 29" descr=""/>
            <p:cNvPicPr/>
            <p:nvPr/>
          </p:nvPicPr>
          <p:blipFill>
            <a:blip r:embed="rId3"/>
            <a:stretch/>
          </p:blipFill>
          <p:spPr>
            <a:xfrm>
              <a:off x="3453120" y="5036040"/>
              <a:ext cx="370800" cy="370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3" name="Line 14"/>
          <p:cNvSpPr/>
          <p:nvPr/>
        </p:nvSpPr>
        <p:spPr>
          <a:xfrm>
            <a:off x="2549880" y="5218200"/>
            <a:ext cx="902880" cy="324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15"/>
          <p:cNvSpPr/>
          <p:nvPr/>
        </p:nvSpPr>
        <p:spPr>
          <a:xfrm>
            <a:off x="2431440" y="5112720"/>
            <a:ext cx="90360" cy="11556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6"/>
          <p:cNvSpPr/>
          <p:nvPr/>
        </p:nvSpPr>
        <p:spPr>
          <a:xfrm>
            <a:off x="3824640" y="4903200"/>
            <a:ext cx="52196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006666"/>
                </a:solidFill>
                <a:latin typeface="Arial"/>
                <a:ea typeface="DejaVu Sans"/>
              </a:rPr>
              <a:t>Evolving consumer trends and need for holistic understanding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Leveraging more observational, passive and social data compared to survey questions</a:t>
            </a:r>
            <a:endParaRPr b="0" lang="en-IN" sz="114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"/>
              </a:spcBef>
            </a:pPr>
            <a:endParaRPr b="0" lang="en-IN" sz="1140" spc="-1" strike="noStrike">
              <a:latin typeface="Arial"/>
            </a:endParaRPr>
          </a:p>
        </p:txBody>
      </p:sp>
      <p:sp>
        <p:nvSpPr>
          <p:cNvPr id="306" name="Line 17"/>
          <p:cNvSpPr/>
          <p:nvPr/>
        </p:nvSpPr>
        <p:spPr>
          <a:xfrm>
            <a:off x="2643120" y="4105440"/>
            <a:ext cx="641520" cy="36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8"/>
          <p:cNvSpPr/>
          <p:nvPr/>
        </p:nvSpPr>
        <p:spPr>
          <a:xfrm>
            <a:off x="3789360" y="3841560"/>
            <a:ext cx="344052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5b4a02"/>
                </a:solidFill>
                <a:latin typeface="Arial"/>
                <a:ea typeface="DejaVu Sans"/>
              </a:rPr>
              <a:t>Rise of Digital Retailers &amp; Omni channels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Seamless experience across shopping platforms</a:t>
            </a:r>
            <a:endParaRPr b="0" lang="en-IN" sz="1140" spc="-1" strike="noStrike">
              <a:latin typeface="Arial"/>
            </a:endParaRPr>
          </a:p>
        </p:txBody>
      </p:sp>
      <p:pic>
        <p:nvPicPr>
          <p:cNvPr id="308" name="Picture 2" descr=""/>
          <p:cNvPicPr/>
          <p:nvPr/>
        </p:nvPicPr>
        <p:blipFill>
          <a:blip r:embed="rId4"/>
          <a:stretch/>
        </p:blipFill>
        <p:spPr>
          <a:xfrm>
            <a:off x="3275280" y="3845520"/>
            <a:ext cx="520200" cy="520200"/>
          </a:xfrm>
          <a:prstGeom prst="rect">
            <a:avLst/>
          </a:prstGeom>
          <a:ln>
            <a:noFill/>
          </a:ln>
        </p:spPr>
      </p:pic>
      <p:sp>
        <p:nvSpPr>
          <p:cNvPr id="309" name="CustomShape 19"/>
          <p:cNvSpPr/>
          <p:nvPr/>
        </p:nvSpPr>
        <p:spPr>
          <a:xfrm>
            <a:off x="2282040" y="3178800"/>
            <a:ext cx="111960" cy="11196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20"/>
          <p:cNvSpPr/>
          <p:nvPr/>
        </p:nvSpPr>
        <p:spPr>
          <a:xfrm>
            <a:off x="2578320" y="3042000"/>
            <a:ext cx="641520" cy="36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21"/>
          <p:cNvSpPr/>
          <p:nvPr/>
        </p:nvSpPr>
        <p:spPr>
          <a:xfrm flipV="1">
            <a:off x="2337840" y="3035520"/>
            <a:ext cx="240480" cy="14292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2"/>
          <p:cNvSpPr/>
          <p:nvPr/>
        </p:nvSpPr>
        <p:spPr>
          <a:xfrm>
            <a:off x="3687120" y="2782080"/>
            <a:ext cx="512820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800080"/>
                </a:solidFill>
                <a:latin typeface="Arial"/>
                <a:ea typeface="DejaVu Sans"/>
              </a:rPr>
              <a:t>Growth of Localized Brand and Varied offerings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Small – Medium CPG companies/ brands capturing sales from CPG giants</a:t>
            </a:r>
            <a:endParaRPr b="0" lang="en-IN" sz="1140" spc="-1" strike="noStrike">
              <a:latin typeface="Arial"/>
            </a:endParaRPr>
          </a:p>
        </p:txBody>
      </p:sp>
      <p:pic>
        <p:nvPicPr>
          <p:cNvPr id="313" name="Picture 4" descr=""/>
          <p:cNvPicPr/>
          <p:nvPr/>
        </p:nvPicPr>
        <p:blipFill>
          <a:blip r:embed="rId5"/>
          <a:stretch/>
        </p:blipFill>
        <p:spPr>
          <a:xfrm>
            <a:off x="3073320" y="2684160"/>
            <a:ext cx="730080" cy="650880"/>
          </a:xfrm>
          <a:prstGeom prst="rect">
            <a:avLst/>
          </a:prstGeom>
          <a:ln>
            <a:noFill/>
          </a:ln>
        </p:spPr>
      </p:pic>
      <p:sp>
        <p:nvSpPr>
          <p:cNvPr id="314" name="CustomShape 23"/>
          <p:cNvSpPr/>
          <p:nvPr/>
        </p:nvSpPr>
        <p:spPr>
          <a:xfrm>
            <a:off x="2994840" y="5840280"/>
            <a:ext cx="553032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009999"/>
                </a:solidFill>
                <a:latin typeface="Arial"/>
                <a:ea typeface="DejaVu Sans"/>
              </a:rPr>
              <a:t>Integrated Marketing &amp; Commercial decision making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IN" sz="1140" spc="-1" strike="noStrike">
                <a:solidFill>
                  <a:srgbClr val="808080"/>
                </a:solidFill>
                <a:latin typeface="Arial"/>
                <a:ea typeface="DejaVu Sans"/>
              </a:rPr>
              <a:t>Increasing revenue growth through integrated investment decision making across marketing and commercial levers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315" name="Line 24"/>
          <p:cNvSpPr/>
          <p:nvPr/>
        </p:nvSpPr>
        <p:spPr>
          <a:xfrm>
            <a:off x="1743840" y="6067440"/>
            <a:ext cx="806760" cy="972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25"/>
          <p:cNvSpPr/>
          <p:nvPr/>
        </p:nvSpPr>
        <p:spPr>
          <a:xfrm>
            <a:off x="1637640" y="5954400"/>
            <a:ext cx="112680" cy="118080"/>
          </a:xfrm>
          <a:prstGeom prst="line">
            <a:avLst/>
          </a:prstGeom>
          <a:ln w="2844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7" name="Group 26"/>
          <p:cNvGrpSpPr/>
          <p:nvPr/>
        </p:nvGrpSpPr>
        <p:grpSpPr>
          <a:xfrm>
            <a:off x="2530800" y="5842080"/>
            <a:ext cx="472320" cy="460080"/>
            <a:chOff x="2530800" y="5842080"/>
            <a:chExt cx="472320" cy="460080"/>
          </a:xfrm>
        </p:grpSpPr>
        <p:sp>
          <p:nvSpPr>
            <p:cNvPr id="318" name="CustomShape 27"/>
            <p:cNvSpPr/>
            <p:nvPr/>
          </p:nvSpPr>
          <p:spPr>
            <a:xfrm>
              <a:off x="2530800" y="5842080"/>
              <a:ext cx="472320" cy="460080"/>
            </a:xfrm>
            <a:prstGeom prst="ellipse">
              <a:avLst/>
            </a:prstGeom>
            <a:solidFill>
              <a:srgbClr val="e2e1c0"/>
            </a:solidFill>
            <a:ln>
              <a:solidFill>
                <a:srgbClr val="e2e1c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19" name="Picture 10" descr=""/>
            <p:cNvPicPr/>
            <p:nvPr/>
          </p:nvPicPr>
          <p:blipFill>
            <a:blip r:embed="rId6"/>
            <a:stretch/>
          </p:blipFill>
          <p:spPr>
            <a:xfrm>
              <a:off x="2588400" y="5939640"/>
              <a:ext cx="348480" cy="286200"/>
            </a:xfrm>
            <a:prstGeom prst="rect">
              <a:avLst/>
            </a:prstGeom>
            <a:ln>
              <a:solidFill>
                <a:srgbClr val="e2e1c0"/>
              </a:solidFill>
            </a:ln>
          </p:spPr>
        </p:pic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36000" y="2134080"/>
            <a:ext cx="7620120" cy="2345400"/>
            <a:chOff x="36000" y="2134080"/>
            <a:chExt cx="7620120" cy="2345400"/>
          </a:xfrm>
        </p:grpSpPr>
        <p:sp>
          <p:nvSpPr>
            <p:cNvPr id="321" name="CustomShape 2"/>
            <p:cNvSpPr/>
            <p:nvPr/>
          </p:nvSpPr>
          <p:spPr>
            <a:xfrm>
              <a:off x="36000" y="3132720"/>
              <a:ext cx="1170360" cy="970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6160" rIns="123840" tIns="146160" bIns="354240" anchor="ctr"/>
            <a:p>
              <a:pPr lvl="1" marL="114480" indent="-113760">
                <a:lnSpc>
                  <a:spcPct val="90000"/>
                </a:lnSpc>
                <a:spcAft>
                  <a:spcPts val="181"/>
                </a:spcAft>
                <a:buClr>
                  <a:srgbClr val="0b1f65"/>
                </a:buClr>
                <a:buFont typeface="Webdings" charset="2"/>
                <a:buChar char=""/>
              </a:pPr>
              <a:r>
                <a:rPr b="0" lang="en-IN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Spend planning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22" name="CustomShape 3"/>
            <p:cNvSpPr/>
            <p:nvPr/>
          </p:nvSpPr>
          <p:spPr>
            <a:xfrm>
              <a:off x="407160" y="2793240"/>
              <a:ext cx="1686240" cy="1686240"/>
            </a:xfrm>
            <a:prstGeom prst="leftCircularArrow">
              <a:avLst>
                <a:gd name="adj1" fmla="val 1643"/>
                <a:gd name="adj2" fmla="val 195242"/>
                <a:gd name="adj3" fmla="val 524351"/>
                <a:gd name="adj4" fmla="val 7578088"/>
                <a:gd name="adj5" fmla="val 1917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"/>
            <p:cNvSpPr/>
            <p:nvPr/>
          </p:nvSpPr>
          <p:spPr>
            <a:xfrm>
              <a:off x="115200" y="3876120"/>
              <a:ext cx="1306800" cy="415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3120" rIns="20880" tIns="26280" bIns="2628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1" i="1" lang="en-IN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Trade Planning Management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24" name="CustomShape 5"/>
            <p:cNvSpPr/>
            <p:nvPr/>
          </p:nvSpPr>
          <p:spPr>
            <a:xfrm>
              <a:off x="1615320" y="2535480"/>
              <a:ext cx="1399680" cy="970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6160" rIns="123840" tIns="354240" bIns="146160" anchor="ctr"/>
            <a:p>
              <a:pPr lvl="1" marL="114480" indent="-113760">
                <a:lnSpc>
                  <a:spcPct val="90000"/>
                </a:lnSpc>
                <a:spcAft>
                  <a:spcPts val="181"/>
                </a:spcAft>
                <a:buClr>
                  <a:srgbClr val="0b1f65"/>
                </a:buClr>
                <a:buFont typeface="Webdings" charset="2"/>
                <a:buChar char=""/>
              </a:pPr>
              <a:r>
                <a:rPr b="0" lang="en-IN" sz="1200" spc="-1" strike="noStrike">
                  <a:solidFill>
                    <a:srgbClr val="727272"/>
                  </a:solidFill>
                  <a:latin typeface="Arial"/>
                  <a:ea typeface="DejaVu Sans"/>
                </a:rPr>
                <a:t>Understanding event specific performance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25" name="CustomShape 6"/>
            <p:cNvSpPr/>
            <p:nvPr/>
          </p:nvSpPr>
          <p:spPr>
            <a:xfrm>
              <a:off x="2197080" y="2134080"/>
              <a:ext cx="1564920" cy="1564920"/>
            </a:xfrm>
            <a:prstGeom prst="circularArrow">
              <a:avLst>
                <a:gd name="adj1" fmla="val 1770"/>
                <a:gd name="adj2" fmla="val 210994"/>
                <a:gd name="adj3" fmla="val 20930617"/>
                <a:gd name="adj4" fmla="val 13892633"/>
                <a:gd name="adj5" fmla="val 2065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7"/>
            <p:cNvSpPr/>
            <p:nvPr/>
          </p:nvSpPr>
          <p:spPr>
            <a:xfrm>
              <a:off x="1845720" y="2327400"/>
              <a:ext cx="1330920" cy="415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3120" rIns="20880" tIns="26280" bIns="2628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1" i="1" lang="en-IN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Trade Promotion Optimization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27" name="CustomShape 8"/>
            <p:cNvSpPr/>
            <p:nvPr/>
          </p:nvSpPr>
          <p:spPr>
            <a:xfrm>
              <a:off x="3261600" y="3024720"/>
              <a:ext cx="1176480" cy="970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6160" rIns="123840" tIns="146160" bIns="354240" anchor="ctr"/>
            <a:p>
              <a:pPr lvl="1" marL="114480" indent="-113760">
                <a:lnSpc>
                  <a:spcPct val="90000"/>
                </a:lnSpc>
                <a:spcAft>
                  <a:spcPts val="181"/>
                </a:spcAft>
                <a:buClr>
                  <a:srgbClr val="0b1f65"/>
                </a:buClr>
                <a:buFont typeface="Webdings" charset="2"/>
                <a:buChar char=""/>
              </a:pPr>
              <a:r>
                <a:rPr b="0" lang="en-IN" sz="1200" spc="-1" strike="noStrike">
                  <a:solidFill>
                    <a:srgbClr val="727272"/>
                  </a:solidFill>
                  <a:latin typeface="Arial"/>
                  <a:ea typeface="DejaVu Sans"/>
                </a:rPr>
                <a:t>Analytics focused on shoppers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28" name="CustomShape 9"/>
            <p:cNvSpPr/>
            <p:nvPr/>
          </p:nvSpPr>
          <p:spPr>
            <a:xfrm>
              <a:off x="3698280" y="2842200"/>
              <a:ext cx="1603440" cy="1603440"/>
            </a:xfrm>
            <a:prstGeom prst="leftCircularArrow">
              <a:avLst>
                <a:gd name="adj1" fmla="val 1728"/>
                <a:gd name="adj2" fmla="val 205720"/>
                <a:gd name="adj3" fmla="val 518212"/>
                <a:gd name="adj4" fmla="val 7561470"/>
                <a:gd name="adj5" fmla="val 2016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0"/>
            <p:cNvSpPr/>
            <p:nvPr/>
          </p:nvSpPr>
          <p:spPr>
            <a:xfrm>
              <a:off x="3437640" y="3722760"/>
              <a:ext cx="1216440" cy="5454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6720" rIns="20880" tIns="29880" bIns="302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1" i="1" lang="en-IN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Consumer Promotion Optimization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30" name="CustomShape 11"/>
            <p:cNvSpPr/>
            <p:nvPr/>
          </p:nvSpPr>
          <p:spPr>
            <a:xfrm>
              <a:off x="4834800" y="2535480"/>
              <a:ext cx="1378080" cy="970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6160" rIns="123840" tIns="354240" bIns="146160" anchor="ctr"/>
            <a:p>
              <a:pPr lvl="1" marL="114480" indent="-113760">
                <a:lnSpc>
                  <a:spcPct val="90000"/>
                </a:lnSpc>
                <a:spcAft>
                  <a:spcPts val="181"/>
                </a:spcAft>
                <a:buClr>
                  <a:srgbClr val="0b1f65"/>
                </a:buClr>
                <a:buFont typeface="Webdings" charset="2"/>
                <a:buChar char=""/>
              </a:pPr>
              <a:r>
                <a:rPr b="0" lang="en-IN" sz="1200" spc="-1" strike="noStrike">
                  <a:solidFill>
                    <a:srgbClr val="727272"/>
                  </a:solidFill>
                  <a:latin typeface="Arial"/>
                  <a:ea typeface="DejaVu Sans"/>
                </a:rPr>
                <a:t>Low risk rapid test and learn environments 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31" name="CustomShape 12"/>
            <p:cNvSpPr/>
            <p:nvPr/>
          </p:nvSpPr>
          <p:spPr>
            <a:xfrm>
              <a:off x="5392440" y="2172240"/>
              <a:ext cx="1451880" cy="1451880"/>
            </a:xfrm>
            <a:prstGeom prst="circularArrow">
              <a:avLst>
                <a:gd name="adj1" fmla="val 1908"/>
                <a:gd name="adj2" fmla="val 228134"/>
                <a:gd name="adj3" fmla="val 21127505"/>
                <a:gd name="adj4" fmla="val 14106660"/>
                <a:gd name="adj5" fmla="val 2226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3"/>
            <p:cNvSpPr/>
            <p:nvPr/>
          </p:nvSpPr>
          <p:spPr>
            <a:xfrm>
              <a:off x="5197320" y="2327400"/>
              <a:ext cx="1045800" cy="415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3120" rIns="20880" tIns="26280" bIns="2628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1" i="1" lang="en-IN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Test and Learn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33" name="CustomShape 14"/>
            <p:cNvSpPr/>
            <p:nvPr/>
          </p:nvSpPr>
          <p:spPr>
            <a:xfrm>
              <a:off x="6327720" y="3026520"/>
              <a:ext cx="1218960" cy="10321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600" rIns="123840" tIns="147600" bIns="369000" anchor="ctr"/>
            <a:p>
              <a:pPr lvl="1" marL="114480" indent="-113760">
                <a:lnSpc>
                  <a:spcPct val="90000"/>
                </a:lnSpc>
                <a:spcAft>
                  <a:spcPts val="181"/>
                </a:spcAft>
                <a:buClr>
                  <a:srgbClr val="0b1f65"/>
                </a:buClr>
                <a:buFont typeface="Webdings" charset="2"/>
                <a:buChar char=""/>
              </a:pPr>
              <a:r>
                <a:rPr b="0" lang="en-IN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Defining appropriate balance of price spending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34" name="CustomShape 15"/>
            <p:cNvSpPr/>
            <p:nvPr/>
          </p:nvSpPr>
          <p:spPr>
            <a:xfrm>
              <a:off x="6610320" y="3857760"/>
              <a:ext cx="1045800" cy="415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3120" rIns="20880" tIns="26280" bIns="26280" anchor="ctr"/>
            <a:p>
              <a:pPr algn="ctr">
                <a:lnSpc>
                  <a:spcPct val="90000"/>
                </a:lnSpc>
                <a:spcAft>
                  <a:spcPts val="366"/>
                </a:spcAft>
              </a:pPr>
              <a:r>
                <a:rPr b="1" i="1" lang="en-IN" sz="105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Precision Promotion</a:t>
              </a:r>
              <a:endParaRPr b="0" lang="en-IN" sz="1050" spc="-1" strike="noStrike">
                <a:latin typeface="Arial"/>
              </a:endParaRPr>
            </a:p>
          </p:txBody>
        </p:sp>
      </p:grpSp>
      <p:grpSp>
        <p:nvGrpSpPr>
          <p:cNvPr id="335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36" name="Picture 5" descr=""/>
          <p:cNvPicPr/>
          <p:nvPr/>
        </p:nvPicPr>
        <p:blipFill>
          <a:blip r:embed="rId1"/>
          <a:stretch/>
        </p:blipFill>
        <p:spPr>
          <a:xfrm>
            <a:off x="8471160" y="1910880"/>
            <a:ext cx="1274040" cy="1274040"/>
          </a:xfrm>
          <a:prstGeom prst="rect">
            <a:avLst/>
          </a:prstGeom>
          <a:ln>
            <a:noFill/>
          </a:ln>
        </p:spPr>
      </p:pic>
      <p:sp>
        <p:nvSpPr>
          <p:cNvPr id="337" name="CustomShape 17"/>
          <p:cNvSpPr/>
          <p:nvPr/>
        </p:nvSpPr>
        <p:spPr>
          <a:xfrm>
            <a:off x="8219880" y="3455640"/>
            <a:ext cx="1661400" cy="190152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02c5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5760" indent="-185040">
              <a:lnSpc>
                <a:spcPct val="100000"/>
              </a:lnSpc>
              <a:spcBef>
                <a:spcPts val="150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520" spc="-1" strike="noStrike">
                <a:solidFill>
                  <a:srgbClr val="727272"/>
                </a:solidFill>
                <a:latin typeface="Arial"/>
                <a:ea typeface="DejaVu Sans"/>
              </a:rPr>
              <a:t>Incremental sales</a:t>
            </a:r>
            <a:endParaRPr b="0" lang="en-IN" sz="152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50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520" spc="-1" strike="noStrike">
                <a:solidFill>
                  <a:srgbClr val="727272"/>
                </a:solidFill>
                <a:latin typeface="Arial"/>
                <a:ea typeface="DejaVu Sans"/>
              </a:rPr>
              <a:t>Personalized pricing</a:t>
            </a:r>
            <a:endParaRPr b="0" lang="en-IN" sz="152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50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520" spc="-1" strike="noStrike">
                <a:solidFill>
                  <a:srgbClr val="727272"/>
                </a:solidFill>
                <a:latin typeface="Arial"/>
                <a:ea typeface="DejaVu Sans"/>
              </a:rPr>
              <a:t>Significant return on investment</a:t>
            </a:r>
            <a:endParaRPr b="0" lang="en-IN" sz="1520" spc="-1" strike="noStrike">
              <a:latin typeface="Arial"/>
            </a:endParaRPr>
          </a:p>
        </p:txBody>
      </p:sp>
      <p:sp>
        <p:nvSpPr>
          <p:cNvPr id="338" name="CustomShape 18"/>
          <p:cNvSpPr/>
          <p:nvPr/>
        </p:nvSpPr>
        <p:spPr>
          <a:xfrm>
            <a:off x="219960" y="5332320"/>
            <a:ext cx="7806960" cy="535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344520" y="5443560"/>
            <a:ext cx="126828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ffffff"/>
                </a:solidFill>
                <a:latin typeface="Arial"/>
                <a:ea typeface="DejaVu Sans"/>
              </a:rPr>
              <a:t>5-7 Years Ago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340" name="Line 20"/>
          <p:cNvSpPr/>
          <p:nvPr/>
        </p:nvSpPr>
        <p:spPr>
          <a:xfrm flipH="1">
            <a:off x="1689120" y="5985000"/>
            <a:ext cx="360" cy="24228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3659400" y="5443560"/>
            <a:ext cx="77616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ffffff"/>
                </a:solidFill>
                <a:latin typeface="Arial"/>
                <a:ea typeface="DejaVu Sans"/>
              </a:rPr>
              <a:t>Present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342" name="CustomShape 22"/>
          <p:cNvSpPr/>
          <p:nvPr/>
        </p:nvSpPr>
        <p:spPr>
          <a:xfrm>
            <a:off x="5627160" y="5474880"/>
            <a:ext cx="132948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ffffff"/>
                </a:solidFill>
                <a:latin typeface="Arial"/>
                <a:ea typeface="DejaVu Sans"/>
              </a:rPr>
              <a:t>Next  2-3 years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343" name="CustomShape 23"/>
          <p:cNvSpPr/>
          <p:nvPr/>
        </p:nvSpPr>
        <p:spPr>
          <a:xfrm>
            <a:off x="7693920" y="2776680"/>
            <a:ext cx="894960" cy="765360"/>
          </a:xfrm>
          <a:prstGeom prst="stripedRightArrow">
            <a:avLst>
              <a:gd name="adj1" fmla="val 43044"/>
              <a:gd name="adj2" fmla="val 45652"/>
            </a:avLst>
          </a:prstGeom>
          <a:solidFill>
            <a:srgbClr val="016666"/>
          </a:solidFill>
          <a:ln>
            <a:solidFill>
              <a:srgbClr val="002c5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4"/>
          <p:cNvSpPr/>
          <p:nvPr/>
        </p:nvSpPr>
        <p:spPr>
          <a:xfrm>
            <a:off x="154440" y="603720"/>
            <a:ext cx="9344880" cy="84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en-IN" sz="2200" spc="-103" strike="noStrike">
                <a:solidFill>
                  <a:srgbClr val="000000"/>
                </a:solidFill>
                <a:latin typeface="Arial"/>
                <a:ea typeface="DejaVu Sans"/>
              </a:rPr>
              <a:t>In Trade Promotion, CPG companies are leveraging more customer data and rapidly experimenting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73880" y="621720"/>
            <a:ext cx="898452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Mu Sigma helps RGM teams to build capabilities around 12 key business themes</a:t>
            </a:r>
            <a:br/>
            <a:endParaRPr b="0" lang="en-IN" sz="22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044360" y="1488960"/>
            <a:ext cx="7644960" cy="4767120"/>
          </a:xfrm>
          <a:prstGeom prst="rect">
            <a:avLst/>
          </a:prstGeom>
          <a:solidFill>
            <a:srgbClr val="f7f7f7">
              <a:alpha val="85000"/>
            </a:srgbClr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grpSp>
        <p:nvGrpSpPr>
          <p:cNvPr id="347" name="Group 3"/>
          <p:cNvGrpSpPr/>
          <p:nvPr/>
        </p:nvGrpSpPr>
        <p:grpSpPr>
          <a:xfrm>
            <a:off x="6762600" y="2148480"/>
            <a:ext cx="1772640" cy="992160"/>
            <a:chOff x="6762600" y="2148480"/>
            <a:chExt cx="1772640" cy="992160"/>
          </a:xfrm>
        </p:grpSpPr>
        <p:sp>
          <p:nvSpPr>
            <p:cNvPr id="348" name="CustomShape 4"/>
            <p:cNvSpPr/>
            <p:nvPr/>
          </p:nvSpPr>
          <p:spPr>
            <a:xfrm>
              <a:off x="6762600" y="2775240"/>
              <a:ext cx="177264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92d050"/>
                  </a:solidFill>
                  <a:latin typeface="Arial"/>
                  <a:ea typeface="DejaVu Sans"/>
                </a:rPr>
                <a:t>Channel Trends/ Performance Reporting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49" name="CustomShape 5"/>
            <p:cNvSpPr/>
            <p:nvPr/>
          </p:nvSpPr>
          <p:spPr>
            <a:xfrm>
              <a:off x="7304400" y="2148480"/>
              <a:ext cx="587160" cy="5702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6"/>
            <p:cNvSpPr/>
            <p:nvPr/>
          </p:nvSpPr>
          <p:spPr>
            <a:xfrm>
              <a:off x="7463520" y="2315160"/>
              <a:ext cx="307080" cy="230040"/>
            </a:xfrm>
            <a:custGeom>
              <a:avLst/>
              <a:gdLst/>
              <a:ahLst/>
              <a:rect l="l" t="t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1" name="Group 7"/>
          <p:cNvGrpSpPr/>
          <p:nvPr/>
        </p:nvGrpSpPr>
        <p:grpSpPr>
          <a:xfrm>
            <a:off x="3173040" y="4911840"/>
            <a:ext cx="1671120" cy="799200"/>
            <a:chOff x="3173040" y="4911840"/>
            <a:chExt cx="1671120" cy="799200"/>
          </a:xfrm>
        </p:grpSpPr>
        <p:sp>
          <p:nvSpPr>
            <p:cNvPr id="352" name="CustomShape 8"/>
            <p:cNvSpPr/>
            <p:nvPr/>
          </p:nvSpPr>
          <p:spPr>
            <a:xfrm>
              <a:off x="3173040" y="5528160"/>
              <a:ext cx="1671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b69404"/>
                  </a:solidFill>
                  <a:latin typeface="Arial"/>
                  <a:ea typeface="DejaVu Sans"/>
                </a:rPr>
                <a:t>Cannibalization Study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353" name="Group 9"/>
            <p:cNvGrpSpPr/>
            <p:nvPr/>
          </p:nvGrpSpPr>
          <p:grpSpPr>
            <a:xfrm>
              <a:off x="3715200" y="4911840"/>
              <a:ext cx="587160" cy="570240"/>
              <a:chOff x="3715200" y="4911840"/>
              <a:chExt cx="587160" cy="570240"/>
            </a:xfrm>
          </p:grpSpPr>
          <p:sp>
            <p:nvSpPr>
              <p:cNvPr id="354" name="CustomShape 10"/>
              <p:cNvSpPr/>
              <p:nvPr/>
            </p:nvSpPr>
            <p:spPr>
              <a:xfrm>
                <a:off x="3715200" y="4911840"/>
                <a:ext cx="587160" cy="5702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CustomShape 11"/>
              <p:cNvSpPr/>
              <p:nvPr/>
            </p:nvSpPr>
            <p:spPr>
              <a:xfrm>
                <a:off x="3858840" y="5017680"/>
                <a:ext cx="316800" cy="308520"/>
              </a:xfrm>
              <a:custGeom>
                <a:avLst/>
                <a:gdLst/>
                <a:ahLst/>
                <a:rect l="l" t="t" r="r" b="b"/>
                <a:pathLst>
                  <a:path w="69" h="67">
                    <a:moveTo>
                      <a:pt x="53" y="58"/>
                    </a:moveTo>
                    <a:cubicBezTo>
                      <a:pt x="47" y="64"/>
                      <a:pt x="39" y="67"/>
                      <a:pt x="31" y="67"/>
                    </a:cubicBezTo>
                    <a:cubicBezTo>
                      <a:pt x="14" y="67"/>
                      <a:pt x="0" y="53"/>
                      <a:pt x="0" y="36"/>
                    </a:cubicBezTo>
                    <a:cubicBezTo>
                      <a:pt x="0" y="19"/>
                      <a:pt x="14" y="5"/>
                      <a:pt x="31" y="5"/>
                    </a:cubicBezTo>
                    <a:cubicBezTo>
                      <a:pt x="31" y="36"/>
                      <a:pt x="31" y="36"/>
                      <a:pt x="31" y="36"/>
                    </a:cubicBezTo>
                    <a:lnTo>
                      <a:pt x="53" y="58"/>
                    </a:lnTo>
                    <a:close/>
                    <a:moveTo>
                      <a:pt x="36" y="31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53" y="0"/>
                      <a:pt x="67" y="14"/>
                      <a:pt x="67" y="31"/>
                    </a:cubicBezTo>
                    <a:lnTo>
                      <a:pt x="36" y="31"/>
                    </a:lnTo>
                    <a:close/>
                    <a:moveTo>
                      <a:pt x="69" y="36"/>
                    </a:moveTo>
                    <a:cubicBezTo>
                      <a:pt x="69" y="45"/>
                      <a:pt x="66" y="53"/>
                      <a:pt x="60" y="58"/>
                    </a:cubicBezTo>
                    <a:cubicBezTo>
                      <a:pt x="38" y="36"/>
                      <a:pt x="38" y="36"/>
                      <a:pt x="38" y="36"/>
                    </a:cubicBezTo>
                    <a:lnTo>
                      <a:pt x="69" y="36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6" name="Group 12"/>
          <p:cNvGrpSpPr/>
          <p:nvPr/>
        </p:nvGrpSpPr>
        <p:grpSpPr>
          <a:xfrm>
            <a:off x="1316520" y="3550680"/>
            <a:ext cx="1671120" cy="982080"/>
            <a:chOff x="1316520" y="3550680"/>
            <a:chExt cx="1671120" cy="982080"/>
          </a:xfrm>
        </p:grpSpPr>
        <p:sp>
          <p:nvSpPr>
            <p:cNvPr id="357" name="CustomShape 13"/>
            <p:cNvSpPr/>
            <p:nvPr/>
          </p:nvSpPr>
          <p:spPr>
            <a:xfrm>
              <a:off x="1316520" y="4167360"/>
              <a:ext cx="167112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Product Placement (Product Affinity)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58" name="CustomShape 14"/>
            <p:cNvSpPr/>
            <p:nvPr/>
          </p:nvSpPr>
          <p:spPr>
            <a:xfrm>
              <a:off x="1858320" y="3550680"/>
              <a:ext cx="587160" cy="5702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59" name="Picture 17" descr=""/>
            <p:cNvPicPr/>
            <p:nvPr/>
          </p:nvPicPr>
          <p:blipFill>
            <a:blip r:embed="rId1"/>
            <a:stretch/>
          </p:blipFill>
          <p:spPr>
            <a:xfrm>
              <a:off x="1990440" y="3679200"/>
              <a:ext cx="370800" cy="370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0" name="Group 15"/>
          <p:cNvGrpSpPr/>
          <p:nvPr/>
        </p:nvGrpSpPr>
        <p:grpSpPr>
          <a:xfrm>
            <a:off x="6788160" y="3550680"/>
            <a:ext cx="1772640" cy="1002600"/>
            <a:chOff x="6788160" y="3550680"/>
            <a:chExt cx="1772640" cy="1002600"/>
          </a:xfrm>
        </p:grpSpPr>
        <p:sp>
          <p:nvSpPr>
            <p:cNvPr id="361" name="CustomShape 16"/>
            <p:cNvSpPr/>
            <p:nvPr/>
          </p:nvSpPr>
          <p:spPr>
            <a:xfrm>
              <a:off x="6788160" y="4187880"/>
              <a:ext cx="177264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ff7c80"/>
                  </a:solidFill>
                  <a:latin typeface="Arial"/>
                  <a:ea typeface="DejaVu Sans"/>
                </a:rPr>
                <a:t> </a:t>
              </a:r>
              <a:r>
                <a:rPr b="1" lang="en-IN" sz="1200" spc="-1" strike="noStrike">
                  <a:solidFill>
                    <a:srgbClr val="ff7c80"/>
                  </a:solidFill>
                  <a:latin typeface="Arial"/>
                  <a:ea typeface="DejaVu Sans"/>
                </a:rPr>
                <a:t>Bundle/ Offer Communication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62" name="CustomShape 17"/>
            <p:cNvSpPr/>
            <p:nvPr/>
          </p:nvSpPr>
          <p:spPr>
            <a:xfrm>
              <a:off x="7330320" y="3550680"/>
              <a:ext cx="587160" cy="570240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63" name="Picture 21" descr=""/>
            <p:cNvPicPr/>
            <p:nvPr/>
          </p:nvPicPr>
          <p:blipFill>
            <a:blip r:embed="rId2"/>
            <a:stretch/>
          </p:blipFill>
          <p:spPr>
            <a:xfrm>
              <a:off x="7455600" y="3688200"/>
              <a:ext cx="333360" cy="333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4" name="Group 18"/>
          <p:cNvGrpSpPr/>
          <p:nvPr/>
        </p:nvGrpSpPr>
        <p:grpSpPr>
          <a:xfrm>
            <a:off x="5022000" y="4912920"/>
            <a:ext cx="1812600" cy="992520"/>
            <a:chOff x="5022000" y="4912920"/>
            <a:chExt cx="1812600" cy="992520"/>
          </a:xfrm>
        </p:grpSpPr>
        <p:sp>
          <p:nvSpPr>
            <p:cNvPr id="365" name="CustomShape 19"/>
            <p:cNvSpPr/>
            <p:nvPr/>
          </p:nvSpPr>
          <p:spPr>
            <a:xfrm>
              <a:off x="5022000" y="5540040"/>
              <a:ext cx="181260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bf0000"/>
                  </a:solidFill>
                  <a:latin typeface="Arial"/>
                  <a:ea typeface="DejaVu Sans"/>
                </a:rPr>
                <a:t>Impact of Flavor/ Product on Volume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66" name="CustomShape 20"/>
            <p:cNvSpPr/>
            <p:nvPr/>
          </p:nvSpPr>
          <p:spPr>
            <a:xfrm>
              <a:off x="5564160" y="4912920"/>
              <a:ext cx="587160" cy="57024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21"/>
            <p:cNvSpPr/>
            <p:nvPr/>
          </p:nvSpPr>
          <p:spPr>
            <a:xfrm>
              <a:off x="5690520" y="5087160"/>
              <a:ext cx="291240" cy="252720"/>
            </a:xfrm>
            <a:custGeom>
              <a:avLst/>
              <a:gdLst/>
              <a:ahLst/>
              <a:rect l="l" t="t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roup 22"/>
          <p:cNvGrpSpPr/>
          <p:nvPr/>
        </p:nvGrpSpPr>
        <p:grpSpPr>
          <a:xfrm>
            <a:off x="6838920" y="4890240"/>
            <a:ext cx="1671120" cy="1012680"/>
            <a:chOff x="6838920" y="4890240"/>
            <a:chExt cx="1671120" cy="1012680"/>
          </a:xfrm>
        </p:grpSpPr>
        <p:sp>
          <p:nvSpPr>
            <p:cNvPr id="369" name="CustomShape 23"/>
            <p:cNvSpPr/>
            <p:nvPr/>
          </p:nvSpPr>
          <p:spPr>
            <a:xfrm>
              <a:off x="6838920" y="5537520"/>
              <a:ext cx="167112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0070c0"/>
                  </a:solidFill>
                  <a:latin typeface="Arial"/>
                  <a:ea typeface="DejaVu Sans"/>
                </a:rPr>
                <a:t>Consumer Segment Switching Behavior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70" name="CustomShape 24"/>
            <p:cNvSpPr/>
            <p:nvPr/>
          </p:nvSpPr>
          <p:spPr>
            <a:xfrm>
              <a:off x="7381080" y="4890240"/>
              <a:ext cx="587160" cy="570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71" name="Picture 29" descr=""/>
            <p:cNvPicPr/>
            <p:nvPr/>
          </p:nvPicPr>
          <p:blipFill>
            <a:blip r:embed="rId3"/>
            <a:stretch/>
          </p:blipFill>
          <p:spPr>
            <a:xfrm>
              <a:off x="7516080" y="5008680"/>
              <a:ext cx="333360" cy="333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2" name="Group 25"/>
          <p:cNvGrpSpPr/>
          <p:nvPr/>
        </p:nvGrpSpPr>
        <p:grpSpPr>
          <a:xfrm>
            <a:off x="1316520" y="4911840"/>
            <a:ext cx="1671120" cy="799200"/>
            <a:chOff x="1316520" y="4911840"/>
            <a:chExt cx="1671120" cy="799200"/>
          </a:xfrm>
        </p:grpSpPr>
        <p:sp>
          <p:nvSpPr>
            <p:cNvPr id="373" name="CustomShape 26"/>
            <p:cNvSpPr/>
            <p:nvPr/>
          </p:nvSpPr>
          <p:spPr>
            <a:xfrm>
              <a:off x="1316520" y="5528160"/>
              <a:ext cx="1671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595959"/>
                  </a:solidFill>
                  <a:latin typeface="Arial"/>
                  <a:ea typeface="DejaVu Sans"/>
                </a:rPr>
                <a:t>Channel Assortment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374" name="Group 27"/>
            <p:cNvGrpSpPr/>
            <p:nvPr/>
          </p:nvGrpSpPr>
          <p:grpSpPr>
            <a:xfrm>
              <a:off x="1858320" y="4911840"/>
              <a:ext cx="587160" cy="570240"/>
              <a:chOff x="1858320" y="4911840"/>
              <a:chExt cx="587160" cy="570240"/>
            </a:xfrm>
          </p:grpSpPr>
          <p:sp>
            <p:nvSpPr>
              <p:cNvPr id="375" name="CustomShape 28"/>
              <p:cNvSpPr/>
              <p:nvPr/>
            </p:nvSpPr>
            <p:spPr>
              <a:xfrm>
                <a:off x="1858320" y="4911840"/>
                <a:ext cx="587160" cy="5702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376" name="Picture 34" descr=""/>
              <p:cNvPicPr/>
              <p:nvPr/>
            </p:nvPicPr>
            <p:blipFill>
              <a:blip r:embed="rId4"/>
              <a:stretch/>
            </p:blipFill>
            <p:spPr>
              <a:xfrm>
                <a:off x="1974600" y="5052960"/>
                <a:ext cx="369360" cy="259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77" name="Group 29"/>
          <p:cNvGrpSpPr/>
          <p:nvPr/>
        </p:nvGrpSpPr>
        <p:grpSpPr>
          <a:xfrm>
            <a:off x="5002560" y="2148480"/>
            <a:ext cx="1671120" cy="800640"/>
            <a:chOff x="5002560" y="2148480"/>
            <a:chExt cx="1671120" cy="800640"/>
          </a:xfrm>
        </p:grpSpPr>
        <p:sp>
          <p:nvSpPr>
            <p:cNvPr id="378" name="CustomShape 30"/>
            <p:cNvSpPr/>
            <p:nvPr/>
          </p:nvSpPr>
          <p:spPr>
            <a:xfrm>
              <a:off x="5002560" y="2766240"/>
              <a:ext cx="1671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800000"/>
                  </a:solidFill>
                  <a:latin typeface="Arial"/>
                  <a:ea typeface="DejaVu Sans"/>
                </a:rPr>
                <a:t>Price Point Perception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79" name="CustomShape 31"/>
            <p:cNvSpPr/>
            <p:nvPr/>
          </p:nvSpPr>
          <p:spPr>
            <a:xfrm>
              <a:off x="5515560" y="2148480"/>
              <a:ext cx="587160" cy="5702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0" name="Picture 38" descr=""/>
            <p:cNvPicPr/>
            <p:nvPr/>
          </p:nvPicPr>
          <p:blipFill>
            <a:blip r:embed="rId5"/>
            <a:stretch/>
          </p:blipFill>
          <p:spPr>
            <a:xfrm>
              <a:off x="5679720" y="2314800"/>
              <a:ext cx="259200" cy="259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1" name="Group 32"/>
          <p:cNvGrpSpPr/>
          <p:nvPr/>
        </p:nvGrpSpPr>
        <p:grpSpPr>
          <a:xfrm>
            <a:off x="1316520" y="2148480"/>
            <a:ext cx="1671120" cy="799200"/>
            <a:chOff x="1316520" y="2148480"/>
            <a:chExt cx="1671120" cy="799200"/>
          </a:xfrm>
        </p:grpSpPr>
        <p:sp>
          <p:nvSpPr>
            <p:cNvPr id="382" name="CustomShape 33"/>
            <p:cNvSpPr/>
            <p:nvPr/>
          </p:nvSpPr>
          <p:spPr>
            <a:xfrm>
              <a:off x="1316520" y="2764800"/>
              <a:ext cx="1671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Price Sensitivity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83" name="CustomShape 34"/>
            <p:cNvSpPr/>
            <p:nvPr/>
          </p:nvSpPr>
          <p:spPr>
            <a:xfrm>
              <a:off x="1858320" y="2148480"/>
              <a:ext cx="587160" cy="5702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4" name="Picture 42" descr=""/>
            <p:cNvPicPr/>
            <p:nvPr/>
          </p:nvPicPr>
          <p:blipFill>
            <a:blip r:embed="rId6"/>
            <a:stretch/>
          </p:blipFill>
          <p:spPr>
            <a:xfrm>
              <a:off x="2010600" y="2288880"/>
              <a:ext cx="259200" cy="259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5" name="Group 35"/>
          <p:cNvGrpSpPr/>
          <p:nvPr/>
        </p:nvGrpSpPr>
        <p:grpSpPr>
          <a:xfrm>
            <a:off x="3173040" y="3550680"/>
            <a:ext cx="1671120" cy="979560"/>
            <a:chOff x="3173040" y="3550680"/>
            <a:chExt cx="1671120" cy="979560"/>
          </a:xfrm>
        </p:grpSpPr>
        <p:sp>
          <p:nvSpPr>
            <p:cNvPr id="386" name="CustomShape 36"/>
            <p:cNvSpPr/>
            <p:nvPr/>
          </p:nvSpPr>
          <p:spPr>
            <a:xfrm>
              <a:off x="3173040" y="4149720"/>
              <a:ext cx="1671120" cy="38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ffc000"/>
                  </a:solidFill>
                  <a:latin typeface="Arial"/>
                  <a:ea typeface="DejaVu Sans"/>
                </a:rPr>
                <a:t>Co-promotion/</a:t>
              </a: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ffc000"/>
                  </a:solidFill>
                  <a:latin typeface="Arial"/>
                  <a:ea typeface="DejaVu Sans"/>
                </a:rPr>
                <a:t>Co-merchandizing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387" name="Group 37"/>
            <p:cNvGrpSpPr/>
            <p:nvPr/>
          </p:nvGrpSpPr>
          <p:grpSpPr>
            <a:xfrm>
              <a:off x="3727800" y="3550680"/>
              <a:ext cx="587160" cy="570240"/>
              <a:chOff x="3727800" y="3550680"/>
              <a:chExt cx="587160" cy="570240"/>
            </a:xfrm>
          </p:grpSpPr>
          <p:sp>
            <p:nvSpPr>
              <p:cNvPr id="388" name="CustomShape 38"/>
              <p:cNvSpPr/>
              <p:nvPr/>
            </p:nvSpPr>
            <p:spPr>
              <a:xfrm>
                <a:off x="3727800" y="3550680"/>
                <a:ext cx="587160" cy="5702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9" name="CustomShape 39"/>
              <p:cNvSpPr/>
              <p:nvPr/>
            </p:nvSpPr>
            <p:spPr>
              <a:xfrm>
                <a:off x="3873600" y="3706560"/>
                <a:ext cx="356040" cy="279360"/>
              </a:xfrm>
              <a:custGeom>
                <a:avLst/>
                <a:gdLst/>
                <a:ahLst/>
                <a:rect l="l" t="t" r="r" b="b"/>
                <a:pathLst>
                  <a:path w="73" h="57">
                    <a:moveTo>
                      <a:pt x="57" y="37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37" y="57"/>
                      <a:pt x="36" y="57"/>
                      <a:pt x="34" y="57"/>
                    </a:cubicBezTo>
                    <a:cubicBezTo>
                      <a:pt x="33" y="57"/>
                      <a:pt x="32" y="57"/>
                      <a:pt x="31" y="5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2" y="27"/>
                      <a:pt x="0" y="23"/>
                      <a:pt x="0" y="2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7" y="1"/>
                      <a:pt x="29" y="3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7" y="31"/>
                      <a:pt x="58" y="32"/>
                      <a:pt x="58" y="34"/>
                    </a:cubicBezTo>
                    <a:cubicBezTo>
                      <a:pt x="58" y="35"/>
                      <a:pt x="57" y="36"/>
                      <a:pt x="57" y="37"/>
                    </a:cubicBezTo>
                    <a:close/>
                    <a:moveTo>
                      <a:pt x="13" y="7"/>
                    </a:moveTo>
                    <a:cubicBezTo>
                      <a:pt x="10" y="7"/>
                      <a:pt x="8" y="9"/>
                      <a:pt x="8" y="12"/>
                    </a:cubicBezTo>
                    <a:cubicBezTo>
                      <a:pt x="8" y="14"/>
                      <a:pt x="10" y="17"/>
                      <a:pt x="13" y="17"/>
                    </a:cubicBezTo>
                    <a:cubicBezTo>
                      <a:pt x="15" y="17"/>
                      <a:pt x="17" y="14"/>
                      <a:pt x="17" y="12"/>
                    </a:cubicBezTo>
                    <a:cubicBezTo>
                      <a:pt x="17" y="9"/>
                      <a:pt x="15" y="7"/>
                      <a:pt x="13" y="7"/>
                    </a:cubicBezTo>
                    <a:close/>
                    <a:moveTo>
                      <a:pt x="71" y="37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7"/>
                      <a:pt x="50" y="57"/>
                      <a:pt x="49" y="57"/>
                    </a:cubicBezTo>
                    <a:cubicBezTo>
                      <a:pt x="47" y="57"/>
                      <a:pt x="46" y="56"/>
                      <a:pt x="45" y="55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4" y="35"/>
                      <a:pt x="64" y="34"/>
                    </a:cubicBezTo>
                    <a:cubicBezTo>
                      <a:pt x="64" y="32"/>
                      <a:pt x="63" y="31"/>
                      <a:pt x="63" y="3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1"/>
                      <a:pt x="30" y="0"/>
                      <a:pt x="2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42" y="1"/>
                      <a:pt x="44" y="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2" y="31"/>
                      <a:pt x="73" y="32"/>
                      <a:pt x="73" y="34"/>
                    </a:cubicBezTo>
                    <a:cubicBezTo>
                      <a:pt x="73" y="35"/>
                      <a:pt x="72" y="36"/>
                      <a:pt x="7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0" name="Group 40"/>
          <p:cNvGrpSpPr/>
          <p:nvPr/>
        </p:nvGrpSpPr>
        <p:grpSpPr>
          <a:xfrm>
            <a:off x="3173040" y="2148480"/>
            <a:ext cx="1671120" cy="799200"/>
            <a:chOff x="3173040" y="2148480"/>
            <a:chExt cx="1671120" cy="799200"/>
          </a:xfrm>
        </p:grpSpPr>
        <p:sp>
          <p:nvSpPr>
            <p:cNvPr id="391" name="CustomShape 41"/>
            <p:cNvSpPr/>
            <p:nvPr/>
          </p:nvSpPr>
          <p:spPr>
            <a:xfrm>
              <a:off x="3173040" y="2764800"/>
              <a:ext cx="1671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  <a:spcBef>
                  <a:spcPts val="119"/>
                </a:spcBef>
              </a:pPr>
              <a:r>
                <a:rPr b="1" lang="en-IN" sz="1200" spc="-1" strike="noStrike">
                  <a:solidFill>
                    <a:srgbClr val="006666"/>
                  </a:solidFill>
                  <a:latin typeface="Arial"/>
                  <a:ea typeface="DejaVu Sans"/>
                </a:rPr>
                <a:t>Price Gap Analysis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392" name="Group 42"/>
            <p:cNvGrpSpPr/>
            <p:nvPr/>
          </p:nvGrpSpPr>
          <p:grpSpPr>
            <a:xfrm>
              <a:off x="3715200" y="2148480"/>
              <a:ext cx="587160" cy="570240"/>
              <a:chOff x="3715200" y="2148480"/>
              <a:chExt cx="587160" cy="570240"/>
            </a:xfrm>
          </p:grpSpPr>
          <p:sp>
            <p:nvSpPr>
              <p:cNvPr id="393" name="CustomShape 43"/>
              <p:cNvSpPr/>
              <p:nvPr/>
            </p:nvSpPr>
            <p:spPr>
              <a:xfrm>
                <a:off x="3715200" y="2148480"/>
                <a:ext cx="587160" cy="570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394" name="Picture 52" descr=""/>
              <p:cNvPicPr/>
              <p:nvPr/>
            </p:nvPicPr>
            <p:blipFill>
              <a:blip r:embed="rId7">
                <a:lum bright="70000" contrast="-70000"/>
              </a:blip>
              <a:stretch/>
            </p:blipFill>
            <p:spPr>
              <a:xfrm>
                <a:off x="3850560" y="2266920"/>
                <a:ext cx="333000" cy="3330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95" name="CustomShape 44"/>
          <p:cNvSpPr/>
          <p:nvPr/>
        </p:nvSpPr>
        <p:spPr>
          <a:xfrm>
            <a:off x="5526360" y="3569760"/>
            <a:ext cx="587160" cy="57024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45"/>
          <p:cNvSpPr/>
          <p:nvPr/>
        </p:nvSpPr>
        <p:spPr>
          <a:xfrm>
            <a:off x="4867200" y="4120560"/>
            <a:ext cx="19602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1" lang="en-IN" sz="1200" spc="-1" strike="noStrike">
                <a:solidFill>
                  <a:srgbClr val="ff3300"/>
                </a:solidFill>
                <a:latin typeface="Arial"/>
                <a:ea typeface="DejaVu Sans"/>
              </a:rPr>
              <a:t>Impact of Execution Levers (display thresholds)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397" name="Group 46"/>
          <p:cNvGrpSpPr/>
          <p:nvPr/>
        </p:nvGrpSpPr>
        <p:grpSpPr>
          <a:xfrm>
            <a:off x="5712840" y="3698280"/>
            <a:ext cx="192960" cy="237960"/>
            <a:chOff x="5712840" y="3698280"/>
            <a:chExt cx="192960" cy="237960"/>
          </a:xfrm>
        </p:grpSpPr>
        <p:sp>
          <p:nvSpPr>
            <p:cNvPr id="398" name="CustomShape 47"/>
            <p:cNvSpPr/>
            <p:nvPr/>
          </p:nvSpPr>
          <p:spPr>
            <a:xfrm flipV="1">
              <a:off x="5803200" y="3661560"/>
              <a:ext cx="36360" cy="36360"/>
            </a:xfrm>
            <a:custGeom>
              <a:avLst/>
              <a:gdLst/>
              <a:ahLst/>
              <a:rect l="l" t="t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48"/>
            <p:cNvSpPr/>
            <p:nvPr/>
          </p:nvSpPr>
          <p:spPr>
            <a:xfrm>
              <a:off x="5803200" y="3799080"/>
              <a:ext cx="47520" cy="6480"/>
            </a:xfrm>
            <a:custGeom>
              <a:avLst/>
              <a:gdLst/>
              <a:ahLst/>
              <a:rect l="l" t="t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49"/>
            <p:cNvSpPr/>
            <p:nvPr/>
          </p:nvSpPr>
          <p:spPr>
            <a:xfrm>
              <a:off x="5803200" y="3823560"/>
              <a:ext cx="102240" cy="9000"/>
            </a:xfrm>
            <a:custGeom>
              <a:avLst/>
              <a:gdLst/>
              <a:ahLst/>
              <a:rect l="l" t="t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50"/>
            <p:cNvSpPr/>
            <p:nvPr/>
          </p:nvSpPr>
          <p:spPr>
            <a:xfrm>
              <a:off x="5712840" y="3876120"/>
              <a:ext cx="192960" cy="7920"/>
            </a:xfrm>
            <a:custGeom>
              <a:avLst/>
              <a:gdLst/>
              <a:ahLst/>
              <a:rect l="l" t="t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51"/>
            <p:cNvSpPr/>
            <p:nvPr/>
          </p:nvSpPr>
          <p:spPr>
            <a:xfrm>
              <a:off x="5712840" y="3902760"/>
              <a:ext cx="192960" cy="6480"/>
            </a:xfrm>
            <a:custGeom>
              <a:avLst/>
              <a:gdLst/>
              <a:ahLst/>
              <a:rect l="l" t="t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52"/>
            <p:cNvSpPr/>
            <p:nvPr/>
          </p:nvSpPr>
          <p:spPr>
            <a:xfrm>
              <a:off x="5712840" y="3927240"/>
              <a:ext cx="192960" cy="9000"/>
            </a:xfrm>
            <a:custGeom>
              <a:avLst/>
              <a:gdLst/>
              <a:ahLst/>
              <a:rect l="l" t="t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53"/>
            <p:cNvSpPr/>
            <p:nvPr/>
          </p:nvSpPr>
          <p:spPr>
            <a:xfrm>
              <a:off x="5712840" y="3851640"/>
              <a:ext cx="192960" cy="5400"/>
            </a:xfrm>
            <a:custGeom>
              <a:avLst/>
              <a:gdLst/>
              <a:ahLst/>
              <a:rect l="l" t="t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54"/>
            <p:cNvSpPr/>
            <p:nvPr/>
          </p:nvSpPr>
          <p:spPr>
            <a:xfrm>
              <a:off x="5712840" y="3763800"/>
              <a:ext cx="72720" cy="68760"/>
            </a:xfrm>
            <a:custGeom>
              <a:avLst/>
              <a:gdLst/>
              <a:ahLst/>
              <a:rect l="l" t="t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380880"/>
            <a:ext cx="898452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What Mu Sigma partnership brings…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46200" y="1380960"/>
            <a:ext cx="8762400" cy="419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418040" y="2308320"/>
            <a:ext cx="370800" cy="370800"/>
          </a:xfrm>
          <a:prstGeom prst="ellipse">
            <a:avLst/>
          </a:prstGeom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37080" rIns="37080" tIns="37080" bIns="37080" anchor="ctr"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b="1" lang="en-IN" sz="195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1789560" y="2331360"/>
            <a:ext cx="7638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62"/>
              </a:spcBef>
            </a:pPr>
            <a:r>
              <a:rPr b="1" lang="en-IN" sz="1629" spc="-1" strike="noStrike">
                <a:solidFill>
                  <a:srgbClr val="800000"/>
                </a:solidFill>
                <a:latin typeface="Arial"/>
                <a:ea typeface="DejaVu Sans"/>
              </a:rPr>
              <a:t>Minimum Viable Solution (MVS) based experimental mindset</a:t>
            </a:r>
            <a:endParaRPr b="0" lang="en-IN" sz="1629" spc="-1" strike="noStrike">
              <a:latin typeface="Arial"/>
            </a:endParaRPr>
          </a:p>
          <a:p>
            <a:pPr marL="278640" indent="-277920">
              <a:lnSpc>
                <a:spcPct val="100000"/>
              </a:lnSpc>
              <a:spcBef>
                <a:spcPts val="113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Rapid experimentation by developing minimum viable solutions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1418040" y="3107880"/>
            <a:ext cx="370800" cy="370800"/>
          </a:xfrm>
          <a:prstGeom prst="ellipse">
            <a:avLst/>
          </a:prstGeom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37080" rIns="37080" tIns="37080" bIns="37080" anchor="ctr"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b="1" lang="en-IN" sz="195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1789560" y="3131280"/>
            <a:ext cx="763848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62"/>
              </a:spcBef>
            </a:pPr>
            <a:r>
              <a:rPr b="1" lang="en-IN" sz="1629" spc="-1" strike="noStrike">
                <a:solidFill>
                  <a:srgbClr val="800000"/>
                </a:solidFill>
                <a:latin typeface="Arial"/>
                <a:ea typeface="DejaVu Sans"/>
              </a:rPr>
              <a:t>Interdisciplinary solutions</a:t>
            </a:r>
            <a:endParaRPr b="0" lang="en-IN" sz="1629" spc="-1" strike="noStrike">
              <a:latin typeface="Arial"/>
            </a:endParaRPr>
          </a:p>
          <a:p>
            <a:pPr marL="278640" indent="-277920">
              <a:lnSpc>
                <a:spcPct val="100000"/>
              </a:lnSpc>
              <a:spcBef>
                <a:spcPts val="113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Build a mix of </a:t>
            </a:r>
            <a:r>
              <a:rPr b="1" i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data engineering, data science and decision science solutions </a:t>
            </a: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(D3)</a:t>
            </a:r>
            <a:endParaRPr b="0" lang="en-IN" sz="1140" spc="-1" strike="noStrike">
              <a:latin typeface="Arial"/>
            </a:endParaRPr>
          </a:p>
          <a:p>
            <a:pPr marL="232200" indent="-231480">
              <a:lnSpc>
                <a:spcPct val="100000"/>
              </a:lnSpc>
              <a:spcBef>
                <a:spcPts val="113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The problems could be </a:t>
            </a:r>
            <a:r>
              <a:rPr b="1" i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descriptive, inquisitive, predictive or prescriptive in nature</a:t>
            </a: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 (DIPP)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12" name="CustomShape 7"/>
          <p:cNvSpPr/>
          <p:nvPr/>
        </p:nvSpPr>
        <p:spPr>
          <a:xfrm>
            <a:off x="1418040" y="4100400"/>
            <a:ext cx="370800" cy="370800"/>
          </a:xfrm>
          <a:prstGeom prst="ellipse">
            <a:avLst/>
          </a:prstGeom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37080" rIns="37080" tIns="37080" bIns="37080" anchor="ctr"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b="1" lang="en-IN" sz="195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13" name="CustomShape 8"/>
          <p:cNvSpPr/>
          <p:nvPr/>
        </p:nvSpPr>
        <p:spPr>
          <a:xfrm>
            <a:off x="1789560" y="4123440"/>
            <a:ext cx="763848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62"/>
              </a:spcBef>
            </a:pPr>
            <a:r>
              <a:rPr b="1" lang="en-IN" sz="1629" spc="-1" strike="noStrike">
                <a:solidFill>
                  <a:srgbClr val="800000"/>
                </a:solidFill>
                <a:latin typeface="Arial"/>
                <a:ea typeface="DejaVu Sans"/>
              </a:rPr>
              <a:t>Building capability</a:t>
            </a:r>
            <a:endParaRPr b="0" lang="en-IN" sz="1629" spc="-1" strike="noStrike">
              <a:latin typeface="Arial"/>
            </a:endParaRPr>
          </a:p>
          <a:p>
            <a:pPr marL="278640" indent="-277920">
              <a:lnSpc>
                <a:spcPct val="100000"/>
              </a:lnSpc>
              <a:spcBef>
                <a:spcPts val="113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While we execute on the program, we will </a:t>
            </a:r>
            <a:r>
              <a:rPr b="1" i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build problem solving capability </a:t>
            </a: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within ABI</a:t>
            </a:r>
            <a:endParaRPr b="0" lang="en-IN" sz="1140" spc="-1" strike="noStrike">
              <a:latin typeface="Arial"/>
            </a:endParaRPr>
          </a:p>
          <a:p>
            <a:pPr marL="278640" indent="-277920">
              <a:lnSpc>
                <a:spcPct val="100000"/>
              </a:lnSpc>
              <a:spcBef>
                <a:spcPts val="113"/>
              </a:spcBef>
              <a:buClr>
                <a:srgbClr val="0b1f65"/>
              </a:buClr>
              <a:buFont typeface="Arial"/>
              <a:buChar char="•"/>
            </a:pPr>
            <a:r>
              <a:rPr b="0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Capability will be built with respect to </a:t>
            </a:r>
            <a:r>
              <a:rPr b="1" i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mindset, skillset and toolset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14" name="CustomShape 9"/>
          <p:cNvSpPr/>
          <p:nvPr/>
        </p:nvSpPr>
        <p:spPr>
          <a:xfrm>
            <a:off x="457200" y="953280"/>
            <a:ext cx="898452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e 1"/>
          <p:cNvSpPr/>
          <p:nvPr/>
        </p:nvSpPr>
        <p:spPr>
          <a:xfrm>
            <a:off x="1775160" y="1766160"/>
            <a:ext cx="360" cy="1954080"/>
          </a:xfrm>
          <a:prstGeom prst="line">
            <a:avLst/>
          </a:prstGeom>
          <a:ln cap="rnd" w="9360">
            <a:solidFill>
              <a:schemeClr val="bg1">
                <a:lumMod val="50000"/>
              </a:schemeClr>
            </a:solidFill>
            <a:custDash>
              <a:ds d="5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138600" y="462240"/>
            <a:ext cx="89586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Established an Analytical Foundation, utilizing AI, to increase sales by analysing audit scores and volume impact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478560" y="1768320"/>
            <a:ext cx="2606400" cy="2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4"/>
          <p:cNvSpPr/>
          <p:nvPr/>
        </p:nvSpPr>
        <p:spPr>
          <a:xfrm>
            <a:off x="4748400" y="1392840"/>
            <a:ext cx="360" cy="4473000"/>
          </a:xfrm>
          <a:prstGeom prst="line">
            <a:avLst/>
          </a:prstGeom>
          <a:ln w="28440">
            <a:solidFill>
              <a:srgbClr val="7d0000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5"/>
          <p:cNvSpPr/>
          <p:nvPr/>
        </p:nvSpPr>
        <p:spPr>
          <a:xfrm>
            <a:off x="520920" y="5224680"/>
            <a:ext cx="3899520" cy="523080"/>
          </a:xfrm>
          <a:prstGeom prst="roundRect">
            <a:avLst>
              <a:gd name="adj" fmla="val 16667"/>
            </a:avLst>
          </a:prstGeom>
          <a:solidFill>
            <a:srgbClr val="e2e1c0"/>
          </a:solidFill>
          <a:ln>
            <a:solidFill>
              <a:schemeClr val="tx1"/>
            </a:solidFill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420" name="CustomShape 6"/>
          <p:cNvSpPr/>
          <p:nvPr/>
        </p:nvSpPr>
        <p:spPr>
          <a:xfrm>
            <a:off x="1920960" y="2109960"/>
            <a:ext cx="1128960" cy="254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88"/>
              </a:spcBef>
            </a:pPr>
            <a:r>
              <a:rPr b="0" lang="en-IN" sz="900" spc="-1" strike="noStrike">
                <a:solidFill>
                  <a:srgbClr val="ffffff"/>
                </a:solidFill>
                <a:latin typeface="Arial"/>
                <a:ea typeface="DejaVu Sans"/>
              </a:rPr>
              <a:t>Position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597240" y="2109960"/>
            <a:ext cx="1128960" cy="254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88"/>
              </a:spcBef>
            </a:pPr>
            <a:r>
              <a:rPr b="0" lang="en-IN" sz="900" spc="-1" strike="noStrike">
                <a:solidFill>
                  <a:srgbClr val="ffffff"/>
                </a:solidFill>
                <a:latin typeface="Arial"/>
                <a:ea typeface="DejaVu Sans"/>
              </a:rPr>
              <a:t>Signage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3318840" y="2109960"/>
            <a:ext cx="1128960" cy="254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88"/>
              </a:spcBef>
            </a:pPr>
            <a:r>
              <a:rPr b="0" lang="en-IN" sz="900" spc="-1" strike="noStrike">
                <a:solidFill>
                  <a:srgbClr val="ffffff"/>
                </a:solidFill>
                <a:latin typeface="Arial"/>
                <a:ea typeface="DejaVu Sans"/>
              </a:rPr>
              <a:t>Location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439920" y="1752840"/>
            <a:ext cx="4109040" cy="4205520"/>
          </a:xfrm>
          <a:prstGeom prst="roundRect">
            <a:avLst>
              <a:gd name="adj" fmla="val 0"/>
            </a:avLst>
          </a:prstGeom>
          <a:noFill/>
          <a:ln w="38160">
            <a:solidFill>
              <a:srgbClr val="1f497d"/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4" name="CustomShape 10"/>
          <p:cNvSpPr/>
          <p:nvPr/>
        </p:nvSpPr>
        <p:spPr>
          <a:xfrm>
            <a:off x="1071360" y="4869720"/>
            <a:ext cx="2732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00b050"/>
                </a:solidFill>
                <a:latin typeface="Arial"/>
                <a:ea typeface="DejaVu Sans"/>
              </a:rPr>
              <a:t>VOLUME LIFT OPPORTUNITY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5" name="Line 11"/>
          <p:cNvSpPr/>
          <p:nvPr/>
        </p:nvSpPr>
        <p:spPr>
          <a:xfrm>
            <a:off x="476640" y="3720240"/>
            <a:ext cx="388404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6" name="CustomShape 12"/>
          <p:cNvSpPr/>
          <p:nvPr/>
        </p:nvSpPr>
        <p:spPr>
          <a:xfrm>
            <a:off x="439920" y="1289520"/>
            <a:ext cx="4124160" cy="450720"/>
          </a:xfrm>
          <a:prstGeom prst="rect">
            <a:avLst/>
          </a:prstGeom>
          <a:solidFill>
            <a:schemeClr val="bg1">
              <a:lumMod val="50000"/>
            </a:schemeClr>
          </a:solidFill>
          <a:ln w="442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en-IN" sz="1300" spc="-1" strike="noStrike">
                <a:solidFill>
                  <a:srgbClr val="ffffff"/>
                </a:solidFill>
                <a:latin typeface="Arial"/>
                <a:ea typeface="DejaVu Sans"/>
              </a:rPr>
              <a:t>Temporary Secondary Display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427" name="Picture 10" descr=""/>
          <p:cNvPicPr/>
          <p:nvPr/>
        </p:nvPicPr>
        <p:blipFill>
          <a:blip r:embed="rId1"/>
          <a:stretch/>
        </p:blipFill>
        <p:spPr>
          <a:xfrm>
            <a:off x="556920" y="2568600"/>
            <a:ext cx="942480" cy="884880"/>
          </a:xfrm>
          <a:prstGeom prst="rect">
            <a:avLst/>
          </a:prstGeom>
          <a:ln>
            <a:noFill/>
          </a:ln>
        </p:spPr>
      </p:pic>
      <p:sp>
        <p:nvSpPr>
          <p:cNvPr id="428" name="CustomShape 13"/>
          <p:cNvSpPr/>
          <p:nvPr/>
        </p:nvSpPr>
        <p:spPr>
          <a:xfrm>
            <a:off x="2139840" y="5348880"/>
            <a:ext cx="93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81"/>
              </a:spcBef>
            </a:pPr>
            <a:r>
              <a:rPr b="1" lang="en-IN" sz="1800" spc="-1" strike="noStrike">
                <a:solidFill>
                  <a:srgbClr val="00b050"/>
                </a:solidFill>
                <a:latin typeface="Arial"/>
                <a:ea typeface="DejaVu Sans"/>
              </a:rPr>
              <a:t>2 %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29" name="Picture 28" descr=""/>
          <p:cNvPicPr/>
          <p:nvPr/>
        </p:nvPicPr>
        <p:blipFill>
          <a:blip r:embed="rId2"/>
          <a:stretch/>
        </p:blipFill>
        <p:spPr>
          <a:xfrm>
            <a:off x="1878840" y="2492640"/>
            <a:ext cx="1118160" cy="984960"/>
          </a:xfrm>
          <a:prstGeom prst="rect">
            <a:avLst/>
          </a:prstGeom>
          <a:ln>
            <a:noFill/>
          </a:ln>
        </p:spPr>
      </p:pic>
      <p:pic>
        <p:nvPicPr>
          <p:cNvPr id="430" name="Picture 29" descr=""/>
          <p:cNvPicPr/>
          <p:nvPr/>
        </p:nvPicPr>
        <p:blipFill>
          <a:blip r:embed="rId3"/>
          <a:stretch/>
        </p:blipFill>
        <p:spPr>
          <a:xfrm>
            <a:off x="3357000" y="2591640"/>
            <a:ext cx="1109520" cy="985320"/>
          </a:xfrm>
          <a:prstGeom prst="rect">
            <a:avLst/>
          </a:prstGeom>
          <a:ln>
            <a:noFill/>
          </a:ln>
        </p:spPr>
      </p:pic>
      <p:sp>
        <p:nvSpPr>
          <p:cNvPr id="431" name="CustomShape 14"/>
          <p:cNvSpPr/>
          <p:nvPr/>
        </p:nvSpPr>
        <p:spPr>
          <a:xfrm>
            <a:off x="780120" y="5348160"/>
            <a:ext cx="93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81"/>
              </a:spcBef>
            </a:pPr>
            <a:r>
              <a:rPr b="1" lang="en-IN" sz="1800" spc="-1" strike="noStrike">
                <a:solidFill>
                  <a:srgbClr val="00b05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b050"/>
                </a:solidFill>
                <a:latin typeface="Arial"/>
                <a:ea typeface="DejaVu Sans"/>
              </a:rPr>
              <a:t>6 %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2" name="CustomShape 15"/>
          <p:cNvSpPr/>
          <p:nvPr/>
        </p:nvSpPr>
        <p:spPr>
          <a:xfrm>
            <a:off x="3503160" y="5348160"/>
            <a:ext cx="93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81"/>
              </a:spcBef>
            </a:pPr>
            <a:r>
              <a:rPr b="1" lang="en-IN" sz="1800" spc="-1" strike="noStrike">
                <a:solidFill>
                  <a:srgbClr val="00b050"/>
                </a:solidFill>
                <a:latin typeface="Arial"/>
                <a:ea typeface="DejaVu Sans"/>
              </a:rPr>
              <a:t>1 %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3" name="Line 16"/>
          <p:cNvSpPr/>
          <p:nvPr/>
        </p:nvSpPr>
        <p:spPr>
          <a:xfrm>
            <a:off x="476280" y="4825080"/>
            <a:ext cx="388404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4" name="CustomShape 17"/>
          <p:cNvSpPr/>
          <p:nvPr/>
        </p:nvSpPr>
        <p:spPr>
          <a:xfrm>
            <a:off x="1269000" y="3744360"/>
            <a:ext cx="26121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1" lang="en-IN" sz="1060" spc="-1" strike="noStrike">
                <a:solidFill>
                  <a:srgbClr val="000000"/>
                </a:solidFill>
                <a:latin typeface="Arial"/>
                <a:ea typeface="DejaVu Sans"/>
              </a:rPr>
              <a:t>CHANGE IN AUDIT SCORES</a:t>
            </a:r>
            <a:endParaRPr b="0" lang="en-IN" sz="1060" spc="-1" strike="noStrike">
              <a:latin typeface="Arial"/>
            </a:endParaRPr>
          </a:p>
        </p:txBody>
      </p:sp>
      <p:sp>
        <p:nvSpPr>
          <p:cNvPr id="435" name="CustomShape 18"/>
          <p:cNvSpPr/>
          <p:nvPr/>
        </p:nvSpPr>
        <p:spPr>
          <a:xfrm>
            <a:off x="540000" y="3986640"/>
            <a:ext cx="123444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+ 0.10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 : ( 0.3 -0.4)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6" name="CustomShape 19"/>
          <p:cNvSpPr/>
          <p:nvPr/>
        </p:nvSpPr>
        <p:spPr>
          <a:xfrm>
            <a:off x="1911240" y="3986640"/>
            <a:ext cx="114840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+ 0.20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 : ( 0.5 -.7)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7" name="CustomShape 20"/>
          <p:cNvSpPr/>
          <p:nvPr/>
        </p:nvSpPr>
        <p:spPr>
          <a:xfrm>
            <a:off x="3009240" y="3986640"/>
            <a:ext cx="155160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+ 0.20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39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 : ( 1 – 1.2)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438" name="Group 21"/>
          <p:cNvGrpSpPr/>
          <p:nvPr/>
        </p:nvGrpSpPr>
        <p:grpSpPr>
          <a:xfrm>
            <a:off x="4966920" y="1648440"/>
            <a:ext cx="4791600" cy="4001040"/>
            <a:chOff x="4966920" y="1648440"/>
            <a:chExt cx="4791600" cy="4001040"/>
          </a:xfrm>
        </p:grpSpPr>
        <p:sp>
          <p:nvSpPr>
            <p:cNvPr id="439" name="CustomShape 22"/>
            <p:cNvSpPr/>
            <p:nvPr/>
          </p:nvSpPr>
          <p:spPr>
            <a:xfrm>
              <a:off x="5622480" y="1990440"/>
              <a:ext cx="167040" cy="3539880"/>
            </a:xfrm>
            <a:prstGeom prst="rect">
              <a:avLst/>
            </a:prstGeom>
            <a:solidFill>
              <a:srgbClr val="248eb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23"/>
            <p:cNvSpPr/>
            <p:nvPr/>
          </p:nvSpPr>
          <p:spPr>
            <a:xfrm>
              <a:off x="5617080" y="5610240"/>
              <a:ext cx="172800" cy="38160"/>
            </a:xfrm>
            <a:prstGeom prst="rect">
              <a:avLst/>
            </a:prstGeom>
            <a:solidFill>
              <a:srgbClr val="abd9e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24"/>
            <p:cNvSpPr/>
            <p:nvPr/>
          </p:nvSpPr>
          <p:spPr>
            <a:xfrm>
              <a:off x="5616720" y="5564160"/>
              <a:ext cx="172800" cy="45360"/>
            </a:xfrm>
            <a:prstGeom prst="rect">
              <a:avLst/>
            </a:prstGeom>
            <a:solidFill>
              <a:srgbClr val="316e9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5"/>
            <p:cNvSpPr/>
            <p:nvPr/>
          </p:nvSpPr>
          <p:spPr>
            <a:xfrm>
              <a:off x="5630040" y="1649160"/>
              <a:ext cx="159840" cy="340200"/>
            </a:xfrm>
            <a:prstGeom prst="rect">
              <a:avLst/>
            </a:prstGeom>
            <a:solidFill>
              <a:srgbClr val="dcdcd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6"/>
            <p:cNvSpPr/>
            <p:nvPr/>
          </p:nvSpPr>
          <p:spPr>
            <a:xfrm>
              <a:off x="5790240" y="1649160"/>
              <a:ext cx="373680" cy="340200"/>
            </a:xfrm>
            <a:prstGeom prst="rect">
              <a:avLst/>
            </a:prstGeom>
            <a:solidFill>
              <a:srgbClr val="dcdcd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7"/>
            <p:cNvSpPr/>
            <p:nvPr/>
          </p:nvSpPr>
          <p:spPr>
            <a:xfrm>
              <a:off x="6164640" y="1649160"/>
              <a:ext cx="779400" cy="340200"/>
            </a:xfrm>
            <a:prstGeom prst="rect">
              <a:avLst/>
            </a:prstGeom>
            <a:solidFill>
              <a:srgbClr val="dcdcd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="ctr" anchorCtr="1"/>
            <a:p>
              <a:pPr algn="ctr">
                <a:lnSpc>
                  <a:spcPct val="100000"/>
                </a:lnSpc>
                <a:spcBef>
                  <a:spcPts val="111"/>
                </a:spcBef>
              </a:pPr>
              <a:r>
                <a:rPr b="1" lang="en-IN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Transaction Zone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445" name="CustomShape 28"/>
            <p:cNvSpPr/>
            <p:nvPr/>
          </p:nvSpPr>
          <p:spPr>
            <a:xfrm>
              <a:off x="6944760" y="1648440"/>
              <a:ext cx="2813760" cy="340200"/>
            </a:xfrm>
            <a:prstGeom prst="rect">
              <a:avLst/>
            </a:prstGeom>
            <a:solidFill>
              <a:srgbClr val="dcdcd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="ctr" anchorCtr="1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Temporary Secondary Display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46" name="CustomShape 29"/>
            <p:cNvSpPr/>
            <p:nvPr/>
          </p:nvSpPr>
          <p:spPr>
            <a:xfrm>
              <a:off x="4966920" y="1989360"/>
              <a:ext cx="654840" cy="239760"/>
            </a:xfrm>
            <a:prstGeom prst="rect">
              <a:avLst/>
            </a:prstGeom>
            <a:solidFill>
              <a:srgbClr val="248eb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Ctr="1"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b="1" lang="en-IN" sz="106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Assortment</a:t>
              </a:r>
              <a:endParaRPr b="0" lang="en-IN" sz="1060" spc="-1" strike="noStrike">
                <a:latin typeface="Arial"/>
              </a:endParaRPr>
            </a:p>
          </p:txBody>
        </p:sp>
        <p:sp>
          <p:nvSpPr>
            <p:cNvPr id="447" name="CustomShape 30"/>
            <p:cNvSpPr/>
            <p:nvPr/>
          </p:nvSpPr>
          <p:spPr>
            <a:xfrm>
              <a:off x="4966920" y="2207880"/>
              <a:ext cx="654840" cy="379080"/>
            </a:xfrm>
            <a:prstGeom prst="rect">
              <a:avLst/>
            </a:prstGeom>
            <a:solidFill>
              <a:srgbClr val="2742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="ctr" anchorCtr="1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Location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48" name="CustomShape 31"/>
            <p:cNvSpPr/>
            <p:nvPr/>
          </p:nvSpPr>
          <p:spPr>
            <a:xfrm>
              <a:off x="4966920" y="3092760"/>
              <a:ext cx="654840" cy="2556000"/>
            </a:xfrm>
            <a:prstGeom prst="rect">
              <a:avLst/>
            </a:prstGeom>
            <a:solidFill>
              <a:srgbClr val="abd9e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="ctr" anchorCtr="1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Signage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49" name="CustomShape 32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68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33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f46d4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34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d7302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5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a5002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36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b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7"/>
            <p:cNvSpPr/>
            <p:nvPr/>
          </p:nvSpPr>
          <p:spPr>
            <a:xfrm>
              <a:off x="5251680" y="5649120"/>
              <a:ext cx="364680" cy="360"/>
            </a:xfrm>
            <a:prstGeom prst="rect">
              <a:avLst/>
            </a:prstGeom>
            <a:solidFill>
              <a:srgbClr val="68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8"/>
            <p:cNvSpPr/>
            <p:nvPr/>
          </p:nvSpPr>
          <p:spPr>
            <a:xfrm>
              <a:off x="5622480" y="5522400"/>
              <a:ext cx="167040" cy="38520"/>
            </a:xfrm>
            <a:prstGeom prst="rect">
              <a:avLst/>
            </a:prstGeom>
            <a:solidFill>
              <a:srgbClr val="2742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9"/>
            <p:cNvSpPr/>
            <p:nvPr/>
          </p:nvSpPr>
          <p:spPr>
            <a:xfrm>
              <a:off x="5790240" y="1990440"/>
              <a:ext cx="373680" cy="36720"/>
            </a:xfrm>
            <a:prstGeom prst="rect">
              <a:avLst/>
            </a:prstGeom>
            <a:solidFill>
              <a:srgbClr val="248eb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0"/>
            <p:cNvSpPr/>
            <p:nvPr/>
          </p:nvSpPr>
          <p:spPr>
            <a:xfrm flipV="1">
              <a:off x="5790240" y="1957680"/>
              <a:ext cx="373680" cy="36720"/>
            </a:xfrm>
            <a:prstGeom prst="rect">
              <a:avLst/>
            </a:prstGeom>
            <a:solidFill>
              <a:srgbClr val="2742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41"/>
            <p:cNvSpPr/>
            <p:nvPr/>
          </p:nvSpPr>
          <p:spPr>
            <a:xfrm>
              <a:off x="5790240" y="2073960"/>
              <a:ext cx="373680" cy="36720"/>
            </a:xfrm>
            <a:prstGeom prst="rect">
              <a:avLst/>
            </a:prstGeom>
            <a:solidFill>
              <a:srgbClr val="316e9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42"/>
            <p:cNvSpPr/>
            <p:nvPr/>
          </p:nvSpPr>
          <p:spPr>
            <a:xfrm>
              <a:off x="5797440" y="2113200"/>
              <a:ext cx="366840" cy="3535200"/>
            </a:xfrm>
            <a:prstGeom prst="rect">
              <a:avLst/>
            </a:prstGeom>
            <a:solidFill>
              <a:srgbClr val="abd9e9"/>
            </a:solidFill>
            <a:ln w="28440">
              <a:solidFill>
                <a:srgbClr val="00b0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43"/>
            <p:cNvSpPr/>
            <p:nvPr/>
          </p:nvSpPr>
          <p:spPr>
            <a:xfrm>
              <a:off x="6164640" y="1990440"/>
              <a:ext cx="779400" cy="36720"/>
            </a:xfrm>
            <a:prstGeom prst="rect">
              <a:avLst/>
            </a:prstGeom>
            <a:solidFill>
              <a:srgbClr val="248eb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44"/>
            <p:cNvSpPr/>
            <p:nvPr/>
          </p:nvSpPr>
          <p:spPr>
            <a:xfrm>
              <a:off x="6164640" y="2032200"/>
              <a:ext cx="779400" cy="36720"/>
            </a:xfrm>
            <a:prstGeom prst="rect">
              <a:avLst/>
            </a:prstGeom>
            <a:solidFill>
              <a:srgbClr val="2742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5"/>
            <p:cNvSpPr/>
            <p:nvPr/>
          </p:nvSpPr>
          <p:spPr>
            <a:xfrm>
              <a:off x="6164640" y="2073960"/>
              <a:ext cx="779400" cy="36720"/>
            </a:xfrm>
            <a:prstGeom prst="rect">
              <a:avLst/>
            </a:prstGeom>
            <a:solidFill>
              <a:srgbClr val="316e9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6"/>
            <p:cNvSpPr/>
            <p:nvPr/>
          </p:nvSpPr>
          <p:spPr>
            <a:xfrm>
              <a:off x="6164640" y="2113200"/>
              <a:ext cx="779400" cy="3535200"/>
            </a:xfrm>
            <a:prstGeom prst="rect">
              <a:avLst/>
            </a:prstGeom>
            <a:solidFill>
              <a:srgbClr val="abd9e9"/>
            </a:solidFill>
            <a:ln w="2844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7"/>
            <p:cNvSpPr/>
            <p:nvPr/>
          </p:nvSpPr>
          <p:spPr>
            <a:xfrm>
              <a:off x="6944760" y="1990440"/>
              <a:ext cx="2813760" cy="61560"/>
            </a:xfrm>
            <a:prstGeom prst="rect">
              <a:avLst/>
            </a:prstGeom>
            <a:solidFill>
              <a:srgbClr val="248eb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8"/>
            <p:cNvSpPr/>
            <p:nvPr/>
          </p:nvSpPr>
          <p:spPr>
            <a:xfrm>
              <a:off x="6944760" y="2034000"/>
              <a:ext cx="2813760" cy="597960"/>
            </a:xfrm>
            <a:prstGeom prst="rect">
              <a:avLst/>
            </a:prstGeom>
            <a:solidFill>
              <a:srgbClr val="2742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9"/>
            <p:cNvSpPr/>
            <p:nvPr/>
          </p:nvSpPr>
          <p:spPr>
            <a:xfrm>
              <a:off x="6944760" y="2632320"/>
              <a:ext cx="2813760" cy="696600"/>
            </a:xfrm>
            <a:prstGeom prst="rect">
              <a:avLst/>
            </a:prstGeom>
            <a:solidFill>
              <a:srgbClr val="316e93"/>
            </a:solidFill>
            <a:ln w="28440">
              <a:solidFill>
                <a:srgbClr val="00b0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50"/>
            <p:cNvSpPr/>
            <p:nvPr/>
          </p:nvSpPr>
          <p:spPr>
            <a:xfrm>
              <a:off x="6944760" y="3330000"/>
              <a:ext cx="2813760" cy="2318400"/>
            </a:xfrm>
            <a:prstGeom prst="rect">
              <a:avLst/>
            </a:prstGeom>
            <a:solidFill>
              <a:srgbClr val="abd9e9"/>
            </a:solidFill>
            <a:ln w="2844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51"/>
            <p:cNvSpPr/>
            <p:nvPr/>
          </p:nvSpPr>
          <p:spPr>
            <a:xfrm>
              <a:off x="8233920" y="3732480"/>
              <a:ext cx="296280" cy="339120"/>
            </a:xfrm>
            <a:prstGeom prst="ellipse">
              <a:avLst/>
            </a:prstGeom>
            <a:solidFill>
              <a:srgbClr val="be382c"/>
            </a:solidFill>
            <a:ln>
              <a:solidFill>
                <a:schemeClr val="tx1"/>
              </a:solidFill>
              <a:round/>
            </a:ln>
            <a:effectLst>
              <a:outerShdw blurRad="63500" dir="5400000" dist="25400" rotWithShape="0">
                <a:srgbClr val="000000">
                  <a:alpha val="4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69" name="CustomShape 52"/>
            <p:cNvSpPr/>
            <p:nvPr/>
          </p:nvSpPr>
          <p:spPr>
            <a:xfrm>
              <a:off x="6402600" y="3732480"/>
              <a:ext cx="296280" cy="339120"/>
            </a:xfrm>
            <a:prstGeom prst="ellipse">
              <a:avLst/>
            </a:prstGeom>
            <a:solidFill>
              <a:srgbClr val="be382c"/>
            </a:solidFill>
            <a:ln>
              <a:solidFill>
                <a:schemeClr val="tx1"/>
              </a:solidFill>
              <a:round/>
            </a:ln>
            <a:effectLst>
              <a:outerShdw blurRad="63500" dir="5400000" dist="25400" rotWithShape="0">
                <a:srgbClr val="000000">
                  <a:alpha val="4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70" name="CustomShape 53"/>
            <p:cNvSpPr/>
            <p:nvPr/>
          </p:nvSpPr>
          <p:spPr>
            <a:xfrm>
              <a:off x="5818320" y="3732480"/>
              <a:ext cx="296280" cy="339120"/>
            </a:xfrm>
            <a:prstGeom prst="ellipse">
              <a:avLst/>
            </a:prstGeom>
            <a:solidFill>
              <a:srgbClr val="be382c"/>
            </a:solidFill>
            <a:ln>
              <a:solidFill>
                <a:schemeClr val="tx1"/>
              </a:solidFill>
              <a:round/>
            </a:ln>
            <a:effectLst>
              <a:outerShdw blurRad="63500" dir="5400000" dist="25400" rotWithShape="0">
                <a:srgbClr val="000000">
                  <a:alpha val="4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71" name="CustomShape 54"/>
            <p:cNvSpPr/>
            <p:nvPr/>
          </p:nvSpPr>
          <p:spPr>
            <a:xfrm>
              <a:off x="8233920" y="2813040"/>
              <a:ext cx="296280" cy="339120"/>
            </a:xfrm>
            <a:prstGeom prst="ellipse">
              <a:avLst/>
            </a:prstGeom>
            <a:solidFill>
              <a:srgbClr val="be382c"/>
            </a:solidFill>
            <a:ln>
              <a:solidFill>
                <a:schemeClr val="tx1"/>
              </a:solidFill>
              <a:round/>
            </a:ln>
            <a:effectLst>
              <a:outerShdw blurRad="63500" dir="5400000" dist="25400" rotWithShape="0">
                <a:srgbClr val="000000">
                  <a:alpha val="4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b="0" lang="en-IN" sz="1140" spc="-1" strike="noStrike">
                <a:latin typeface="Arial"/>
              </a:endParaRPr>
            </a:p>
          </p:txBody>
        </p:sp>
        <p:sp>
          <p:nvSpPr>
            <p:cNvPr id="472" name="CustomShape 55"/>
            <p:cNvSpPr/>
            <p:nvPr/>
          </p:nvSpPr>
          <p:spPr>
            <a:xfrm>
              <a:off x="4966920" y="2587320"/>
              <a:ext cx="654840" cy="709560"/>
            </a:xfrm>
            <a:prstGeom prst="rect">
              <a:avLst/>
            </a:prstGeom>
            <a:solidFill>
              <a:srgbClr val="316e9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" rIns="1080" tIns="1080" bIns="1080" anchor="ctr" anchorCtr="1"/>
            <a:p>
              <a:pPr algn="ctr">
                <a:lnSpc>
                  <a:spcPct val="100000"/>
                </a:lnSpc>
                <a:spcBef>
                  <a:spcPts val="113"/>
                </a:spcBef>
              </a:pPr>
              <a:r>
                <a:rPr b="1" lang="en-IN" sz="114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Position</a:t>
              </a:r>
              <a:endParaRPr b="0" lang="en-IN" sz="1140" spc="-1" strike="noStrike">
                <a:latin typeface="Arial"/>
              </a:endParaRPr>
            </a:p>
          </p:txBody>
        </p:sp>
      </p:grpSp>
      <p:sp>
        <p:nvSpPr>
          <p:cNvPr id="473" name="CustomShape 56"/>
          <p:cNvSpPr/>
          <p:nvPr/>
        </p:nvSpPr>
        <p:spPr>
          <a:xfrm>
            <a:off x="5485680" y="1539000"/>
            <a:ext cx="223920" cy="31608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4" name="CustomShape 57"/>
          <p:cNvSpPr/>
          <p:nvPr/>
        </p:nvSpPr>
        <p:spPr>
          <a:xfrm>
            <a:off x="5039640" y="1285920"/>
            <a:ext cx="115380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Main Aisle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75" name="CustomShape 58"/>
          <p:cNvSpPr/>
          <p:nvPr/>
        </p:nvSpPr>
        <p:spPr>
          <a:xfrm rot="16200000">
            <a:off x="6411600" y="1126080"/>
            <a:ext cx="366840" cy="117792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6" name="CustomShape 59"/>
          <p:cNvSpPr/>
          <p:nvPr/>
        </p:nvSpPr>
        <p:spPr>
          <a:xfrm>
            <a:off x="6556680" y="1362600"/>
            <a:ext cx="3167640" cy="2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000000"/>
                </a:solidFill>
                <a:latin typeface="Arial"/>
                <a:ea typeface="DejaVu Sans"/>
              </a:rPr>
              <a:t>Permanent Secondary Display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77" name="CustomShape 60"/>
          <p:cNvSpPr/>
          <p:nvPr/>
        </p:nvSpPr>
        <p:spPr>
          <a:xfrm>
            <a:off x="6164640" y="5959080"/>
            <a:ext cx="296280" cy="296280"/>
          </a:xfrm>
          <a:prstGeom prst="ellipse">
            <a:avLst/>
          </a:prstGeom>
          <a:solidFill>
            <a:srgbClr val="be382c"/>
          </a:solidFill>
          <a:ln>
            <a:solidFill>
              <a:schemeClr val="tx1"/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13"/>
              </a:spcBef>
            </a:pPr>
            <a:r>
              <a:rPr b="1" lang="en-IN" sz="1140" spc="-1" strike="noStrike">
                <a:solidFill>
                  <a:srgbClr val="ffffff"/>
                </a:solidFill>
                <a:latin typeface="Arial"/>
                <a:ea typeface="DejaVu Sans"/>
              </a:rPr>
              <a:t>#</a:t>
            </a:r>
            <a:endParaRPr b="0" lang="en-IN" sz="1140" spc="-1" strike="noStrike">
              <a:latin typeface="Arial"/>
            </a:endParaRPr>
          </a:p>
        </p:txBody>
      </p:sp>
      <p:sp>
        <p:nvSpPr>
          <p:cNvPr id="478" name="CustomShape 61"/>
          <p:cNvSpPr/>
          <p:nvPr/>
        </p:nvSpPr>
        <p:spPr>
          <a:xfrm>
            <a:off x="6408720" y="5948280"/>
            <a:ext cx="29847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Importance of area to focus to see volume lift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79" name="CustomShape 62"/>
          <p:cNvSpPr/>
          <p:nvPr/>
        </p:nvSpPr>
        <p:spPr>
          <a:xfrm>
            <a:off x="706320" y="5381640"/>
            <a:ext cx="273600" cy="2736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80" name="CustomShape 63"/>
          <p:cNvSpPr/>
          <p:nvPr/>
        </p:nvSpPr>
        <p:spPr>
          <a:xfrm>
            <a:off x="2106720" y="5381640"/>
            <a:ext cx="273600" cy="2736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81" name="CustomShape 64"/>
          <p:cNvSpPr/>
          <p:nvPr/>
        </p:nvSpPr>
        <p:spPr>
          <a:xfrm>
            <a:off x="3458160" y="5381640"/>
            <a:ext cx="273600" cy="2736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82" name="Line 65"/>
          <p:cNvSpPr/>
          <p:nvPr/>
        </p:nvSpPr>
        <p:spPr>
          <a:xfrm>
            <a:off x="3200400" y="1752480"/>
            <a:ext cx="360" cy="1967760"/>
          </a:xfrm>
          <a:prstGeom prst="line">
            <a:avLst/>
          </a:prstGeom>
          <a:ln cap="rnd" w="9360">
            <a:solidFill>
              <a:schemeClr val="bg1">
                <a:lumMod val="50000"/>
              </a:schemeClr>
            </a:solidFill>
            <a:custDash>
              <a:ds d="5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roup 1"/>
          <p:cNvGrpSpPr/>
          <p:nvPr/>
        </p:nvGrpSpPr>
        <p:grpSpPr>
          <a:xfrm>
            <a:off x="257400" y="1257840"/>
            <a:ext cx="9311400" cy="5052600"/>
            <a:chOff x="257400" y="1257840"/>
            <a:chExt cx="9311400" cy="5052600"/>
          </a:xfrm>
        </p:grpSpPr>
        <p:sp>
          <p:nvSpPr>
            <p:cNvPr id="484" name="CustomShape 2"/>
            <p:cNvSpPr/>
            <p:nvPr/>
          </p:nvSpPr>
          <p:spPr>
            <a:xfrm>
              <a:off x="871920" y="1307520"/>
              <a:ext cx="16297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c00000"/>
                  </a:solidFill>
                  <a:latin typeface="Arial"/>
                  <a:ea typeface="DejaVu Sans"/>
                </a:rPr>
                <a:t>Data Gathering &amp; Prep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85" name="CustomShape 3"/>
            <p:cNvSpPr/>
            <p:nvPr/>
          </p:nvSpPr>
          <p:spPr>
            <a:xfrm>
              <a:off x="866520" y="1528560"/>
              <a:ext cx="2167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18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Gather all sources of data and perform ETL queries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486" name="CustomShape 4"/>
            <p:cNvSpPr/>
            <p:nvPr/>
          </p:nvSpPr>
          <p:spPr>
            <a:xfrm>
              <a:off x="370080" y="127620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c00000"/>
                  </a:solidFill>
                  <a:latin typeface="Arial"/>
                  <a:ea typeface="DejaVu Sans"/>
                </a:rPr>
                <a:t>01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487" name="CustomShape 5"/>
            <p:cNvSpPr/>
            <p:nvPr/>
          </p:nvSpPr>
          <p:spPr>
            <a:xfrm>
              <a:off x="3726360" y="1316880"/>
              <a:ext cx="1959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e3792a"/>
                  </a:solidFill>
                  <a:latin typeface="Arial"/>
                  <a:ea typeface="DejaVu Sans"/>
                </a:rPr>
                <a:t>Segmentation &amp; Clustering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88" name="CustomShape 6"/>
            <p:cNvSpPr/>
            <p:nvPr/>
          </p:nvSpPr>
          <p:spPr>
            <a:xfrm>
              <a:off x="3728160" y="1595880"/>
              <a:ext cx="2604960" cy="13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9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Remove outliers and create behavioral segments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489" name="CustomShape 7"/>
            <p:cNvSpPr/>
            <p:nvPr/>
          </p:nvSpPr>
          <p:spPr>
            <a:xfrm>
              <a:off x="3180960" y="127620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e3792a"/>
                  </a:solidFill>
                  <a:latin typeface="Arial"/>
                  <a:ea typeface="DejaVu Sans"/>
                </a:rPr>
                <a:t>02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490" name="CustomShape 8"/>
            <p:cNvSpPr/>
            <p:nvPr/>
          </p:nvSpPr>
          <p:spPr>
            <a:xfrm>
              <a:off x="7036200" y="1307520"/>
              <a:ext cx="10933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Model Building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91" name="CustomShape 9"/>
            <p:cNvSpPr/>
            <p:nvPr/>
          </p:nvSpPr>
          <p:spPr>
            <a:xfrm>
              <a:off x="7047000" y="1548360"/>
              <a:ext cx="24228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18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Build models for each retailer at CTA, category, segment level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492" name="CustomShape 10"/>
            <p:cNvSpPr/>
            <p:nvPr/>
          </p:nvSpPr>
          <p:spPr>
            <a:xfrm>
              <a:off x="6494760" y="125784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03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493" name="CustomShape 11"/>
            <p:cNvSpPr/>
            <p:nvPr/>
          </p:nvSpPr>
          <p:spPr>
            <a:xfrm>
              <a:off x="915840" y="3993120"/>
              <a:ext cx="106920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333333"/>
                  </a:solidFill>
                  <a:latin typeface="Arial"/>
                  <a:ea typeface="DejaVu Sans"/>
                </a:rPr>
                <a:t>Model Insights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94" name="CustomShape 12"/>
            <p:cNvSpPr/>
            <p:nvPr/>
          </p:nvSpPr>
          <p:spPr>
            <a:xfrm>
              <a:off x="919800" y="4208040"/>
              <a:ext cx="216144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18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Understand brand, package, and offer preferences per segment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495" name="CustomShape 13"/>
            <p:cNvSpPr/>
            <p:nvPr/>
          </p:nvSpPr>
          <p:spPr>
            <a:xfrm>
              <a:off x="365400" y="399600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333333"/>
                  </a:solidFill>
                  <a:latin typeface="Arial"/>
                  <a:ea typeface="DejaVu Sans"/>
                </a:rPr>
                <a:t>04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496" name="CustomShape 14"/>
            <p:cNvSpPr/>
            <p:nvPr/>
          </p:nvSpPr>
          <p:spPr>
            <a:xfrm>
              <a:off x="3729600" y="3994560"/>
              <a:ext cx="131760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773c10"/>
                  </a:solidFill>
                  <a:latin typeface="Arial"/>
                  <a:ea typeface="DejaVu Sans"/>
                </a:rPr>
                <a:t>Prepare Simulator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97" name="CustomShape 15"/>
            <p:cNvSpPr/>
            <p:nvPr/>
          </p:nvSpPr>
          <p:spPr>
            <a:xfrm>
              <a:off x="3718080" y="4208400"/>
              <a:ext cx="26604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18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Gather, generate, and load required files for simulator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498" name="CustomShape 16"/>
            <p:cNvSpPr/>
            <p:nvPr/>
          </p:nvSpPr>
          <p:spPr>
            <a:xfrm>
              <a:off x="3173760" y="400356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773c10"/>
                  </a:solidFill>
                  <a:latin typeface="Arial"/>
                  <a:ea typeface="DejaVu Sans"/>
                </a:rPr>
                <a:t>05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499" name="CustomShape 17"/>
            <p:cNvSpPr/>
            <p:nvPr/>
          </p:nvSpPr>
          <p:spPr>
            <a:xfrm>
              <a:off x="7037640" y="4002120"/>
              <a:ext cx="88164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100000"/>
                </a:lnSpc>
                <a:spcBef>
                  <a:spcPts val="241"/>
                </a:spcBef>
              </a:pPr>
              <a:r>
                <a:rPr b="1" lang="en-IN" sz="1200" spc="-1" strike="noStrike">
                  <a:solidFill>
                    <a:srgbClr val="006600"/>
                  </a:solidFill>
                  <a:latin typeface="Arial"/>
                  <a:ea typeface="DejaVu Sans"/>
                </a:rPr>
                <a:t>Re-planning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500" name="CustomShape 18"/>
            <p:cNvSpPr/>
            <p:nvPr/>
          </p:nvSpPr>
          <p:spPr>
            <a:xfrm>
              <a:off x="7041960" y="4217400"/>
              <a:ext cx="2303640" cy="13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Bef>
                  <a:spcPts val="181"/>
                </a:spcBef>
              </a:pPr>
              <a:r>
                <a:rPr b="0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Leverage model insights to run scenarios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501" name="CustomShape 19"/>
            <p:cNvSpPr/>
            <p:nvPr/>
          </p:nvSpPr>
          <p:spPr>
            <a:xfrm>
              <a:off x="6494760" y="3996000"/>
              <a:ext cx="5097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b"/>
            <a:p>
              <a:pPr algn="ctr">
                <a:lnSpc>
                  <a:spcPct val="100000"/>
                </a:lnSpc>
                <a:spcBef>
                  <a:spcPts val="720"/>
                </a:spcBef>
              </a:pPr>
              <a:r>
                <a:rPr b="1" lang="en-IN" sz="3600" spc="-1" strike="noStrike">
                  <a:solidFill>
                    <a:srgbClr val="006600"/>
                  </a:solidFill>
                  <a:latin typeface="Arial"/>
                  <a:ea typeface="DejaVu Sans"/>
                </a:rPr>
                <a:t>06</a:t>
              </a:r>
              <a:endParaRPr b="0" lang="en-IN" sz="3600" spc="-1" strike="noStrike">
                <a:latin typeface="Arial"/>
              </a:endParaRPr>
            </a:p>
          </p:txBody>
        </p:sp>
        <p:grpSp>
          <p:nvGrpSpPr>
            <p:cNvPr id="502" name="Group 20"/>
            <p:cNvGrpSpPr/>
            <p:nvPr/>
          </p:nvGrpSpPr>
          <p:grpSpPr>
            <a:xfrm>
              <a:off x="257400" y="2079720"/>
              <a:ext cx="2492640" cy="1024560"/>
              <a:chOff x="257400" y="2079720"/>
              <a:chExt cx="2492640" cy="1024560"/>
            </a:xfrm>
          </p:grpSpPr>
          <p:pic>
            <p:nvPicPr>
              <p:cNvPr id="503" name="Picture 21" descr=""/>
              <p:cNvPicPr/>
              <p:nvPr/>
            </p:nvPicPr>
            <p:blipFill>
              <a:blip r:embed="rId1"/>
              <a:stretch/>
            </p:blipFill>
            <p:spPr>
              <a:xfrm>
                <a:off x="1126080" y="2099160"/>
                <a:ext cx="345240" cy="4096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04" name="Picture 22" descr=""/>
              <p:cNvPicPr/>
              <p:nvPr/>
            </p:nvPicPr>
            <p:blipFill>
              <a:blip r:embed="rId2"/>
              <a:stretch/>
            </p:blipFill>
            <p:spPr>
              <a:xfrm>
                <a:off x="1096200" y="2632680"/>
                <a:ext cx="371520" cy="441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05" name="Picture 23" descr=""/>
              <p:cNvPicPr/>
              <p:nvPr/>
            </p:nvPicPr>
            <p:blipFill>
              <a:blip r:embed="rId3"/>
              <a:stretch/>
            </p:blipFill>
            <p:spPr>
              <a:xfrm>
                <a:off x="1738800" y="2079720"/>
                <a:ext cx="335160" cy="397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06" name="Picture 24" descr=""/>
              <p:cNvPicPr/>
              <p:nvPr/>
            </p:nvPicPr>
            <p:blipFill>
              <a:blip r:embed="rId4"/>
              <a:stretch/>
            </p:blipFill>
            <p:spPr>
              <a:xfrm>
                <a:off x="1672560" y="2615040"/>
                <a:ext cx="412200" cy="489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07" name="CustomShape 21"/>
              <p:cNvSpPr/>
              <p:nvPr/>
            </p:nvSpPr>
            <p:spPr>
              <a:xfrm>
                <a:off x="257400" y="2155680"/>
                <a:ext cx="927360" cy="227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Promotions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508" name="CustomShape 22"/>
              <p:cNvSpPr/>
              <p:nvPr/>
            </p:nvSpPr>
            <p:spPr>
              <a:xfrm>
                <a:off x="2015280" y="2142000"/>
                <a:ext cx="6976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Product Features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509" name="CustomShape 23"/>
              <p:cNvSpPr/>
              <p:nvPr/>
            </p:nvSpPr>
            <p:spPr>
              <a:xfrm>
                <a:off x="331560" y="2661480"/>
                <a:ext cx="7826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Customer Loyalty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510" name="CustomShape 24"/>
              <p:cNvSpPr/>
              <p:nvPr/>
            </p:nvSpPr>
            <p:spPr>
              <a:xfrm>
                <a:off x="1978920" y="2722320"/>
                <a:ext cx="771120" cy="227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Sales</a:t>
                </a:r>
                <a:endParaRPr b="0" lang="en-IN" sz="900" spc="-1" strike="noStrike">
                  <a:latin typeface="Arial"/>
                </a:endParaRPr>
              </a:p>
            </p:txBody>
          </p:sp>
        </p:grpSp>
        <p:grpSp>
          <p:nvGrpSpPr>
            <p:cNvPr id="511" name="Group 25"/>
            <p:cNvGrpSpPr/>
            <p:nvPr/>
          </p:nvGrpSpPr>
          <p:grpSpPr>
            <a:xfrm>
              <a:off x="3384000" y="1764000"/>
              <a:ext cx="2552400" cy="1499040"/>
              <a:chOff x="3384000" y="1764000"/>
              <a:chExt cx="2552400" cy="1499040"/>
            </a:xfrm>
          </p:grpSpPr>
          <p:grpSp>
            <p:nvGrpSpPr>
              <p:cNvPr id="512" name="Group 26"/>
              <p:cNvGrpSpPr/>
              <p:nvPr/>
            </p:nvGrpSpPr>
            <p:grpSpPr>
              <a:xfrm>
                <a:off x="3791160" y="2129400"/>
                <a:ext cx="2145240" cy="1133640"/>
                <a:chOff x="3791160" y="2129400"/>
                <a:chExt cx="2145240" cy="1133640"/>
              </a:xfrm>
            </p:grpSpPr>
            <p:sp>
              <p:nvSpPr>
                <p:cNvPr id="513" name="CustomShape 27"/>
                <p:cNvSpPr/>
                <p:nvPr/>
              </p:nvSpPr>
              <p:spPr>
                <a:xfrm>
                  <a:off x="3791160" y="2129760"/>
                  <a:ext cx="2138040" cy="1133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algn="tl" blurRad="50800" dir="2700000" dist="38100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/>
              </p:style>
            </p:sp>
            <p:sp>
              <p:nvSpPr>
                <p:cNvPr id="514" name="Line 28"/>
                <p:cNvSpPr/>
                <p:nvPr/>
              </p:nvSpPr>
              <p:spPr>
                <a:xfrm>
                  <a:off x="4503960" y="2129400"/>
                  <a:ext cx="360" cy="446760"/>
                </a:xfrm>
                <a:prstGeom prst="line">
                  <a:avLst/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515" name="Line 29"/>
                <p:cNvSpPr/>
                <p:nvPr/>
              </p:nvSpPr>
              <p:spPr>
                <a:xfrm>
                  <a:off x="5261760" y="2129400"/>
                  <a:ext cx="360" cy="824760"/>
                </a:xfrm>
                <a:prstGeom prst="line">
                  <a:avLst/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516" name="Line 30"/>
                <p:cNvSpPr/>
                <p:nvPr/>
              </p:nvSpPr>
              <p:spPr>
                <a:xfrm>
                  <a:off x="3791160" y="2576160"/>
                  <a:ext cx="1470600" cy="360"/>
                </a:xfrm>
                <a:prstGeom prst="line">
                  <a:avLst/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517" name="Line 31"/>
                <p:cNvSpPr/>
                <p:nvPr/>
              </p:nvSpPr>
              <p:spPr>
                <a:xfrm>
                  <a:off x="3791160" y="2954160"/>
                  <a:ext cx="2138760" cy="360"/>
                </a:xfrm>
                <a:prstGeom prst="line">
                  <a:avLst/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518" name="CustomShape 32"/>
                <p:cNvSpPr/>
                <p:nvPr/>
              </p:nvSpPr>
              <p:spPr>
                <a:xfrm>
                  <a:off x="3791160" y="2185560"/>
                  <a:ext cx="6807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  <a:spcBef>
                      <a:spcPts val="91"/>
                    </a:spcBef>
                  </a:pPr>
                  <a:r>
                    <a:rPr b="1" i="1" lang="en-IN" sz="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Brand Loyal</a:t>
                  </a:r>
                  <a:endParaRPr b="0" lang="en-IN" sz="900" spc="-1" strike="noStrike">
                    <a:latin typeface="Arial"/>
                  </a:endParaRPr>
                </a:p>
              </p:txBody>
            </p:sp>
            <p:sp>
              <p:nvSpPr>
                <p:cNvPr id="519" name="CustomShape 33"/>
                <p:cNvSpPr/>
                <p:nvPr/>
              </p:nvSpPr>
              <p:spPr>
                <a:xfrm>
                  <a:off x="4493160" y="2184120"/>
                  <a:ext cx="76320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  <a:spcBef>
                      <a:spcPts val="91"/>
                    </a:spcBef>
                  </a:pPr>
                  <a:r>
                    <a:rPr b="1" i="1" lang="en-IN" sz="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Brand Switchers</a:t>
                  </a:r>
                  <a:endParaRPr b="0" lang="en-IN" sz="900" spc="-1" strike="noStrike">
                    <a:latin typeface="Arial"/>
                  </a:endParaRPr>
                </a:p>
              </p:txBody>
            </p:sp>
            <p:sp>
              <p:nvSpPr>
                <p:cNvPr id="520" name="CustomShape 34"/>
                <p:cNvSpPr/>
                <p:nvPr/>
              </p:nvSpPr>
              <p:spPr>
                <a:xfrm>
                  <a:off x="5194440" y="2432160"/>
                  <a:ext cx="7419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  <a:spcBef>
                      <a:spcPts val="91"/>
                    </a:spcBef>
                  </a:pPr>
                  <a:r>
                    <a:rPr b="1" i="1" lang="en-IN" sz="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Competitor Loyal</a:t>
                  </a:r>
                  <a:endParaRPr b="0" lang="en-IN" sz="900" spc="-1" strike="noStrike">
                    <a:latin typeface="Arial"/>
                  </a:endParaRPr>
                </a:p>
              </p:txBody>
            </p:sp>
            <p:sp>
              <p:nvSpPr>
                <p:cNvPr id="521" name="CustomShape 35"/>
                <p:cNvSpPr/>
                <p:nvPr/>
              </p:nvSpPr>
              <p:spPr>
                <a:xfrm>
                  <a:off x="4073040" y="2569320"/>
                  <a:ext cx="923760" cy="364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  <a:spcBef>
                      <a:spcPts val="91"/>
                    </a:spcBef>
                  </a:pPr>
                  <a:r>
                    <a:rPr b="1" i="1" lang="en-IN" sz="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Occasional Incidence</a:t>
                  </a:r>
                  <a:endParaRPr b="0" lang="en-IN" sz="900" spc="-1" strike="noStrike">
                    <a:latin typeface="Arial"/>
                  </a:endParaRPr>
                </a:p>
              </p:txBody>
            </p:sp>
            <p:sp>
              <p:nvSpPr>
                <p:cNvPr id="522" name="CustomShape 36"/>
                <p:cNvSpPr/>
                <p:nvPr/>
              </p:nvSpPr>
              <p:spPr>
                <a:xfrm>
                  <a:off x="4530600" y="2998080"/>
                  <a:ext cx="923760" cy="227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  <a:spcBef>
                      <a:spcPts val="91"/>
                    </a:spcBef>
                  </a:pPr>
                  <a:r>
                    <a:rPr b="1" i="1" lang="en-IN" sz="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Infrequent</a:t>
                  </a:r>
                  <a:endParaRPr b="0" lang="en-IN" sz="900" spc="-1" strike="noStrike">
                    <a:latin typeface="Arial"/>
                  </a:endParaRPr>
                </a:p>
              </p:txBody>
            </p:sp>
          </p:grpSp>
          <p:sp>
            <p:nvSpPr>
              <p:cNvPr id="523" name="CustomShape 37"/>
              <p:cNvSpPr/>
              <p:nvPr/>
            </p:nvSpPr>
            <p:spPr>
              <a:xfrm>
                <a:off x="4226040" y="1890360"/>
                <a:ext cx="1163520" cy="227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i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Brand Preference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524" name="CustomShape 38"/>
              <p:cNvSpPr/>
              <p:nvPr/>
            </p:nvSpPr>
            <p:spPr>
              <a:xfrm rot="16200000">
                <a:off x="2951640" y="2453400"/>
                <a:ext cx="12286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91"/>
                  </a:spcBef>
                </a:pPr>
                <a:r>
                  <a:rPr b="1" i="1" lang="en-IN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Category Preference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525" name="CustomShape 39"/>
              <p:cNvSpPr/>
              <p:nvPr/>
            </p:nvSpPr>
            <p:spPr>
              <a:xfrm flipV="1">
                <a:off x="3566880" y="1508400"/>
                <a:ext cx="1080" cy="255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6" name="CustomShape 40"/>
              <p:cNvSpPr/>
              <p:nvPr/>
            </p:nvSpPr>
            <p:spPr>
              <a:xfrm>
                <a:off x="3564000" y="2997720"/>
                <a:ext cx="3960" cy="251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7" name="CustomShape 41"/>
              <p:cNvSpPr/>
              <p:nvPr/>
            </p:nvSpPr>
            <p:spPr>
              <a:xfrm flipV="1">
                <a:off x="5384160" y="1977480"/>
                <a:ext cx="316080" cy="3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8" name="CustomShape 42"/>
              <p:cNvSpPr/>
              <p:nvPr/>
            </p:nvSpPr>
            <p:spPr>
              <a:xfrm flipH="1" flipV="1">
                <a:off x="3934080" y="1984320"/>
                <a:ext cx="297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29" name="Line 43"/>
            <p:cNvSpPr/>
            <p:nvPr/>
          </p:nvSpPr>
          <p:spPr>
            <a:xfrm>
              <a:off x="257400" y="3699360"/>
              <a:ext cx="9311400" cy="360"/>
            </a:xfrm>
            <a:prstGeom prst="line">
              <a:avLst/>
            </a:prstGeom>
            <a:ln>
              <a:custDash>
                <a:ds d="600000" sp="5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0" name="Line 44"/>
            <p:cNvSpPr/>
            <p:nvPr/>
          </p:nvSpPr>
          <p:spPr>
            <a:xfrm>
              <a:off x="3034440" y="1383840"/>
              <a:ext cx="360" cy="4926600"/>
            </a:xfrm>
            <a:prstGeom prst="line">
              <a:avLst/>
            </a:prstGeom>
            <a:ln>
              <a:custDash>
                <a:ds d="600000" sp="5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1" name="Line 45"/>
            <p:cNvSpPr/>
            <p:nvPr/>
          </p:nvSpPr>
          <p:spPr>
            <a:xfrm>
              <a:off x="6368400" y="1398960"/>
              <a:ext cx="10440" cy="4902120"/>
            </a:xfrm>
            <a:prstGeom prst="line">
              <a:avLst/>
            </a:prstGeom>
            <a:ln>
              <a:custDash>
                <a:ds d="600000" sp="5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2" name="CustomShape 46"/>
            <p:cNvSpPr/>
            <p:nvPr/>
          </p:nvSpPr>
          <p:spPr>
            <a:xfrm>
              <a:off x="3765240" y="4699080"/>
              <a:ext cx="236880" cy="258120"/>
            </a:xfrm>
            <a:custGeom>
              <a:avLst/>
              <a:gdLst/>
              <a:ahLst/>
              <a:rect l="l" t="t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00b05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47"/>
            <p:cNvSpPr/>
            <p:nvPr/>
          </p:nvSpPr>
          <p:spPr>
            <a:xfrm>
              <a:off x="4066560" y="4734000"/>
              <a:ext cx="1589400" cy="22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1"/>
                </a:spcBef>
              </a:pPr>
              <a:r>
                <a:rPr b="1" i="1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Current Promotion Plan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534" name="CustomShape 48"/>
            <p:cNvSpPr/>
            <p:nvPr/>
          </p:nvSpPr>
          <p:spPr>
            <a:xfrm>
              <a:off x="3765240" y="5067000"/>
              <a:ext cx="236880" cy="258120"/>
            </a:xfrm>
            <a:custGeom>
              <a:avLst/>
              <a:gdLst/>
              <a:ahLst/>
              <a:rect l="l" t="t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00b05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49"/>
            <p:cNvSpPr/>
            <p:nvPr/>
          </p:nvSpPr>
          <p:spPr>
            <a:xfrm>
              <a:off x="4066560" y="5101920"/>
              <a:ext cx="1589400" cy="22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1"/>
                </a:spcBef>
              </a:pPr>
              <a:r>
                <a:rPr b="1" i="1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Re-planning dataset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536" name="CustomShape 50"/>
            <p:cNvSpPr/>
            <p:nvPr/>
          </p:nvSpPr>
          <p:spPr>
            <a:xfrm>
              <a:off x="3765240" y="5447520"/>
              <a:ext cx="236880" cy="258120"/>
            </a:xfrm>
            <a:custGeom>
              <a:avLst/>
              <a:gdLst/>
              <a:ahLst/>
              <a:rect l="l" t="t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00b05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51"/>
            <p:cNvSpPr/>
            <p:nvPr/>
          </p:nvSpPr>
          <p:spPr>
            <a:xfrm>
              <a:off x="4066560" y="5482440"/>
              <a:ext cx="1589400" cy="22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1"/>
                </a:spcBef>
              </a:pPr>
              <a:r>
                <a:rPr b="1" i="1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Redemption Rate dataset</a:t>
              </a:r>
              <a:endParaRPr b="0" lang="en-IN" sz="900" spc="-1" strike="noStrike">
                <a:latin typeface="Arial"/>
              </a:endParaRPr>
            </a:p>
          </p:txBody>
        </p:sp>
        <p:sp>
          <p:nvSpPr>
            <p:cNvPr id="538" name="CustomShape 52"/>
            <p:cNvSpPr/>
            <p:nvPr/>
          </p:nvSpPr>
          <p:spPr>
            <a:xfrm>
              <a:off x="3765240" y="5828400"/>
              <a:ext cx="236880" cy="258120"/>
            </a:xfrm>
            <a:custGeom>
              <a:avLst/>
              <a:gdLst/>
              <a:ahLst/>
              <a:rect l="l" t="t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00b05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53"/>
            <p:cNvSpPr/>
            <p:nvPr/>
          </p:nvSpPr>
          <p:spPr>
            <a:xfrm>
              <a:off x="4066560" y="5863320"/>
              <a:ext cx="1589400" cy="22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1"/>
                </a:spcBef>
              </a:pPr>
              <a:r>
                <a:rPr b="1" i="1" lang="en-IN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Lookup tables</a:t>
              </a:r>
              <a:endParaRPr b="0" lang="en-IN" sz="900" spc="-1" strike="noStrike">
                <a:latin typeface="Arial"/>
              </a:endParaRPr>
            </a:p>
          </p:txBody>
        </p:sp>
        <p:grpSp>
          <p:nvGrpSpPr>
            <p:cNvPr id="540" name="Group 54"/>
            <p:cNvGrpSpPr/>
            <p:nvPr/>
          </p:nvGrpSpPr>
          <p:grpSpPr>
            <a:xfrm>
              <a:off x="7032600" y="1905480"/>
              <a:ext cx="1956600" cy="1444320"/>
              <a:chOff x="7032600" y="1905480"/>
              <a:chExt cx="1956600" cy="1444320"/>
            </a:xfrm>
          </p:grpSpPr>
          <p:pic>
            <p:nvPicPr>
              <p:cNvPr id="541" name="Picture 2" descr=""/>
              <p:cNvPicPr/>
              <p:nvPr/>
            </p:nvPicPr>
            <p:blipFill>
              <a:blip r:embed="rId5"/>
              <a:stretch/>
            </p:blipFill>
            <p:spPr>
              <a:xfrm>
                <a:off x="7032600" y="1905480"/>
                <a:ext cx="528480" cy="449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2" name="Picture 6" descr=""/>
              <p:cNvPicPr/>
              <p:nvPr/>
            </p:nvPicPr>
            <p:blipFill>
              <a:blip r:embed="rId6"/>
              <a:stretch/>
            </p:blipFill>
            <p:spPr>
              <a:xfrm>
                <a:off x="7566480" y="1946880"/>
                <a:ext cx="829800" cy="339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3" name="Picture 10" descr=""/>
              <p:cNvPicPr/>
              <p:nvPr/>
            </p:nvPicPr>
            <p:blipFill>
              <a:blip r:embed="rId7"/>
              <a:stretch/>
            </p:blipFill>
            <p:spPr>
              <a:xfrm>
                <a:off x="7677720" y="2254320"/>
                <a:ext cx="451440" cy="388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4" name="Picture 12" descr=""/>
              <p:cNvPicPr/>
              <p:nvPr/>
            </p:nvPicPr>
            <p:blipFill>
              <a:blip r:embed="rId8"/>
              <a:srcRect l="0" t="30740" r="0" b="0"/>
              <a:stretch/>
            </p:blipFill>
            <p:spPr>
              <a:xfrm>
                <a:off x="8381880" y="1969560"/>
                <a:ext cx="607320" cy="3632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5" name="Picture 2" descr=""/>
              <p:cNvPicPr/>
              <p:nvPr/>
            </p:nvPicPr>
            <p:blipFill>
              <a:blip r:embed="rId9"/>
              <a:stretch/>
            </p:blipFill>
            <p:spPr>
              <a:xfrm>
                <a:off x="7547400" y="2905920"/>
                <a:ext cx="383400" cy="386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6" name="CustomShape 55"/>
              <p:cNvSpPr/>
              <p:nvPr/>
            </p:nvSpPr>
            <p:spPr>
              <a:xfrm>
                <a:off x="7203240" y="2438280"/>
                <a:ext cx="453240" cy="389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pattFill prst="openDmnd">
                <a:fgClr>
                  <a:srgbClr val="0000ff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56"/>
              <p:cNvSpPr/>
              <p:nvPr/>
            </p:nvSpPr>
            <p:spPr>
              <a:xfrm flipH="1">
                <a:off x="8320320" y="2460600"/>
                <a:ext cx="366120" cy="352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pattFill prst="openDmnd">
                <a:fgClr>
                  <a:srgbClr val="0000ff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48" name="Picture 66" descr=""/>
              <p:cNvPicPr/>
              <p:nvPr/>
            </p:nvPicPr>
            <p:blipFill>
              <a:blip r:embed="rId10"/>
              <a:stretch/>
            </p:blipFill>
            <p:spPr>
              <a:xfrm>
                <a:off x="7999920" y="2910960"/>
                <a:ext cx="396360" cy="438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9" name="CustomShape 57"/>
              <p:cNvSpPr/>
              <p:nvPr/>
            </p:nvSpPr>
            <p:spPr>
              <a:xfrm>
                <a:off x="7951680" y="2658960"/>
                <a:ext cx="360" cy="215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pattFill prst="openDmnd">
                <a:fgClr>
                  <a:srgbClr val="0000ff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0" name="Line 58"/>
            <p:cNvSpPr/>
            <p:nvPr/>
          </p:nvSpPr>
          <p:spPr>
            <a:xfrm flipV="1">
              <a:off x="587880" y="2552400"/>
              <a:ext cx="2025720" cy="8280"/>
            </a:xfrm>
            <a:prstGeom prst="line">
              <a:avLst/>
            </a:prstGeom>
            <a:ln>
              <a:custDash>
                <a:ds d="600000" sp="5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1" name="Line 59"/>
            <p:cNvSpPr/>
            <p:nvPr/>
          </p:nvSpPr>
          <p:spPr>
            <a:xfrm>
              <a:off x="1594440" y="1945800"/>
              <a:ext cx="360" cy="1212840"/>
            </a:xfrm>
            <a:prstGeom prst="line">
              <a:avLst/>
            </a:prstGeom>
            <a:ln>
              <a:custDash>
                <a:ds d="600000" sp="5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pic>
          <p:nvPicPr>
            <p:cNvPr id="552" name="Picture 2" descr=""/>
            <p:cNvPicPr/>
            <p:nvPr/>
          </p:nvPicPr>
          <p:blipFill>
            <a:blip r:embed="rId11"/>
            <a:srcRect l="0" t="0" r="0" b="14325"/>
            <a:stretch/>
          </p:blipFill>
          <p:spPr>
            <a:xfrm>
              <a:off x="6567840" y="4670640"/>
              <a:ext cx="2826720" cy="1417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53" name="Group 60"/>
            <p:cNvGrpSpPr/>
            <p:nvPr/>
          </p:nvGrpSpPr>
          <p:grpSpPr>
            <a:xfrm>
              <a:off x="518040" y="4788720"/>
              <a:ext cx="2231640" cy="1252440"/>
              <a:chOff x="518040" y="4788720"/>
              <a:chExt cx="2231640" cy="1252440"/>
            </a:xfrm>
          </p:grpSpPr>
          <p:sp>
            <p:nvSpPr>
              <p:cNvPr id="554" name="CustomShape 61"/>
              <p:cNvSpPr/>
              <p:nvPr/>
            </p:nvSpPr>
            <p:spPr>
              <a:xfrm>
                <a:off x="518040" y="4788720"/>
                <a:ext cx="894960" cy="4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37080" rIns="37080" tIns="37080" bIns="37080" anchor="ctr">
                <a:normAutofit/>
              </a:bodyPr>
              <a:p>
                <a:pPr algn="ctr">
                  <a:lnSpc>
                    <a:spcPct val="100000"/>
                  </a:lnSpc>
                  <a:spcBef>
                    <a:spcPts val="1049"/>
                  </a:spcBef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Brand</a:t>
                </a:r>
                <a:endParaRPr b="0" lang="en-IN" sz="1050" spc="-1" strike="noStrike">
                  <a:latin typeface="Arial"/>
                </a:endParaRPr>
              </a:p>
            </p:txBody>
          </p:sp>
          <p:sp>
            <p:nvSpPr>
              <p:cNvPr id="555" name="CustomShape 62"/>
              <p:cNvSpPr/>
              <p:nvPr/>
            </p:nvSpPr>
            <p:spPr>
              <a:xfrm>
                <a:off x="1854720" y="4802400"/>
                <a:ext cx="894960" cy="4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37080" rIns="37080" tIns="37080" bIns="37080" anchor="ctr">
                <a:normAutofit/>
              </a:bodyPr>
              <a:p>
                <a:pPr algn="ctr">
                  <a:lnSpc>
                    <a:spcPct val="100000"/>
                  </a:lnSpc>
                  <a:spcBef>
                    <a:spcPts val="1049"/>
                  </a:spcBef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Package</a:t>
                </a:r>
                <a:endParaRPr b="0" lang="en-IN" sz="1050" spc="-1" strike="noStrike">
                  <a:latin typeface="Arial"/>
                </a:endParaRPr>
              </a:p>
            </p:txBody>
          </p:sp>
          <p:sp>
            <p:nvSpPr>
              <p:cNvPr id="556" name="CustomShape 63"/>
              <p:cNvSpPr/>
              <p:nvPr/>
            </p:nvSpPr>
            <p:spPr>
              <a:xfrm>
                <a:off x="1202760" y="5614560"/>
                <a:ext cx="894960" cy="4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37080" rIns="37080" tIns="37080" bIns="37080" anchor="ctr">
                <a:normAutofit/>
              </a:bodyPr>
              <a:p>
                <a:pPr algn="ctr">
                  <a:lnSpc>
                    <a:spcPct val="100000"/>
                  </a:lnSpc>
                  <a:spcBef>
                    <a:spcPts val="1049"/>
                  </a:spcBef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Offer</a:t>
                </a:r>
                <a:endParaRPr b="0" lang="en-IN" sz="1050" spc="-1" strike="noStrike">
                  <a:latin typeface="Arial"/>
                </a:endParaRPr>
              </a:p>
            </p:txBody>
          </p:sp>
          <p:sp>
            <p:nvSpPr>
              <p:cNvPr id="557" name="CustomShape 64"/>
              <p:cNvSpPr/>
              <p:nvPr/>
            </p:nvSpPr>
            <p:spPr>
              <a:xfrm>
                <a:off x="1444320" y="4863600"/>
                <a:ext cx="366840" cy="20268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</p:sp>
          <p:sp>
            <p:nvSpPr>
              <p:cNvPr id="558" name="CustomShape 65"/>
              <p:cNvSpPr/>
              <p:nvPr/>
            </p:nvSpPr>
            <p:spPr>
              <a:xfrm rot="3040800">
                <a:off x="1171080" y="5300640"/>
                <a:ext cx="385560" cy="19296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</p:sp>
          <p:sp>
            <p:nvSpPr>
              <p:cNvPr id="559" name="CustomShape 66"/>
              <p:cNvSpPr/>
              <p:nvPr/>
            </p:nvSpPr>
            <p:spPr>
              <a:xfrm rot="7791000">
                <a:off x="1653840" y="5327280"/>
                <a:ext cx="385200" cy="19296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ln>
                <a:noFill/>
              </a:ln>
              <a:effectLst>
                <a:outerShdw blurRad="63500" dir="5400000" dist="25400" rotWithShape="0">
                  <a:srgbClr val="000000">
                    <a:alpha val="44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/>
            </p:style>
          </p:sp>
        </p:grpSp>
        <p:sp>
          <p:nvSpPr>
            <p:cNvPr id="560" name="CustomShape 67"/>
            <p:cNvSpPr/>
            <p:nvPr/>
          </p:nvSpPr>
          <p:spPr>
            <a:xfrm>
              <a:off x="759960" y="3121920"/>
              <a:ext cx="1645920" cy="2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b="1" lang="en-IN" sz="105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*PoS Data*</a:t>
              </a:r>
              <a:endParaRPr b="0" lang="en-IN" sz="1050" spc="-1" strike="noStrike">
                <a:latin typeface="Arial"/>
              </a:endParaRPr>
            </a:p>
          </p:txBody>
        </p:sp>
      </p:grpSp>
      <p:sp>
        <p:nvSpPr>
          <p:cNvPr id="561" name="CustomShape 68"/>
          <p:cNvSpPr/>
          <p:nvPr/>
        </p:nvSpPr>
        <p:spPr>
          <a:xfrm>
            <a:off x="111960" y="320040"/>
            <a:ext cx="911448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Consumer Promotion capability within RGM function to improve promotion effectiveness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Picture 3" descr=""/>
          <p:cNvPicPr/>
          <p:nvPr/>
        </p:nvPicPr>
        <p:blipFill>
          <a:blip r:embed="rId1"/>
          <a:stretch/>
        </p:blipFill>
        <p:spPr>
          <a:xfrm>
            <a:off x="1361520" y="1382760"/>
            <a:ext cx="7307280" cy="4091400"/>
          </a:xfrm>
          <a:prstGeom prst="rect">
            <a:avLst/>
          </a:prstGeom>
          <a:ln w="25560">
            <a:solidFill>
              <a:schemeClr val="accent1">
                <a:shade val="50000"/>
              </a:schemeClr>
            </a:solidFill>
            <a:round/>
          </a:ln>
        </p:spPr>
      </p:pic>
      <p:sp>
        <p:nvSpPr>
          <p:cNvPr id="563" name="CustomShape 1"/>
          <p:cNvSpPr/>
          <p:nvPr/>
        </p:nvSpPr>
        <p:spPr>
          <a:xfrm>
            <a:off x="111960" y="320040"/>
            <a:ext cx="911448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Getting closer to the Consumer – A leading beverage manufacturer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2BB5D4-40C0-4C11-B749-91BF03A76050}"/>
</file>

<file path=customXml/itemProps2.xml><?xml version="1.0" encoding="utf-8"?>
<ds:datastoreItem xmlns:ds="http://schemas.openxmlformats.org/officeDocument/2006/customXml" ds:itemID="{3090164A-7F0F-405B-AC30-9275317E29FC}"/>
</file>

<file path=customXml/itemProps3.xml><?xml version="1.0" encoding="utf-8"?>
<ds:datastoreItem xmlns:ds="http://schemas.openxmlformats.org/officeDocument/2006/customXml" ds:itemID="{04441328-8512-4E11-BA4F-B8851E351259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9880</TotalTime>
  <Application>LibreOffice/6.0.6.2$Linux_X86_64 LibreOffice_project/00m0$Build-2</Application>
  <Pages>8</Pages>
  <Words>1591</Words>
  <Paragraphs>347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Guru Balakrishna Anamalli</dc:creator>
  <dc:description/>
  <cp:lastModifiedBy/>
  <cp:revision>167</cp:revision>
  <cp:lastPrinted>2001-09-28T15:01:44Z</cp:lastPrinted>
  <dcterms:created xsi:type="dcterms:W3CDTF">2014-03-19T19:35:33Z</dcterms:created>
  <dcterms:modified xsi:type="dcterms:W3CDTF">2018-12-19T23:21:33Z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ContentTypeId">
    <vt:lpwstr>0x01010080238261E73C88439BB98AF91E7C8BB9</vt:lpwstr>
  </property>
</Properties>
</file>