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1"/>
  </p:sldMasterIdLst>
  <p:notesMasterIdLst>
    <p:notesMasterId r:id="rId4"/>
  </p:notesMasterIdLst>
  <p:handoutMasterIdLst>
    <p:handoutMasterId r:id="rId5"/>
  </p:handoutMasterIdLst>
  <p:sldIdLst>
    <p:sldId id="314" r:id="rId2"/>
    <p:sldId id="315" r:id="rId3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1C0"/>
    <a:srgbClr val="800000"/>
    <a:srgbClr val="7ECCBD"/>
    <a:srgbClr val="006666"/>
    <a:srgbClr val="016666"/>
    <a:srgbClr val="0B1F65"/>
    <a:srgbClr val="360157"/>
    <a:srgbClr val="E7C707"/>
    <a:srgbClr val="FF6600"/>
    <a:srgbClr val="DE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9835" autoAdjust="0"/>
  </p:normalViewPr>
  <p:slideViewPr>
    <p:cSldViewPr snapToGrid="0">
      <p:cViewPr varScale="1">
        <p:scale>
          <a:sx n="67" d="100"/>
          <a:sy n="67" d="100"/>
        </p:scale>
        <p:origin x="1100" y="48"/>
      </p:cViewPr>
      <p:guideLst>
        <p:guide orient="horz" pos="2160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openxmlformats.org/officeDocument/2006/relationships/customXml" Target="../customXml/item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6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0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023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024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120989"/>
              </a:buClr>
              <a:defRPr/>
            </a:lvl1pPr>
            <a:lvl2pPr>
              <a:buClr>
                <a:srgbClr val="120989"/>
              </a:buClr>
              <a:defRPr/>
            </a:lvl2pPr>
            <a:lvl3pPr>
              <a:buClr>
                <a:srgbClr val="120989"/>
              </a:buClr>
              <a:defRPr/>
            </a:lvl3pPr>
            <a:lvl4pPr>
              <a:buClr>
                <a:srgbClr val="120989"/>
              </a:buClr>
              <a:defRPr/>
            </a:lvl4pPr>
          </a:lstStyle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62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65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/>
              <a:t>Mu Sigma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67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4950" marR="0" lvl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Click to edit Master text styles</a:t>
            </a:r>
          </a:p>
          <a:p>
            <a:pPr marL="234950" marR="0" lvl="1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Second level</a:t>
            </a:r>
          </a:p>
          <a:p>
            <a:pPr marL="234950" marR="0" lvl="2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Third level</a:t>
            </a:r>
          </a:p>
          <a:p>
            <a:pPr marL="234950" marR="0" lvl="3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70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72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74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4734481" y="1535113"/>
            <a:ext cx="4837031" cy="30969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tIns="91440" bIns="91440" anchor="t"/>
          <a:lstStyle/>
          <a:p>
            <a:pPr marL="166688" indent="-166688" algn="l" eaLnBrk="1" fontAlgn="auto" hangingPunct="1">
              <a:spcBef>
                <a:spcPts val="0"/>
              </a:spcBef>
              <a:spcAft>
                <a:spcPts val="600"/>
              </a:spcAft>
              <a:buClrTx/>
              <a:buFont typeface="Webdings" pitchFamily="18" charset="2"/>
              <a:buChar char="4"/>
              <a:defRPr/>
            </a:pPr>
            <a:endParaRPr lang="en-US" dirty="0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4733688" y="4748923"/>
            <a:ext cx="4838549" cy="256032"/>
          </a:xfrm>
          <a:prstGeom prst="rect">
            <a:avLst/>
          </a:prstGeom>
          <a:solidFill>
            <a:srgbClr val="800000"/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34950" indent="-234950"/>
            <a:r>
              <a:rPr lang="en-US" sz="1400" b="1">
                <a:solidFill>
                  <a:prstClr val="white"/>
                </a:solidFill>
              </a:rPr>
              <a:t>Outcome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4734481" y="5006098"/>
            <a:ext cx="4837031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tIns="91440" bIns="91440" anchor="t"/>
          <a:lstStyle/>
          <a:p>
            <a:pPr marL="231775" indent="-177800" algn="l">
              <a:buSzPct val="80000"/>
              <a:buFont typeface="Webdings" pitchFamily="18" charset="2"/>
              <a:buChar char=""/>
              <a:defRPr/>
            </a:pPr>
            <a:r>
              <a:rPr lang="en-US" sz="1200" dirty="0">
                <a:solidFill>
                  <a:schemeClr val="dk1"/>
                </a:solidFill>
              </a:rPr>
              <a:t>Decision support on</a:t>
            </a:r>
          </a:p>
          <a:p>
            <a:pPr lvl="1" indent="-228600" algn="l" eaLnBrk="1" fontAlgn="auto" hangingPunct="1">
              <a:spcBef>
                <a:spcPts val="0"/>
              </a:spcBef>
              <a:spcAft>
                <a:spcPts val="0"/>
              </a:spcAft>
              <a:buClrTx/>
              <a:buSzPct val="80000"/>
              <a:buFont typeface="Calibri" pitchFamily="34" charset="0"/>
              <a:buChar char="—"/>
              <a:defRPr/>
            </a:pPr>
            <a:r>
              <a:rPr lang="en-US" sz="1200" dirty="0">
                <a:solidFill>
                  <a:schemeClr val="dk1"/>
                </a:solidFill>
              </a:rPr>
              <a:t>Quantifying threat from new product and areas of concern</a:t>
            </a:r>
          </a:p>
          <a:p>
            <a:pPr lvl="1" indent="-228600" algn="l">
              <a:buSzPct val="80000"/>
              <a:buFont typeface="Calibri" pitchFamily="34" charset="0"/>
              <a:buChar char="—"/>
              <a:defRPr/>
            </a:pPr>
            <a:r>
              <a:rPr lang="en-US" sz="1200" dirty="0">
                <a:solidFill>
                  <a:schemeClr val="dk1"/>
                </a:solidFill>
              </a:rPr>
              <a:t>Identifying doctors at risk, before they switch to competitor</a:t>
            </a:r>
          </a:p>
          <a:p>
            <a:pPr marL="231775" lvl="0" indent="-177800" algn="l">
              <a:buSzPct val="80000"/>
              <a:buFont typeface="Webdings" pitchFamily="18" charset="2"/>
              <a:buChar char="4"/>
              <a:defRPr/>
            </a:pPr>
            <a:r>
              <a:rPr lang="en-US" sz="1200" dirty="0">
                <a:solidFill>
                  <a:schemeClr val="dk1"/>
                </a:solidFill>
              </a:rPr>
              <a:t>Business impact</a:t>
            </a:r>
          </a:p>
          <a:p>
            <a:pPr marL="457200" lvl="0" indent="-228600" algn="l">
              <a:buSzPct val="80000"/>
              <a:buFont typeface="Calibri" pitchFamily="34" charset="0"/>
              <a:buChar char="—"/>
              <a:defRPr/>
            </a:pPr>
            <a:r>
              <a:rPr lang="en-US" sz="1200" dirty="0">
                <a:solidFill>
                  <a:schemeClr val="dk1"/>
                </a:solidFill>
              </a:rPr>
              <a:t>Curbed market share loss</a:t>
            </a:r>
          </a:p>
          <a:p>
            <a:pPr marL="457200" lvl="0" indent="-228600" algn="l">
              <a:buSzPct val="80000"/>
              <a:buFont typeface="Calibri" pitchFamily="34" charset="0"/>
              <a:buChar char="—"/>
              <a:defRPr/>
            </a:pPr>
            <a:r>
              <a:rPr lang="en-US" sz="1200" dirty="0">
                <a:solidFill>
                  <a:schemeClr val="dk1"/>
                </a:solidFill>
              </a:rPr>
              <a:t>Increased ROI of sales force effort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 leading pharmaceutical </a:t>
            </a:r>
            <a:r>
              <a:rPr lang="en-US"/>
              <a:t>client, we </a:t>
            </a:r>
            <a:r>
              <a:rPr lang="en-US" dirty="0"/>
              <a:t>predicted the impact of new product launch on client’s mature product in the market</a:t>
            </a:r>
          </a:p>
        </p:txBody>
      </p:sp>
      <p:sp>
        <p:nvSpPr>
          <p:cNvPr id="18" name="AutoShape 38"/>
          <p:cNvSpPr>
            <a:spLocks noChangeArrowheads="1"/>
          </p:cNvSpPr>
          <p:nvPr/>
        </p:nvSpPr>
        <p:spPr bwMode="auto">
          <a:xfrm>
            <a:off x="4847682" y="1598775"/>
            <a:ext cx="4575718" cy="1371600"/>
          </a:xfrm>
          <a:prstGeom prst="roundRect">
            <a:avLst>
              <a:gd name="adj" fmla="val 8371"/>
            </a:avLst>
          </a:prstGeom>
          <a:solidFill>
            <a:srgbClr val="E2E1C0"/>
          </a:solidFill>
          <a:ln w="762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/>
              <a:t>Identify the Source of Business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/>
              <a:t>Determine the Switch pattern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/>
              <a:t>Measure Persistence and compliance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/>
              <a:t>Create Adoption Segments</a:t>
            </a:r>
          </a:p>
        </p:txBody>
      </p:sp>
      <p:sp>
        <p:nvSpPr>
          <p:cNvPr id="55" name="Rectangle 40"/>
          <p:cNvSpPr>
            <a:spLocks noChangeArrowheads="1"/>
          </p:cNvSpPr>
          <p:nvPr/>
        </p:nvSpPr>
        <p:spPr bwMode="auto">
          <a:xfrm>
            <a:off x="4873083" y="3080510"/>
            <a:ext cx="2081560" cy="1463040"/>
          </a:xfrm>
          <a:prstGeom prst="roundRect">
            <a:avLst>
              <a:gd name="adj" fmla="val 8365"/>
            </a:avLst>
          </a:prstGeom>
          <a:solidFill>
            <a:srgbClr val="E2E1C0"/>
          </a:solidFill>
          <a:ln w="76200">
            <a:noFill/>
            <a:miter lim="800000"/>
            <a:headEnd/>
            <a:tailEnd/>
          </a:ln>
        </p:spPr>
        <p:txBody>
          <a:bodyPr wrap="square" anchor="t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/>
              <a:t>Model the rate of  adoption for each segment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/>
              <a:t>Quantify loss due to switching</a:t>
            </a:r>
          </a:p>
        </p:txBody>
      </p:sp>
      <p:sp>
        <p:nvSpPr>
          <p:cNvPr id="57" name="Rectangle 40"/>
          <p:cNvSpPr>
            <a:spLocks noChangeArrowheads="1"/>
          </p:cNvSpPr>
          <p:nvPr/>
        </p:nvSpPr>
        <p:spPr bwMode="auto">
          <a:xfrm>
            <a:off x="7113494" y="3080510"/>
            <a:ext cx="2339787" cy="1463040"/>
          </a:xfrm>
          <a:prstGeom prst="roundRect">
            <a:avLst>
              <a:gd name="adj" fmla="val 9177"/>
            </a:avLst>
          </a:prstGeom>
          <a:solidFill>
            <a:srgbClr val="E2E1C0"/>
          </a:solidFill>
          <a:ln w="76200">
            <a:noFill/>
            <a:miter lim="800000"/>
            <a:headEnd/>
            <a:tailEnd/>
          </a:ln>
        </p:spPr>
        <p:txBody>
          <a:bodyPr wrap="square" anchor="t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/>
              <a:t>Model prescription trend for physician &amp; other factors (payer, calls etc) within a segment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/>
              <a:t>Predict physicians who might be At Risk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1260"/>
            <a:ext cx="53254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Case study: Impact of launch of new product on existing mature product (1/2)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375444" y="1277938"/>
            <a:ext cx="4161443" cy="256032"/>
          </a:xfrm>
          <a:prstGeom prst="rect">
            <a:avLst/>
          </a:prstGeom>
          <a:solidFill>
            <a:srgbClr val="800000"/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34950" indent="-234950"/>
            <a:r>
              <a:rPr lang="en-US" sz="1400" b="1" dirty="0">
                <a:solidFill>
                  <a:prstClr val="white"/>
                </a:solidFill>
              </a:rPr>
              <a:t>Situation</a:t>
            </a:r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376237" y="1535113"/>
            <a:ext cx="4160137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tIns="91440" bIns="91440" anchor="t"/>
          <a:lstStyle/>
          <a:p>
            <a:pPr marL="166688" indent="-166688" algn="l" eaLnBrk="1" fontAlgn="auto" hangingPunct="1">
              <a:spcBef>
                <a:spcPts val="0"/>
              </a:spcBef>
              <a:spcAft>
                <a:spcPts val="600"/>
              </a:spcAft>
              <a:buClrTx/>
              <a:buFont typeface="Webdings" pitchFamily="18" charset="2"/>
              <a:buChar char="4"/>
              <a:defRPr/>
            </a:pPr>
            <a:r>
              <a:rPr lang="en-US" dirty="0"/>
              <a:t>The client is a leading healthcare company with sales in more than 130 countries worldwide</a:t>
            </a:r>
          </a:p>
          <a:p>
            <a:pPr marL="166688" indent="-166688" algn="l">
              <a:spcAft>
                <a:spcPts val="600"/>
              </a:spcAft>
              <a:buFont typeface="Webdings" pitchFamily="18" charset="2"/>
              <a:buChar char="4"/>
            </a:pPr>
            <a:r>
              <a:rPr lang="en-US" dirty="0"/>
              <a:t>Client launched a drug in 2000 and has maintained a steady market share of ~28%</a:t>
            </a:r>
          </a:p>
          <a:p>
            <a:pPr marL="166688" indent="-166688" algn="l" eaLnBrk="1" fontAlgn="auto" hangingPunct="1">
              <a:spcBef>
                <a:spcPts val="0"/>
              </a:spcBef>
              <a:spcAft>
                <a:spcPts val="600"/>
              </a:spcAft>
              <a:buClrTx/>
              <a:buFont typeface="Webdings" pitchFamily="18" charset="2"/>
              <a:buChar char="4"/>
              <a:defRPr/>
            </a:pPr>
            <a:r>
              <a:rPr lang="en-US" dirty="0"/>
              <a:t>In 2009 competitor launched a new product which has found acceptance in the market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375444" y="3015125"/>
            <a:ext cx="4161443" cy="256032"/>
          </a:xfrm>
          <a:prstGeom prst="rect">
            <a:avLst/>
          </a:prstGeom>
          <a:solidFill>
            <a:srgbClr val="800000"/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34950" indent="-234950"/>
            <a:r>
              <a:rPr lang="en-US" sz="1400" b="1" dirty="0">
                <a:solidFill>
                  <a:prstClr val="white"/>
                </a:solidFill>
              </a:rPr>
              <a:t>Complication</a:t>
            </a: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376237" y="3272300"/>
            <a:ext cx="4160137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tIns="91440" bIns="91440" anchor="t"/>
          <a:lstStyle/>
          <a:p>
            <a:pPr marL="166688" indent="-166688" algn="l" eaLnBrk="1" fontAlgn="auto" hangingPunct="1">
              <a:spcBef>
                <a:spcPts val="0"/>
              </a:spcBef>
              <a:spcAft>
                <a:spcPts val="600"/>
              </a:spcAft>
              <a:buClrTx/>
              <a:buFont typeface="Webdings" pitchFamily="18" charset="2"/>
              <a:buChar char="4"/>
              <a:defRPr/>
            </a:pPr>
            <a:r>
              <a:rPr lang="en-US" dirty="0"/>
              <a:t>In the recent past the client product has been steadily losing market share</a:t>
            </a:r>
          </a:p>
          <a:p>
            <a:pPr marL="166688" indent="-166688" algn="l" eaLnBrk="1" fontAlgn="auto" hangingPunct="1">
              <a:spcBef>
                <a:spcPts val="0"/>
              </a:spcBef>
              <a:spcAft>
                <a:spcPts val="600"/>
              </a:spcAft>
              <a:buClrTx/>
              <a:buFont typeface="Webdings" pitchFamily="18" charset="2"/>
              <a:buChar char="4"/>
              <a:defRPr/>
            </a:pPr>
            <a:r>
              <a:rPr lang="en-US" dirty="0"/>
              <a:t>Product has reached maturity, with the patent to expire in 2012 and there are no drugs in the pipeline for the defined market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375444" y="4748923"/>
            <a:ext cx="4161443" cy="256032"/>
          </a:xfrm>
          <a:prstGeom prst="rect">
            <a:avLst/>
          </a:prstGeom>
          <a:solidFill>
            <a:srgbClr val="800000"/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34950" indent="-234950"/>
            <a:r>
              <a:rPr lang="en-US" sz="1400" b="1" dirty="0">
                <a:solidFill>
                  <a:prstClr val="white"/>
                </a:solidFill>
              </a:rPr>
              <a:t>Complication</a:t>
            </a: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376237" y="5006098"/>
            <a:ext cx="4160137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tIns="91440" bIns="91440" anchor="t"/>
          <a:lstStyle/>
          <a:p>
            <a:pPr marL="166688" indent="-166688" algn="l">
              <a:spcAft>
                <a:spcPts val="600"/>
              </a:spcAft>
              <a:buFont typeface="Webdings" pitchFamily="18" charset="2"/>
              <a:buChar char="4"/>
            </a:pPr>
            <a:r>
              <a:rPr lang="en-US" dirty="0"/>
              <a:t>What is the impact of the new product launch on client product due to switching?</a:t>
            </a:r>
          </a:p>
          <a:p>
            <a:pPr marL="166688" indent="-166688" algn="l">
              <a:spcAft>
                <a:spcPts val="600"/>
              </a:spcAft>
              <a:buFont typeface="Webdings" pitchFamily="18" charset="2"/>
              <a:buChar char="4"/>
            </a:pPr>
            <a:r>
              <a:rPr lang="en-US" dirty="0"/>
              <a:t>Who are the physicians that are At Risk of moving from client product to competitor product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733688" y="1277938"/>
            <a:ext cx="4838549" cy="256032"/>
          </a:xfrm>
          <a:prstGeom prst="rect">
            <a:avLst/>
          </a:prstGeom>
          <a:solidFill>
            <a:srgbClr val="800000"/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34950" indent="-234950"/>
            <a:r>
              <a:rPr lang="en-US" sz="1400" b="1" dirty="0">
                <a:solidFill>
                  <a:prstClr val="white"/>
                </a:solidFill>
              </a:rPr>
              <a:t>Methodology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6987100" y="1879498"/>
            <a:ext cx="296883" cy="182880"/>
          </a:xfrm>
          <a:prstGeom prst="downArrow">
            <a:avLst/>
          </a:prstGeom>
          <a:solidFill>
            <a:srgbClr val="00666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Down Arrow 31"/>
          <p:cNvSpPr/>
          <p:nvPr/>
        </p:nvSpPr>
        <p:spPr bwMode="auto">
          <a:xfrm>
            <a:off x="6987100" y="2209038"/>
            <a:ext cx="296883" cy="182880"/>
          </a:xfrm>
          <a:prstGeom prst="downArrow">
            <a:avLst/>
          </a:prstGeom>
          <a:solidFill>
            <a:srgbClr val="00666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" name="Down Arrow 32"/>
          <p:cNvSpPr/>
          <p:nvPr/>
        </p:nvSpPr>
        <p:spPr bwMode="auto">
          <a:xfrm>
            <a:off x="6987100" y="2536828"/>
            <a:ext cx="296883" cy="182880"/>
          </a:xfrm>
          <a:prstGeom prst="downArrow">
            <a:avLst/>
          </a:prstGeom>
          <a:solidFill>
            <a:srgbClr val="00666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Down Arrow 33"/>
          <p:cNvSpPr/>
          <p:nvPr/>
        </p:nvSpPr>
        <p:spPr bwMode="auto">
          <a:xfrm>
            <a:off x="5765421" y="3720590"/>
            <a:ext cx="296883" cy="182880"/>
          </a:xfrm>
          <a:prstGeom prst="downArrow">
            <a:avLst/>
          </a:prstGeom>
          <a:solidFill>
            <a:srgbClr val="00666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Down Arrow 34"/>
          <p:cNvSpPr/>
          <p:nvPr/>
        </p:nvSpPr>
        <p:spPr bwMode="auto">
          <a:xfrm>
            <a:off x="8134945" y="3744340"/>
            <a:ext cx="296883" cy="182880"/>
          </a:xfrm>
          <a:prstGeom prst="downArrow">
            <a:avLst/>
          </a:prstGeom>
          <a:solidFill>
            <a:srgbClr val="00666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Down Arrow 35"/>
          <p:cNvSpPr/>
          <p:nvPr/>
        </p:nvSpPr>
        <p:spPr bwMode="auto">
          <a:xfrm>
            <a:off x="5765420" y="2928457"/>
            <a:ext cx="296883" cy="182880"/>
          </a:xfrm>
          <a:prstGeom prst="downArrow">
            <a:avLst/>
          </a:prstGeom>
          <a:solidFill>
            <a:srgbClr val="006666"/>
          </a:solidFill>
          <a:ln w="3175">
            <a:solidFill>
              <a:schemeClr val="bg1"/>
            </a:solidFill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Down Arrow 36"/>
          <p:cNvSpPr/>
          <p:nvPr/>
        </p:nvSpPr>
        <p:spPr bwMode="auto">
          <a:xfrm>
            <a:off x="8134945" y="2928457"/>
            <a:ext cx="296883" cy="182880"/>
          </a:xfrm>
          <a:prstGeom prst="downArrow">
            <a:avLst/>
          </a:prstGeom>
          <a:solidFill>
            <a:srgbClr val="006666"/>
          </a:solidFill>
          <a:ln w="3175">
            <a:solidFill>
              <a:schemeClr val="bg1"/>
            </a:solidFill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375444" y="3872146"/>
            <a:ext cx="9237631" cy="256032"/>
          </a:xfrm>
          <a:prstGeom prst="rect">
            <a:avLst/>
          </a:prstGeom>
          <a:solidFill>
            <a:srgbClr val="800000"/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pPr marL="231775" indent="-177800" eaLnBrk="1" fontAlgn="auto" hangingPunct="1">
              <a:spcBef>
                <a:spcPts val="0"/>
              </a:spcBef>
              <a:spcAft>
                <a:spcPts val="0"/>
              </a:spcAft>
              <a:buClrTx/>
              <a:buSzPct val="80000"/>
              <a:defRPr/>
            </a:pPr>
            <a:r>
              <a:rPr lang="en-US" b="1" dirty="0">
                <a:solidFill>
                  <a:schemeClr val="bg1"/>
                </a:solidFill>
              </a:rPr>
              <a:t>Physician level modeling to identify physicians “At Risk” of switching over to new drug</a:t>
            </a:r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375444" y="1277938"/>
            <a:ext cx="9237631" cy="256032"/>
          </a:xfrm>
          <a:prstGeom prst="rect">
            <a:avLst/>
          </a:prstGeom>
          <a:solidFill>
            <a:srgbClr val="800000"/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pPr marL="234950" indent="-234950"/>
            <a:r>
              <a:rPr lang="en-US" b="1" dirty="0">
                <a:solidFill>
                  <a:schemeClr val="bg1"/>
                </a:solidFill>
              </a:rPr>
              <a:t>Adoption curve based models to quantify overall potential loss to existing drug on the account of new drug launch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2084" y="4435690"/>
            <a:ext cx="3079929" cy="147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cxnSp>
        <p:nvCxnSpPr>
          <p:cNvPr id="40" name="Straight Arrow Connector 8"/>
          <p:cNvCxnSpPr>
            <a:cxnSpLocks noChangeShapeType="1"/>
          </p:cNvCxnSpPr>
          <p:nvPr/>
        </p:nvCxnSpPr>
        <p:spPr bwMode="auto">
          <a:xfrm rot="5400000" flipH="1" flipV="1">
            <a:off x="7160478" y="5365952"/>
            <a:ext cx="909703" cy="19529"/>
          </a:xfrm>
          <a:prstGeom prst="straightConnector1">
            <a:avLst/>
          </a:prstGeom>
          <a:noFill/>
          <a:ln w="34925" algn="ctr">
            <a:solidFill>
              <a:schemeClr val="accent2"/>
            </a:solidFill>
            <a:round/>
            <a:headEnd/>
            <a:tailEnd type="arrow" w="med" len="med"/>
          </a:ln>
        </p:spPr>
      </p:cxnSp>
      <p:sp>
        <p:nvSpPr>
          <p:cNvPr id="41" name="Left Brace 15"/>
          <p:cNvSpPr>
            <a:spLocks/>
          </p:cNvSpPr>
          <p:nvPr/>
        </p:nvSpPr>
        <p:spPr bwMode="auto">
          <a:xfrm rot="16200000">
            <a:off x="6754660" y="5343586"/>
            <a:ext cx="267857" cy="1272145"/>
          </a:xfrm>
          <a:prstGeom prst="leftBrace">
            <a:avLst>
              <a:gd name="adj1" fmla="val 8365"/>
              <a:gd name="adj2" fmla="val 50000"/>
            </a:avLst>
          </a:prstGeom>
          <a:noFill/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42" name="Left Brace 16"/>
          <p:cNvSpPr>
            <a:spLocks/>
          </p:cNvSpPr>
          <p:nvPr/>
        </p:nvSpPr>
        <p:spPr bwMode="auto">
          <a:xfrm rot="16200000">
            <a:off x="8273782" y="5248834"/>
            <a:ext cx="242587" cy="1406055"/>
          </a:xfrm>
          <a:prstGeom prst="leftBrace">
            <a:avLst>
              <a:gd name="adj1" fmla="val 8337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43" name="TextBox 17"/>
          <p:cNvSpPr txBox="1">
            <a:spLocks noChangeArrowheads="1"/>
          </p:cNvSpPr>
          <p:nvPr/>
        </p:nvSpPr>
        <p:spPr bwMode="auto">
          <a:xfrm>
            <a:off x="6725386" y="6152755"/>
            <a:ext cx="497977" cy="20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sz="900">
                <a:solidFill>
                  <a:srgbClr val="000000"/>
                </a:solidFill>
              </a:rPr>
              <a:t>Past</a:t>
            </a:r>
          </a:p>
        </p:txBody>
      </p:sp>
      <p:sp>
        <p:nvSpPr>
          <p:cNvPr id="44" name="TextBox 18"/>
          <p:cNvSpPr txBox="1">
            <a:spLocks noChangeArrowheads="1"/>
          </p:cNvSpPr>
          <p:nvPr/>
        </p:nvSpPr>
        <p:spPr bwMode="auto">
          <a:xfrm>
            <a:off x="8160733" y="6165389"/>
            <a:ext cx="602595" cy="13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sz="900">
                <a:solidFill>
                  <a:srgbClr val="000000"/>
                </a:solidFill>
              </a:rPr>
              <a:t>Future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7244287" y="6165389"/>
            <a:ext cx="782536" cy="19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sz="900">
                <a:solidFill>
                  <a:srgbClr val="000000"/>
                </a:solidFill>
              </a:rPr>
              <a:t>Present Day</a:t>
            </a:r>
          </a:p>
        </p:txBody>
      </p:sp>
      <p:sp>
        <p:nvSpPr>
          <p:cNvPr id="46" name="Notched Right Arrow 12"/>
          <p:cNvSpPr>
            <a:spLocks noChangeArrowheads="1"/>
          </p:cNvSpPr>
          <p:nvPr/>
        </p:nvSpPr>
        <p:spPr bwMode="auto">
          <a:xfrm rot="16200000">
            <a:off x="5382722" y="4977343"/>
            <a:ext cx="1152290" cy="484029"/>
          </a:xfrm>
          <a:prstGeom prst="notchedRightArrow">
            <a:avLst>
              <a:gd name="adj1" fmla="val 50000"/>
              <a:gd name="adj2" fmla="val 49949"/>
            </a:avLst>
          </a:prstGeom>
          <a:solidFill>
            <a:srgbClr val="990000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47" name="TextBox 13"/>
          <p:cNvSpPr txBox="1">
            <a:spLocks noChangeArrowheads="1"/>
          </p:cNvSpPr>
          <p:nvPr/>
        </p:nvSpPr>
        <p:spPr bwMode="auto">
          <a:xfrm rot="16200000">
            <a:off x="5142591" y="5122251"/>
            <a:ext cx="1698112" cy="284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900" dirty="0" err="1">
                <a:solidFill>
                  <a:prstClr val="white"/>
                </a:solidFill>
              </a:rPr>
              <a:t>TRx</a:t>
            </a:r>
            <a:r>
              <a:rPr lang="en-US" sz="900" dirty="0">
                <a:solidFill>
                  <a:prstClr val="white"/>
                </a:solidFill>
              </a:rPr>
              <a:t> Share</a:t>
            </a:r>
          </a:p>
        </p:txBody>
      </p:sp>
      <p:cxnSp>
        <p:nvCxnSpPr>
          <p:cNvPr id="49" name="Straight Arrow Connector 21"/>
          <p:cNvCxnSpPr>
            <a:cxnSpLocks noChangeShapeType="1"/>
          </p:cNvCxnSpPr>
          <p:nvPr/>
        </p:nvCxnSpPr>
        <p:spPr bwMode="auto">
          <a:xfrm rot="5400000">
            <a:off x="7480785" y="5991595"/>
            <a:ext cx="242587" cy="139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0" name="Freeform 49"/>
          <p:cNvSpPr/>
          <p:nvPr/>
        </p:nvSpPr>
        <p:spPr>
          <a:xfrm>
            <a:off x="6304981" y="4511348"/>
            <a:ext cx="2726167" cy="1227496"/>
          </a:xfrm>
          <a:custGeom>
            <a:avLst/>
            <a:gdLst>
              <a:gd name="connsiteX0" fmla="*/ 0 w 3043451"/>
              <a:gd name="connsiteY0" fmla="*/ 1487700 h 1487700"/>
              <a:gd name="connsiteX1" fmla="*/ 40943 w 3043451"/>
              <a:gd name="connsiteY1" fmla="*/ 1460404 h 1487700"/>
              <a:gd name="connsiteX2" fmla="*/ 109182 w 3043451"/>
              <a:gd name="connsiteY2" fmla="*/ 1446756 h 1487700"/>
              <a:gd name="connsiteX3" fmla="*/ 122830 w 3043451"/>
              <a:gd name="connsiteY3" fmla="*/ 1405813 h 1487700"/>
              <a:gd name="connsiteX4" fmla="*/ 204716 w 3043451"/>
              <a:gd name="connsiteY4" fmla="*/ 1378518 h 1487700"/>
              <a:gd name="connsiteX5" fmla="*/ 286603 w 3043451"/>
              <a:gd name="connsiteY5" fmla="*/ 1296631 h 1487700"/>
              <a:gd name="connsiteX6" fmla="*/ 327546 w 3043451"/>
              <a:gd name="connsiteY6" fmla="*/ 1255688 h 1487700"/>
              <a:gd name="connsiteX7" fmla="*/ 354842 w 3043451"/>
              <a:gd name="connsiteY7" fmla="*/ 1214745 h 1487700"/>
              <a:gd name="connsiteX8" fmla="*/ 436728 w 3043451"/>
              <a:gd name="connsiteY8" fmla="*/ 1187449 h 1487700"/>
              <a:gd name="connsiteX9" fmla="*/ 477672 w 3043451"/>
              <a:gd name="connsiteY9" fmla="*/ 1160153 h 1487700"/>
              <a:gd name="connsiteX10" fmla="*/ 504967 w 3043451"/>
              <a:gd name="connsiteY10" fmla="*/ 1119210 h 1487700"/>
              <a:gd name="connsiteX11" fmla="*/ 586854 w 3043451"/>
              <a:gd name="connsiteY11" fmla="*/ 1078267 h 1487700"/>
              <a:gd name="connsiteX12" fmla="*/ 641445 w 3043451"/>
              <a:gd name="connsiteY12" fmla="*/ 1064619 h 1487700"/>
              <a:gd name="connsiteX13" fmla="*/ 723331 w 3043451"/>
              <a:gd name="connsiteY13" fmla="*/ 996380 h 1487700"/>
              <a:gd name="connsiteX14" fmla="*/ 764275 w 3043451"/>
              <a:gd name="connsiteY14" fmla="*/ 969085 h 1487700"/>
              <a:gd name="connsiteX15" fmla="*/ 832513 w 3043451"/>
              <a:gd name="connsiteY15" fmla="*/ 900846 h 1487700"/>
              <a:gd name="connsiteX16" fmla="*/ 859809 w 3043451"/>
              <a:gd name="connsiteY16" fmla="*/ 859903 h 1487700"/>
              <a:gd name="connsiteX17" fmla="*/ 941695 w 3043451"/>
              <a:gd name="connsiteY17" fmla="*/ 805312 h 1487700"/>
              <a:gd name="connsiteX18" fmla="*/ 1050878 w 3043451"/>
              <a:gd name="connsiteY18" fmla="*/ 737073 h 1487700"/>
              <a:gd name="connsiteX19" fmla="*/ 1173707 w 3043451"/>
              <a:gd name="connsiteY19" fmla="*/ 696130 h 1487700"/>
              <a:gd name="connsiteX20" fmla="*/ 1214651 w 3043451"/>
              <a:gd name="connsiteY20" fmla="*/ 682482 h 1487700"/>
              <a:gd name="connsiteX21" fmla="*/ 1310185 w 3043451"/>
              <a:gd name="connsiteY21" fmla="*/ 655186 h 1487700"/>
              <a:gd name="connsiteX22" fmla="*/ 1378424 w 3043451"/>
              <a:gd name="connsiteY22" fmla="*/ 573300 h 1487700"/>
              <a:gd name="connsiteX23" fmla="*/ 1405719 w 3043451"/>
              <a:gd name="connsiteY23" fmla="*/ 532356 h 1487700"/>
              <a:gd name="connsiteX24" fmla="*/ 1501254 w 3043451"/>
              <a:gd name="connsiteY24" fmla="*/ 518709 h 1487700"/>
              <a:gd name="connsiteX25" fmla="*/ 1583140 w 3043451"/>
              <a:gd name="connsiteY25" fmla="*/ 491413 h 1487700"/>
              <a:gd name="connsiteX26" fmla="*/ 1637731 w 3043451"/>
              <a:gd name="connsiteY26" fmla="*/ 368583 h 1487700"/>
              <a:gd name="connsiteX27" fmla="*/ 1678675 w 3043451"/>
              <a:gd name="connsiteY27" fmla="*/ 327640 h 1487700"/>
              <a:gd name="connsiteX28" fmla="*/ 1705970 w 3043451"/>
              <a:gd name="connsiteY28" fmla="*/ 286697 h 1487700"/>
              <a:gd name="connsiteX29" fmla="*/ 1746913 w 3043451"/>
              <a:gd name="connsiteY29" fmla="*/ 273049 h 1487700"/>
              <a:gd name="connsiteX30" fmla="*/ 2101755 w 3043451"/>
              <a:gd name="connsiteY30" fmla="*/ 259401 h 1487700"/>
              <a:gd name="connsiteX31" fmla="*/ 2333767 w 3043451"/>
              <a:gd name="connsiteY31" fmla="*/ 245753 h 1487700"/>
              <a:gd name="connsiteX32" fmla="*/ 2442949 w 3043451"/>
              <a:gd name="connsiteY32" fmla="*/ 218458 h 1487700"/>
              <a:gd name="connsiteX33" fmla="*/ 2565779 w 3043451"/>
              <a:gd name="connsiteY33" fmla="*/ 163867 h 1487700"/>
              <a:gd name="connsiteX34" fmla="*/ 2606722 w 3043451"/>
              <a:gd name="connsiteY34" fmla="*/ 150219 h 1487700"/>
              <a:gd name="connsiteX35" fmla="*/ 2647666 w 3043451"/>
              <a:gd name="connsiteY35" fmla="*/ 136571 h 1487700"/>
              <a:gd name="connsiteX36" fmla="*/ 2770495 w 3043451"/>
              <a:gd name="connsiteY36" fmla="*/ 95628 h 1487700"/>
              <a:gd name="connsiteX37" fmla="*/ 3043451 w 3043451"/>
              <a:gd name="connsiteY37" fmla="*/ 54685 h 148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043451" h="1487700">
                <a:moveTo>
                  <a:pt x="0" y="1487700"/>
                </a:moveTo>
                <a:cubicBezTo>
                  <a:pt x="13648" y="1478601"/>
                  <a:pt x="25585" y="1466163"/>
                  <a:pt x="40943" y="1460404"/>
                </a:cubicBezTo>
                <a:cubicBezTo>
                  <a:pt x="62663" y="1452259"/>
                  <a:pt x="89881" y="1459623"/>
                  <a:pt x="109182" y="1446756"/>
                </a:cubicBezTo>
                <a:cubicBezTo>
                  <a:pt x="121152" y="1438776"/>
                  <a:pt x="111124" y="1414175"/>
                  <a:pt x="122830" y="1405813"/>
                </a:cubicBezTo>
                <a:cubicBezTo>
                  <a:pt x="146243" y="1389090"/>
                  <a:pt x="204716" y="1378518"/>
                  <a:pt x="204716" y="1378518"/>
                </a:cubicBezTo>
                <a:lnTo>
                  <a:pt x="286603" y="1296631"/>
                </a:lnTo>
                <a:cubicBezTo>
                  <a:pt x="300251" y="1282983"/>
                  <a:pt x="316840" y="1271747"/>
                  <a:pt x="327546" y="1255688"/>
                </a:cubicBezTo>
                <a:cubicBezTo>
                  <a:pt x="336645" y="1242040"/>
                  <a:pt x="340933" y="1223438"/>
                  <a:pt x="354842" y="1214745"/>
                </a:cubicBezTo>
                <a:cubicBezTo>
                  <a:pt x="379240" y="1199496"/>
                  <a:pt x="412788" y="1203409"/>
                  <a:pt x="436728" y="1187449"/>
                </a:cubicBezTo>
                <a:lnTo>
                  <a:pt x="477672" y="1160153"/>
                </a:lnTo>
                <a:cubicBezTo>
                  <a:pt x="486770" y="1146505"/>
                  <a:pt x="493369" y="1130808"/>
                  <a:pt x="504967" y="1119210"/>
                </a:cubicBezTo>
                <a:cubicBezTo>
                  <a:pt x="528892" y="1095285"/>
                  <a:pt x="555774" y="1087147"/>
                  <a:pt x="586854" y="1078267"/>
                </a:cubicBezTo>
                <a:cubicBezTo>
                  <a:pt x="604889" y="1073114"/>
                  <a:pt x="623248" y="1069168"/>
                  <a:pt x="641445" y="1064619"/>
                </a:cubicBezTo>
                <a:cubicBezTo>
                  <a:pt x="743104" y="996847"/>
                  <a:pt x="618242" y="1083954"/>
                  <a:pt x="723331" y="996380"/>
                </a:cubicBezTo>
                <a:cubicBezTo>
                  <a:pt x="735932" y="985879"/>
                  <a:pt x="750627" y="978183"/>
                  <a:pt x="764275" y="969085"/>
                </a:cubicBezTo>
                <a:cubicBezTo>
                  <a:pt x="837059" y="859908"/>
                  <a:pt x="741532" y="991827"/>
                  <a:pt x="832513" y="900846"/>
                </a:cubicBezTo>
                <a:cubicBezTo>
                  <a:pt x="844111" y="889248"/>
                  <a:pt x="847465" y="870704"/>
                  <a:pt x="859809" y="859903"/>
                </a:cubicBezTo>
                <a:cubicBezTo>
                  <a:pt x="884497" y="838301"/>
                  <a:pt x="941695" y="805312"/>
                  <a:pt x="941695" y="805312"/>
                </a:cubicBezTo>
                <a:cubicBezTo>
                  <a:pt x="984951" y="740428"/>
                  <a:pt x="953429" y="769556"/>
                  <a:pt x="1050878" y="737073"/>
                </a:cubicBezTo>
                <a:lnTo>
                  <a:pt x="1173707" y="696130"/>
                </a:lnTo>
                <a:cubicBezTo>
                  <a:pt x="1187355" y="691581"/>
                  <a:pt x="1200694" y="685971"/>
                  <a:pt x="1214651" y="682482"/>
                </a:cubicBezTo>
                <a:cubicBezTo>
                  <a:pt x="1283198" y="665345"/>
                  <a:pt x="1251448" y="674766"/>
                  <a:pt x="1310185" y="655186"/>
                </a:cubicBezTo>
                <a:cubicBezTo>
                  <a:pt x="1377964" y="553520"/>
                  <a:pt x="1290845" y="678397"/>
                  <a:pt x="1378424" y="573300"/>
                </a:cubicBezTo>
                <a:cubicBezTo>
                  <a:pt x="1388925" y="560699"/>
                  <a:pt x="1390730" y="539018"/>
                  <a:pt x="1405719" y="532356"/>
                </a:cubicBezTo>
                <a:cubicBezTo>
                  <a:pt x="1435115" y="519291"/>
                  <a:pt x="1469409" y="523258"/>
                  <a:pt x="1501254" y="518709"/>
                </a:cubicBezTo>
                <a:cubicBezTo>
                  <a:pt x="1528549" y="509610"/>
                  <a:pt x="1574041" y="518708"/>
                  <a:pt x="1583140" y="491413"/>
                </a:cubicBezTo>
                <a:cubicBezTo>
                  <a:pt x="1602975" y="431910"/>
                  <a:pt x="1601687" y="411836"/>
                  <a:pt x="1637731" y="368583"/>
                </a:cubicBezTo>
                <a:cubicBezTo>
                  <a:pt x="1650087" y="353756"/>
                  <a:pt x="1666319" y="342467"/>
                  <a:pt x="1678675" y="327640"/>
                </a:cubicBezTo>
                <a:cubicBezTo>
                  <a:pt x="1689176" y="315039"/>
                  <a:pt x="1693162" y="296944"/>
                  <a:pt x="1705970" y="286697"/>
                </a:cubicBezTo>
                <a:cubicBezTo>
                  <a:pt x="1717203" y="277710"/>
                  <a:pt x="1732561" y="274039"/>
                  <a:pt x="1746913" y="273049"/>
                </a:cubicBezTo>
                <a:cubicBezTo>
                  <a:pt x="1865001" y="264905"/>
                  <a:pt x="1983515" y="264901"/>
                  <a:pt x="2101755" y="259401"/>
                </a:cubicBezTo>
                <a:cubicBezTo>
                  <a:pt x="2179142" y="255802"/>
                  <a:pt x="2256430" y="250302"/>
                  <a:pt x="2333767" y="245753"/>
                </a:cubicBezTo>
                <a:cubicBezTo>
                  <a:pt x="2370161" y="236655"/>
                  <a:pt x="2411736" y="239267"/>
                  <a:pt x="2442949" y="218458"/>
                </a:cubicBezTo>
                <a:cubicBezTo>
                  <a:pt x="2507833" y="175201"/>
                  <a:pt x="2468330" y="196350"/>
                  <a:pt x="2565779" y="163867"/>
                </a:cubicBezTo>
                <a:lnTo>
                  <a:pt x="2606722" y="150219"/>
                </a:lnTo>
                <a:cubicBezTo>
                  <a:pt x="2620370" y="145670"/>
                  <a:pt x="2635696" y="144551"/>
                  <a:pt x="2647666" y="136571"/>
                </a:cubicBezTo>
                <a:cubicBezTo>
                  <a:pt x="2711633" y="93927"/>
                  <a:pt x="2672430" y="111973"/>
                  <a:pt x="2770495" y="95628"/>
                </a:cubicBezTo>
                <a:cubicBezTo>
                  <a:pt x="2866125" y="0"/>
                  <a:pt x="2792138" y="54685"/>
                  <a:pt x="3043451" y="54685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8" name="Rounded Rectangular Callout 27"/>
          <p:cNvSpPr>
            <a:spLocks noChangeArrowheads="1"/>
          </p:cNvSpPr>
          <p:nvPr/>
        </p:nvSpPr>
        <p:spPr bwMode="auto">
          <a:xfrm>
            <a:off x="6802234" y="4348974"/>
            <a:ext cx="1706137" cy="321625"/>
          </a:xfrm>
          <a:prstGeom prst="wedgeRoundRectCallout">
            <a:avLst>
              <a:gd name="adj1" fmla="val 559"/>
              <a:gd name="adj2" fmla="val 117352"/>
              <a:gd name="adj3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900" dirty="0">
                <a:solidFill>
                  <a:srgbClr val="000000"/>
                </a:solidFill>
              </a:rPr>
              <a:t>flag the physicians at this point to allow pro-active action</a:t>
            </a:r>
          </a:p>
        </p:txBody>
      </p:sp>
      <p:sp>
        <p:nvSpPr>
          <p:cNvPr id="60" name="Notched Right Arrow 12"/>
          <p:cNvSpPr>
            <a:spLocks noChangeArrowheads="1"/>
          </p:cNvSpPr>
          <p:nvPr/>
        </p:nvSpPr>
        <p:spPr bwMode="auto">
          <a:xfrm rot="16200000">
            <a:off x="8779342" y="4920034"/>
            <a:ext cx="1358153" cy="554505"/>
          </a:xfrm>
          <a:prstGeom prst="notchedRightArrow">
            <a:avLst>
              <a:gd name="adj1" fmla="val 50000"/>
              <a:gd name="adj2" fmla="val 49949"/>
            </a:avLst>
          </a:prstGeom>
          <a:solidFill>
            <a:srgbClr val="990000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/>
              <a:t>We developed adoption based models to quantify overall potential loss and identify physicians “At Risk” of switching </a:t>
            </a:r>
          </a:p>
        </p:txBody>
      </p:sp>
      <p:pic>
        <p:nvPicPr>
          <p:cNvPr id="54" name="Picture 2"/>
          <p:cNvPicPr>
            <a:picLocks noChangeArrowheads="1"/>
          </p:cNvPicPr>
          <p:nvPr/>
        </p:nvPicPr>
        <p:blipFill>
          <a:blip r:embed="rId3" cstate="print"/>
          <a:srcRect l="2707" t="10195" r="3987" b="2677"/>
          <a:stretch>
            <a:fillRect/>
          </a:stretch>
        </p:blipFill>
        <p:spPr bwMode="auto">
          <a:xfrm>
            <a:off x="383080" y="1821296"/>
            <a:ext cx="3026664" cy="1353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5" name="TextBox 54"/>
          <p:cNvSpPr txBox="1"/>
          <p:nvPr/>
        </p:nvSpPr>
        <p:spPr>
          <a:xfrm>
            <a:off x="397264" y="1560499"/>
            <a:ext cx="283923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sz="1050" b="1" i="1" dirty="0">
                <a:solidFill>
                  <a:srgbClr val="000000"/>
                </a:solidFill>
              </a:rPr>
              <a:t>Adoption curves by physicians segments</a:t>
            </a:r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426986"/>
              </p:ext>
            </p:extLst>
          </p:nvPr>
        </p:nvGraphicFramePr>
        <p:xfrm>
          <a:off x="376518" y="3383791"/>
          <a:ext cx="9251576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104">
                <a:tc>
                  <a:txBody>
                    <a:bodyPr/>
                    <a:lstStyle/>
                    <a:p>
                      <a:pPr marL="231775" marR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Potential loss =  Fn (Rate of adoption, Persistency, compliance)*Fn (Switch over)</a:t>
                      </a:r>
                    </a:p>
                    <a:p>
                      <a:pPr marL="231775" marR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Rate of adoption =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Fn ( number of early adopters, number of late adopters, initial growth rate of each wave, late stage growth rate)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377" y="4168587"/>
            <a:ext cx="5102318" cy="2531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" name="AutoShape 9"/>
          <p:cNvSpPr>
            <a:spLocks noChangeArrowheads="1"/>
          </p:cNvSpPr>
          <p:nvPr/>
        </p:nvSpPr>
        <p:spPr bwMode="blackWhite">
          <a:xfrm rot="10800000">
            <a:off x="2654071" y="3206989"/>
            <a:ext cx="4640262" cy="139101"/>
          </a:xfrm>
          <a:prstGeom prst="triangle">
            <a:avLst>
              <a:gd name="adj" fmla="val 50000"/>
            </a:avLst>
          </a:prstGeom>
          <a:solidFill>
            <a:srgbClr val="006666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10800000" vert="eaVert" wrap="none" anchor="ctr"/>
          <a:lstStyle/>
          <a:p>
            <a:pPr>
              <a:buFont typeface="Webdings" pitchFamily="18" charset="2"/>
              <a:buChar char="4"/>
              <a:defRPr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66188" y="1162112"/>
            <a:ext cx="228600" cy="228600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100000"/>
              </a:spcBef>
              <a:buClrTx/>
              <a:buFontTx/>
              <a:buNone/>
            </a:pPr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TextBox 13"/>
          <p:cNvSpPr txBox="1">
            <a:spLocks noChangeArrowheads="1"/>
          </p:cNvSpPr>
          <p:nvPr/>
        </p:nvSpPr>
        <p:spPr bwMode="auto">
          <a:xfrm rot="16200000">
            <a:off x="8908186" y="4982624"/>
            <a:ext cx="1238109" cy="443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900" dirty="0">
                <a:solidFill>
                  <a:prstClr val="white"/>
                </a:solidFill>
              </a:rPr>
              <a:t>Composite “At Risk” Index</a:t>
            </a:r>
            <a:endParaRPr lang="en-US" sz="1200" dirty="0">
              <a:solidFill>
                <a:prstClr val="white"/>
              </a:solidFill>
            </a:endParaRPr>
          </a:p>
        </p:txBody>
      </p:sp>
      <p:pic>
        <p:nvPicPr>
          <p:cNvPr id="3" name="Picture 1" descr="image001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2492" y="1821296"/>
            <a:ext cx="3026664" cy="13533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73" name="TextBox 72"/>
          <p:cNvSpPr txBox="1"/>
          <p:nvPr/>
        </p:nvSpPr>
        <p:spPr>
          <a:xfrm>
            <a:off x="3683491" y="1560499"/>
            <a:ext cx="230543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eaLnBrk="1" hangingPunct="1">
              <a:spcBef>
                <a:spcPct val="0"/>
              </a:spcBef>
              <a:buClrTx/>
              <a:buFontTx/>
              <a:buNone/>
              <a:defRPr sz="1050" b="1" i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Switch over analysis to new drug</a:t>
            </a:r>
          </a:p>
        </p:txBody>
      </p:sp>
      <p:pic>
        <p:nvPicPr>
          <p:cNvPr id="59404" name="Picture 12"/>
          <p:cNvPicPr>
            <a:picLocks noChangeAspect="1" noChangeArrowheads="1"/>
          </p:cNvPicPr>
          <p:nvPr/>
        </p:nvPicPr>
        <p:blipFill>
          <a:blip r:embed="rId6" cstate="print"/>
          <a:srcRect l="8844" t="3145" b="7547"/>
          <a:stretch>
            <a:fillRect/>
          </a:stretch>
        </p:blipFill>
        <p:spPr bwMode="auto">
          <a:xfrm>
            <a:off x="6924907" y="1699329"/>
            <a:ext cx="2798956" cy="1661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TextBox 66"/>
          <p:cNvSpPr txBox="1"/>
          <p:nvPr/>
        </p:nvSpPr>
        <p:spPr>
          <a:xfrm rot="16200000">
            <a:off x="3464237" y="2360602"/>
            <a:ext cx="5886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sz="700" dirty="0">
                <a:solidFill>
                  <a:srgbClr val="000000"/>
                </a:solidFill>
              </a:rPr>
              <a:t>MD Count</a:t>
            </a:r>
          </a:p>
        </p:txBody>
      </p:sp>
      <p:sp>
        <p:nvSpPr>
          <p:cNvPr id="68" name="TextBox 67"/>
          <p:cNvSpPr txBox="1"/>
          <p:nvPr/>
        </p:nvSpPr>
        <p:spPr>
          <a:xfrm rot="16200000">
            <a:off x="6576922" y="2316776"/>
            <a:ext cx="6896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sz="700" dirty="0">
                <a:solidFill>
                  <a:srgbClr val="000000"/>
                </a:solidFill>
              </a:rPr>
              <a:t>% Persistent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79478" y="1560499"/>
            <a:ext cx="151195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eaLnBrk="1" hangingPunct="1">
              <a:spcBef>
                <a:spcPct val="0"/>
              </a:spcBef>
              <a:buClrTx/>
              <a:buFontTx/>
              <a:buNone/>
              <a:defRPr sz="1050" b="1" i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Persistency analysis</a:t>
            </a: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blackWhite">
          <a:xfrm rot="5400000">
            <a:off x="4563692" y="5182481"/>
            <a:ext cx="1901174" cy="256477"/>
          </a:xfrm>
          <a:prstGeom prst="triangle">
            <a:avLst>
              <a:gd name="adj" fmla="val 50000"/>
            </a:avLst>
          </a:prstGeom>
          <a:solidFill>
            <a:srgbClr val="006666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10800000" vert="eaVert" wrap="none" anchor="ctr"/>
          <a:lstStyle/>
          <a:p>
            <a:pPr>
              <a:buFont typeface="Webdings" pitchFamily="18" charset="2"/>
              <a:buChar char="4"/>
              <a:defRPr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0" y="1260"/>
            <a:ext cx="53254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Case study: Impact of launch of new product on existing mature product (2/2)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266188" y="3756320"/>
            <a:ext cx="228600" cy="228600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100000"/>
              </a:spcBef>
              <a:buClrTx/>
              <a:buFontTx/>
              <a:buNone/>
            </a:pPr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8647371" y="6604000"/>
            <a:ext cx="822960" cy="2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b="1" i="1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" action="ppaction://noaction"/>
              </a:rPr>
              <a:t>Back</a:t>
            </a:r>
            <a:endParaRPr lang="en-US" sz="1200" b="1" i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238261E73C88439BB98AF91E7C8BB9" ma:contentTypeVersion="12" ma:contentTypeDescription="Create a new document." ma:contentTypeScope="" ma:versionID="ce24275585ad6faa1994631f599f0ad0">
  <xsd:schema xmlns:xsd="http://www.w3.org/2001/XMLSchema" xmlns:xs="http://www.w3.org/2001/XMLSchema" xmlns:p="http://schemas.microsoft.com/office/2006/metadata/properties" xmlns:ns2="df96cac6-5edc-4d96-a14f-21dec8cebb64" xmlns:ns3="e6f9aa0a-a4db-4c69-b1fa-f7c559ce6762" targetNamespace="http://schemas.microsoft.com/office/2006/metadata/properties" ma:root="true" ma:fieldsID="e48c4e51891a7ad7a9848e84a11e2199" ns2:_="" ns3:_="">
    <xsd:import namespace="df96cac6-5edc-4d96-a14f-21dec8cebb64"/>
    <xsd:import namespace="e6f9aa0a-a4db-4c69-b1fa-f7c559ce67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6cac6-5edc-4d96-a14f-21dec8ceb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9aa0a-a4db-4c69-b1fa-f7c559ce6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608E58-703B-4725-A475-E1F8FA2AA16E}"/>
</file>

<file path=customXml/itemProps2.xml><?xml version="1.0" encoding="utf-8"?>
<ds:datastoreItem xmlns:ds="http://schemas.openxmlformats.org/officeDocument/2006/customXml" ds:itemID="{C22F6D4F-DE70-4B38-99BB-2F956EDD94EA}"/>
</file>

<file path=customXml/itemProps3.xml><?xml version="1.0" encoding="utf-8"?>
<ds:datastoreItem xmlns:ds="http://schemas.openxmlformats.org/officeDocument/2006/customXml" ds:itemID="{9A421DA5-AE54-4641-B8D2-12AD2D14CEB4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5473</TotalTime>
  <Pages>8</Pages>
  <Words>402</Words>
  <Application>Microsoft Office PowerPoint</Application>
  <PresentationFormat>Custom</PresentationFormat>
  <Paragraphs>56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Webdings</vt:lpstr>
      <vt:lpstr>blank</vt:lpstr>
      <vt:lpstr>For a leading pharmaceutical client, we predicted the impact of new product launch on client’s mature product in the market</vt:lpstr>
      <vt:lpstr>We developed adoption based models to quantify overall potential loss and identify physicians “At Risk” of switching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Studies – Diagnostic Segment</dc:title>
  <dc:creator>Mu Sigma</dc:creator>
  <cp:lastModifiedBy>Adam Alfred Zweig</cp:lastModifiedBy>
  <cp:revision>369</cp:revision>
  <cp:lastPrinted>2001-09-28T15:01:44Z</cp:lastPrinted>
  <dcterms:created xsi:type="dcterms:W3CDTF">2010-10-20T05:13:56Z</dcterms:created>
  <dcterms:modified xsi:type="dcterms:W3CDTF">2020-01-13T14:51:17Z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0x01010080238261E73C88439BB98AF91E7C8BB9</vt:lpwstr>
  </property>
</Properties>
</file>