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diagrams/data3.xml" ContentType="application/vnd.openxmlformats-officedocument.drawingml.diagramData+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theme/themeOverride1.xml" ContentType="application/vnd.openxmlformats-officedocument.themeOverrid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charts/chart1.xml" ContentType="application/vnd.openxmlformats-officedocument.drawingml.chart+xml"/>
  <Override PartName="/ppt/theme/theme6.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706" r:id="rId3"/>
    <p:sldMasterId id="2147483725" r:id="rId4"/>
    <p:sldMasterId id="2147483733" r:id="rId5"/>
  </p:sldMasterIdLst>
  <p:notesMasterIdLst>
    <p:notesMasterId r:id="rId37"/>
  </p:notesMasterIdLst>
  <p:sldIdLst>
    <p:sldId id="256" r:id="rId6"/>
    <p:sldId id="754" r:id="rId7"/>
    <p:sldId id="524" r:id="rId8"/>
    <p:sldId id="376" r:id="rId9"/>
    <p:sldId id="525" r:id="rId10"/>
    <p:sldId id="345" r:id="rId11"/>
    <p:sldId id="276" r:id="rId12"/>
    <p:sldId id="277" r:id="rId13"/>
    <p:sldId id="272" r:id="rId14"/>
    <p:sldId id="273" r:id="rId15"/>
    <p:sldId id="274" r:id="rId16"/>
    <p:sldId id="280" r:id="rId17"/>
    <p:sldId id="526" r:id="rId18"/>
    <p:sldId id="279" r:id="rId19"/>
    <p:sldId id="733" r:id="rId20"/>
    <p:sldId id="289" r:id="rId21"/>
    <p:sldId id="751" r:id="rId22"/>
    <p:sldId id="752" r:id="rId23"/>
    <p:sldId id="366" r:id="rId24"/>
    <p:sldId id="367" r:id="rId25"/>
    <p:sldId id="753" r:id="rId26"/>
    <p:sldId id="281" r:id="rId27"/>
    <p:sldId id="282" r:id="rId28"/>
    <p:sldId id="307" r:id="rId29"/>
    <p:sldId id="310" r:id="rId30"/>
    <p:sldId id="311" r:id="rId31"/>
    <p:sldId id="312" r:id="rId32"/>
    <p:sldId id="369" r:id="rId33"/>
    <p:sldId id="354" r:id="rId34"/>
    <p:sldId id="304" r:id="rId35"/>
    <p:sldId id="35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oleObject" Target="file:///D:\TPAN\Others\Case%20Study\Test.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219020947130476"/>
          <c:y val="0.14379081267283941"/>
          <c:w val="0.7956195810573915"/>
          <c:h val="0.68313585684322664"/>
        </c:manualLayout>
      </c:layout>
      <c:barChart>
        <c:barDir val="col"/>
        <c:grouping val="clustered"/>
        <c:varyColors val="0"/>
        <c:ser>
          <c:idx val="1"/>
          <c:order val="1"/>
          <c:tx>
            <c:strRef>
              <c:f>Sheet1!$C$1</c:f>
              <c:strCache>
                <c:ptCount val="1"/>
                <c:pt idx="0">
                  <c:v>Population (%)</c:v>
                </c:pt>
              </c:strCache>
            </c:strRef>
          </c:tx>
          <c:spPr>
            <a:solidFill>
              <a:schemeClr val="bg1">
                <a:lumMod val="85000"/>
              </a:schemeClr>
            </a:solidFill>
          </c:spPr>
          <c:invertIfNegative val="0"/>
          <c:cat>
            <c:strRef>
              <c:f>Sheet1!$A$2:$A$18</c:f>
              <c:strCache>
                <c:ptCount val="16"/>
                <c:pt idx="0">
                  <c:v>0-1</c:v>
                </c:pt>
                <c:pt idx="1">
                  <c:v>1-2</c:v>
                </c:pt>
                <c:pt idx="2">
                  <c:v>2-3</c:v>
                </c:pt>
                <c:pt idx="3">
                  <c:v>3-4</c:v>
                </c:pt>
                <c:pt idx="4">
                  <c:v>4-5</c:v>
                </c:pt>
                <c:pt idx="5">
                  <c:v>5-6</c:v>
                </c:pt>
                <c:pt idx="6">
                  <c:v>6-7</c:v>
                </c:pt>
                <c:pt idx="7">
                  <c:v>7-8</c:v>
                </c:pt>
                <c:pt idx="8">
                  <c:v>8-9</c:v>
                </c:pt>
                <c:pt idx="9">
                  <c:v>9-10</c:v>
                </c:pt>
                <c:pt idx="10">
                  <c:v>10-11</c:v>
                </c:pt>
                <c:pt idx="11">
                  <c:v>11-12</c:v>
                </c:pt>
                <c:pt idx="12">
                  <c:v>12-13</c:v>
                </c:pt>
                <c:pt idx="13">
                  <c:v>13-14</c:v>
                </c:pt>
                <c:pt idx="14">
                  <c:v>14-15</c:v>
                </c:pt>
                <c:pt idx="15">
                  <c:v>&gt;15</c:v>
                </c:pt>
              </c:strCache>
            </c:strRef>
          </c:cat>
          <c:val>
            <c:numRef>
              <c:f>Sheet1!$C$2:$C$18</c:f>
              <c:numCache>
                <c:formatCode>0.0%</c:formatCode>
                <c:ptCount val="17"/>
                <c:pt idx="0">
                  <c:v>3.4950424929178464E-2</c:v>
                </c:pt>
                <c:pt idx="1">
                  <c:v>0.11306657223796071</c:v>
                </c:pt>
                <c:pt idx="2">
                  <c:v>0.13714589235127536</c:v>
                </c:pt>
                <c:pt idx="3">
                  <c:v>0.12255665722379606</c:v>
                </c:pt>
                <c:pt idx="4">
                  <c:v>9.458215297450423E-2</c:v>
                </c:pt>
                <c:pt idx="5">
                  <c:v>7.0679886685552265E-2</c:v>
                </c:pt>
                <c:pt idx="6">
                  <c:v>5.9242209631728132E-2</c:v>
                </c:pt>
                <c:pt idx="7">
                  <c:v>4.6777620396600599E-2</c:v>
                </c:pt>
                <c:pt idx="8">
                  <c:v>3.7500000000000054E-2</c:v>
                </c:pt>
                <c:pt idx="9">
                  <c:v>3.0276203966005808E-2</c:v>
                </c:pt>
                <c:pt idx="10">
                  <c:v>2.4858356940509915E-2</c:v>
                </c:pt>
                <c:pt idx="11">
                  <c:v>2.2662889518413692E-2</c:v>
                </c:pt>
                <c:pt idx="12">
                  <c:v>1.9617563739376783E-2</c:v>
                </c:pt>
                <c:pt idx="13">
                  <c:v>1.6076487252124644E-2</c:v>
                </c:pt>
                <c:pt idx="14">
                  <c:v>1.4199716713881018E-2</c:v>
                </c:pt>
                <c:pt idx="15">
                  <c:v>0.15580736543909426</c:v>
                </c:pt>
              </c:numCache>
            </c:numRef>
          </c:val>
          <c:extLst>
            <c:ext xmlns:c16="http://schemas.microsoft.com/office/drawing/2014/chart" uri="{C3380CC4-5D6E-409C-BE32-E72D297353CC}">
              <c16:uniqueId val="{00000000-3C56-477B-9A6F-611BDD9B9B3F}"/>
            </c:ext>
          </c:extLst>
        </c:ser>
        <c:dLbls>
          <c:showLegendKey val="0"/>
          <c:showVal val="0"/>
          <c:showCatName val="0"/>
          <c:showSerName val="0"/>
          <c:showPercent val="0"/>
          <c:showBubbleSize val="0"/>
        </c:dLbls>
        <c:gapWidth val="150"/>
        <c:axId val="440959920"/>
        <c:axId val="440960480"/>
      </c:barChart>
      <c:lineChart>
        <c:grouping val="standard"/>
        <c:varyColors val="0"/>
        <c:ser>
          <c:idx val="0"/>
          <c:order val="0"/>
          <c:tx>
            <c:strRef>
              <c:f>Sheet1!$B$1</c:f>
              <c:strCache>
                <c:ptCount val="1"/>
                <c:pt idx="0">
                  <c:v>Conversion Rate (%)</c:v>
                </c:pt>
              </c:strCache>
            </c:strRef>
          </c:tx>
          <c:spPr>
            <a:ln w="22225">
              <a:solidFill>
                <a:srgbClr val="990000"/>
              </a:solidFill>
            </a:ln>
          </c:spPr>
          <c:marker>
            <c:symbol val="diamond"/>
            <c:size val="2"/>
            <c:spPr>
              <a:solidFill>
                <a:srgbClr val="990000"/>
              </a:solidFill>
              <a:ln>
                <a:solidFill>
                  <a:srgbClr val="990000"/>
                </a:solidFill>
              </a:ln>
            </c:spPr>
          </c:marker>
          <c:cat>
            <c:strRef>
              <c:f>Sheet1!$A$2:$A$18</c:f>
              <c:strCache>
                <c:ptCount val="16"/>
                <c:pt idx="0">
                  <c:v>0-1</c:v>
                </c:pt>
                <c:pt idx="1">
                  <c:v>1-2</c:v>
                </c:pt>
                <c:pt idx="2">
                  <c:v>2-3</c:v>
                </c:pt>
                <c:pt idx="3">
                  <c:v>3-4</c:v>
                </c:pt>
                <c:pt idx="4">
                  <c:v>4-5</c:v>
                </c:pt>
                <c:pt idx="5">
                  <c:v>5-6</c:v>
                </c:pt>
                <c:pt idx="6">
                  <c:v>6-7</c:v>
                </c:pt>
                <c:pt idx="7">
                  <c:v>7-8</c:v>
                </c:pt>
                <c:pt idx="8">
                  <c:v>8-9</c:v>
                </c:pt>
                <c:pt idx="9">
                  <c:v>9-10</c:v>
                </c:pt>
                <c:pt idx="10">
                  <c:v>10-11</c:v>
                </c:pt>
                <c:pt idx="11">
                  <c:v>11-12</c:v>
                </c:pt>
                <c:pt idx="12">
                  <c:v>12-13</c:v>
                </c:pt>
                <c:pt idx="13">
                  <c:v>13-14</c:v>
                </c:pt>
                <c:pt idx="14">
                  <c:v>14-15</c:v>
                </c:pt>
                <c:pt idx="15">
                  <c:v>&gt;15</c:v>
                </c:pt>
              </c:strCache>
            </c:strRef>
          </c:cat>
          <c:val>
            <c:numRef>
              <c:f>Sheet1!$B$2:$B$18</c:f>
              <c:numCache>
                <c:formatCode>0.0%</c:formatCode>
                <c:ptCount val="17"/>
                <c:pt idx="0">
                  <c:v>0.16109422492401218</c:v>
                </c:pt>
                <c:pt idx="1">
                  <c:v>7.8296273097400809E-2</c:v>
                </c:pt>
                <c:pt idx="2">
                  <c:v>5.6028918151303904E-2</c:v>
                </c:pt>
                <c:pt idx="3">
                  <c:v>3.9872869112973337E-2</c:v>
                </c:pt>
                <c:pt idx="4">
                  <c:v>2.7330587794833418E-2</c:v>
                </c:pt>
                <c:pt idx="5">
                  <c:v>3.2565130260521082E-2</c:v>
                </c:pt>
                <c:pt idx="6">
                  <c:v>2.9886431560071782E-2</c:v>
                </c:pt>
                <c:pt idx="7">
                  <c:v>2.6495079485238597E-2</c:v>
                </c:pt>
                <c:pt idx="8">
                  <c:v>1.6997167138810262E-2</c:v>
                </c:pt>
                <c:pt idx="9">
                  <c:v>3.0409356725146292E-2</c:v>
                </c:pt>
                <c:pt idx="10">
                  <c:v>2.5641025641025803E-2</c:v>
                </c:pt>
                <c:pt idx="11">
                  <c:v>1.4062500000000023E-2</c:v>
                </c:pt>
                <c:pt idx="12">
                  <c:v>2.7075812274368463E-2</c:v>
                </c:pt>
                <c:pt idx="13">
                  <c:v>2.8634361233480187E-2</c:v>
                </c:pt>
                <c:pt idx="14">
                  <c:v>2.2443890274314426E-2</c:v>
                </c:pt>
                <c:pt idx="15">
                  <c:v>2.0000000000000032E-2</c:v>
                </c:pt>
              </c:numCache>
            </c:numRef>
          </c:val>
          <c:smooth val="0"/>
          <c:extLst>
            <c:ext xmlns:c16="http://schemas.microsoft.com/office/drawing/2014/chart" uri="{C3380CC4-5D6E-409C-BE32-E72D297353CC}">
              <c16:uniqueId val="{00000001-3C56-477B-9A6F-611BDD9B9B3F}"/>
            </c:ext>
          </c:extLst>
        </c:ser>
        <c:dLbls>
          <c:showLegendKey val="0"/>
          <c:showVal val="0"/>
          <c:showCatName val="0"/>
          <c:showSerName val="0"/>
          <c:showPercent val="0"/>
          <c:showBubbleSize val="0"/>
        </c:dLbls>
        <c:marker val="1"/>
        <c:smooth val="0"/>
        <c:axId val="289133456"/>
        <c:axId val="440962720"/>
      </c:lineChart>
      <c:catAx>
        <c:axId val="289133456"/>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sz="500"/>
            </a:pPr>
            <a:endParaRPr lang="en-US"/>
          </a:p>
        </c:txPr>
        <c:crossAx val="440962720"/>
        <c:crosses val="autoZero"/>
        <c:auto val="1"/>
        <c:lblAlgn val="ctr"/>
        <c:lblOffset val="100"/>
        <c:noMultiLvlLbl val="0"/>
      </c:catAx>
      <c:valAx>
        <c:axId val="440962720"/>
        <c:scaling>
          <c:orientation val="minMax"/>
        </c:scaling>
        <c:delete val="0"/>
        <c:axPos val="l"/>
        <c:majorGridlines>
          <c:spPr>
            <a:ln>
              <a:solidFill>
                <a:schemeClr val="bg1">
                  <a:lumMod val="95000"/>
                </a:schemeClr>
              </a:solidFill>
            </a:ln>
          </c:spPr>
        </c:majorGridlines>
        <c:numFmt formatCode="0%" sourceLinked="0"/>
        <c:majorTickMark val="out"/>
        <c:minorTickMark val="none"/>
        <c:tickLblPos val="nextTo"/>
        <c:spPr>
          <a:solidFill>
            <a:srgbClr val="000000">
              <a:alpha val="3000"/>
            </a:srgbClr>
          </a:solidFill>
          <a:ln>
            <a:solidFill>
              <a:schemeClr val="bg1">
                <a:lumMod val="95000"/>
              </a:schemeClr>
            </a:solidFill>
          </a:ln>
        </c:spPr>
        <c:txPr>
          <a:bodyPr/>
          <a:lstStyle/>
          <a:p>
            <a:pPr>
              <a:defRPr sz="500"/>
            </a:pPr>
            <a:endParaRPr lang="en-US"/>
          </a:p>
        </c:txPr>
        <c:crossAx val="289133456"/>
        <c:crosses val="autoZero"/>
        <c:crossBetween val="between"/>
      </c:valAx>
      <c:valAx>
        <c:axId val="440960480"/>
        <c:scaling>
          <c:orientation val="minMax"/>
        </c:scaling>
        <c:delete val="0"/>
        <c:axPos val="r"/>
        <c:numFmt formatCode="0%" sourceLinked="0"/>
        <c:majorTickMark val="out"/>
        <c:minorTickMark val="none"/>
        <c:tickLblPos val="nextTo"/>
        <c:txPr>
          <a:bodyPr/>
          <a:lstStyle/>
          <a:p>
            <a:pPr>
              <a:defRPr sz="500"/>
            </a:pPr>
            <a:endParaRPr lang="en-US"/>
          </a:p>
        </c:txPr>
        <c:crossAx val="440959920"/>
        <c:crosses val="max"/>
        <c:crossBetween val="between"/>
      </c:valAx>
      <c:catAx>
        <c:axId val="440959920"/>
        <c:scaling>
          <c:orientation val="minMax"/>
        </c:scaling>
        <c:delete val="1"/>
        <c:axPos val="b"/>
        <c:numFmt formatCode="General" sourceLinked="1"/>
        <c:majorTickMark val="out"/>
        <c:minorTickMark val="none"/>
        <c:tickLblPos val="none"/>
        <c:crossAx val="440960480"/>
        <c:crosses val="autoZero"/>
        <c:auto val="1"/>
        <c:lblAlgn val="ctr"/>
        <c:lblOffset val="100"/>
        <c:noMultiLvlLbl val="0"/>
      </c:catAx>
    </c:plotArea>
    <c:plotVisOnly val="1"/>
    <c:dispBlanksAs val="gap"/>
    <c:showDLblsOverMax val="0"/>
  </c:chart>
  <c:txPr>
    <a:bodyPr/>
    <a:lstStyle/>
    <a:p>
      <a:pPr>
        <a:defRPr sz="11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7412996986487812E-2"/>
          <c:y val="0.13748080555351139"/>
          <c:w val="0.96258700301351263"/>
          <c:h val="0.44319866558736393"/>
        </c:manualLayout>
      </c:layout>
      <c:barChart>
        <c:barDir val="bar"/>
        <c:grouping val="stacked"/>
        <c:varyColors val="0"/>
        <c:ser>
          <c:idx val="0"/>
          <c:order val="0"/>
          <c:tx>
            <c:strRef>
              <c:f>Sheet1!$C$2</c:f>
              <c:strCache>
                <c:ptCount val="1"/>
                <c:pt idx="0">
                  <c:v>Without RMS</c:v>
                </c:pt>
              </c:strCache>
            </c:strRef>
          </c:tx>
          <c:spPr>
            <a:solidFill>
              <a:srgbClr val="E2E1C0"/>
            </a:solidFill>
            <a:ln>
              <a:solidFill>
                <a:schemeClr val="tx1"/>
              </a:solidFill>
            </a:ln>
          </c:spPr>
          <c:invertIfNegative val="0"/>
          <c:cat>
            <c:strRef>
              <c:f>Sheet1!$D$1</c:f>
              <c:strCache>
                <c:ptCount val="1"/>
                <c:pt idx="0">
                  <c:v>Revenue</c:v>
                </c:pt>
              </c:strCache>
            </c:strRef>
          </c:cat>
          <c:val>
            <c:numRef>
              <c:f>Sheet1!$D$2</c:f>
              <c:numCache>
                <c:formatCode>General</c:formatCode>
                <c:ptCount val="1"/>
                <c:pt idx="0">
                  <c:v>100</c:v>
                </c:pt>
              </c:numCache>
            </c:numRef>
          </c:val>
          <c:extLst>
            <c:ext xmlns:c16="http://schemas.microsoft.com/office/drawing/2014/chart" uri="{C3380CC4-5D6E-409C-BE32-E72D297353CC}">
              <c16:uniqueId val="{00000000-BE25-444F-BF72-6DF6C98EA9DA}"/>
            </c:ext>
          </c:extLst>
        </c:ser>
        <c:ser>
          <c:idx val="1"/>
          <c:order val="1"/>
          <c:tx>
            <c:strRef>
              <c:f>Sheet1!$C$3</c:f>
              <c:strCache>
                <c:ptCount val="1"/>
                <c:pt idx="0">
                  <c:v>With RMS</c:v>
                </c:pt>
              </c:strCache>
            </c:strRef>
          </c:tx>
          <c:spPr>
            <a:solidFill>
              <a:srgbClr val="3D97AF"/>
            </a:solidFill>
            <a:ln>
              <a:solidFill>
                <a:srgbClr val="000000"/>
              </a:solidFill>
            </a:ln>
          </c:spPr>
          <c:invertIfNegative val="0"/>
          <c:cat>
            <c:strRef>
              <c:f>Sheet1!$D$1</c:f>
              <c:strCache>
                <c:ptCount val="1"/>
                <c:pt idx="0">
                  <c:v>Revenue</c:v>
                </c:pt>
              </c:strCache>
            </c:strRef>
          </c:cat>
          <c:val>
            <c:numRef>
              <c:f>Sheet1!$D$3</c:f>
              <c:numCache>
                <c:formatCode>General</c:formatCode>
                <c:ptCount val="1"/>
                <c:pt idx="0">
                  <c:v>20</c:v>
                </c:pt>
              </c:numCache>
            </c:numRef>
          </c:val>
          <c:extLst>
            <c:ext xmlns:c16="http://schemas.microsoft.com/office/drawing/2014/chart" uri="{C3380CC4-5D6E-409C-BE32-E72D297353CC}">
              <c16:uniqueId val="{00000001-BE25-444F-BF72-6DF6C98EA9DA}"/>
            </c:ext>
          </c:extLst>
        </c:ser>
        <c:dLbls>
          <c:showLegendKey val="0"/>
          <c:showVal val="0"/>
          <c:showCatName val="0"/>
          <c:showSerName val="0"/>
          <c:showPercent val="0"/>
          <c:showBubbleSize val="0"/>
        </c:dLbls>
        <c:gapWidth val="0"/>
        <c:overlap val="100"/>
        <c:axId val="391324768"/>
        <c:axId val="394081296"/>
      </c:barChart>
      <c:catAx>
        <c:axId val="391324768"/>
        <c:scaling>
          <c:orientation val="minMax"/>
        </c:scaling>
        <c:delete val="1"/>
        <c:axPos val="l"/>
        <c:numFmt formatCode="General" sourceLinked="0"/>
        <c:majorTickMark val="out"/>
        <c:minorTickMark val="none"/>
        <c:tickLblPos val="none"/>
        <c:crossAx val="394081296"/>
        <c:crosses val="autoZero"/>
        <c:auto val="1"/>
        <c:lblAlgn val="ctr"/>
        <c:lblOffset val="100"/>
        <c:noMultiLvlLbl val="0"/>
      </c:catAx>
      <c:valAx>
        <c:axId val="394081296"/>
        <c:scaling>
          <c:orientation val="minMax"/>
          <c:min val="0"/>
        </c:scaling>
        <c:delete val="1"/>
        <c:axPos val="b"/>
        <c:numFmt formatCode="General" sourceLinked="1"/>
        <c:majorTickMark val="out"/>
        <c:minorTickMark val="none"/>
        <c:tickLblPos val="none"/>
        <c:crossAx val="391324768"/>
        <c:crosses val="autoZero"/>
        <c:crossBetween val="between"/>
      </c:valAx>
    </c:plotArea>
    <c:legend>
      <c:legendPos val="r"/>
      <c:layout>
        <c:manualLayout>
          <c:xMode val="edge"/>
          <c:yMode val="edge"/>
          <c:x val="4.6256641700275283E-2"/>
          <c:y val="0.68310250938258965"/>
          <c:w val="0.86024737860809708"/>
          <c:h val="0.29069296244511494"/>
        </c:manualLayout>
      </c:layout>
      <c:overlay val="0"/>
      <c:txPr>
        <a:bodyPr/>
        <a:lstStyle/>
        <a:p>
          <a:pPr>
            <a:defRPr sz="1300">
              <a:latin typeface="Calibri" pitchFamily="34" charset="0"/>
            </a:defRPr>
          </a:pPr>
          <a:endParaRPr lang="en-US"/>
        </a:p>
      </c:txPr>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A2CB61-963A-4E61-A441-B2811F19E17B}" type="doc">
      <dgm:prSet loTypeId="urn:microsoft.com/office/officeart/2005/8/layout/process5" loCatId="process" qsTypeId="urn:microsoft.com/office/officeart/2005/8/quickstyle/simple1" qsCatId="simple" csTypeId="urn:microsoft.com/office/officeart/2005/8/colors/accent1_2" csCatId="accent1" phldr="1"/>
      <dgm:spPr/>
    </dgm:pt>
    <dgm:pt modelId="{AFBE79FB-0F21-4784-AF83-EF43C52DC853}">
      <dgm:prSet phldrT="[Text]"/>
      <dgm:spPr/>
      <dgm:t>
        <a:bodyPr/>
        <a:lstStyle/>
        <a:p>
          <a:r>
            <a:rPr lang="en-US" dirty="0"/>
            <a:t>Scenario Planner (impact on delisting and introducing NPD)</a:t>
          </a:r>
        </a:p>
      </dgm:t>
    </dgm:pt>
    <dgm:pt modelId="{EFAC7495-AEF4-4418-9824-7D077C94B391}" type="sibTrans" cxnId="{80DEDA8B-D077-4DE2-99CB-24D708B76116}">
      <dgm:prSet/>
      <dgm:spPr/>
      <dgm:t>
        <a:bodyPr/>
        <a:lstStyle/>
        <a:p>
          <a:endParaRPr lang="en-US"/>
        </a:p>
      </dgm:t>
    </dgm:pt>
    <dgm:pt modelId="{6F2B9E94-DF8B-4106-B998-F4A159E5649A}" type="parTrans" cxnId="{80DEDA8B-D077-4DE2-99CB-24D708B76116}">
      <dgm:prSet/>
      <dgm:spPr/>
      <dgm:t>
        <a:bodyPr/>
        <a:lstStyle/>
        <a:p>
          <a:endParaRPr lang="en-US"/>
        </a:p>
      </dgm:t>
    </dgm:pt>
    <dgm:pt modelId="{CE47F6CB-8F9D-485E-AD72-FC0E185AF190}">
      <dgm:prSet phldrT="[Text]"/>
      <dgm:spPr/>
      <dgm:t>
        <a:bodyPr/>
        <a:lstStyle/>
        <a:p>
          <a:r>
            <a:rPr lang="en-US" dirty="0"/>
            <a:t>Generate Forecast for multiple time period (13,26 &amp;52wks)</a:t>
          </a:r>
        </a:p>
      </dgm:t>
    </dgm:pt>
    <dgm:pt modelId="{0DAAABB9-93DD-4535-8B89-C8852F01AB8D}" type="sibTrans" cxnId="{2471963C-BD63-4EA9-B466-A6EC50C4A9BF}">
      <dgm:prSet/>
      <dgm:spPr/>
      <dgm:t>
        <a:bodyPr/>
        <a:lstStyle/>
        <a:p>
          <a:endParaRPr lang="en-US"/>
        </a:p>
      </dgm:t>
    </dgm:pt>
    <dgm:pt modelId="{EB288F52-4D7B-43C8-B965-D2B1DFE31F68}" type="parTrans" cxnId="{2471963C-BD63-4EA9-B466-A6EC50C4A9BF}">
      <dgm:prSet/>
      <dgm:spPr/>
      <dgm:t>
        <a:bodyPr/>
        <a:lstStyle/>
        <a:p>
          <a:endParaRPr lang="en-US"/>
        </a:p>
      </dgm:t>
    </dgm:pt>
    <dgm:pt modelId="{059D639F-151A-4B1F-9DFB-8BB7D3007800}">
      <dgm:prSet phldrT="[Text]"/>
      <dgm:spPr/>
      <dgm:t>
        <a:bodyPr/>
        <a:lstStyle/>
        <a:p>
          <a:r>
            <a:rPr lang="en-US" dirty="0"/>
            <a:t>Reporting Module (Dashboard)</a:t>
          </a:r>
        </a:p>
        <a:p>
          <a:r>
            <a:rPr lang="en-US" dirty="0"/>
            <a:t>UI development</a:t>
          </a:r>
        </a:p>
      </dgm:t>
    </dgm:pt>
    <dgm:pt modelId="{E45EB7E3-58A3-48CE-AF5D-B5B6F599E895}" type="sibTrans" cxnId="{DD9100F5-C3E0-43BC-A17B-64441253228D}">
      <dgm:prSet/>
      <dgm:spPr>
        <a:solidFill>
          <a:schemeClr val="bg1"/>
        </a:solidFill>
      </dgm:spPr>
      <dgm:t>
        <a:bodyPr/>
        <a:lstStyle/>
        <a:p>
          <a:endParaRPr lang="en-US" dirty="0"/>
        </a:p>
      </dgm:t>
    </dgm:pt>
    <dgm:pt modelId="{940A2BD3-480C-4EED-9B14-7AADF91A557A}" type="parTrans" cxnId="{DD9100F5-C3E0-43BC-A17B-64441253228D}">
      <dgm:prSet/>
      <dgm:spPr/>
      <dgm:t>
        <a:bodyPr/>
        <a:lstStyle/>
        <a:p>
          <a:endParaRPr lang="en-US"/>
        </a:p>
      </dgm:t>
    </dgm:pt>
    <dgm:pt modelId="{227F2A55-7A17-4E54-98BF-4BA75100748D}">
      <dgm:prSet phldrT="[Text]"/>
      <dgm:spPr/>
      <dgm:t>
        <a:bodyPr/>
        <a:lstStyle/>
        <a:p>
          <a:r>
            <a:rPr lang="en-US" dirty="0"/>
            <a:t>Aggregated data at Weekly level</a:t>
          </a:r>
        </a:p>
      </dgm:t>
    </dgm:pt>
    <dgm:pt modelId="{F5AC1F16-7A35-4FCB-B2C9-E417FD29F851}" type="sibTrans" cxnId="{8C178418-A732-4392-B47A-CF2556337F07}">
      <dgm:prSet/>
      <dgm:spPr/>
      <dgm:t>
        <a:bodyPr/>
        <a:lstStyle/>
        <a:p>
          <a:endParaRPr lang="en-US" dirty="0"/>
        </a:p>
      </dgm:t>
    </dgm:pt>
    <dgm:pt modelId="{8670B50A-9CC8-4923-90D4-1D8CD45FAE67}" type="parTrans" cxnId="{8C178418-A732-4392-B47A-CF2556337F07}">
      <dgm:prSet/>
      <dgm:spPr/>
      <dgm:t>
        <a:bodyPr/>
        <a:lstStyle/>
        <a:p>
          <a:endParaRPr lang="en-US"/>
        </a:p>
      </dgm:t>
    </dgm:pt>
    <dgm:pt modelId="{5003F8AC-C191-46A7-8F6A-CA00309A0D06}">
      <dgm:prSet phldrT="[Text]"/>
      <dgm:spPr/>
      <dgm:t>
        <a:bodyPr/>
        <a:lstStyle/>
        <a:p>
          <a:r>
            <a:rPr lang="en-US" dirty="0"/>
            <a:t>Data Cleaning</a:t>
          </a:r>
        </a:p>
      </dgm:t>
    </dgm:pt>
    <dgm:pt modelId="{2666FCB3-D41C-4785-A0D6-4333A67F6895}" type="sibTrans" cxnId="{BEB05291-51D5-42FB-89EB-5F845E4D823F}">
      <dgm:prSet/>
      <dgm:spPr/>
      <dgm:t>
        <a:bodyPr/>
        <a:lstStyle/>
        <a:p>
          <a:endParaRPr lang="en-US" dirty="0"/>
        </a:p>
      </dgm:t>
    </dgm:pt>
    <dgm:pt modelId="{FBC05DCF-E311-4C0A-A23A-6B5866F041CE}" type="parTrans" cxnId="{BEB05291-51D5-42FB-89EB-5F845E4D823F}">
      <dgm:prSet/>
      <dgm:spPr/>
      <dgm:t>
        <a:bodyPr/>
        <a:lstStyle/>
        <a:p>
          <a:endParaRPr lang="en-US"/>
        </a:p>
      </dgm:t>
    </dgm:pt>
    <dgm:pt modelId="{8DB736C0-D892-42CD-854C-57A7FE92C20B}">
      <dgm:prSet phldrT="[Text]"/>
      <dgm:spPr/>
      <dgm:t>
        <a:bodyPr/>
        <a:lstStyle/>
        <a:p>
          <a:r>
            <a:rPr lang="en-US" dirty="0"/>
            <a:t>Automated Integrated Data</a:t>
          </a:r>
        </a:p>
      </dgm:t>
    </dgm:pt>
    <dgm:pt modelId="{244C87C2-4839-4267-B24E-F1B5351420D4}" type="sibTrans" cxnId="{2D5DB35D-7FAF-4B72-AEEB-30B03EA40DBE}">
      <dgm:prSet/>
      <dgm:spPr/>
      <dgm:t>
        <a:bodyPr/>
        <a:lstStyle/>
        <a:p>
          <a:endParaRPr lang="en-US" dirty="0"/>
        </a:p>
      </dgm:t>
    </dgm:pt>
    <dgm:pt modelId="{644A0658-AE51-4CFC-802C-C036C980A3D3}" type="parTrans" cxnId="{2D5DB35D-7FAF-4B72-AEEB-30B03EA40DBE}">
      <dgm:prSet/>
      <dgm:spPr/>
      <dgm:t>
        <a:bodyPr/>
        <a:lstStyle/>
        <a:p>
          <a:endParaRPr lang="en-US"/>
        </a:p>
      </dgm:t>
    </dgm:pt>
    <dgm:pt modelId="{08AB60D6-26FA-41ED-B70A-57C89458CB50}" type="pres">
      <dgm:prSet presAssocID="{46A2CB61-963A-4E61-A441-B2811F19E17B}" presName="diagram" presStyleCnt="0">
        <dgm:presLayoutVars>
          <dgm:dir/>
          <dgm:resizeHandles val="exact"/>
        </dgm:presLayoutVars>
      </dgm:prSet>
      <dgm:spPr/>
    </dgm:pt>
    <dgm:pt modelId="{64625063-611F-4121-8960-9E948280C1A7}" type="pres">
      <dgm:prSet presAssocID="{8DB736C0-D892-42CD-854C-57A7FE92C20B}" presName="node" presStyleLbl="node1" presStyleIdx="0" presStyleCnt="6" custScaleX="59391" custScaleY="75132" custLinFactNeighborX="8775" custLinFactNeighborY="11756">
        <dgm:presLayoutVars>
          <dgm:bulletEnabled val="1"/>
        </dgm:presLayoutVars>
      </dgm:prSet>
      <dgm:spPr/>
    </dgm:pt>
    <dgm:pt modelId="{E55593BA-FD09-46DD-8F04-29C19642C26C}" type="pres">
      <dgm:prSet presAssocID="{244C87C2-4839-4267-B24E-F1B5351420D4}" presName="sibTrans" presStyleLbl="sibTrans2D1" presStyleIdx="0" presStyleCnt="5" custScaleX="67235" custScaleY="76633"/>
      <dgm:spPr/>
    </dgm:pt>
    <dgm:pt modelId="{1FA960A9-4B8B-4AC3-AAE0-6620698D86E0}" type="pres">
      <dgm:prSet presAssocID="{244C87C2-4839-4267-B24E-F1B5351420D4}" presName="connectorText" presStyleLbl="sibTrans2D1" presStyleIdx="0" presStyleCnt="5"/>
      <dgm:spPr/>
    </dgm:pt>
    <dgm:pt modelId="{742A9BC2-51AF-4F87-886F-6A6C35BFB6EC}" type="pres">
      <dgm:prSet presAssocID="{5003F8AC-C191-46A7-8F6A-CA00309A0D06}" presName="node" presStyleLbl="node1" presStyleIdx="1" presStyleCnt="6" custScaleX="59391" custScaleY="75132" custLinFactNeighborY="11756">
        <dgm:presLayoutVars>
          <dgm:bulletEnabled val="1"/>
        </dgm:presLayoutVars>
      </dgm:prSet>
      <dgm:spPr/>
    </dgm:pt>
    <dgm:pt modelId="{44AC8011-DC58-4E4C-868F-A3DA81E12894}" type="pres">
      <dgm:prSet presAssocID="{2666FCB3-D41C-4785-A0D6-4333A67F6895}" presName="sibTrans" presStyleLbl="sibTrans2D1" presStyleIdx="1" presStyleCnt="5" custScaleX="67235" custScaleY="76633"/>
      <dgm:spPr/>
    </dgm:pt>
    <dgm:pt modelId="{B60A4027-0095-4CFF-9354-66B40EC13B90}" type="pres">
      <dgm:prSet presAssocID="{2666FCB3-D41C-4785-A0D6-4333A67F6895}" presName="connectorText" presStyleLbl="sibTrans2D1" presStyleIdx="1" presStyleCnt="5"/>
      <dgm:spPr/>
    </dgm:pt>
    <dgm:pt modelId="{11087948-C304-4187-9D17-A3B8C9D31378}" type="pres">
      <dgm:prSet presAssocID="{227F2A55-7A17-4E54-98BF-4BA75100748D}" presName="node" presStyleLbl="node1" presStyleIdx="2" presStyleCnt="6" custScaleX="59391" custScaleY="75132" custLinFactNeighborX="-7875" custLinFactNeighborY="11756">
        <dgm:presLayoutVars>
          <dgm:bulletEnabled val="1"/>
        </dgm:presLayoutVars>
      </dgm:prSet>
      <dgm:spPr/>
    </dgm:pt>
    <dgm:pt modelId="{A7C13972-8CEF-4BB0-81E8-1B842DC0535C}" type="pres">
      <dgm:prSet presAssocID="{F5AC1F16-7A35-4FCB-B2C9-E417FD29F851}" presName="sibTrans" presStyleLbl="sibTrans2D1" presStyleIdx="2" presStyleCnt="5" custScaleX="67235" custScaleY="76633"/>
      <dgm:spPr/>
    </dgm:pt>
    <dgm:pt modelId="{07E8A02F-D669-4304-BD2B-2E35704A0402}" type="pres">
      <dgm:prSet presAssocID="{F5AC1F16-7A35-4FCB-B2C9-E417FD29F851}" presName="connectorText" presStyleLbl="sibTrans2D1" presStyleIdx="2" presStyleCnt="5"/>
      <dgm:spPr/>
    </dgm:pt>
    <dgm:pt modelId="{96109D3D-E64D-4179-8958-94F260945DB0}" type="pres">
      <dgm:prSet presAssocID="{059D639F-151A-4B1F-9DFB-8BB7D3007800}" presName="node" presStyleLbl="node1" presStyleIdx="3" presStyleCnt="6" custScaleX="59391" custScaleY="75132" custLinFactNeighborX="-7875" custLinFactNeighborY="-8718">
        <dgm:presLayoutVars>
          <dgm:bulletEnabled val="1"/>
        </dgm:presLayoutVars>
      </dgm:prSet>
      <dgm:spPr/>
    </dgm:pt>
    <dgm:pt modelId="{BDD197B9-B447-4E15-9628-81882CABC4CD}" type="pres">
      <dgm:prSet presAssocID="{E45EB7E3-58A3-48CE-AF5D-B5B6F599E895}" presName="sibTrans" presStyleLbl="sibTrans2D1" presStyleIdx="3" presStyleCnt="5" custScaleX="67235" custScaleY="76633"/>
      <dgm:spPr/>
    </dgm:pt>
    <dgm:pt modelId="{93D14284-8E8A-4656-8B72-5D7077A9D8E6}" type="pres">
      <dgm:prSet presAssocID="{E45EB7E3-58A3-48CE-AF5D-B5B6F599E895}" presName="connectorText" presStyleLbl="sibTrans2D1" presStyleIdx="3" presStyleCnt="5"/>
      <dgm:spPr/>
    </dgm:pt>
    <dgm:pt modelId="{04B820BD-4BF9-4039-85B1-57E7851EBCD2}" type="pres">
      <dgm:prSet presAssocID="{CE47F6CB-8F9D-485E-AD72-FC0E185AF190}" presName="node" presStyleLbl="node1" presStyleIdx="4" presStyleCnt="6" custScaleX="59391" custScaleY="75132" custLinFactNeighborY="-8718">
        <dgm:presLayoutVars>
          <dgm:bulletEnabled val="1"/>
        </dgm:presLayoutVars>
      </dgm:prSet>
      <dgm:spPr/>
    </dgm:pt>
    <dgm:pt modelId="{A161E62D-15E2-4145-B138-871777E1BFB1}" type="pres">
      <dgm:prSet presAssocID="{0DAAABB9-93DD-4535-8B89-C8852F01AB8D}" presName="sibTrans" presStyleLbl="sibTrans2D1" presStyleIdx="4" presStyleCnt="5" custScaleX="67235" custScaleY="76633"/>
      <dgm:spPr/>
    </dgm:pt>
    <dgm:pt modelId="{82749BDB-30B4-41A1-BC24-7B275EE48D10}" type="pres">
      <dgm:prSet presAssocID="{0DAAABB9-93DD-4535-8B89-C8852F01AB8D}" presName="connectorText" presStyleLbl="sibTrans2D1" presStyleIdx="4" presStyleCnt="5"/>
      <dgm:spPr/>
    </dgm:pt>
    <dgm:pt modelId="{4A4E1EB7-FA3A-471E-A1E0-29A73BDD6E46}" type="pres">
      <dgm:prSet presAssocID="{AFBE79FB-0F21-4784-AF83-EF43C52DC853}" presName="node" presStyleLbl="node1" presStyleIdx="5" presStyleCnt="6" custScaleX="59391" custScaleY="75132" custLinFactNeighborX="8775" custLinFactNeighborY="-8718">
        <dgm:presLayoutVars>
          <dgm:bulletEnabled val="1"/>
        </dgm:presLayoutVars>
      </dgm:prSet>
      <dgm:spPr/>
    </dgm:pt>
  </dgm:ptLst>
  <dgm:cxnLst>
    <dgm:cxn modelId="{F93A2A02-61AD-4E87-90EC-AD18CEE6A8D7}" type="presOf" srcId="{244C87C2-4839-4267-B24E-F1B5351420D4}" destId="{1FA960A9-4B8B-4AC3-AAE0-6620698D86E0}" srcOrd="1" destOrd="0" presId="urn:microsoft.com/office/officeart/2005/8/layout/process5"/>
    <dgm:cxn modelId="{C7B6A912-D116-4DD4-AD48-D214C238D7EC}" type="presOf" srcId="{CE47F6CB-8F9D-485E-AD72-FC0E185AF190}" destId="{04B820BD-4BF9-4039-85B1-57E7851EBCD2}" srcOrd="0" destOrd="0" presId="urn:microsoft.com/office/officeart/2005/8/layout/process5"/>
    <dgm:cxn modelId="{8C178418-A732-4392-B47A-CF2556337F07}" srcId="{46A2CB61-963A-4E61-A441-B2811F19E17B}" destId="{227F2A55-7A17-4E54-98BF-4BA75100748D}" srcOrd="2" destOrd="0" parTransId="{8670B50A-9CC8-4923-90D4-1D8CD45FAE67}" sibTransId="{F5AC1F16-7A35-4FCB-B2C9-E417FD29F851}"/>
    <dgm:cxn modelId="{3F09DA23-D2CC-4745-B42B-FF8ECFA11402}" type="presOf" srcId="{5003F8AC-C191-46A7-8F6A-CA00309A0D06}" destId="{742A9BC2-51AF-4F87-886F-6A6C35BFB6EC}" srcOrd="0" destOrd="0" presId="urn:microsoft.com/office/officeart/2005/8/layout/process5"/>
    <dgm:cxn modelId="{5BC23336-2917-4A59-9B81-85D6B727EF8E}" type="presOf" srcId="{2666FCB3-D41C-4785-A0D6-4333A67F6895}" destId="{44AC8011-DC58-4E4C-868F-A3DA81E12894}" srcOrd="0" destOrd="0" presId="urn:microsoft.com/office/officeart/2005/8/layout/process5"/>
    <dgm:cxn modelId="{70E42A37-9486-48BF-A68F-17E9EFD6F194}" type="presOf" srcId="{F5AC1F16-7A35-4FCB-B2C9-E417FD29F851}" destId="{A7C13972-8CEF-4BB0-81E8-1B842DC0535C}" srcOrd="0" destOrd="0" presId="urn:microsoft.com/office/officeart/2005/8/layout/process5"/>
    <dgm:cxn modelId="{2849F739-CA2D-4E7D-8A02-1441B7C2A781}" type="presOf" srcId="{F5AC1F16-7A35-4FCB-B2C9-E417FD29F851}" destId="{07E8A02F-D669-4304-BD2B-2E35704A0402}" srcOrd="1" destOrd="0" presId="urn:microsoft.com/office/officeart/2005/8/layout/process5"/>
    <dgm:cxn modelId="{2471963C-BD63-4EA9-B466-A6EC50C4A9BF}" srcId="{46A2CB61-963A-4E61-A441-B2811F19E17B}" destId="{CE47F6CB-8F9D-485E-AD72-FC0E185AF190}" srcOrd="4" destOrd="0" parTransId="{EB288F52-4D7B-43C8-B965-D2B1DFE31F68}" sibTransId="{0DAAABB9-93DD-4535-8B89-C8852F01AB8D}"/>
    <dgm:cxn modelId="{2D5DB35D-7FAF-4B72-AEEB-30B03EA40DBE}" srcId="{46A2CB61-963A-4E61-A441-B2811F19E17B}" destId="{8DB736C0-D892-42CD-854C-57A7FE92C20B}" srcOrd="0" destOrd="0" parTransId="{644A0658-AE51-4CFC-802C-C036C980A3D3}" sibTransId="{244C87C2-4839-4267-B24E-F1B5351420D4}"/>
    <dgm:cxn modelId="{3D27CB61-26C4-4A41-947B-6FAEF654C8D3}" type="presOf" srcId="{0DAAABB9-93DD-4535-8B89-C8852F01AB8D}" destId="{82749BDB-30B4-41A1-BC24-7B275EE48D10}" srcOrd="1" destOrd="0" presId="urn:microsoft.com/office/officeart/2005/8/layout/process5"/>
    <dgm:cxn modelId="{76FBC36A-AD6C-4213-B580-11FBF1F84FA4}" type="presOf" srcId="{059D639F-151A-4B1F-9DFB-8BB7D3007800}" destId="{96109D3D-E64D-4179-8958-94F260945DB0}" srcOrd="0" destOrd="0" presId="urn:microsoft.com/office/officeart/2005/8/layout/process5"/>
    <dgm:cxn modelId="{520F656E-9989-49E3-986C-6DDEA1C75E83}" type="presOf" srcId="{46A2CB61-963A-4E61-A441-B2811F19E17B}" destId="{08AB60D6-26FA-41ED-B70A-57C89458CB50}" srcOrd="0" destOrd="0" presId="urn:microsoft.com/office/officeart/2005/8/layout/process5"/>
    <dgm:cxn modelId="{A957EC78-A916-454A-B3CB-DDABD40D339E}" type="presOf" srcId="{244C87C2-4839-4267-B24E-F1B5351420D4}" destId="{E55593BA-FD09-46DD-8F04-29C19642C26C}" srcOrd="0" destOrd="0" presId="urn:microsoft.com/office/officeart/2005/8/layout/process5"/>
    <dgm:cxn modelId="{AB42A787-026B-4BC3-9ECB-0FC00C2AB5C8}" type="presOf" srcId="{227F2A55-7A17-4E54-98BF-4BA75100748D}" destId="{11087948-C304-4187-9D17-A3B8C9D31378}" srcOrd="0" destOrd="0" presId="urn:microsoft.com/office/officeart/2005/8/layout/process5"/>
    <dgm:cxn modelId="{80DEDA8B-D077-4DE2-99CB-24D708B76116}" srcId="{46A2CB61-963A-4E61-A441-B2811F19E17B}" destId="{AFBE79FB-0F21-4784-AF83-EF43C52DC853}" srcOrd="5" destOrd="0" parTransId="{6F2B9E94-DF8B-4106-B998-F4A159E5649A}" sibTransId="{EFAC7495-AEF4-4418-9824-7D077C94B391}"/>
    <dgm:cxn modelId="{BD84748D-FA77-4BFB-BE02-B16778C71CA1}" type="presOf" srcId="{2666FCB3-D41C-4785-A0D6-4333A67F6895}" destId="{B60A4027-0095-4CFF-9354-66B40EC13B90}" srcOrd="1" destOrd="0" presId="urn:microsoft.com/office/officeart/2005/8/layout/process5"/>
    <dgm:cxn modelId="{BEB05291-51D5-42FB-89EB-5F845E4D823F}" srcId="{46A2CB61-963A-4E61-A441-B2811F19E17B}" destId="{5003F8AC-C191-46A7-8F6A-CA00309A0D06}" srcOrd="1" destOrd="0" parTransId="{FBC05DCF-E311-4C0A-A23A-6B5866F041CE}" sibTransId="{2666FCB3-D41C-4785-A0D6-4333A67F6895}"/>
    <dgm:cxn modelId="{38CD06B3-C62B-4D57-89DD-EEB2FE5D0308}" type="presOf" srcId="{0DAAABB9-93DD-4535-8B89-C8852F01AB8D}" destId="{A161E62D-15E2-4145-B138-871777E1BFB1}" srcOrd="0" destOrd="0" presId="urn:microsoft.com/office/officeart/2005/8/layout/process5"/>
    <dgm:cxn modelId="{9F899DB5-37FB-47C2-9D2E-DF2EEE74F273}" type="presOf" srcId="{E45EB7E3-58A3-48CE-AF5D-B5B6F599E895}" destId="{BDD197B9-B447-4E15-9628-81882CABC4CD}" srcOrd="0" destOrd="0" presId="urn:microsoft.com/office/officeart/2005/8/layout/process5"/>
    <dgm:cxn modelId="{F9BBA4B5-16BD-4334-9AAA-4F11108C0038}" type="presOf" srcId="{E45EB7E3-58A3-48CE-AF5D-B5B6F599E895}" destId="{93D14284-8E8A-4656-8B72-5D7077A9D8E6}" srcOrd="1" destOrd="0" presId="urn:microsoft.com/office/officeart/2005/8/layout/process5"/>
    <dgm:cxn modelId="{99B073D0-0F01-470D-B960-856DB9C2C11C}" type="presOf" srcId="{8DB736C0-D892-42CD-854C-57A7FE92C20B}" destId="{64625063-611F-4121-8960-9E948280C1A7}" srcOrd="0" destOrd="0" presId="urn:microsoft.com/office/officeart/2005/8/layout/process5"/>
    <dgm:cxn modelId="{127BBEEC-8130-4E2D-BBA5-38B513C26C52}" type="presOf" srcId="{AFBE79FB-0F21-4784-AF83-EF43C52DC853}" destId="{4A4E1EB7-FA3A-471E-A1E0-29A73BDD6E46}" srcOrd="0" destOrd="0" presId="urn:microsoft.com/office/officeart/2005/8/layout/process5"/>
    <dgm:cxn modelId="{DD9100F5-C3E0-43BC-A17B-64441253228D}" srcId="{46A2CB61-963A-4E61-A441-B2811F19E17B}" destId="{059D639F-151A-4B1F-9DFB-8BB7D3007800}" srcOrd="3" destOrd="0" parTransId="{940A2BD3-480C-4EED-9B14-7AADF91A557A}" sibTransId="{E45EB7E3-58A3-48CE-AF5D-B5B6F599E895}"/>
    <dgm:cxn modelId="{DD414902-8F4B-4EED-B8E3-CD1AC88586B9}" type="presParOf" srcId="{08AB60D6-26FA-41ED-B70A-57C89458CB50}" destId="{64625063-611F-4121-8960-9E948280C1A7}" srcOrd="0" destOrd="0" presId="urn:microsoft.com/office/officeart/2005/8/layout/process5"/>
    <dgm:cxn modelId="{1E0DAA89-A953-4F86-B15B-9D92A8ADD443}" type="presParOf" srcId="{08AB60D6-26FA-41ED-B70A-57C89458CB50}" destId="{E55593BA-FD09-46DD-8F04-29C19642C26C}" srcOrd="1" destOrd="0" presId="urn:microsoft.com/office/officeart/2005/8/layout/process5"/>
    <dgm:cxn modelId="{4FB4BEBF-0E22-4AC7-8E81-5B3E7E21C025}" type="presParOf" srcId="{E55593BA-FD09-46DD-8F04-29C19642C26C}" destId="{1FA960A9-4B8B-4AC3-AAE0-6620698D86E0}" srcOrd="0" destOrd="0" presId="urn:microsoft.com/office/officeart/2005/8/layout/process5"/>
    <dgm:cxn modelId="{0D018712-F576-4EE7-9B35-58C8DA31A783}" type="presParOf" srcId="{08AB60D6-26FA-41ED-B70A-57C89458CB50}" destId="{742A9BC2-51AF-4F87-886F-6A6C35BFB6EC}" srcOrd="2" destOrd="0" presId="urn:microsoft.com/office/officeart/2005/8/layout/process5"/>
    <dgm:cxn modelId="{6FBBAC79-8E49-43D8-ACD0-16C791786E17}" type="presParOf" srcId="{08AB60D6-26FA-41ED-B70A-57C89458CB50}" destId="{44AC8011-DC58-4E4C-868F-A3DA81E12894}" srcOrd="3" destOrd="0" presId="urn:microsoft.com/office/officeart/2005/8/layout/process5"/>
    <dgm:cxn modelId="{CC9466DF-0CEA-487D-9306-ACA91D3B90B8}" type="presParOf" srcId="{44AC8011-DC58-4E4C-868F-A3DA81E12894}" destId="{B60A4027-0095-4CFF-9354-66B40EC13B90}" srcOrd="0" destOrd="0" presId="urn:microsoft.com/office/officeart/2005/8/layout/process5"/>
    <dgm:cxn modelId="{192EED89-0E42-4001-98C2-25F4C9F5D02E}" type="presParOf" srcId="{08AB60D6-26FA-41ED-B70A-57C89458CB50}" destId="{11087948-C304-4187-9D17-A3B8C9D31378}" srcOrd="4" destOrd="0" presId="urn:microsoft.com/office/officeart/2005/8/layout/process5"/>
    <dgm:cxn modelId="{93DBFFD0-2060-45D2-8153-D8BD51E82025}" type="presParOf" srcId="{08AB60D6-26FA-41ED-B70A-57C89458CB50}" destId="{A7C13972-8CEF-4BB0-81E8-1B842DC0535C}" srcOrd="5" destOrd="0" presId="urn:microsoft.com/office/officeart/2005/8/layout/process5"/>
    <dgm:cxn modelId="{57C1BA21-87B6-48C8-A8B4-A9A9AC6312B0}" type="presParOf" srcId="{A7C13972-8CEF-4BB0-81E8-1B842DC0535C}" destId="{07E8A02F-D669-4304-BD2B-2E35704A0402}" srcOrd="0" destOrd="0" presId="urn:microsoft.com/office/officeart/2005/8/layout/process5"/>
    <dgm:cxn modelId="{30B2F9DB-9F45-4C31-941B-5CA30A7F9C3F}" type="presParOf" srcId="{08AB60D6-26FA-41ED-B70A-57C89458CB50}" destId="{96109D3D-E64D-4179-8958-94F260945DB0}" srcOrd="6" destOrd="0" presId="urn:microsoft.com/office/officeart/2005/8/layout/process5"/>
    <dgm:cxn modelId="{FD7CFDAA-F2E1-4737-80EF-4BD6C4F800B4}" type="presParOf" srcId="{08AB60D6-26FA-41ED-B70A-57C89458CB50}" destId="{BDD197B9-B447-4E15-9628-81882CABC4CD}" srcOrd="7" destOrd="0" presId="urn:microsoft.com/office/officeart/2005/8/layout/process5"/>
    <dgm:cxn modelId="{4AE2C4BB-A0C7-4D70-AD91-5436947C98E5}" type="presParOf" srcId="{BDD197B9-B447-4E15-9628-81882CABC4CD}" destId="{93D14284-8E8A-4656-8B72-5D7077A9D8E6}" srcOrd="0" destOrd="0" presId="urn:microsoft.com/office/officeart/2005/8/layout/process5"/>
    <dgm:cxn modelId="{F0686113-1926-496E-937A-55AE6845E518}" type="presParOf" srcId="{08AB60D6-26FA-41ED-B70A-57C89458CB50}" destId="{04B820BD-4BF9-4039-85B1-57E7851EBCD2}" srcOrd="8" destOrd="0" presId="urn:microsoft.com/office/officeart/2005/8/layout/process5"/>
    <dgm:cxn modelId="{BAB2FE3D-F566-4AC4-894E-702355B1CD2F}" type="presParOf" srcId="{08AB60D6-26FA-41ED-B70A-57C89458CB50}" destId="{A161E62D-15E2-4145-B138-871777E1BFB1}" srcOrd="9" destOrd="0" presId="urn:microsoft.com/office/officeart/2005/8/layout/process5"/>
    <dgm:cxn modelId="{34AC4F4B-6023-40B1-81AD-F51C703620C3}" type="presParOf" srcId="{A161E62D-15E2-4145-B138-871777E1BFB1}" destId="{82749BDB-30B4-41A1-BC24-7B275EE48D10}" srcOrd="0" destOrd="0" presId="urn:microsoft.com/office/officeart/2005/8/layout/process5"/>
    <dgm:cxn modelId="{98005EE2-5B33-40FF-B500-6F956FD1F1D9}" type="presParOf" srcId="{08AB60D6-26FA-41ED-B70A-57C89458CB50}" destId="{4A4E1EB7-FA3A-471E-A1E0-29A73BDD6E46}" srcOrd="10" destOrd="0" presId="urn:microsoft.com/office/officeart/2005/8/layout/process5"/>
  </dgm:cxnLst>
  <dgm:bg/>
  <dgm:whole>
    <a:ln>
      <a:solidFill>
        <a:srgbClr val="7F7F7F"/>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5E230-D4A6-499A-80E7-6F56E6EB1769}"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8482845A-3688-40C4-8F88-ED6C8475F9E7}">
      <dgm:prSet phldrT="[Text]"/>
      <dgm:spPr/>
      <dgm:t>
        <a:bodyPr/>
        <a:lstStyle/>
        <a:p>
          <a:endParaRPr lang="en-US" dirty="0"/>
        </a:p>
        <a:p>
          <a:r>
            <a:rPr lang="en-US" dirty="0"/>
            <a:t>Design of experiments</a:t>
          </a:r>
        </a:p>
        <a:p>
          <a:endParaRPr lang="en-US" dirty="0"/>
        </a:p>
      </dgm:t>
    </dgm:pt>
    <dgm:pt modelId="{E311A50E-58AD-47BF-8B3C-C5CD2DFF27FD}" type="parTrans" cxnId="{A920616E-7D43-4290-8469-3E71CC9A685E}">
      <dgm:prSet/>
      <dgm:spPr/>
      <dgm:t>
        <a:bodyPr/>
        <a:lstStyle/>
        <a:p>
          <a:endParaRPr lang="en-US"/>
        </a:p>
      </dgm:t>
    </dgm:pt>
    <dgm:pt modelId="{BE5BE838-B498-4AAD-9812-85AF2E349968}" type="sibTrans" cxnId="{A920616E-7D43-4290-8469-3E71CC9A685E}">
      <dgm:prSet/>
      <dgm:spPr/>
      <dgm:t>
        <a:bodyPr/>
        <a:lstStyle/>
        <a:p>
          <a:endParaRPr lang="en-US"/>
        </a:p>
      </dgm:t>
    </dgm:pt>
    <dgm:pt modelId="{37C819A6-756B-4ADE-8385-5AA664FF3ACC}">
      <dgm:prSet phldrT="[Text]" custT="1"/>
      <dgm:spPr/>
      <dgm:t>
        <a:bodyPr/>
        <a:lstStyle/>
        <a:p>
          <a:r>
            <a:rPr lang="en-US" sz="800" dirty="0"/>
            <a:t>Analyze event success history</a:t>
          </a:r>
        </a:p>
      </dgm:t>
    </dgm:pt>
    <dgm:pt modelId="{ABB69791-0F7B-40F4-988E-33B7437FB3CC}" type="parTrans" cxnId="{3B89BD84-D1E7-48D7-818D-4207CEC6AF28}">
      <dgm:prSet/>
      <dgm:spPr/>
      <dgm:t>
        <a:bodyPr/>
        <a:lstStyle/>
        <a:p>
          <a:endParaRPr lang="en-US"/>
        </a:p>
      </dgm:t>
    </dgm:pt>
    <dgm:pt modelId="{A782EC91-23F2-4597-8D92-D90F78227D3F}" type="sibTrans" cxnId="{3B89BD84-D1E7-48D7-818D-4207CEC6AF28}">
      <dgm:prSet/>
      <dgm:spPr/>
      <dgm:t>
        <a:bodyPr/>
        <a:lstStyle/>
        <a:p>
          <a:endParaRPr lang="en-US"/>
        </a:p>
      </dgm:t>
    </dgm:pt>
    <dgm:pt modelId="{16E32863-71FD-41DB-96D0-56286A5216C6}">
      <dgm:prSet phldrT="[Text]"/>
      <dgm:spPr/>
      <dgm:t>
        <a:bodyPr/>
        <a:lstStyle/>
        <a:p>
          <a:r>
            <a:rPr lang="en-US" dirty="0"/>
            <a:t>Test store selection</a:t>
          </a:r>
        </a:p>
      </dgm:t>
    </dgm:pt>
    <dgm:pt modelId="{28B81BDE-78DE-4E25-BFC3-F7195F070761}" type="parTrans" cxnId="{BB673DCF-BB66-4637-B1CB-F7B8D99ACC29}">
      <dgm:prSet/>
      <dgm:spPr/>
      <dgm:t>
        <a:bodyPr/>
        <a:lstStyle/>
        <a:p>
          <a:endParaRPr lang="en-US"/>
        </a:p>
      </dgm:t>
    </dgm:pt>
    <dgm:pt modelId="{6300C204-5C42-4A62-8BF4-94E2404FC93E}" type="sibTrans" cxnId="{BB673DCF-BB66-4637-B1CB-F7B8D99ACC29}">
      <dgm:prSet/>
      <dgm:spPr/>
      <dgm:t>
        <a:bodyPr/>
        <a:lstStyle/>
        <a:p>
          <a:endParaRPr lang="en-US"/>
        </a:p>
      </dgm:t>
    </dgm:pt>
    <dgm:pt modelId="{815284FD-AD2E-4AEB-A5E0-ABC07527C9DE}">
      <dgm:prSet phldrT="[Text]" custT="1"/>
      <dgm:spPr/>
      <dgm:t>
        <a:bodyPr/>
        <a:lstStyle/>
        <a:p>
          <a:r>
            <a:rPr lang="en-US" sz="800" dirty="0"/>
            <a:t>Ensure presence of good control stores for selected test stores</a:t>
          </a:r>
        </a:p>
      </dgm:t>
    </dgm:pt>
    <dgm:pt modelId="{1585A3DD-9908-4FE7-9D58-92EA4FA96737}" type="parTrans" cxnId="{0E0A3729-0F38-47B8-A6CC-A3B571A08ACD}">
      <dgm:prSet/>
      <dgm:spPr/>
      <dgm:t>
        <a:bodyPr/>
        <a:lstStyle/>
        <a:p>
          <a:endParaRPr lang="en-US"/>
        </a:p>
      </dgm:t>
    </dgm:pt>
    <dgm:pt modelId="{1A6CC39E-643F-473F-8C2A-AFFF431C161D}" type="sibTrans" cxnId="{0E0A3729-0F38-47B8-A6CC-A3B571A08ACD}">
      <dgm:prSet/>
      <dgm:spPr/>
      <dgm:t>
        <a:bodyPr/>
        <a:lstStyle/>
        <a:p>
          <a:endParaRPr lang="en-US"/>
        </a:p>
      </dgm:t>
    </dgm:pt>
    <dgm:pt modelId="{CB1A9F73-FB46-4D5E-A6AB-47B7AD111D1B}">
      <dgm:prSet phldrT="[Text]"/>
      <dgm:spPr/>
      <dgm:t>
        <a:bodyPr/>
        <a:lstStyle/>
        <a:p>
          <a:r>
            <a:rPr lang="en-US" dirty="0"/>
            <a:t>   Event rollout</a:t>
          </a:r>
        </a:p>
      </dgm:t>
    </dgm:pt>
    <dgm:pt modelId="{C12DB6A8-3EFF-4C70-AFB6-A410BACF212C}" type="parTrans" cxnId="{FC7AE91F-36DA-430F-A86C-9FC0FADBF30A}">
      <dgm:prSet/>
      <dgm:spPr/>
      <dgm:t>
        <a:bodyPr/>
        <a:lstStyle/>
        <a:p>
          <a:endParaRPr lang="en-US"/>
        </a:p>
      </dgm:t>
    </dgm:pt>
    <dgm:pt modelId="{CAF36166-3E95-4A8A-A37C-FD1079DF9983}" type="sibTrans" cxnId="{FC7AE91F-36DA-430F-A86C-9FC0FADBF30A}">
      <dgm:prSet/>
      <dgm:spPr/>
      <dgm:t>
        <a:bodyPr/>
        <a:lstStyle/>
        <a:p>
          <a:endParaRPr lang="en-US"/>
        </a:p>
      </dgm:t>
    </dgm:pt>
    <dgm:pt modelId="{DB2D8A72-A1EE-4D7E-89C8-B353A0D291E4}">
      <dgm:prSet phldrT="[Text]" custT="1"/>
      <dgm:spPr/>
      <dgm:t>
        <a:bodyPr/>
        <a:lstStyle/>
        <a:p>
          <a:pPr algn="l"/>
          <a:r>
            <a:rPr lang="en-US" sz="800" dirty="0"/>
            <a:t>Identify event rollout cadence</a:t>
          </a:r>
        </a:p>
      </dgm:t>
    </dgm:pt>
    <dgm:pt modelId="{837DA85E-CCFE-4826-8496-C32A9206D287}" type="parTrans" cxnId="{BF036FFD-2527-4648-ADC1-13313F45148C}">
      <dgm:prSet/>
      <dgm:spPr/>
      <dgm:t>
        <a:bodyPr/>
        <a:lstStyle/>
        <a:p>
          <a:endParaRPr lang="en-US"/>
        </a:p>
      </dgm:t>
    </dgm:pt>
    <dgm:pt modelId="{70D269FE-C348-4A9E-815D-6D7F2B3E7FFD}" type="sibTrans" cxnId="{BF036FFD-2527-4648-ADC1-13313F45148C}">
      <dgm:prSet/>
      <dgm:spPr/>
      <dgm:t>
        <a:bodyPr/>
        <a:lstStyle/>
        <a:p>
          <a:endParaRPr lang="en-US"/>
        </a:p>
      </dgm:t>
    </dgm:pt>
    <dgm:pt modelId="{A7525325-B349-414B-A6C5-1F4574CD1E83}">
      <dgm:prSet phldrT="[Text]"/>
      <dgm:spPr/>
      <dgm:t>
        <a:bodyPr/>
        <a:lstStyle/>
        <a:p>
          <a:pPr algn="l"/>
          <a:endParaRPr lang="en-US" dirty="0"/>
        </a:p>
        <a:p>
          <a:pPr algn="l"/>
          <a:r>
            <a:rPr lang="en-US" dirty="0"/>
            <a:t>Event impact measurement &amp; drilldown</a:t>
          </a:r>
        </a:p>
        <a:p>
          <a:pPr algn="l"/>
          <a:endParaRPr lang="en-US" dirty="0"/>
        </a:p>
      </dgm:t>
    </dgm:pt>
    <dgm:pt modelId="{2C46A09B-725A-46AF-AAB0-0C03F1E0265C}" type="parTrans" cxnId="{17A95A88-A00B-4C69-8FC1-6992E56F8E8D}">
      <dgm:prSet/>
      <dgm:spPr/>
      <dgm:t>
        <a:bodyPr/>
        <a:lstStyle/>
        <a:p>
          <a:endParaRPr lang="en-US"/>
        </a:p>
      </dgm:t>
    </dgm:pt>
    <dgm:pt modelId="{3D56E166-F815-4848-A050-CE4CC2E7EA12}" type="sibTrans" cxnId="{17A95A88-A00B-4C69-8FC1-6992E56F8E8D}">
      <dgm:prSet/>
      <dgm:spPr/>
      <dgm:t>
        <a:bodyPr/>
        <a:lstStyle/>
        <a:p>
          <a:endParaRPr lang="en-US"/>
        </a:p>
      </dgm:t>
    </dgm:pt>
    <dgm:pt modelId="{AD05C1A8-E184-449D-A30D-2127793FC34D}">
      <dgm:prSet phldrT="[Text]" custT="1"/>
      <dgm:spPr/>
      <dgm:t>
        <a:bodyPr/>
        <a:lstStyle/>
        <a:p>
          <a:r>
            <a:rPr lang="en-US" sz="800" dirty="0"/>
            <a:t>Control store selection</a:t>
          </a:r>
        </a:p>
      </dgm:t>
    </dgm:pt>
    <dgm:pt modelId="{80876D0E-31C4-4F51-820B-33B409DA3FEF}" type="parTrans" cxnId="{38D136FA-75D4-4307-968C-998879CAD101}">
      <dgm:prSet/>
      <dgm:spPr/>
      <dgm:t>
        <a:bodyPr/>
        <a:lstStyle/>
        <a:p>
          <a:endParaRPr lang="en-US"/>
        </a:p>
      </dgm:t>
    </dgm:pt>
    <dgm:pt modelId="{EB7805B0-C2B1-4086-9A91-400DE1EF188A}" type="sibTrans" cxnId="{38D136FA-75D4-4307-968C-998879CAD101}">
      <dgm:prSet/>
      <dgm:spPr/>
      <dgm:t>
        <a:bodyPr/>
        <a:lstStyle/>
        <a:p>
          <a:endParaRPr lang="en-US"/>
        </a:p>
      </dgm:t>
    </dgm:pt>
    <dgm:pt modelId="{705E72E4-57EF-4952-8FA7-B1A670F485EC}">
      <dgm:prSet custT="1"/>
      <dgm:spPr/>
      <dgm:t>
        <a:bodyPr/>
        <a:lstStyle/>
        <a:p>
          <a:r>
            <a:rPr lang="en-US" sz="800" dirty="0"/>
            <a:t>Select order of events</a:t>
          </a:r>
        </a:p>
      </dgm:t>
    </dgm:pt>
    <dgm:pt modelId="{BFA7A8E4-5D5A-49CF-8945-5194C3359004}" type="parTrans" cxnId="{3B44570D-D6CC-4D28-BCF0-46179AFB6D19}">
      <dgm:prSet/>
      <dgm:spPr/>
      <dgm:t>
        <a:bodyPr/>
        <a:lstStyle/>
        <a:p>
          <a:endParaRPr lang="en-US"/>
        </a:p>
      </dgm:t>
    </dgm:pt>
    <dgm:pt modelId="{502B96E6-1FCE-491F-A455-0AE461330FAD}" type="sibTrans" cxnId="{3B44570D-D6CC-4D28-BCF0-46179AFB6D19}">
      <dgm:prSet/>
      <dgm:spPr/>
      <dgm:t>
        <a:bodyPr/>
        <a:lstStyle/>
        <a:p>
          <a:endParaRPr lang="en-US"/>
        </a:p>
      </dgm:t>
    </dgm:pt>
    <dgm:pt modelId="{0BFBB603-1683-4CA8-950E-1A76EF71A2F8}">
      <dgm:prSet custT="1"/>
      <dgm:spPr/>
      <dgm:t>
        <a:bodyPr/>
        <a:lstStyle/>
        <a:p>
          <a:r>
            <a:rPr lang="en-US" sz="800" dirty="0"/>
            <a:t>Perform what-if analysis</a:t>
          </a:r>
        </a:p>
      </dgm:t>
    </dgm:pt>
    <dgm:pt modelId="{60A60864-6C65-40F0-9FCA-8EE8520F4410}" type="parTrans" cxnId="{995FD17A-52EE-494E-94B0-16579534C212}">
      <dgm:prSet/>
      <dgm:spPr/>
      <dgm:t>
        <a:bodyPr/>
        <a:lstStyle/>
        <a:p>
          <a:endParaRPr lang="en-US"/>
        </a:p>
      </dgm:t>
    </dgm:pt>
    <dgm:pt modelId="{C4A6508A-A377-420E-B860-769BC1115491}" type="sibTrans" cxnId="{995FD17A-52EE-494E-94B0-16579534C212}">
      <dgm:prSet/>
      <dgm:spPr/>
      <dgm:t>
        <a:bodyPr/>
        <a:lstStyle/>
        <a:p>
          <a:endParaRPr lang="en-US"/>
        </a:p>
      </dgm:t>
    </dgm:pt>
    <dgm:pt modelId="{C05DFF48-0FE5-4742-AB5C-C384A271C04B}">
      <dgm:prSet custT="1"/>
      <dgm:spPr/>
      <dgm:t>
        <a:bodyPr/>
        <a:lstStyle/>
        <a:p>
          <a:r>
            <a:rPr lang="en-US" sz="800" dirty="0"/>
            <a:t>Select number of test stores and events</a:t>
          </a:r>
        </a:p>
      </dgm:t>
    </dgm:pt>
    <dgm:pt modelId="{85A083A4-EB18-40C2-A9D7-7FFD151474CE}" type="parTrans" cxnId="{ACD5A3D4-C492-4B21-A092-79CB6F3A03B2}">
      <dgm:prSet/>
      <dgm:spPr/>
      <dgm:t>
        <a:bodyPr/>
        <a:lstStyle/>
        <a:p>
          <a:endParaRPr lang="en-US"/>
        </a:p>
      </dgm:t>
    </dgm:pt>
    <dgm:pt modelId="{EA3C278B-CABB-41A9-A2B3-15ACFB0768C7}" type="sibTrans" cxnId="{ACD5A3D4-C492-4B21-A092-79CB6F3A03B2}">
      <dgm:prSet/>
      <dgm:spPr/>
      <dgm:t>
        <a:bodyPr/>
        <a:lstStyle/>
        <a:p>
          <a:endParaRPr lang="en-US"/>
        </a:p>
      </dgm:t>
    </dgm:pt>
    <dgm:pt modelId="{FEAED6CD-4339-42AB-A25C-1E7D6BE725E8}">
      <dgm:prSet/>
      <dgm:spPr/>
      <dgm:t>
        <a:bodyPr/>
        <a:lstStyle/>
        <a:p>
          <a:endParaRPr lang="en-US" sz="600" dirty="0"/>
        </a:p>
      </dgm:t>
    </dgm:pt>
    <dgm:pt modelId="{239D4238-AB43-4126-B629-3D4CE24FB076}" type="parTrans" cxnId="{1942F5CA-D55F-44C2-A185-20A92599031D}">
      <dgm:prSet/>
      <dgm:spPr/>
      <dgm:t>
        <a:bodyPr/>
        <a:lstStyle/>
        <a:p>
          <a:endParaRPr lang="en-US"/>
        </a:p>
      </dgm:t>
    </dgm:pt>
    <dgm:pt modelId="{85869EAE-7F2A-4F2D-A866-092286FBD0AD}" type="sibTrans" cxnId="{1942F5CA-D55F-44C2-A185-20A92599031D}">
      <dgm:prSet/>
      <dgm:spPr/>
      <dgm:t>
        <a:bodyPr/>
        <a:lstStyle/>
        <a:p>
          <a:endParaRPr lang="en-US"/>
        </a:p>
      </dgm:t>
    </dgm:pt>
    <dgm:pt modelId="{8DFCE5AA-A1F6-4330-92CD-59C108FFD21E}">
      <dgm:prSet custT="1"/>
      <dgm:spPr/>
      <dgm:t>
        <a:bodyPr/>
        <a:lstStyle/>
        <a:p>
          <a:r>
            <a:rPr lang="en-US" sz="800" dirty="0"/>
            <a:t>Ensure representativeness of population</a:t>
          </a:r>
        </a:p>
      </dgm:t>
    </dgm:pt>
    <dgm:pt modelId="{72955A84-FECC-4D73-9EEC-FD6CB0A6FB85}" type="parTrans" cxnId="{818A0B8D-273B-4F9E-89FA-CD1203CF33B5}">
      <dgm:prSet/>
      <dgm:spPr/>
      <dgm:t>
        <a:bodyPr/>
        <a:lstStyle/>
        <a:p>
          <a:endParaRPr lang="en-US"/>
        </a:p>
      </dgm:t>
    </dgm:pt>
    <dgm:pt modelId="{3B500972-8A95-4AF1-8778-BEBFAAA5A61D}" type="sibTrans" cxnId="{818A0B8D-273B-4F9E-89FA-CD1203CF33B5}">
      <dgm:prSet/>
      <dgm:spPr/>
      <dgm:t>
        <a:bodyPr/>
        <a:lstStyle/>
        <a:p>
          <a:endParaRPr lang="en-US"/>
        </a:p>
      </dgm:t>
    </dgm:pt>
    <dgm:pt modelId="{B97C4AB0-06A4-496A-917A-DA1B9187D336}">
      <dgm:prSet custT="1"/>
      <dgm:spPr/>
      <dgm:t>
        <a:bodyPr/>
        <a:lstStyle/>
        <a:p>
          <a:endParaRPr lang="en-US" sz="800" dirty="0"/>
        </a:p>
      </dgm:t>
    </dgm:pt>
    <dgm:pt modelId="{F2D8DA99-CD07-41D7-8794-A592A7BA1811}" type="parTrans" cxnId="{C5625481-7AA8-4AC6-9DDE-1BE53DE14253}">
      <dgm:prSet/>
      <dgm:spPr/>
      <dgm:t>
        <a:bodyPr/>
        <a:lstStyle/>
        <a:p>
          <a:endParaRPr lang="en-US"/>
        </a:p>
      </dgm:t>
    </dgm:pt>
    <dgm:pt modelId="{8E5D64EE-5E9F-4B14-8E25-5BA862E29FC1}" type="sibTrans" cxnId="{C5625481-7AA8-4AC6-9DDE-1BE53DE14253}">
      <dgm:prSet/>
      <dgm:spPr/>
      <dgm:t>
        <a:bodyPr/>
        <a:lstStyle/>
        <a:p>
          <a:endParaRPr lang="en-US"/>
        </a:p>
      </dgm:t>
    </dgm:pt>
    <dgm:pt modelId="{78AD4591-79F1-4613-9079-B08BC9CB9081}">
      <dgm:prSet custT="1"/>
      <dgm:spPr/>
      <dgm:t>
        <a:bodyPr/>
        <a:lstStyle/>
        <a:p>
          <a:r>
            <a:rPr lang="en-US" sz="800" dirty="0"/>
            <a:t>Measure impact</a:t>
          </a:r>
        </a:p>
      </dgm:t>
    </dgm:pt>
    <dgm:pt modelId="{2BFDC3C0-67D9-4CDB-B1AA-D09947A2E086}" type="parTrans" cxnId="{A51A2115-0C85-4862-9EC9-7082F5D17C90}">
      <dgm:prSet/>
      <dgm:spPr/>
      <dgm:t>
        <a:bodyPr/>
        <a:lstStyle/>
        <a:p>
          <a:endParaRPr lang="en-US"/>
        </a:p>
      </dgm:t>
    </dgm:pt>
    <dgm:pt modelId="{3E17738E-1D9A-42CF-90BC-C3DE9C84C81D}" type="sibTrans" cxnId="{A51A2115-0C85-4862-9EC9-7082F5D17C90}">
      <dgm:prSet/>
      <dgm:spPr/>
      <dgm:t>
        <a:bodyPr/>
        <a:lstStyle/>
        <a:p>
          <a:endParaRPr lang="en-US"/>
        </a:p>
      </dgm:t>
    </dgm:pt>
    <dgm:pt modelId="{1362E660-148A-495E-8EAE-5F53BA1465E7}">
      <dgm:prSet custT="1"/>
      <dgm:spPr/>
      <dgm:t>
        <a:bodyPr/>
        <a:lstStyle/>
        <a:p>
          <a:r>
            <a:rPr lang="en-US" sz="800" dirty="0"/>
            <a:t>Identify top/bottom performing SKUs/Stores</a:t>
          </a:r>
        </a:p>
      </dgm:t>
    </dgm:pt>
    <dgm:pt modelId="{6F50BEE6-307C-4BCF-B181-9C1E4E6668F7}" type="parTrans" cxnId="{176065CF-19F6-4EF1-A28E-430460C72249}">
      <dgm:prSet/>
      <dgm:spPr/>
      <dgm:t>
        <a:bodyPr/>
        <a:lstStyle/>
        <a:p>
          <a:endParaRPr lang="en-US"/>
        </a:p>
      </dgm:t>
    </dgm:pt>
    <dgm:pt modelId="{4D50BAB4-67DB-4A1D-ABCA-3838FFCF0C4B}" type="sibTrans" cxnId="{176065CF-19F6-4EF1-A28E-430460C72249}">
      <dgm:prSet/>
      <dgm:spPr/>
      <dgm:t>
        <a:bodyPr/>
        <a:lstStyle/>
        <a:p>
          <a:endParaRPr lang="en-US"/>
        </a:p>
      </dgm:t>
    </dgm:pt>
    <dgm:pt modelId="{D88FEA14-2804-49C5-AF13-108E679CE332}">
      <dgm:prSet custT="1"/>
      <dgm:spPr/>
      <dgm:t>
        <a:bodyPr/>
        <a:lstStyle/>
        <a:p>
          <a:r>
            <a:rPr lang="en-US" sz="800" dirty="0"/>
            <a:t>Identify reasons for success failure</a:t>
          </a:r>
        </a:p>
      </dgm:t>
    </dgm:pt>
    <dgm:pt modelId="{0639867E-AD44-41C2-BFF1-8064BE2CA6D5}" type="parTrans" cxnId="{9CC6DF2C-A821-429D-AFF1-88F62825E44E}">
      <dgm:prSet/>
      <dgm:spPr/>
      <dgm:t>
        <a:bodyPr/>
        <a:lstStyle/>
        <a:p>
          <a:endParaRPr lang="en-US"/>
        </a:p>
      </dgm:t>
    </dgm:pt>
    <dgm:pt modelId="{4A2B85BE-F361-40DD-9F73-010E9593EBCF}" type="sibTrans" cxnId="{9CC6DF2C-A821-429D-AFF1-88F62825E44E}">
      <dgm:prSet/>
      <dgm:spPr/>
      <dgm:t>
        <a:bodyPr/>
        <a:lstStyle/>
        <a:p>
          <a:endParaRPr lang="en-US"/>
        </a:p>
      </dgm:t>
    </dgm:pt>
    <dgm:pt modelId="{A14E90C6-D49B-43AC-AE78-106D17924202}">
      <dgm:prSet custT="1"/>
      <dgm:spPr/>
      <dgm:t>
        <a:bodyPr/>
        <a:lstStyle/>
        <a:p>
          <a:endParaRPr lang="en-US" sz="700" dirty="0"/>
        </a:p>
      </dgm:t>
    </dgm:pt>
    <dgm:pt modelId="{F9C27247-709A-48CD-8E9B-2A39CBB22C48}" type="parTrans" cxnId="{FD4635B4-8698-4C76-9BB6-CAACCFC67BA5}">
      <dgm:prSet/>
      <dgm:spPr/>
      <dgm:t>
        <a:bodyPr/>
        <a:lstStyle/>
        <a:p>
          <a:endParaRPr lang="en-US"/>
        </a:p>
      </dgm:t>
    </dgm:pt>
    <dgm:pt modelId="{BC6169EC-5967-4CE8-A115-1FAC5BD0A2EE}" type="sibTrans" cxnId="{FD4635B4-8698-4C76-9BB6-CAACCFC67BA5}">
      <dgm:prSet/>
      <dgm:spPr/>
      <dgm:t>
        <a:bodyPr/>
        <a:lstStyle/>
        <a:p>
          <a:endParaRPr lang="en-US"/>
        </a:p>
      </dgm:t>
    </dgm:pt>
    <dgm:pt modelId="{E905265B-F6A9-411A-A465-571F3DF9259C}">
      <dgm:prSet custT="1"/>
      <dgm:spPr/>
      <dgm:t>
        <a:bodyPr/>
        <a:lstStyle/>
        <a:p>
          <a:pPr algn="l"/>
          <a:r>
            <a:rPr lang="en-US" sz="800" dirty="0"/>
            <a:t>Rollout events across stores</a:t>
          </a:r>
        </a:p>
      </dgm:t>
    </dgm:pt>
    <dgm:pt modelId="{24C7F857-6512-438D-9E9E-092E86A3162C}" type="parTrans" cxnId="{7E779B3C-010C-47F9-B48A-5AE8B628E8B6}">
      <dgm:prSet/>
      <dgm:spPr/>
      <dgm:t>
        <a:bodyPr/>
        <a:lstStyle/>
        <a:p>
          <a:endParaRPr lang="en-US"/>
        </a:p>
      </dgm:t>
    </dgm:pt>
    <dgm:pt modelId="{E54A2618-C216-4A9A-9F57-9A50D5472A90}" type="sibTrans" cxnId="{7E779B3C-010C-47F9-B48A-5AE8B628E8B6}">
      <dgm:prSet/>
      <dgm:spPr/>
      <dgm:t>
        <a:bodyPr/>
        <a:lstStyle/>
        <a:p>
          <a:endParaRPr lang="en-US"/>
        </a:p>
      </dgm:t>
    </dgm:pt>
    <dgm:pt modelId="{D61B9FDF-5138-4F05-8CD2-BB9B0CAB53FF}">
      <dgm:prSet custT="1"/>
      <dgm:spPr/>
      <dgm:t>
        <a:bodyPr/>
        <a:lstStyle/>
        <a:p>
          <a:pPr algn="l"/>
          <a:endParaRPr lang="en-US" sz="800" dirty="0"/>
        </a:p>
      </dgm:t>
    </dgm:pt>
    <dgm:pt modelId="{66D6F8CB-FF37-4260-B93E-E500D77B6BDC}" type="parTrans" cxnId="{441D5AE2-95A1-48AE-B5DF-249AD93C6FC5}">
      <dgm:prSet/>
      <dgm:spPr/>
      <dgm:t>
        <a:bodyPr/>
        <a:lstStyle/>
        <a:p>
          <a:endParaRPr lang="en-US"/>
        </a:p>
      </dgm:t>
    </dgm:pt>
    <dgm:pt modelId="{CDAF5AEB-DD9A-42D9-A7EC-CEA334AF04F7}" type="sibTrans" cxnId="{441D5AE2-95A1-48AE-B5DF-249AD93C6FC5}">
      <dgm:prSet/>
      <dgm:spPr/>
      <dgm:t>
        <a:bodyPr/>
        <a:lstStyle/>
        <a:p>
          <a:endParaRPr lang="en-US"/>
        </a:p>
      </dgm:t>
    </dgm:pt>
    <dgm:pt modelId="{46465A55-BC0E-4F4B-A57A-B0D1A3AA73B2}" type="pres">
      <dgm:prSet presAssocID="{D2F5E230-D4A6-499A-80E7-6F56E6EB1769}" presName="cycleMatrixDiagram" presStyleCnt="0">
        <dgm:presLayoutVars>
          <dgm:chMax val="1"/>
          <dgm:dir/>
          <dgm:animLvl val="lvl"/>
          <dgm:resizeHandles val="exact"/>
        </dgm:presLayoutVars>
      </dgm:prSet>
      <dgm:spPr/>
    </dgm:pt>
    <dgm:pt modelId="{C8409B2F-11D9-4E9D-842F-059DD35C665A}" type="pres">
      <dgm:prSet presAssocID="{D2F5E230-D4A6-499A-80E7-6F56E6EB1769}" presName="children" presStyleCnt="0"/>
      <dgm:spPr/>
    </dgm:pt>
    <dgm:pt modelId="{87B82F8A-C64C-4583-820F-2F20429577B2}" type="pres">
      <dgm:prSet presAssocID="{D2F5E230-D4A6-499A-80E7-6F56E6EB1769}" presName="child1group" presStyleCnt="0"/>
      <dgm:spPr/>
    </dgm:pt>
    <dgm:pt modelId="{ECD7ED6C-18DB-4452-A97A-939BC9D89039}" type="pres">
      <dgm:prSet presAssocID="{D2F5E230-D4A6-499A-80E7-6F56E6EB1769}" presName="child1" presStyleLbl="bgAcc1" presStyleIdx="0" presStyleCnt="4" custLinFactNeighborX="-4194" custLinFactNeighborY="-10782"/>
      <dgm:spPr/>
    </dgm:pt>
    <dgm:pt modelId="{1EF64256-4BC0-4142-98F4-9A9CDEF6CBAD}" type="pres">
      <dgm:prSet presAssocID="{D2F5E230-D4A6-499A-80E7-6F56E6EB1769}" presName="child1Text" presStyleLbl="bgAcc1" presStyleIdx="0" presStyleCnt="4">
        <dgm:presLayoutVars>
          <dgm:bulletEnabled val="1"/>
        </dgm:presLayoutVars>
      </dgm:prSet>
      <dgm:spPr/>
    </dgm:pt>
    <dgm:pt modelId="{31135152-059F-4317-8F02-2F260E10552F}" type="pres">
      <dgm:prSet presAssocID="{D2F5E230-D4A6-499A-80E7-6F56E6EB1769}" presName="child2group" presStyleCnt="0"/>
      <dgm:spPr/>
    </dgm:pt>
    <dgm:pt modelId="{4784787D-EE3B-4106-9B18-4C5083DE4D55}" type="pres">
      <dgm:prSet presAssocID="{D2F5E230-D4A6-499A-80E7-6F56E6EB1769}" presName="child2" presStyleLbl="bgAcc1" presStyleIdx="1" presStyleCnt="4" custLinFactNeighborX="-2328" custLinFactNeighborY="-13178"/>
      <dgm:spPr/>
    </dgm:pt>
    <dgm:pt modelId="{647DEB84-1642-444E-92C4-1A6DEFF149D1}" type="pres">
      <dgm:prSet presAssocID="{D2F5E230-D4A6-499A-80E7-6F56E6EB1769}" presName="child2Text" presStyleLbl="bgAcc1" presStyleIdx="1" presStyleCnt="4">
        <dgm:presLayoutVars>
          <dgm:bulletEnabled val="1"/>
        </dgm:presLayoutVars>
      </dgm:prSet>
      <dgm:spPr/>
    </dgm:pt>
    <dgm:pt modelId="{8AE51CCB-9236-4198-9577-7F2942F7E17F}" type="pres">
      <dgm:prSet presAssocID="{D2F5E230-D4A6-499A-80E7-6F56E6EB1769}" presName="child3group" presStyleCnt="0"/>
      <dgm:spPr/>
    </dgm:pt>
    <dgm:pt modelId="{5204B435-E7D2-46BE-955B-F6561D113AE7}" type="pres">
      <dgm:prSet presAssocID="{D2F5E230-D4A6-499A-80E7-6F56E6EB1769}" presName="child3" presStyleLbl="bgAcc1" presStyleIdx="2" presStyleCnt="4" custLinFactNeighborX="-776" custLinFactNeighborY="13178"/>
      <dgm:spPr/>
    </dgm:pt>
    <dgm:pt modelId="{63341C3B-134F-4A25-A46D-75B9B721C485}" type="pres">
      <dgm:prSet presAssocID="{D2F5E230-D4A6-499A-80E7-6F56E6EB1769}" presName="child3Text" presStyleLbl="bgAcc1" presStyleIdx="2" presStyleCnt="4">
        <dgm:presLayoutVars>
          <dgm:bulletEnabled val="1"/>
        </dgm:presLayoutVars>
      </dgm:prSet>
      <dgm:spPr/>
    </dgm:pt>
    <dgm:pt modelId="{5C0AAF9F-8222-4B7A-BA9C-43582C1ECD76}" type="pres">
      <dgm:prSet presAssocID="{D2F5E230-D4A6-499A-80E7-6F56E6EB1769}" presName="child4group" presStyleCnt="0"/>
      <dgm:spPr/>
    </dgm:pt>
    <dgm:pt modelId="{CB8F5900-B0E0-4750-8307-599D048E05DC}" type="pres">
      <dgm:prSet presAssocID="{D2F5E230-D4A6-499A-80E7-6F56E6EB1769}" presName="child4" presStyleLbl="bgAcc1" presStyleIdx="3" presStyleCnt="4" custScaleX="115201" custLinFactNeighborX="3407" custLinFactNeighborY="13249"/>
      <dgm:spPr/>
    </dgm:pt>
    <dgm:pt modelId="{A9EF2B5B-084E-4687-8AC8-150A92EA6BC5}" type="pres">
      <dgm:prSet presAssocID="{D2F5E230-D4A6-499A-80E7-6F56E6EB1769}" presName="child4Text" presStyleLbl="bgAcc1" presStyleIdx="3" presStyleCnt="4">
        <dgm:presLayoutVars>
          <dgm:bulletEnabled val="1"/>
        </dgm:presLayoutVars>
      </dgm:prSet>
      <dgm:spPr/>
    </dgm:pt>
    <dgm:pt modelId="{28795F1E-8468-4451-AF28-F086B269470F}" type="pres">
      <dgm:prSet presAssocID="{D2F5E230-D4A6-499A-80E7-6F56E6EB1769}" presName="childPlaceholder" presStyleCnt="0"/>
      <dgm:spPr/>
    </dgm:pt>
    <dgm:pt modelId="{5463244B-28B9-4721-8A87-3FCEA254E2A0}" type="pres">
      <dgm:prSet presAssocID="{D2F5E230-D4A6-499A-80E7-6F56E6EB1769}" presName="circle" presStyleCnt="0"/>
      <dgm:spPr/>
    </dgm:pt>
    <dgm:pt modelId="{0B77AE09-8534-4B26-B9C1-FCF8A8961B68}" type="pres">
      <dgm:prSet presAssocID="{D2F5E230-D4A6-499A-80E7-6F56E6EB1769}" presName="quadrant1" presStyleLbl="node1" presStyleIdx="0" presStyleCnt="4">
        <dgm:presLayoutVars>
          <dgm:chMax val="1"/>
          <dgm:bulletEnabled val="1"/>
        </dgm:presLayoutVars>
      </dgm:prSet>
      <dgm:spPr/>
    </dgm:pt>
    <dgm:pt modelId="{2DB2FB33-6163-455C-801A-A6A32B84F215}" type="pres">
      <dgm:prSet presAssocID="{D2F5E230-D4A6-499A-80E7-6F56E6EB1769}" presName="quadrant2" presStyleLbl="node1" presStyleIdx="1" presStyleCnt="4">
        <dgm:presLayoutVars>
          <dgm:chMax val="1"/>
          <dgm:bulletEnabled val="1"/>
        </dgm:presLayoutVars>
      </dgm:prSet>
      <dgm:spPr/>
    </dgm:pt>
    <dgm:pt modelId="{D90AC507-1FE2-4881-AC4D-5705BD528DBA}" type="pres">
      <dgm:prSet presAssocID="{D2F5E230-D4A6-499A-80E7-6F56E6EB1769}" presName="quadrant3" presStyleLbl="node1" presStyleIdx="2" presStyleCnt="4">
        <dgm:presLayoutVars>
          <dgm:chMax val="1"/>
          <dgm:bulletEnabled val="1"/>
        </dgm:presLayoutVars>
      </dgm:prSet>
      <dgm:spPr/>
    </dgm:pt>
    <dgm:pt modelId="{291CFC24-58DA-49A5-9B19-06A60ED9416E}" type="pres">
      <dgm:prSet presAssocID="{D2F5E230-D4A6-499A-80E7-6F56E6EB1769}" presName="quadrant4" presStyleLbl="node1" presStyleIdx="3" presStyleCnt="4">
        <dgm:presLayoutVars>
          <dgm:chMax val="1"/>
          <dgm:bulletEnabled val="1"/>
        </dgm:presLayoutVars>
      </dgm:prSet>
      <dgm:spPr/>
    </dgm:pt>
    <dgm:pt modelId="{C22D5EBF-099B-4CCB-BEB3-EBE635E47964}" type="pres">
      <dgm:prSet presAssocID="{D2F5E230-D4A6-499A-80E7-6F56E6EB1769}" presName="quadrantPlaceholder" presStyleCnt="0"/>
      <dgm:spPr/>
    </dgm:pt>
    <dgm:pt modelId="{75702E0E-79CF-42B0-AC12-FB1D6E19943A}" type="pres">
      <dgm:prSet presAssocID="{D2F5E230-D4A6-499A-80E7-6F56E6EB1769}" presName="center1" presStyleLbl="fgShp" presStyleIdx="0" presStyleCnt="2"/>
      <dgm:spPr/>
    </dgm:pt>
    <dgm:pt modelId="{5CF5B077-AE3A-4C14-B42B-F21CDFE27CDD}" type="pres">
      <dgm:prSet presAssocID="{D2F5E230-D4A6-499A-80E7-6F56E6EB1769}" presName="center2" presStyleLbl="fgShp" presStyleIdx="1" presStyleCnt="2"/>
      <dgm:spPr/>
    </dgm:pt>
  </dgm:ptLst>
  <dgm:cxnLst>
    <dgm:cxn modelId="{1960BB03-F94C-4F67-B109-BCB2866E199C}" type="presOf" srcId="{B97C4AB0-06A4-496A-917A-DA1B9187D336}" destId="{647DEB84-1642-444E-92C4-1A6DEFF149D1}" srcOrd="1" destOrd="2" presId="urn:microsoft.com/office/officeart/2005/8/layout/cycle4"/>
    <dgm:cxn modelId="{A7730004-A2E7-4BFB-A5A4-EC41C6B7AD02}" type="presOf" srcId="{815284FD-AD2E-4AEB-A5E0-ABC07527C9DE}" destId="{647DEB84-1642-444E-92C4-1A6DEFF149D1}" srcOrd="1" destOrd="0" presId="urn:microsoft.com/office/officeart/2005/8/layout/cycle4"/>
    <dgm:cxn modelId="{A816FF08-3DB7-4239-B2DD-BF9DDB7BDC19}" type="presOf" srcId="{705E72E4-57EF-4952-8FA7-B1A670F485EC}" destId="{ECD7ED6C-18DB-4452-A97A-939BC9D89039}" srcOrd="0" destOrd="1" presId="urn:microsoft.com/office/officeart/2005/8/layout/cycle4"/>
    <dgm:cxn modelId="{3B44570D-D6CC-4D28-BCF0-46179AFB6D19}" srcId="{8482845A-3688-40C4-8F88-ED6C8475F9E7}" destId="{705E72E4-57EF-4952-8FA7-B1A670F485EC}" srcOrd="1" destOrd="0" parTransId="{BFA7A8E4-5D5A-49CF-8945-5194C3359004}" sibTransId="{502B96E6-1FCE-491F-A455-0AE461330FAD}"/>
    <dgm:cxn modelId="{A51A2115-0C85-4862-9EC9-7082F5D17C90}" srcId="{A7525325-B349-414B-A6C5-1F4574CD1E83}" destId="{78AD4591-79F1-4613-9079-B08BC9CB9081}" srcOrd="1" destOrd="0" parTransId="{2BFDC3C0-67D9-4CDB-B1AA-D09947A2E086}" sibTransId="{3E17738E-1D9A-42CF-90BC-C3DE9C84C81D}"/>
    <dgm:cxn modelId="{BF8C4B18-0F22-44E3-B21D-667FDB8136FC}" type="presOf" srcId="{A7525325-B349-414B-A6C5-1F4574CD1E83}" destId="{291CFC24-58DA-49A5-9B19-06A60ED9416E}" srcOrd="0" destOrd="0" presId="urn:microsoft.com/office/officeart/2005/8/layout/cycle4"/>
    <dgm:cxn modelId="{FC7AE91F-36DA-430F-A86C-9FC0FADBF30A}" srcId="{D2F5E230-D4A6-499A-80E7-6F56E6EB1769}" destId="{CB1A9F73-FB46-4D5E-A6AB-47B7AD111D1B}" srcOrd="2" destOrd="0" parTransId="{C12DB6A8-3EFF-4C70-AFB6-A410BACF212C}" sibTransId="{CAF36166-3E95-4A8A-A37C-FD1079DF9983}"/>
    <dgm:cxn modelId="{D72D1421-77DB-4827-BEB4-6F27417890F5}" type="presOf" srcId="{1362E660-148A-495E-8EAE-5F53BA1465E7}" destId="{CB8F5900-B0E0-4750-8307-599D048E05DC}" srcOrd="0" destOrd="2" presId="urn:microsoft.com/office/officeart/2005/8/layout/cycle4"/>
    <dgm:cxn modelId="{0E0A3729-0F38-47B8-A6CC-A3B571A08ACD}" srcId="{16E32863-71FD-41DB-96D0-56286A5216C6}" destId="{815284FD-AD2E-4AEB-A5E0-ABC07527C9DE}" srcOrd="0" destOrd="0" parTransId="{1585A3DD-9908-4FE7-9D58-92EA4FA96737}" sibTransId="{1A6CC39E-643F-473F-8C2A-AFFF431C161D}"/>
    <dgm:cxn modelId="{9CC6DF2C-A821-429D-AFF1-88F62825E44E}" srcId="{A7525325-B349-414B-A6C5-1F4574CD1E83}" destId="{D88FEA14-2804-49C5-AF13-108E679CE332}" srcOrd="3" destOrd="0" parTransId="{0639867E-AD44-41C2-BFF1-8064BE2CA6D5}" sibTransId="{4A2B85BE-F361-40DD-9F73-010E9593EBCF}"/>
    <dgm:cxn modelId="{38D03834-57F1-42EE-B353-D91329DAA635}" type="presOf" srcId="{D61B9FDF-5138-4F05-8CD2-BB9B0CAB53FF}" destId="{63341C3B-134F-4A25-A46D-75B9B721C485}" srcOrd="1" destOrd="2" presId="urn:microsoft.com/office/officeart/2005/8/layout/cycle4"/>
    <dgm:cxn modelId="{67FDE437-C24A-440D-BCF2-49A463A76802}" type="presOf" srcId="{B97C4AB0-06A4-496A-917A-DA1B9187D336}" destId="{4784787D-EE3B-4106-9B18-4C5083DE4D55}" srcOrd="0" destOrd="2" presId="urn:microsoft.com/office/officeart/2005/8/layout/cycle4"/>
    <dgm:cxn modelId="{6AA8253A-D768-4D7F-9187-FB595C6119EA}" type="presOf" srcId="{AD05C1A8-E184-449D-A30D-2127793FC34D}" destId="{A9EF2B5B-084E-4687-8AC8-150A92EA6BC5}" srcOrd="1" destOrd="0" presId="urn:microsoft.com/office/officeart/2005/8/layout/cycle4"/>
    <dgm:cxn modelId="{7E779B3C-010C-47F9-B48A-5AE8B628E8B6}" srcId="{CB1A9F73-FB46-4D5E-A6AB-47B7AD111D1B}" destId="{E905265B-F6A9-411A-A465-571F3DF9259C}" srcOrd="1" destOrd="0" parTransId="{24C7F857-6512-438D-9E9E-092E86A3162C}" sibTransId="{E54A2618-C216-4A9A-9F57-9A50D5472A90}"/>
    <dgm:cxn modelId="{07BC7C5B-CDD4-4B26-99A6-B288C068C2BF}" type="presOf" srcId="{8DFCE5AA-A1F6-4330-92CD-59C108FFD21E}" destId="{647DEB84-1642-444E-92C4-1A6DEFF149D1}" srcOrd="1" destOrd="1" presId="urn:microsoft.com/office/officeart/2005/8/layout/cycle4"/>
    <dgm:cxn modelId="{71E10E6A-240F-4ED3-A973-23D05CB9CE6D}" type="presOf" srcId="{D88FEA14-2804-49C5-AF13-108E679CE332}" destId="{CB8F5900-B0E0-4750-8307-599D048E05DC}" srcOrd="0" destOrd="3" presId="urn:microsoft.com/office/officeart/2005/8/layout/cycle4"/>
    <dgm:cxn modelId="{F0A1CB4D-F54D-4425-A098-DA4DBB7A30B4}" type="presOf" srcId="{0BFBB603-1683-4CA8-950E-1A76EF71A2F8}" destId="{1EF64256-4BC0-4142-98F4-9A9CDEF6CBAD}" srcOrd="1" destOrd="2" presId="urn:microsoft.com/office/officeart/2005/8/layout/cycle4"/>
    <dgm:cxn modelId="{A920616E-7D43-4290-8469-3E71CC9A685E}" srcId="{D2F5E230-D4A6-499A-80E7-6F56E6EB1769}" destId="{8482845A-3688-40C4-8F88-ED6C8475F9E7}" srcOrd="0" destOrd="0" parTransId="{E311A50E-58AD-47BF-8B3C-C5CD2DFF27FD}" sibTransId="{BE5BE838-B498-4AAD-9812-85AF2E349968}"/>
    <dgm:cxn modelId="{995FD17A-52EE-494E-94B0-16579534C212}" srcId="{8482845A-3688-40C4-8F88-ED6C8475F9E7}" destId="{0BFBB603-1683-4CA8-950E-1A76EF71A2F8}" srcOrd="2" destOrd="0" parTransId="{60A60864-6C65-40F0-9FCA-8EE8520F4410}" sibTransId="{C4A6508A-A377-420E-B860-769BC1115491}"/>
    <dgm:cxn modelId="{C5625481-7AA8-4AC6-9DDE-1BE53DE14253}" srcId="{16E32863-71FD-41DB-96D0-56286A5216C6}" destId="{B97C4AB0-06A4-496A-917A-DA1B9187D336}" srcOrd="2" destOrd="0" parTransId="{F2D8DA99-CD07-41D7-8794-A592A7BA1811}" sibTransId="{8E5D64EE-5E9F-4B14-8E25-5BA862E29FC1}"/>
    <dgm:cxn modelId="{25530484-EF00-4409-B969-5388D1D28850}" type="presOf" srcId="{8DFCE5AA-A1F6-4330-92CD-59C108FFD21E}" destId="{4784787D-EE3B-4106-9B18-4C5083DE4D55}" srcOrd="0" destOrd="1" presId="urn:microsoft.com/office/officeart/2005/8/layout/cycle4"/>
    <dgm:cxn modelId="{3B89BD84-D1E7-48D7-818D-4207CEC6AF28}" srcId="{8482845A-3688-40C4-8F88-ED6C8475F9E7}" destId="{37C819A6-756B-4ADE-8385-5AA664FF3ACC}" srcOrd="0" destOrd="0" parTransId="{ABB69791-0F7B-40F4-988E-33B7437FB3CC}" sibTransId="{A782EC91-23F2-4597-8D92-D90F78227D3F}"/>
    <dgm:cxn modelId="{40100685-2B33-4999-A873-EC65DD599DBA}" type="presOf" srcId="{DB2D8A72-A1EE-4D7E-89C8-B353A0D291E4}" destId="{5204B435-E7D2-46BE-955B-F6561D113AE7}" srcOrd="0" destOrd="0" presId="urn:microsoft.com/office/officeart/2005/8/layout/cycle4"/>
    <dgm:cxn modelId="{17A95A88-A00B-4C69-8FC1-6992E56F8E8D}" srcId="{D2F5E230-D4A6-499A-80E7-6F56E6EB1769}" destId="{A7525325-B349-414B-A6C5-1F4574CD1E83}" srcOrd="3" destOrd="0" parTransId="{2C46A09B-725A-46AF-AAB0-0C03F1E0265C}" sibTransId="{3D56E166-F815-4848-A050-CE4CC2E7EA12}"/>
    <dgm:cxn modelId="{0EB3FE89-85C2-428A-B06A-1CD1149E5A6D}" type="presOf" srcId="{D61B9FDF-5138-4F05-8CD2-BB9B0CAB53FF}" destId="{5204B435-E7D2-46BE-955B-F6561D113AE7}" srcOrd="0" destOrd="2" presId="urn:microsoft.com/office/officeart/2005/8/layout/cycle4"/>
    <dgm:cxn modelId="{5DF7A18A-3694-4007-A47B-FE9EC29C583B}" type="presOf" srcId="{E905265B-F6A9-411A-A465-571F3DF9259C}" destId="{5204B435-E7D2-46BE-955B-F6561D113AE7}" srcOrd="0" destOrd="1" presId="urn:microsoft.com/office/officeart/2005/8/layout/cycle4"/>
    <dgm:cxn modelId="{818A0B8D-273B-4F9E-89FA-CD1203CF33B5}" srcId="{16E32863-71FD-41DB-96D0-56286A5216C6}" destId="{8DFCE5AA-A1F6-4330-92CD-59C108FFD21E}" srcOrd="1" destOrd="0" parTransId="{72955A84-FECC-4D73-9EEC-FD6CB0A6FB85}" sibTransId="{3B500972-8A95-4AF1-8778-BEBFAAA5A61D}"/>
    <dgm:cxn modelId="{1329678E-0398-4DB9-861C-C5DF18CBEAFF}" type="presOf" srcId="{FEAED6CD-4339-42AB-A25C-1E7D6BE725E8}" destId="{1EF64256-4BC0-4142-98F4-9A9CDEF6CBAD}" srcOrd="1" destOrd="4" presId="urn:microsoft.com/office/officeart/2005/8/layout/cycle4"/>
    <dgm:cxn modelId="{BDBFC78F-4A33-4590-BBBB-4B7CED26D635}" type="presOf" srcId="{78AD4591-79F1-4613-9079-B08BC9CB9081}" destId="{A9EF2B5B-084E-4687-8AC8-150A92EA6BC5}" srcOrd="1" destOrd="1" presId="urn:microsoft.com/office/officeart/2005/8/layout/cycle4"/>
    <dgm:cxn modelId="{6A1B4293-7443-4865-B121-5F231024853E}" type="presOf" srcId="{78AD4591-79F1-4613-9079-B08BC9CB9081}" destId="{CB8F5900-B0E0-4750-8307-599D048E05DC}" srcOrd="0" destOrd="1" presId="urn:microsoft.com/office/officeart/2005/8/layout/cycle4"/>
    <dgm:cxn modelId="{B9615797-3717-450B-8E5A-FDC462280843}" type="presOf" srcId="{AD05C1A8-E184-449D-A30D-2127793FC34D}" destId="{CB8F5900-B0E0-4750-8307-599D048E05DC}" srcOrd="0" destOrd="0" presId="urn:microsoft.com/office/officeart/2005/8/layout/cycle4"/>
    <dgm:cxn modelId="{EB4A5D98-DDF0-47D7-B4F4-B174B0E1B5EF}" type="presOf" srcId="{815284FD-AD2E-4AEB-A5E0-ABC07527C9DE}" destId="{4784787D-EE3B-4106-9B18-4C5083DE4D55}" srcOrd="0" destOrd="0" presId="urn:microsoft.com/office/officeart/2005/8/layout/cycle4"/>
    <dgm:cxn modelId="{32928D98-9B1A-455C-A6A4-E6CF4460BC7C}" type="presOf" srcId="{37C819A6-756B-4ADE-8385-5AA664FF3ACC}" destId="{ECD7ED6C-18DB-4452-A97A-939BC9D89039}" srcOrd="0" destOrd="0" presId="urn:microsoft.com/office/officeart/2005/8/layout/cycle4"/>
    <dgm:cxn modelId="{67DD0F9C-D6CD-45D3-A3AE-E1DB9494383A}" type="presOf" srcId="{0BFBB603-1683-4CA8-950E-1A76EF71A2F8}" destId="{ECD7ED6C-18DB-4452-A97A-939BC9D89039}" srcOrd="0" destOrd="2" presId="urn:microsoft.com/office/officeart/2005/8/layout/cycle4"/>
    <dgm:cxn modelId="{48FEE99C-AA1B-4F1F-B5C8-209815C72020}" type="presOf" srcId="{8482845A-3688-40C4-8F88-ED6C8475F9E7}" destId="{0B77AE09-8534-4B26-B9C1-FCF8A8961B68}" srcOrd="0" destOrd="0" presId="urn:microsoft.com/office/officeart/2005/8/layout/cycle4"/>
    <dgm:cxn modelId="{1957CDA1-B8D4-47EC-9EF6-EFB53478CF29}" type="presOf" srcId="{DB2D8A72-A1EE-4D7E-89C8-B353A0D291E4}" destId="{63341C3B-134F-4A25-A46D-75B9B721C485}" srcOrd="1" destOrd="0" presId="urn:microsoft.com/office/officeart/2005/8/layout/cycle4"/>
    <dgm:cxn modelId="{B9B005A9-9069-4AEE-8825-1601FE217886}" type="presOf" srcId="{D88FEA14-2804-49C5-AF13-108E679CE332}" destId="{A9EF2B5B-084E-4687-8AC8-150A92EA6BC5}" srcOrd="1" destOrd="3" presId="urn:microsoft.com/office/officeart/2005/8/layout/cycle4"/>
    <dgm:cxn modelId="{1229D1B3-2554-4AEC-B9A0-F9793976F07B}" type="presOf" srcId="{E905265B-F6A9-411A-A465-571F3DF9259C}" destId="{63341C3B-134F-4A25-A46D-75B9B721C485}" srcOrd="1" destOrd="1" presId="urn:microsoft.com/office/officeart/2005/8/layout/cycle4"/>
    <dgm:cxn modelId="{FD4635B4-8698-4C76-9BB6-CAACCFC67BA5}" srcId="{A7525325-B349-414B-A6C5-1F4574CD1E83}" destId="{A14E90C6-D49B-43AC-AE78-106D17924202}" srcOrd="4" destOrd="0" parTransId="{F9C27247-709A-48CD-8E9B-2A39CBB22C48}" sibTransId="{BC6169EC-5967-4CE8-A115-1FAC5BD0A2EE}"/>
    <dgm:cxn modelId="{94406CB4-53BE-4518-B55A-65FD1E4A7892}" type="presOf" srcId="{CB1A9F73-FB46-4D5E-A6AB-47B7AD111D1B}" destId="{D90AC507-1FE2-4881-AC4D-5705BD528DBA}" srcOrd="0" destOrd="0" presId="urn:microsoft.com/office/officeart/2005/8/layout/cycle4"/>
    <dgm:cxn modelId="{5A7EC0B4-0DD3-4912-95F5-328F40848AB7}" type="presOf" srcId="{FEAED6CD-4339-42AB-A25C-1E7D6BE725E8}" destId="{ECD7ED6C-18DB-4452-A97A-939BC9D89039}" srcOrd="0" destOrd="4" presId="urn:microsoft.com/office/officeart/2005/8/layout/cycle4"/>
    <dgm:cxn modelId="{5536A6B6-176E-486E-B036-BFD7ABB2E06F}" type="presOf" srcId="{C05DFF48-0FE5-4742-AB5C-C384A271C04B}" destId="{1EF64256-4BC0-4142-98F4-9A9CDEF6CBAD}" srcOrd="1" destOrd="3" presId="urn:microsoft.com/office/officeart/2005/8/layout/cycle4"/>
    <dgm:cxn modelId="{50829FB9-48BE-430F-9F95-34526F2B523C}" type="presOf" srcId="{1362E660-148A-495E-8EAE-5F53BA1465E7}" destId="{A9EF2B5B-084E-4687-8AC8-150A92EA6BC5}" srcOrd="1" destOrd="2" presId="urn:microsoft.com/office/officeart/2005/8/layout/cycle4"/>
    <dgm:cxn modelId="{B20B4DBE-B296-4D53-A3B9-A8054C55ED12}" type="presOf" srcId="{705E72E4-57EF-4952-8FA7-B1A670F485EC}" destId="{1EF64256-4BC0-4142-98F4-9A9CDEF6CBAD}" srcOrd="1" destOrd="1" presId="urn:microsoft.com/office/officeart/2005/8/layout/cycle4"/>
    <dgm:cxn modelId="{F90396C7-4954-411B-B260-CE4CD4D961DE}" type="presOf" srcId="{A14E90C6-D49B-43AC-AE78-106D17924202}" destId="{A9EF2B5B-084E-4687-8AC8-150A92EA6BC5}" srcOrd="1" destOrd="4" presId="urn:microsoft.com/office/officeart/2005/8/layout/cycle4"/>
    <dgm:cxn modelId="{1942F5CA-D55F-44C2-A185-20A92599031D}" srcId="{8482845A-3688-40C4-8F88-ED6C8475F9E7}" destId="{FEAED6CD-4339-42AB-A25C-1E7D6BE725E8}" srcOrd="4" destOrd="0" parTransId="{239D4238-AB43-4126-B629-3D4CE24FB076}" sibTransId="{85869EAE-7F2A-4F2D-A866-092286FBD0AD}"/>
    <dgm:cxn modelId="{BB673DCF-BB66-4637-B1CB-F7B8D99ACC29}" srcId="{D2F5E230-D4A6-499A-80E7-6F56E6EB1769}" destId="{16E32863-71FD-41DB-96D0-56286A5216C6}" srcOrd="1" destOrd="0" parTransId="{28B81BDE-78DE-4E25-BFC3-F7195F070761}" sibTransId="{6300C204-5C42-4A62-8BF4-94E2404FC93E}"/>
    <dgm:cxn modelId="{176065CF-19F6-4EF1-A28E-430460C72249}" srcId="{A7525325-B349-414B-A6C5-1F4574CD1E83}" destId="{1362E660-148A-495E-8EAE-5F53BA1465E7}" srcOrd="2" destOrd="0" parTransId="{6F50BEE6-307C-4BCF-B181-9C1E4E6668F7}" sibTransId="{4D50BAB4-67DB-4A1D-ABCA-3838FFCF0C4B}"/>
    <dgm:cxn modelId="{DDF24ED3-937B-4DE6-9679-F62B83EE18AC}" type="presOf" srcId="{D2F5E230-D4A6-499A-80E7-6F56E6EB1769}" destId="{46465A55-BC0E-4F4B-A57A-B0D1A3AA73B2}" srcOrd="0" destOrd="0" presId="urn:microsoft.com/office/officeart/2005/8/layout/cycle4"/>
    <dgm:cxn modelId="{ACD5A3D4-C492-4B21-A092-79CB6F3A03B2}" srcId="{8482845A-3688-40C4-8F88-ED6C8475F9E7}" destId="{C05DFF48-0FE5-4742-AB5C-C384A271C04B}" srcOrd="3" destOrd="0" parTransId="{85A083A4-EB18-40C2-A9D7-7FFD151474CE}" sibTransId="{EA3C278B-CABB-41A9-A2B3-15ACFB0768C7}"/>
    <dgm:cxn modelId="{795DF0D7-7F8C-46E7-A772-444327094466}" type="presOf" srcId="{A14E90C6-D49B-43AC-AE78-106D17924202}" destId="{CB8F5900-B0E0-4750-8307-599D048E05DC}" srcOrd="0" destOrd="4" presId="urn:microsoft.com/office/officeart/2005/8/layout/cycle4"/>
    <dgm:cxn modelId="{441D5AE2-95A1-48AE-B5DF-249AD93C6FC5}" srcId="{CB1A9F73-FB46-4D5E-A6AB-47B7AD111D1B}" destId="{D61B9FDF-5138-4F05-8CD2-BB9B0CAB53FF}" srcOrd="2" destOrd="0" parTransId="{66D6F8CB-FF37-4260-B93E-E500D77B6BDC}" sibTransId="{CDAF5AEB-DD9A-42D9-A7EC-CEA334AF04F7}"/>
    <dgm:cxn modelId="{4E8B97E4-A7F2-44F6-8F71-5BEA9B5E286B}" type="presOf" srcId="{37C819A6-756B-4ADE-8385-5AA664FF3ACC}" destId="{1EF64256-4BC0-4142-98F4-9A9CDEF6CBAD}" srcOrd="1" destOrd="0" presId="urn:microsoft.com/office/officeart/2005/8/layout/cycle4"/>
    <dgm:cxn modelId="{033BC7F5-EB07-43D1-9CBE-A29C4DA8C5E4}" type="presOf" srcId="{C05DFF48-0FE5-4742-AB5C-C384A271C04B}" destId="{ECD7ED6C-18DB-4452-A97A-939BC9D89039}" srcOrd="0" destOrd="3" presId="urn:microsoft.com/office/officeart/2005/8/layout/cycle4"/>
    <dgm:cxn modelId="{4EF93CF8-D663-4A36-8BF6-A0AC525BA816}" type="presOf" srcId="{16E32863-71FD-41DB-96D0-56286A5216C6}" destId="{2DB2FB33-6163-455C-801A-A6A32B84F215}" srcOrd="0" destOrd="0" presId="urn:microsoft.com/office/officeart/2005/8/layout/cycle4"/>
    <dgm:cxn modelId="{38D136FA-75D4-4307-968C-998879CAD101}" srcId="{A7525325-B349-414B-A6C5-1F4574CD1E83}" destId="{AD05C1A8-E184-449D-A30D-2127793FC34D}" srcOrd="0" destOrd="0" parTransId="{80876D0E-31C4-4F51-820B-33B409DA3FEF}" sibTransId="{EB7805B0-C2B1-4086-9A91-400DE1EF188A}"/>
    <dgm:cxn modelId="{BF036FFD-2527-4648-ADC1-13313F45148C}" srcId="{CB1A9F73-FB46-4D5E-A6AB-47B7AD111D1B}" destId="{DB2D8A72-A1EE-4D7E-89C8-B353A0D291E4}" srcOrd="0" destOrd="0" parTransId="{837DA85E-CCFE-4826-8496-C32A9206D287}" sibTransId="{70D269FE-C348-4A9E-815D-6D7F2B3E7FFD}"/>
    <dgm:cxn modelId="{A97A211D-A4E4-492C-9F1A-9D9E37E32DC2}" type="presParOf" srcId="{46465A55-BC0E-4F4B-A57A-B0D1A3AA73B2}" destId="{C8409B2F-11D9-4E9D-842F-059DD35C665A}" srcOrd="0" destOrd="0" presId="urn:microsoft.com/office/officeart/2005/8/layout/cycle4"/>
    <dgm:cxn modelId="{15AD4315-91AF-47FB-873F-3FF452BAAD91}" type="presParOf" srcId="{C8409B2F-11D9-4E9D-842F-059DD35C665A}" destId="{87B82F8A-C64C-4583-820F-2F20429577B2}" srcOrd="0" destOrd="0" presId="urn:microsoft.com/office/officeart/2005/8/layout/cycle4"/>
    <dgm:cxn modelId="{B37927F6-09D4-4519-BD21-B4E3D3DDDE57}" type="presParOf" srcId="{87B82F8A-C64C-4583-820F-2F20429577B2}" destId="{ECD7ED6C-18DB-4452-A97A-939BC9D89039}" srcOrd="0" destOrd="0" presId="urn:microsoft.com/office/officeart/2005/8/layout/cycle4"/>
    <dgm:cxn modelId="{E09C8D2A-DF60-4395-A4EA-DFA3BA796482}" type="presParOf" srcId="{87B82F8A-C64C-4583-820F-2F20429577B2}" destId="{1EF64256-4BC0-4142-98F4-9A9CDEF6CBAD}" srcOrd="1" destOrd="0" presId="urn:microsoft.com/office/officeart/2005/8/layout/cycle4"/>
    <dgm:cxn modelId="{3E1F136B-2B10-4758-9578-51329F07DF5A}" type="presParOf" srcId="{C8409B2F-11D9-4E9D-842F-059DD35C665A}" destId="{31135152-059F-4317-8F02-2F260E10552F}" srcOrd="1" destOrd="0" presId="urn:microsoft.com/office/officeart/2005/8/layout/cycle4"/>
    <dgm:cxn modelId="{04B8CFC3-0AF9-4CA1-BB34-718C65469E3C}" type="presParOf" srcId="{31135152-059F-4317-8F02-2F260E10552F}" destId="{4784787D-EE3B-4106-9B18-4C5083DE4D55}" srcOrd="0" destOrd="0" presId="urn:microsoft.com/office/officeart/2005/8/layout/cycle4"/>
    <dgm:cxn modelId="{63654E43-0608-437D-A7C6-C27B6B729D03}" type="presParOf" srcId="{31135152-059F-4317-8F02-2F260E10552F}" destId="{647DEB84-1642-444E-92C4-1A6DEFF149D1}" srcOrd="1" destOrd="0" presId="urn:microsoft.com/office/officeart/2005/8/layout/cycle4"/>
    <dgm:cxn modelId="{7A6FD9AB-C50D-43AC-B4A4-BACCF898050E}" type="presParOf" srcId="{C8409B2F-11D9-4E9D-842F-059DD35C665A}" destId="{8AE51CCB-9236-4198-9577-7F2942F7E17F}" srcOrd="2" destOrd="0" presId="urn:microsoft.com/office/officeart/2005/8/layout/cycle4"/>
    <dgm:cxn modelId="{E7F5DCBB-82DF-4F69-8018-A96E3632FE20}" type="presParOf" srcId="{8AE51CCB-9236-4198-9577-7F2942F7E17F}" destId="{5204B435-E7D2-46BE-955B-F6561D113AE7}" srcOrd="0" destOrd="0" presId="urn:microsoft.com/office/officeart/2005/8/layout/cycle4"/>
    <dgm:cxn modelId="{1082E334-2A96-4290-99D5-668A07B09BC7}" type="presParOf" srcId="{8AE51CCB-9236-4198-9577-7F2942F7E17F}" destId="{63341C3B-134F-4A25-A46D-75B9B721C485}" srcOrd="1" destOrd="0" presId="urn:microsoft.com/office/officeart/2005/8/layout/cycle4"/>
    <dgm:cxn modelId="{1BD8D053-4C48-4735-AB4B-F7EB2AF7F626}" type="presParOf" srcId="{C8409B2F-11D9-4E9D-842F-059DD35C665A}" destId="{5C0AAF9F-8222-4B7A-BA9C-43582C1ECD76}" srcOrd="3" destOrd="0" presId="urn:microsoft.com/office/officeart/2005/8/layout/cycle4"/>
    <dgm:cxn modelId="{79AEFADE-27B8-4D0D-8150-A254A340ACF6}" type="presParOf" srcId="{5C0AAF9F-8222-4B7A-BA9C-43582C1ECD76}" destId="{CB8F5900-B0E0-4750-8307-599D048E05DC}" srcOrd="0" destOrd="0" presId="urn:microsoft.com/office/officeart/2005/8/layout/cycle4"/>
    <dgm:cxn modelId="{00CE3073-2595-4F6A-8B4D-08027568CE65}" type="presParOf" srcId="{5C0AAF9F-8222-4B7A-BA9C-43582C1ECD76}" destId="{A9EF2B5B-084E-4687-8AC8-150A92EA6BC5}" srcOrd="1" destOrd="0" presId="urn:microsoft.com/office/officeart/2005/8/layout/cycle4"/>
    <dgm:cxn modelId="{81B6D6F0-E172-408C-B9AD-7D9797903968}" type="presParOf" srcId="{C8409B2F-11D9-4E9D-842F-059DD35C665A}" destId="{28795F1E-8468-4451-AF28-F086B269470F}" srcOrd="4" destOrd="0" presId="urn:microsoft.com/office/officeart/2005/8/layout/cycle4"/>
    <dgm:cxn modelId="{7BC6E638-B7FB-4833-9256-69EDC748AA13}" type="presParOf" srcId="{46465A55-BC0E-4F4B-A57A-B0D1A3AA73B2}" destId="{5463244B-28B9-4721-8A87-3FCEA254E2A0}" srcOrd="1" destOrd="0" presId="urn:microsoft.com/office/officeart/2005/8/layout/cycle4"/>
    <dgm:cxn modelId="{F7F23463-E495-4EC6-B9B0-694E6A34B36E}" type="presParOf" srcId="{5463244B-28B9-4721-8A87-3FCEA254E2A0}" destId="{0B77AE09-8534-4B26-B9C1-FCF8A8961B68}" srcOrd="0" destOrd="0" presId="urn:microsoft.com/office/officeart/2005/8/layout/cycle4"/>
    <dgm:cxn modelId="{86FF093F-AFAD-4C03-A475-5D77D329B47C}" type="presParOf" srcId="{5463244B-28B9-4721-8A87-3FCEA254E2A0}" destId="{2DB2FB33-6163-455C-801A-A6A32B84F215}" srcOrd="1" destOrd="0" presId="urn:microsoft.com/office/officeart/2005/8/layout/cycle4"/>
    <dgm:cxn modelId="{C25A78A8-E8EF-4D31-8CCA-AA077FE2AED1}" type="presParOf" srcId="{5463244B-28B9-4721-8A87-3FCEA254E2A0}" destId="{D90AC507-1FE2-4881-AC4D-5705BD528DBA}" srcOrd="2" destOrd="0" presId="urn:microsoft.com/office/officeart/2005/8/layout/cycle4"/>
    <dgm:cxn modelId="{D912AC5B-E518-4A1E-BD21-7B61CEA518EC}" type="presParOf" srcId="{5463244B-28B9-4721-8A87-3FCEA254E2A0}" destId="{291CFC24-58DA-49A5-9B19-06A60ED9416E}" srcOrd="3" destOrd="0" presId="urn:microsoft.com/office/officeart/2005/8/layout/cycle4"/>
    <dgm:cxn modelId="{54C30E14-E978-4DC1-A6E6-3AD1F00AE86D}" type="presParOf" srcId="{5463244B-28B9-4721-8A87-3FCEA254E2A0}" destId="{C22D5EBF-099B-4CCB-BEB3-EBE635E47964}" srcOrd="4" destOrd="0" presId="urn:microsoft.com/office/officeart/2005/8/layout/cycle4"/>
    <dgm:cxn modelId="{10F1893C-871B-4D9E-A3B6-E413C52CBC30}" type="presParOf" srcId="{46465A55-BC0E-4F4B-A57A-B0D1A3AA73B2}" destId="{75702E0E-79CF-42B0-AC12-FB1D6E19943A}" srcOrd="2" destOrd="0" presId="urn:microsoft.com/office/officeart/2005/8/layout/cycle4"/>
    <dgm:cxn modelId="{8994B5D2-A4B3-4070-A68C-52ED795D7D41}" type="presParOf" srcId="{46465A55-BC0E-4F4B-A57A-B0D1A3AA73B2}" destId="{5CF5B077-AE3A-4C14-B42B-F21CDFE27CD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D19B98-0589-4A34-87A9-5125A1F3A6D7}" type="doc">
      <dgm:prSet loTypeId="urn:microsoft.com/office/officeart/2005/8/layout/chevron1" loCatId="process" qsTypeId="urn:microsoft.com/office/officeart/2005/8/quickstyle/simple1" qsCatId="simple" csTypeId="urn:microsoft.com/office/officeart/2005/8/colors/colorful1#1" csCatId="colorful" phldr="1"/>
      <dgm:spPr/>
    </dgm:pt>
    <dgm:pt modelId="{E930E382-C867-480E-A755-40106E160BE5}">
      <dgm:prSet phldrT="[Text]" custT="1"/>
      <dgm:spPr>
        <a:solidFill>
          <a:schemeClr val="accent3"/>
        </a:solidFill>
      </dgm:spPr>
      <dgm:t>
        <a:bodyPr/>
        <a:lstStyle/>
        <a:p>
          <a:r>
            <a:rPr lang="en-US" sz="1400" b="1" dirty="0">
              <a:solidFill>
                <a:schemeClr val="tx1"/>
              </a:solidFill>
            </a:rPr>
            <a:t>Brand Clustering</a:t>
          </a:r>
        </a:p>
      </dgm:t>
    </dgm:pt>
    <dgm:pt modelId="{24F1C4A0-0123-4356-B659-78D2B8C6B8C5}" type="parTrans" cxnId="{35F92B48-7F87-4B82-BCB3-6411F5EA1830}">
      <dgm:prSet/>
      <dgm:spPr/>
      <dgm:t>
        <a:bodyPr/>
        <a:lstStyle/>
        <a:p>
          <a:endParaRPr lang="en-US"/>
        </a:p>
      </dgm:t>
    </dgm:pt>
    <dgm:pt modelId="{A5B3CEC2-C4E6-4B96-9C94-26C9536C816C}" type="sibTrans" cxnId="{35F92B48-7F87-4B82-BCB3-6411F5EA1830}">
      <dgm:prSet/>
      <dgm:spPr/>
      <dgm:t>
        <a:bodyPr/>
        <a:lstStyle/>
        <a:p>
          <a:endParaRPr lang="en-US"/>
        </a:p>
      </dgm:t>
    </dgm:pt>
    <dgm:pt modelId="{BFFFC74B-95EE-4B10-8F5A-811660831DB4}">
      <dgm:prSet phldrT="[Text]" custT="1"/>
      <dgm:spPr/>
      <dgm:t>
        <a:bodyPr/>
        <a:lstStyle/>
        <a:p>
          <a:r>
            <a:rPr lang="en-US" sz="1400" b="1" dirty="0">
              <a:solidFill>
                <a:schemeClr val="tx1"/>
              </a:solidFill>
            </a:rPr>
            <a:t>Scoring users </a:t>
          </a:r>
        </a:p>
      </dgm:t>
    </dgm:pt>
    <dgm:pt modelId="{8EB20E1A-6565-4BE8-ACC7-326790DBA97B}" type="parTrans" cxnId="{E98162DF-067A-4CCC-AD3D-783502BC1057}">
      <dgm:prSet/>
      <dgm:spPr/>
      <dgm:t>
        <a:bodyPr/>
        <a:lstStyle/>
        <a:p>
          <a:endParaRPr lang="en-US"/>
        </a:p>
      </dgm:t>
    </dgm:pt>
    <dgm:pt modelId="{34F74E27-8A42-4056-A82A-AD8C7D423319}" type="sibTrans" cxnId="{E98162DF-067A-4CCC-AD3D-783502BC1057}">
      <dgm:prSet/>
      <dgm:spPr/>
      <dgm:t>
        <a:bodyPr/>
        <a:lstStyle/>
        <a:p>
          <a:endParaRPr lang="en-US"/>
        </a:p>
      </dgm:t>
    </dgm:pt>
    <dgm:pt modelId="{45A2D5E7-E23E-4FB9-B749-90EFD67339FA}" type="pres">
      <dgm:prSet presAssocID="{A1D19B98-0589-4A34-87A9-5125A1F3A6D7}" presName="Name0" presStyleCnt="0">
        <dgm:presLayoutVars>
          <dgm:dir/>
          <dgm:animLvl val="lvl"/>
          <dgm:resizeHandles val="exact"/>
        </dgm:presLayoutVars>
      </dgm:prSet>
      <dgm:spPr/>
    </dgm:pt>
    <dgm:pt modelId="{168F47FE-C705-4C05-BF2C-8EC02AE27026}" type="pres">
      <dgm:prSet presAssocID="{E930E382-C867-480E-A755-40106E160BE5}" presName="parTxOnly" presStyleLbl="node1" presStyleIdx="0" presStyleCnt="2" custScaleX="173544" custScaleY="62493" custLinFactNeighborX="-4212">
        <dgm:presLayoutVars>
          <dgm:chMax val="0"/>
          <dgm:chPref val="0"/>
          <dgm:bulletEnabled val="1"/>
        </dgm:presLayoutVars>
      </dgm:prSet>
      <dgm:spPr/>
    </dgm:pt>
    <dgm:pt modelId="{9F202B1F-F076-4662-995E-178D8EE65F97}" type="pres">
      <dgm:prSet presAssocID="{A5B3CEC2-C4E6-4B96-9C94-26C9536C816C}" presName="parTxOnlySpace" presStyleCnt="0"/>
      <dgm:spPr/>
    </dgm:pt>
    <dgm:pt modelId="{9655A2C9-C258-4CCD-9504-59F37E3A3509}" type="pres">
      <dgm:prSet presAssocID="{BFFFC74B-95EE-4B10-8F5A-811660831DB4}" presName="parTxOnly" presStyleLbl="node1" presStyleIdx="1" presStyleCnt="2" custScaleY="62493">
        <dgm:presLayoutVars>
          <dgm:chMax val="0"/>
          <dgm:chPref val="0"/>
          <dgm:bulletEnabled val="1"/>
        </dgm:presLayoutVars>
      </dgm:prSet>
      <dgm:spPr/>
    </dgm:pt>
  </dgm:ptLst>
  <dgm:cxnLst>
    <dgm:cxn modelId="{93EEE00D-3AB8-4487-AB53-2DF180A68831}" type="presOf" srcId="{BFFFC74B-95EE-4B10-8F5A-811660831DB4}" destId="{9655A2C9-C258-4CCD-9504-59F37E3A3509}" srcOrd="0" destOrd="0" presId="urn:microsoft.com/office/officeart/2005/8/layout/chevron1"/>
    <dgm:cxn modelId="{4F9B1125-78A5-46C3-9C0D-B0D5D3BAC364}" type="presOf" srcId="{E930E382-C867-480E-A755-40106E160BE5}" destId="{168F47FE-C705-4C05-BF2C-8EC02AE27026}" srcOrd="0" destOrd="0" presId="urn:microsoft.com/office/officeart/2005/8/layout/chevron1"/>
    <dgm:cxn modelId="{35F92B48-7F87-4B82-BCB3-6411F5EA1830}" srcId="{A1D19B98-0589-4A34-87A9-5125A1F3A6D7}" destId="{E930E382-C867-480E-A755-40106E160BE5}" srcOrd="0" destOrd="0" parTransId="{24F1C4A0-0123-4356-B659-78D2B8C6B8C5}" sibTransId="{A5B3CEC2-C4E6-4B96-9C94-26C9536C816C}"/>
    <dgm:cxn modelId="{E98162DF-067A-4CCC-AD3D-783502BC1057}" srcId="{A1D19B98-0589-4A34-87A9-5125A1F3A6D7}" destId="{BFFFC74B-95EE-4B10-8F5A-811660831DB4}" srcOrd="1" destOrd="0" parTransId="{8EB20E1A-6565-4BE8-ACC7-326790DBA97B}" sibTransId="{34F74E27-8A42-4056-A82A-AD8C7D423319}"/>
    <dgm:cxn modelId="{A9B6EBE4-872A-492A-B654-480ABA79F981}" type="presOf" srcId="{A1D19B98-0589-4A34-87A9-5125A1F3A6D7}" destId="{45A2D5E7-E23E-4FB9-B749-90EFD67339FA}" srcOrd="0" destOrd="0" presId="urn:microsoft.com/office/officeart/2005/8/layout/chevron1"/>
    <dgm:cxn modelId="{54AB9B90-4AC1-4AA1-8AF8-1995660796AF}" type="presParOf" srcId="{45A2D5E7-E23E-4FB9-B749-90EFD67339FA}" destId="{168F47FE-C705-4C05-BF2C-8EC02AE27026}" srcOrd="0" destOrd="0" presId="urn:microsoft.com/office/officeart/2005/8/layout/chevron1"/>
    <dgm:cxn modelId="{1174CBCD-9704-475C-A129-29D5DAF4CE64}" type="presParOf" srcId="{45A2D5E7-E23E-4FB9-B749-90EFD67339FA}" destId="{9F202B1F-F076-4662-995E-178D8EE65F97}" srcOrd="1" destOrd="0" presId="urn:microsoft.com/office/officeart/2005/8/layout/chevron1"/>
    <dgm:cxn modelId="{5E25A801-8967-461A-B876-738DF52FDF9D}" type="presParOf" srcId="{45A2D5E7-E23E-4FB9-B749-90EFD67339FA}" destId="{9655A2C9-C258-4CCD-9504-59F37E3A3509}" srcOrd="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25063-611F-4121-8960-9E948280C1A7}">
      <dsp:nvSpPr>
        <dsp:cNvPr id="0" name=""/>
        <dsp:cNvSpPr/>
      </dsp:nvSpPr>
      <dsp:spPr>
        <a:xfrm>
          <a:off x="169713" y="237244"/>
          <a:ext cx="1143004" cy="86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Automated Integrated Data</a:t>
          </a:r>
        </a:p>
      </dsp:txBody>
      <dsp:txXfrm>
        <a:off x="195123" y="262654"/>
        <a:ext cx="1092184" cy="816748"/>
      </dsp:txXfrm>
    </dsp:sp>
    <dsp:sp modelId="{E55593BA-FD09-46DD-8F04-29C19642C26C}">
      <dsp:nvSpPr>
        <dsp:cNvPr id="0" name=""/>
        <dsp:cNvSpPr/>
      </dsp:nvSpPr>
      <dsp:spPr>
        <a:xfrm>
          <a:off x="1497102" y="488149"/>
          <a:ext cx="214141" cy="3657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497102" y="561301"/>
        <a:ext cx="149899" cy="219454"/>
      </dsp:txXfrm>
    </dsp:sp>
    <dsp:sp modelId="{742A9BC2-51AF-4F87-886F-6A6C35BFB6EC}">
      <dsp:nvSpPr>
        <dsp:cNvPr id="0" name=""/>
        <dsp:cNvSpPr/>
      </dsp:nvSpPr>
      <dsp:spPr>
        <a:xfrm>
          <a:off x="1913656" y="237244"/>
          <a:ext cx="1143004" cy="86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Cleaning</a:t>
          </a:r>
        </a:p>
      </dsp:txBody>
      <dsp:txXfrm>
        <a:off x="1939066" y="262654"/>
        <a:ext cx="1092184" cy="816748"/>
      </dsp:txXfrm>
    </dsp:sp>
    <dsp:sp modelId="{44AC8011-DC58-4E4C-868F-A3DA81E12894}">
      <dsp:nvSpPr>
        <dsp:cNvPr id="0" name=""/>
        <dsp:cNvSpPr/>
      </dsp:nvSpPr>
      <dsp:spPr>
        <a:xfrm>
          <a:off x="3246360" y="488149"/>
          <a:ext cx="220313" cy="3657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3246360" y="561301"/>
        <a:ext cx="154219" cy="219454"/>
      </dsp:txXfrm>
    </dsp:sp>
    <dsp:sp modelId="{11087948-C304-4187-9D17-A3B8C9D31378}">
      <dsp:nvSpPr>
        <dsp:cNvPr id="0" name=""/>
        <dsp:cNvSpPr/>
      </dsp:nvSpPr>
      <dsp:spPr>
        <a:xfrm>
          <a:off x="3674920" y="237244"/>
          <a:ext cx="1143004" cy="86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Aggregated data at Weekly level</a:t>
          </a:r>
        </a:p>
      </dsp:txBody>
      <dsp:txXfrm>
        <a:off x="3700330" y="262654"/>
        <a:ext cx="1092184" cy="816748"/>
      </dsp:txXfrm>
    </dsp:sp>
    <dsp:sp modelId="{A7C13972-8CEF-4BB0-81E8-1B842DC0535C}">
      <dsp:nvSpPr>
        <dsp:cNvPr id="0" name=""/>
        <dsp:cNvSpPr/>
      </dsp:nvSpPr>
      <dsp:spPr>
        <a:xfrm rot="5400000">
          <a:off x="4151385" y="1180631"/>
          <a:ext cx="190074" cy="3657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5400000">
        <a:off x="4136695" y="1268473"/>
        <a:ext cx="219454" cy="133052"/>
      </dsp:txXfrm>
    </dsp:sp>
    <dsp:sp modelId="{96109D3D-E64D-4179-8958-94F260945DB0}">
      <dsp:nvSpPr>
        <dsp:cNvPr id="0" name=""/>
        <dsp:cNvSpPr/>
      </dsp:nvSpPr>
      <dsp:spPr>
        <a:xfrm>
          <a:off x="3674920" y="1638210"/>
          <a:ext cx="1143004" cy="86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Reporting Module (Dashboard)</a:t>
          </a:r>
        </a:p>
        <a:p>
          <a:pPr marL="0" lvl="0" indent="0" algn="ctr" defTabSz="444500">
            <a:lnSpc>
              <a:spcPct val="90000"/>
            </a:lnSpc>
            <a:spcBef>
              <a:spcPct val="0"/>
            </a:spcBef>
            <a:spcAft>
              <a:spcPct val="35000"/>
            </a:spcAft>
            <a:buNone/>
          </a:pPr>
          <a:r>
            <a:rPr lang="en-US" sz="1000" kern="1200" dirty="0"/>
            <a:t>UI development</a:t>
          </a:r>
        </a:p>
      </dsp:txBody>
      <dsp:txXfrm>
        <a:off x="3700330" y="1663620"/>
        <a:ext cx="1092184" cy="816748"/>
      </dsp:txXfrm>
    </dsp:sp>
    <dsp:sp modelId="{BDD197B9-B447-4E15-9628-81882CABC4CD}">
      <dsp:nvSpPr>
        <dsp:cNvPr id="0" name=""/>
        <dsp:cNvSpPr/>
      </dsp:nvSpPr>
      <dsp:spPr>
        <a:xfrm rot="10800000">
          <a:off x="3264907" y="1889115"/>
          <a:ext cx="220313" cy="365758"/>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10800000">
        <a:off x="3331001" y="1962267"/>
        <a:ext cx="154219" cy="219454"/>
      </dsp:txXfrm>
    </dsp:sp>
    <dsp:sp modelId="{04B820BD-4BF9-4039-85B1-57E7851EBCD2}">
      <dsp:nvSpPr>
        <dsp:cNvPr id="0" name=""/>
        <dsp:cNvSpPr/>
      </dsp:nvSpPr>
      <dsp:spPr>
        <a:xfrm>
          <a:off x="1913656" y="1638210"/>
          <a:ext cx="1143004" cy="86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Generate Forecast for multiple time period (13,26 &amp;52wks)</a:t>
          </a:r>
        </a:p>
      </dsp:txBody>
      <dsp:txXfrm>
        <a:off x="1939066" y="1663620"/>
        <a:ext cx="1092184" cy="816748"/>
      </dsp:txXfrm>
    </dsp:sp>
    <dsp:sp modelId="{A161E62D-15E2-4145-B138-871777E1BFB1}">
      <dsp:nvSpPr>
        <dsp:cNvPr id="0" name=""/>
        <dsp:cNvSpPr/>
      </dsp:nvSpPr>
      <dsp:spPr>
        <a:xfrm rot="10800000">
          <a:off x="1515130" y="1889115"/>
          <a:ext cx="214141" cy="3657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579372" y="1962267"/>
        <a:ext cx="149899" cy="219454"/>
      </dsp:txXfrm>
    </dsp:sp>
    <dsp:sp modelId="{4A4E1EB7-FA3A-471E-A1E0-29A73BDD6E46}">
      <dsp:nvSpPr>
        <dsp:cNvPr id="0" name=""/>
        <dsp:cNvSpPr/>
      </dsp:nvSpPr>
      <dsp:spPr>
        <a:xfrm>
          <a:off x="169713" y="1638210"/>
          <a:ext cx="1143004" cy="86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Scenario Planner (impact on delisting and introducing NPD)</a:t>
          </a:r>
        </a:p>
      </dsp:txBody>
      <dsp:txXfrm>
        <a:off x="195123" y="1663620"/>
        <a:ext cx="1092184" cy="816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4B435-E7D2-46BE-955B-F6561D113AE7}">
      <dsp:nvSpPr>
        <dsp:cNvPr id="0" name=""/>
        <dsp:cNvSpPr/>
      </dsp:nvSpPr>
      <dsp:spPr>
        <a:xfrm>
          <a:off x="2640510" y="2744663"/>
          <a:ext cx="1588925" cy="10292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kern="1200" dirty="0"/>
            <a:t>Identify event rollout cadence</a:t>
          </a:r>
        </a:p>
        <a:p>
          <a:pPr marL="57150" lvl="1" indent="-57150" algn="l" defTabSz="355600">
            <a:lnSpc>
              <a:spcPct val="90000"/>
            </a:lnSpc>
            <a:spcBef>
              <a:spcPct val="0"/>
            </a:spcBef>
            <a:spcAft>
              <a:spcPct val="15000"/>
            </a:spcAft>
            <a:buChar char="•"/>
          </a:pPr>
          <a:r>
            <a:rPr lang="en-US" sz="800" kern="1200" dirty="0"/>
            <a:t>Rollout events across stores</a:t>
          </a:r>
        </a:p>
        <a:p>
          <a:pPr marL="57150" lvl="1" indent="-57150" algn="l" defTabSz="355600">
            <a:lnSpc>
              <a:spcPct val="90000"/>
            </a:lnSpc>
            <a:spcBef>
              <a:spcPct val="0"/>
            </a:spcBef>
            <a:spcAft>
              <a:spcPct val="15000"/>
            </a:spcAft>
            <a:buChar char="•"/>
          </a:pPr>
          <a:endParaRPr lang="en-US" sz="800" kern="1200" dirty="0"/>
        </a:p>
      </dsp:txBody>
      <dsp:txXfrm>
        <a:off x="3139798" y="3024588"/>
        <a:ext cx="1067027" cy="726727"/>
      </dsp:txXfrm>
    </dsp:sp>
    <dsp:sp modelId="{CB8F5900-B0E0-4750-8307-599D048E05DC}">
      <dsp:nvSpPr>
        <dsp:cNvPr id="0" name=""/>
        <dsp:cNvSpPr/>
      </dsp:nvSpPr>
      <dsp:spPr>
        <a:xfrm>
          <a:off x="-6248" y="2745393"/>
          <a:ext cx="1830458" cy="10292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kern="1200" dirty="0"/>
            <a:t>Control store selection</a:t>
          </a:r>
        </a:p>
        <a:p>
          <a:pPr marL="57150" lvl="1" indent="-57150" algn="l" defTabSz="355600">
            <a:lnSpc>
              <a:spcPct val="90000"/>
            </a:lnSpc>
            <a:spcBef>
              <a:spcPct val="0"/>
            </a:spcBef>
            <a:spcAft>
              <a:spcPct val="15000"/>
            </a:spcAft>
            <a:buChar char="•"/>
          </a:pPr>
          <a:r>
            <a:rPr lang="en-US" sz="800" kern="1200" dirty="0"/>
            <a:t>Measure impact</a:t>
          </a:r>
        </a:p>
        <a:p>
          <a:pPr marL="57150" lvl="1" indent="-57150" algn="l" defTabSz="355600">
            <a:lnSpc>
              <a:spcPct val="90000"/>
            </a:lnSpc>
            <a:spcBef>
              <a:spcPct val="0"/>
            </a:spcBef>
            <a:spcAft>
              <a:spcPct val="15000"/>
            </a:spcAft>
            <a:buChar char="•"/>
          </a:pPr>
          <a:r>
            <a:rPr lang="en-US" sz="800" kern="1200" dirty="0"/>
            <a:t>Identify top/bottom performing SKUs/Stores</a:t>
          </a:r>
        </a:p>
        <a:p>
          <a:pPr marL="57150" lvl="1" indent="-57150" algn="l" defTabSz="355600">
            <a:lnSpc>
              <a:spcPct val="90000"/>
            </a:lnSpc>
            <a:spcBef>
              <a:spcPct val="0"/>
            </a:spcBef>
            <a:spcAft>
              <a:spcPct val="15000"/>
            </a:spcAft>
            <a:buChar char="•"/>
          </a:pPr>
          <a:r>
            <a:rPr lang="en-US" sz="800" kern="1200" dirty="0"/>
            <a:t>Identify reasons for success failure</a:t>
          </a:r>
        </a:p>
        <a:p>
          <a:pPr marL="57150" lvl="1" indent="-57150" algn="l" defTabSz="311150">
            <a:lnSpc>
              <a:spcPct val="90000"/>
            </a:lnSpc>
            <a:spcBef>
              <a:spcPct val="0"/>
            </a:spcBef>
            <a:spcAft>
              <a:spcPct val="15000"/>
            </a:spcAft>
            <a:buChar char="•"/>
          </a:pPr>
          <a:endParaRPr lang="en-US" sz="700" kern="1200" dirty="0"/>
        </a:p>
      </dsp:txBody>
      <dsp:txXfrm>
        <a:off x="16362" y="3025319"/>
        <a:ext cx="1236100" cy="726727"/>
      </dsp:txXfrm>
    </dsp:sp>
    <dsp:sp modelId="{4784787D-EE3B-4106-9B18-4C5083DE4D55}">
      <dsp:nvSpPr>
        <dsp:cNvPr id="0" name=""/>
        <dsp:cNvSpPr/>
      </dsp:nvSpPr>
      <dsp:spPr>
        <a:xfrm>
          <a:off x="2615850" y="286205"/>
          <a:ext cx="1588925" cy="10292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kern="1200" dirty="0"/>
            <a:t>Ensure presence of good control stores for selected test stores</a:t>
          </a:r>
        </a:p>
        <a:p>
          <a:pPr marL="57150" lvl="1" indent="-57150" algn="l" defTabSz="355600">
            <a:lnSpc>
              <a:spcPct val="90000"/>
            </a:lnSpc>
            <a:spcBef>
              <a:spcPct val="0"/>
            </a:spcBef>
            <a:spcAft>
              <a:spcPct val="15000"/>
            </a:spcAft>
            <a:buChar char="•"/>
          </a:pPr>
          <a:r>
            <a:rPr lang="en-US" sz="800" kern="1200" dirty="0"/>
            <a:t>Ensure representativeness of population</a:t>
          </a:r>
        </a:p>
        <a:p>
          <a:pPr marL="57150" lvl="1" indent="-57150" algn="l" defTabSz="355600">
            <a:lnSpc>
              <a:spcPct val="90000"/>
            </a:lnSpc>
            <a:spcBef>
              <a:spcPct val="0"/>
            </a:spcBef>
            <a:spcAft>
              <a:spcPct val="15000"/>
            </a:spcAft>
            <a:buChar char="•"/>
          </a:pPr>
          <a:endParaRPr lang="en-US" sz="800" kern="1200" dirty="0"/>
        </a:p>
      </dsp:txBody>
      <dsp:txXfrm>
        <a:off x="3115138" y="308815"/>
        <a:ext cx="1067027" cy="726727"/>
      </dsp:txXfrm>
    </dsp:sp>
    <dsp:sp modelId="{ECD7ED6C-18DB-4452-A97A-939BC9D89039}">
      <dsp:nvSpPr>
        <dsp:cNvPr id="0" name=""/>
        <dsp:cNvSpPr/>
      </dsp:nvSpPr>
      <dsp:spPr>
        <a:xfrm>
          <a:off x="0" y="310866"/>
          <a:ext cx="1588925" cy="10292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kern="1200" dirty="0"/>
            <a:t>Analyze event success history</a:t>
          </a:r>
        </a:p>
        <a:p>
          <a:pPr marL="57150" lvl="1" indent="-57150" algn="l" defTabSz="355600">
            <a:lnSpc>
              <a:spcPct val="90000"/>
            </a:lnSpc>
            <a:spcBef>
              <a:spcPct val="0"/>
            </a:spcBef>
            <a:spcAft>
              <a:spcPct val="15000"/>
            </a:spcAft>
            <a:buChar char="•"/>
          </a:pPr>
          <a:r>
            <a:rPr lang="en-US" sz="800" kern="1200" dirty="0"/>
            <a:t>Select order of events</a:t>
          </a:r>
        </a:p>
        <a:p>
          <a:pPr marL="57150" lvl="1" indent="-57150" algn="l" defTabSz="355600">
            <a:lnSpc>
              <a:spcPct val="90000"/>
            </a:lnSpc>
            <a:spcBef>
              <a:spcPct val="0"/>
            </a:spcBef>
            <a:spcAft>
              <a:spcPct val="15000"/>
            </a:spcAft>
            <a:buChar char="•"/>
          </a:pPr>
          <a:r>
            <a:rPr lang="en-US" sz="800" kern="1200" dirty="0"/>
            <a:t>Perform what-if analysis</a:t>
          </a:r>
        </a:p>
        <a:p>
          <a:pPr marL="57150" lvl="1" indent="-57150" algn="l" defTabSz="355600">
            <a:lnSpc>
              <a:spcPct val="90000"/>
            </a:lnSpc>
            <a:spcBef>
              <a:spcPct val="0"/>
            </a:spcBef>
            <a:spcAft>
              <a:spcPct val="15000"/>
            </a:spcAft>
            <a:buChar char="•"/>
          </a:pPr>
          <a:r>
            <a:rPr lang="en-US" sz="800" kern="1200" dirty="0"/>
            <a:t>Select number of test stores and events</a:t>
          </a:r>
        </a:p>
        <a:p>
          <a:pPr marL="57150" lvl="1" indent="-57150" algn="l" defTabSz="266700">
            <a:lnSpc>
              <a:spcPct val="90000"/>
            </a:lnSpc>
            <a:spcBef>
              <a:spcPct val="0"/>
            </a:spcBef>
            <a:spcAft>
              <a:spcPct val="15000"/>
            </a:spcAft>
            <a:buChar char="•"/>
          </a:pPr>
          <a:endParaRPr lang="en-US" sz="600" kern="1200" dirty="0"/>
        </a:p>
      </dsp:txBody>
      <dsp:txXfrm>
        <a:off x="22610" y="333476"/>
        <a:ext cx="1067027" cy="726727"/>
      </dsp:txXfrm>
    </dsp:sp>
    <dsp:sp modelId="{0B77AE09-8534-4B26-B9C1-FCF8A8961B68}">
      <dsp:nvSpPr>
        <dsp:cNvPr id="0" name=""/>
        <dsp:cNvSpPr/>
      </dsp:nvSpPr>
      <dsp:spPr>
        <a:xfrm>
          <a:off x="665804" y="605179"/>
          <a:ext cx="1392722" cy="139272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Design of experiments</a:t>
          </a:r>
        </a:p>
        <a:p>
          <a:pPr marL="0" lvl="0" indent="0" algn="ctr" defTabSz="444500">
            <a:lnSpc>
              <a:spcPct val="90000"/>
            </a:lnSpc>
            <a:spcBef>
              <a:spcPct val="0"/>
            </a:spcBef>
            <a:spcAft>
              <a:spcPct val="35000"/>
            </a:spcAft>
            <a:buNone/>
          </a:pPr>
          <a:endParaRPr lang="en-US" sz="1000" kern="1200" dirty="0"/>
        </a:p>
      </dsp:txBody>
      <dsp:txXfrm>
        <a:off x="1073723" y="1013098"/>
        <a:ext cx="984803" cy="984803"/>
      </dsp:txXfrm>
    </dsp:sp>
    <dsp:sp modelId="{2DB2FB33-6163-455C-801A-A6A32B84F215}">
      <dsp:nvSpPr>
        <dsp:cNvPr id="0" name=""/>
        <dsp:cNvSpPr/>
      </dsp:nvSpPr>
      <dsp:spPr>
        <a:xfrm rot="5400000">
          <a:off x="2122855" y="605179"/>
          <a:ext cx="1392722" cy="139272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Test store selection</a:t>
          </a:r>
        </a:p>
      </dsp:txBody>
      <dsp:txXfrm rot="-5400000">
        <a:off x="2122855" y="1013098"/>
        <a:ext cx="984803" cy="984803"/>
      </dsp:txXfrm>
    </dsp:sp>
    <dsp:sp modelId="{D90AC507-1FE2-4881-AC4D-5705BD528DBA}">
      <dsp:nvSpPr>
        <dsp:cNvPr id="0" name=""/>
        <dsp:cNvSpPr/>
      </dsp:nvSpPr>
      <dsp:spPr>
        <a:xfrm rot="10800000">
          <a:off x="2122855" y="2062230"/>
          <a:ext cx="1392722" cy="139272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   Event rollout</a:t>
          </a:r>
        </a:p>
      </dsp:txBody>
      <dsp:txXfrm rot="10800000">
        <a:off x="2122855" y="2062230"/>
        <a:ext cx="984803" cy="984803"/>
      </dsp:txXfrm>
    </dsp:sp>
    <dsp:sp modelId="{291CFC24-58DA-49A5-9B19-06A60ED9416E}">
      <dsp:nvSpPr>
        <dsp:cNvPr id="0" name=""/>
        <dsp:cNvSpPr/>
      </dsp:nvSpPr>
      <dsp:spPr>
        <a:xfrm rot="16200000">
          <a:off x="665804" y="2062230"/>
          <a:ext cx="1392722" cy="139272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r>
            <a:rPr lang="en-US" sz="1000" kern="1200" dirty="0"/>
            <a:t>Event impact measurement &amp; drilldown</a:t>
          </a:r>
        </a:p>
        <a:p>
          <a:pPr marL="0" lvl="0" indent="0" algn="l" defTabSz="444500">
            <a:lnSpc>
              <a:spcPct val="90000"/>
            </a:lnSpc>
            <a:spcBef>
              <a:spcPct val="0"/>
            </a:spcBef>
            <a:spcAft>
              <a:spcPct val="35000"/>
            </a:spcAft>
            <a:buNone/>
          </a:pPr>
          <a:endParaRPr lang="en-US" sz="1000" kern="1200" dirty="0"/>
        </a:p>
      </dsp:txBody>
      <dsp:txXfrm rot="5400000">
        <a:off x="1073723" y="2062230"/>
        <a:ext cx="984803" cy="984803"/>
      </dsp:txXfrm>
    </dsp:sp>
    <dsp:sp modelId="{75702E0E-79CF-42B0-AC12-FB1D6E19943A}">
      <dsp:nvSpPr>
        <dsp:cNvPr id="0" name=""/>
        <dsp:cNvSpPr/>
      </dsp:nvSpPr>
      <dsp:spPr>
        <a:xfrm>
          <a:off x="1850261" y="1740585"/>
          <a:ext cx="480859" cy="418138"/>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F5B077-AE3A-4C14-B42B-F21CDFE27CDD}">
      <dsp:nvSpPr>
        <dsp:cNvPr id="0" name=""/>
        <dsp:cNvSpPr/>
      </dsp:nvSpPr>
      <dsp:spPr>
        <a:xfrm rot="10800000">
          <a:off x="1850261" y="1901408"/>
          <a:ext cx="480859" cy="418138"/>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47FE-C705-4C05-BF2C-8EC02AE27026}">
      <dsp:nvSpPr>
        <dsp:cNvPr id="0" name=""/>
        <dsp:cNvSpPr/>
      </dsp:nvSpPr>
      <dsp:spPr>
        <a:xfrm>
          <a:off x="0" y="0"/>
          <a:ext cx="5858814" cy="300250"/>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Brand Clustering</a:t>
          </a:r>
        </a:p>
      </dsp:txBody>
      <dsp:txXfrm>
        <a:off x="150125" y="0"/>
        <a:ext cx="5558564" cy="300250"/>
      </dsp:txXfrm>
    </dsp:sp>
    <dsp:sp modelId="{9655A2C9-C258-4CCD-9504-59F37E3A3509}">
      <dsp:nvSpPr>
        <dsp:cNvPr id="0" name=""/>
        <dsp:cNvSpPr/>
      </dsp:nvSpPr>
      <dsp:spPr>
        <a:xfrm>
          <a:off x="5521787" y="0"/>
          <a:ext cx="3375981" cy="3002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Scoring users </a:t>
          </a:r>
        </a:p>
      </dsp:txBody>
      <dsp:txXfrm>
        <a:off x="5671912" y="0"/>
        <a:ext cx="3075731" cy="3002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3D3A6-2799-4612-A884-C6BC33B98CC5}"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14495-942F-4719-B934-6E479D3687FA}" type="slidenum">
              <a:rPr lang="en-US" smtClean="0"/>
              <a:t>‹#›</a:t>
            </a:fld>
            <a:endParaRPr lang="en-US"/>
          </a:p>
        </p:txBody>
      </p:sp>
    </p:spTree>
    <p:extLst>
      <p:ext uri="{BB962C8B-B14F-4D97-AF65-F5344CB8AC3E}">
        <p14:creationId xmlns:p14="http://schemas.microsoft.com/office/powerpoint/2010/main" val="412315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prstClr val="black"/>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prstClr val="black"/>
              </a:solidFill>
              <a:effectLst/>
              <a:uLnTx/>
              <a:uFillTx/>
              <a:latin typeface="Arial" charset="0"/>
              <a:ea typeface="+mn-ea"/>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28</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3151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29</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336959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30</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3362309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31</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2453956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prstClr val="black"/>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prstClr val="black"/>
              </a:solidFill>
              <a:effectLst/>
              <a:uLnTx/>
              <a:uFillTx/>
              <a:latin typeface="Arial" charset="0"/>
              <a:ea typeface="+mn-ea"/>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677863" y="220663"/>
            <a:ext cx="5908675" cy="4092575"/>
          </a:xfrm>
          <a:ln/>
        </p:spPr>
      </p:sp>
      <p:sp>
        <p:nvSpPr>
          <p:cNvPr id="102403"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4106803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677863" y="220663"/>
            <a:ext cx="5908675" cy="4092575"/>
          </a:xfrm>
          <a:ln/>
        </p:spPr>
      </p:sp>
      <p:sp>
        <p:nvSpPr>
          <p:cNvPr id="102403"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4106803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3" y="220663"/>
            <a:ext cx="7273926"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20</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21805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24</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32090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25</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169792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26</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1798036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27</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255899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2.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2.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2.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2.xml"/><Relationship Id="rId1" Type="http://schemas.openxmlformats.org/officeDocument/2006/relationships/vmlDrawing" Target="../drawings/vmlDrawing21.v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2.xml"/><Relationship Id="rId1" Type="http://schemas.openxmlformats.org/officeDocument/2006/relationships/vmlDrawing" Target="../drawings/vmlDrawing22.v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2.xml"/><Relationship Id="rId1" Type="http://schemas.openxmlformats.org/officeDocument/2006/relationships/vmlDrawing" Target="../drawings/vmlDrawing23.v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2.xml"/><Relationship Id="rId1" Type="http://schemas.openxmlformats.org/officeDocument/2006/relationships/vmlDrawing" Target="../drawings/vmlDrawing24.vml"/><Relationship Id="rId5" Type="http://schemas.openxmlformats.org/officeDocument/2006/relationships/image" Target="../media/image2.png"/><Relationship Id="rId4" Type="http://schemas.openxmlformats.org/officeDocument/2006/relationships/oleObject" Target="../embeddings/oleObject25.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2.xml"/><Relationship Id="rId1" Type="http://schemas.openxmlformats.org/officeDocument/2006/relationships/vmlDrawing" Target="../drawings/vmlDrawing25.v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2.xml"/><Relationship Id="rId1" Type="http://schemas.openxmlformats.org/officeDocument/2006/relationships/vmlDrawing" Target="../drawings/vmlDrawing26.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2.xml"/><Relationship Id="rId1" Type="http://schemas.openxmlformats.org/officeDocument/2006/relationships/vmlDrawing" Target="../drawings/vmlDrawing27.v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2.xml"/><Relationship Id="rId1" Type="http://schemas.openxmlformats.org/officeDocument/2006/relationships/vmlDrawing" Target="../drawings/vmlDrawing28.vml"/><Relationship Id="rId4"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2.xml"/><Relationship Id="rId1" Type="http://schemas.openxmlformats.org/officeDocument/2006/relationships/vmlDrawing" Target="../drawings/vmlDrawing29.vml"/><Relationship Id="rId4"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2.xml"/><Relationship Id="rId1" Type="http://schemas.openxmlformats.org/officeDocument/2006/relationships/vmlDrawing" Target="../drawings/vmlDrawing30.vml"/><Relationship Id="rId5" Type="http://schemas.openxmlformats.org/officeDocument/2006/relationships/image" Target="../media/image2.png"/><Relationship Id="rId4" Type="http://schemas.openxmlformats.org/officeDocument/2006/relationships/oleObject" Target="../embeddings/oleObject31.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2.xml"/><Relationship Id="rId1" Type="http://schemas.openxmlformats.org/officeDocument/2006/relationships/vmlDrawing" Target="../drawings/vmlDrawing31.vml"/><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2.xml"/><Relationship Id="rId1" Type="http://schemas.openxmlformats.org/officeDocument/2006/relationships/vmlDrawing" Target="../drawings/vmlDrawing32.vml"/><Relationship Id="rId4"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2.xml"/><Relationship Id="rId1" Type="http://schemas.openxmlformats.org/officeDocument/2006/relationships/vmlDrawing" Target="../drawings/vmlDrawing33.vml"/><Relationship Id="rId4"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2.xml"/><Relationship Id="rId1" Type="http://schemas.openxmlformats.org/officeDocument/2006/relationships/vmlDrawing" Target="../drawings/vmlDrawing3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2.xml"/><Relationship Id="rId1" Type="http://schemas.openxmlformats.org/officeDocument/2006/relationships/vmlDrawing" Target="../drawings/vmlDrawing35.vml"/><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2.xml"/><Relationship Id="rId1" Type="http://schemas.openxmlformats.org/officeDocument/2006/relationships/vmlDrawing" Target="../drawings/vmlDrawing36.vml"/><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2.xml"/><Relationship Id="rId1" Type="http://schemas.openxmlformats.org/officeDocument/2006/relationships/vmlDrawing" Target="../drawings/vmlDrawing37.vml"/><Relationship Id="rId4"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2.xml"/><Relationship Id="rId1" Type="http://schemas.openxmlformats.org/officeDocument/2006/relationships/vmlDrawing" Target="../drawings/vmlDrawing38.vml"/><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2.xml"/><Relationship Id="rId1" Type="http://schemas.openxmlformats.org/officeDocument/2006/relationships/vmlDrawing" Target="../drawings/vmlDrawing39.vml"/><Relationship Id="rId4"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2.xml"/><Relationship Id="rId1" Type="http://schemas.openxmlformats.org/officeDocument/2006/relationships/vmlDrawing" Target="../drawings/vmlDrawing40.vml"/><Relationship Id="rId4"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2.xml"/><Relationship Id="rId1" Type="http://schemas.openxmlformats.org/officeDocument/2006/relationships/vmlDrawing" Target="../drawings/vmlDrawing41.vml"/><Relationship Id="rId4"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3.xml"/><Relationship Id="rId1" Type="http://schemas.openxmlformats.org/officeDocument/2006/relationships/vmlDrawing" Target="../drawings/vmlDrawing42.vml"/><Relationship Id="rId5" Type="http://schemas.openxmlformats.org/officeDocument/2006/relationships/oleObject" Target="../embeddings/oleObject44.bin"/><Relationship Id="rId4"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3.xml"/><Relationship Id="rId1" Type="http://schemas.openxmlformats.org/officeDocument/2006/relationships/vmlDrawing" Target="../drawings/vmlDrawing43.vml"/><Relationship Id="rId4"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3.xml"/><Relationship Id="rId1" Type="http://schemas.openxmlformats.org/officeDocument/2006/relationships/vmlDrawing" Target="../drawings/vmlDrawing44.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3.xml"/><Relationship Id="rId1" Type="http://schemas.openxmlformats.org/officeDocument/2006/relationships/vmlDrawing" Target="../drawings/vmlDrawing45.vml"/><Relationship Id="rId4"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3.xml"/><Relationship Id="rId1" Type="http://schemas.openxmlformats.org/officeDocument/2006/relationships/vmlDrawing" Target="../drawings/vmlDrawing46.vml"/><Relationship Id="rId4"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3.xml"/><Relationship Id="rId1" Type="http://schemas.openxmlformats.org/officeDocument/2006/relationships/vmlDrawing" Target="../drawings/vmlDrawing47.vml"/><Relationship Id="rId4"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3.xml"/><Relationship Id="rId1" Type="http://schemas.openxmlformats.org/officeDocument/2006/relationships/vmlDrawing" Target="../drawings/vmlDrawing48.vml"/><Relationship Id="rId4"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3.xml"/><Relationship Id="rId1" Type="http://schemas.openxmlformats.org/officeDocument/2006/relationships/vmlDrawing" Target="../drawings/vmlDrawing49.vml"/><Relationship Id="rId4"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3.xml"/><Relationship Id="rId1" Type="http://schemas.openxmlformats.org/officeDocument/2006/relationships/vmlDrawing" Target="../drawings/vmlDrawing50.vml"/><Relationship Id="rId5" Type="http://schemas.openxmlformats.org/officeDocument/2006/relationships/image" Target="../media/image2.png"/><Relationship Id="rId4" Type="http://schemas.openxmlformats.org/officeDocument/2006/relationships/oleObject" Target="../embeddings/oleObject52.bin"/></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3.xml"/><Relationship Id="rId1" Type="http://schemas.openxmlformats.org/officeDocument/2006/relationships/vmlDrawing" Target="../drawings/vmlDrawing51.vml"/><Relationship Id="rId4"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3.xml"/><Relationship Id="rId1" Type="http://schemas.openxmlformats.org/officeDocument/2006/relationships/vmlDrawing" Target="../drawings/vmlDrawing52.vml"/><Relationship Id="rId4"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3.xml"/><Relationship Id="rId1" Type="http://schemas.openxmlformats.org/officeDocument/2006/relationships/vmlDrawing" Target="../drawings/vmlDrawing53.vml"/><Relationship Id="rId4" Type="http://schemas.openxmlformats.org/officeDocument/2006/relationships/image" Target="../media/image2.png"/></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3.xml"/><Relationship Id="rId1" Type="http://schemas.openxmlformats.org/officeDocument/2006/relationships/vmlDrawing" Target="../drawings/vmlDrawing54.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3.xml"/><Relationship Id="rId1" Type="http://schemas.openxmlformats.org/officeDocument/2006/relationships/vmlDrawing" Target="../drawings/vmlDrawing55.vml"/><Relationship Id="rId4"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3.xml"/><Relationship Id="rId1" Type="http://schemas.openxmlformats.org/officeDocument/2006/relationships/vmlDrawing" Target="../drawings/vmlDrawing56.vml"/><Relationship Id="rId4"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3.xml"/><Relationship Id="rId1" Type="http://schemas.openxmlformats.org/officeDocument/2006/relationships/vmlDrawing" Target="../drawings/vmlDrawing57.vml"/><Relationship Id="rId4" Type="http://schemas.openxmlformats.org/officeDocument/2006/relationships/image" Target="../media/image2.png"/></Relationships>
</file>

<file path=ppt/slideLayouts/_rels/slideLayout7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3.xml"/><Relationship Id="rId1" Type="http://schemas.openxmlformats.org/officeDocument/2006/relationships/vmlDrawing" Target="../drawings/vmlDrawing58.vml"/><Relationship Id="rId4" Type="http://schemas.openxmlformats.org/officeDocument/2006/relationships/image" Target="../media/image2.png"/></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xml"/><Relationship Id="rId1" Type="http://schemas.openxmlformats.org/officeDocument/2006/relationships/vmlDrawing" Target="../drawings/vmlDrawing60.vml"/><Relationship Id="rId5" Type="http://schemas.openxmlformats.org/officeDocument/2006/relationships/image" Target="../media/image4.emf"/><Relationship Id="rId4" Type="http://schemas.openxmlformats.org/officeDocument/2006/relationships/oleObject" Target="../embeddings/oleObject62.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xml"/><Relationship Id="rId1" Type="http://schemas.openxmlformats.org/officeDocument/2006/relationships/vmlDrawing" Target="../drawings/vmlDrawing61.vml"/><Relationship Id="rId5" Type="http://schemas.openxmlformats.org/officeDocument/2006/relationships/image" Target="../media/image4.emf"/><Relationship Id="rId4" Type="http://schemas.openxmlformats.org/officeDocument/2006/relationships/oleObject" Target="../embeddings/oleObject62.bin"/></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vmlDrawing" Target="../drawings/vmlDrawing62.vml"/><Relationship Id="rId5" Type="http://schemas.openxmlformats.org/officeDocument/2006/relationships/oleObject" Target="../embeddings/oleObject64.bin"/><Relationship Id="rId4" Type="http://schemas.openxmlformats.org/officeDocument/2006/relationships/image" Target="../media/image1.png"/></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vmlDrawing" Target="../drawings/vmlDrawing63.vml"/><Relationship Id="rId4" Type="http://schemas.openxmlformats.org/officeDocument/2006/relationships/image" Target="../media/image2.png"/></Relationships>
</file>

<file path=ppt/slideLayouts/_rels/slideLayout8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vmlDrawing" Target="../drawings/vmlDrawing64.vml"/><Relationship Id="rId4" Type="http://schemas.openxmlformats.org/officeDocument/2006/relationships/image" Target="../media/image2.png"/></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vmlDrawing" Target="../drawings/vmlDrawing65.vml"/><Relationship Id="rId4" Type="http://schemas.openxmlformats.org/officeDocument/2006/relationships/image" Target="../media/image2.png"/></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5.xml"/><Relationship Id="rId1" Type="http://schemas.openxmlformats.org/officeDocument/2006/relationships/vmlDrawing" Target="../drawings/vmlDrawing66.vml"/><Relationship Id="rId4" Type="http://schemas.openxmlformats.org/officeDocument/2006/relationships/image" Target="../media/image2.png"/></Relationships>
</file>

<file path=ppt/slideLayouts/_rels/slideLayout8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Master" Target="../slideMasters/slideMaster5.xml"/><Relationship Id="rId1" Type="http://schemas.openxmlformats.org/officeDocument/2006/relationships/vmlDrawing" Target="../drawings/vmlDrawing67.vml"/><Relationship Id="rId4"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Master" Target="../slideMasters/slideMaster5.xml"/><Relationship Id="rId1" Type="http://schemas.openxmlformats.org/officeDocument/2006/relationships/vmlDrawing" Target="../drawings/vmlDrawing68.vml"/><Relationship Id="rId4"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Master" Target="../slideMasters/slideMaster5.xml"/><Relationship Id="rId1" Type="http://schemas.openxmlformats.org/officeDocument/2006/relationships/vmlDrawing" Target="../drawings/vmlDrawing69.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5.xml"/><Relationship Id="rId1" Type="http://schemas.openxmlformats.org/officeDocument/2006/relationships/vmlDrawing" Target="../drawings/vmlDrawing70.vml"/><Relationship Id="rId5" Type="http://schemas.openxmlformats.org/officeDocument/2006/relationships/image" Target="../media/image2.png"/><Relationship Id="rId4" Type="http://schemas.openxmlformats.org/officeDocument/2006/relationships/oleObject" Target="../embeddings/oleObject72.bin"/></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Master" Target="../slideMasters/slideMaster5.xml"/><Relationship Id="rId1" Type="http://schemas.openxmlformats.org/officeDocument/2006/relationships/vmlDrawing" Target="../drawings/vmlDrawing71.vml"/><Relationship Id="rId4"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5.xml"/><Relationship Id="rId1" Type="http://schemas.openxmlformats.org/officeDocument/2006/relationships/vmlDrawing" Target="../drawings/vmlDrawing72.vml"/><Relationship Id="rId4"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Master" Target="../slideMasters/slideMaster5.xml"/><Relationship Id="rId1" Type="http://schemas.openxmlformats.org/officeDocument/2006/relationships/vmlDrawing" Target="../drawings/vmlDrawing73.v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4A82-ECAF-4EB7-BAC7-3DF944E3DE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8B6151-5F19-41FF-A5AE-1DADCD4EF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91B9BB-3A7F-4AA7-8F36-AE8152A4EF5F}"/>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5" name="Footer Placeholder 4">
            <a:extLst>
              <a:ext uri="{FF2B5EF4-FFF2-40B4-BE49-F238E27FC236}">
                <a16:creationId xmlns:a16="http://schemas.microsoft.com/office/drawing/2014/main" id="{3F8000BF-4459-4DDC-A09C-CB33AF182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96F21-62B0-4FBE-AB70-817AC134B5B5}"/>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399953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2C9E-FDCF-4AE3-AD78-11149B1CC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09D3DD-CE08-48AF-8D88-116CAAA743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90E0C-15F9-4BAC-9597-A2F221E920AD}"/>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5" name="Footer Placeholder 4">
            <a:extLst>
              <a:ext uri="{FF2B5EF4-FFF2-40B4-BE49-F238E27FC236}">
                <a16:creationId xmlns:a16="http://schemas.microsoft.com/office/drawing/2014/main" id="{8F4AF8F9-F564-4471-996D-39262FB97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83356-8531-4D0E-A17E-B769BD60D0F2}"/>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417657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D0A2C7-B20C-4076-9486-0F8CAFEBB0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9FB64D-ADF6-4277-B1E7-D5992EF267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E20A5-5A9B-4AD7-880C-172305D41EEE}"/>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5" name="Footer Placeholder 4">
            <a:extLst>
              <a:ext uri="{FF2B5EF4-FFF2-40B4-BE49-F238E27FC236}">
                <a16:creationId xmlns:a16="http://schemas.microsoft.com/office/drawing/2014/main" id="{4BA5AE48-3145-4BD9-B474-B15153363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EBECF-5453-4713-8948-A518AF412E2A}"/>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1041973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s with sub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609600" y="1092200"/>
            <a:ext cx="10972801" cy="4673600"/>
          </a:xfrm>
          <a:prstGeom prst="rect">
            <a:avLst/>
          </a:prstGeom>
        </p:spPr>
        <p:txBody>
          <a:bodyPr/>
          <a:lstStyle>
            <a:lvl1pPr marL="457220" indent="-457220">
              <a:spcBef>
                <a:spcPts val="800"/>
              </a:spcBef>
              <a:spcAft>
                <a:spcPts val="800"/>
              </a:spcAft>
              <a:buFont typeface="Arial" panose="020B0604020202020204" pitchFamily="34" charset="0"/>
              <a:buChar char="•"/>
              <a:defRPr sz="2400" baseline="0">
                <a:solidFill>
                  <a:srgbClr val="006666"/>
                </a:solidFill>
                <a:latin typeface="Segoe UI" panose="020B0502040204020203" pitchFamily="34" charset="0"/>
                <a:ea typeface="Segoe UI" panose="020B0502040204020203" pitchFamily="34" charset="0"/>
                <a:cs typeface="Segoe UI" panose="020B0502040204020203" pitchFamily="34" charset="0"/>
              </a:defRPr>
            </a:lvl1pPr>
            <a:lvl2pPr>
              <a:spcBef>
                <a:spcPts val="400"/>
              </a:spcBef>
              <a:spcAft>
                <a:spcPts val="400"/>
              </a:spcAft>
              <a:defRPr sz="1866">
                <a:solidFill>
                  <a:srgbClr val="006666"/>
                </a:solidFill>
                <a:latin typeface="Segoe UI Light" panose="020B0502040204020203" pitchFamily="34" charset="0"/>
                <a:cs typeface="Segoe UI Light" panose="020B0502040204020203" pitchFamily="34" charset="0"/>
              </a:defRPr>
            </a:lvl2pPr>
            <a:lvl3pPr marL="1219251" indent="0">
              <a:buNone/>
              <a:defRPr/>
            </a:lvl3pPr>
          </a:lstStyle>
          <a:p>
            <a:pPr lvl="0"/>
            <a:r>
              <a:rPr lang="en-US" dirty="0"/>
              <a:t>Text First level 1</a:t>
            </a:r>
          </a:p>
          <a:p>
            <a:pPr lvl="1"/>
            <a:r>
              <a:rPr lang="en-US" dirty="0"/>
              <a:t>Text second level 1</a:t>
            </a:r>
          </a:p>
          <a:p>
            <a:pPr lvl="1"/>
            <a:r>
              <a:rPr lang="en-US" dirty="0"/>
              <a:t>Text second level 2</a:t>
            </a:r>
          </a:p>
          <a:p>
            <a:pPr lvl="0"/>
            <a:r>
              <a:rPr lang="en-US" dirty="0"/>
              <a:t>Text First level 2</a:t>
            </a:r>
          </a:p>
          <a:p>
            <a:pPr lvl="1"/>
            <a:r>
              <a:rPr lang="en-US" dirty="0"/>
              <a:t>Text second level 1</a:t>
            </a:r>
          </a:p>
          <a:p>
            <a:pPr lvl="1"/>
            <a:r>
              <a:rPr lang="en-US" dirty="0"/>
              <a:t>Text second level 2</a:t>
            </a:r>
          </a:p>
          <a:p>
            <a:pPr lvl="1"/>
            <a:endParaRPr lang="en-US" dirty="0"/>
          </a:p>
        </p:txBody>
      </p:sp>
      <p:sp>
        <p:nvSpPr>
          <p:cNvPr id="11" name="Text Placeholder 3"/>
          <p:cNvSpPr>
            <a:spLocks noGrp="1"/>
          </p:cNvSpPr>
          <p:nvPr>
            <p:ph type="body" sz="quarter" idx="11" hasCustomPrompt="1"/>
          </p:nvPr>
        </p:nvSpPr>
        <p:spPr>
          <a:xfrm>
            <a:off x="609600" y="177800"/>
            <a:ext cx="10972801" cy="914400"/>
          </a:xfrm>
          <a:prstGeom prst="rect">
            <a:avLst/>
          </a:prstGeom>
        </p:spPr>
        <p:txBody>
          <a:bodyPr anchor="ctr"/>
          <a:lstStyle>
            <a:lvl1pPr marL="0" indent="0" algn="ctr">
              <a:buNone/>
              <a:defRPr sz="2934" spc="-133" baseline="0">
                <a:solidFill>
                  <a:srgbClr val="800000"/>
                </a:solidFill>
                <a:latin typeface="Segoe UI Semibold" panose="020B0702040204020203" pitchFamily="34" charset="0"/>
                <a:cs typeface="Segoe UI Semibold" panose="020B0702040204020203" pitchFamily="34" charset="0"/>
              </a:defRPr>
            </a:lvl1pPr>
          </a:lstStyle>
          <a:p>
            <a:pPr lvl="0"/>
            <a:r>
              <a:rPr lang="en-US" dirty="0"/>
              <a:t>What is the key takeaway from the slide?</a:t>
            </a:r>
          </a:p>
        </p:txBody>
      </p:sp>
    </p:spTree>
    <p:extLst>
      <p:ext uri="{BB962C8B-B14F-4D97-AF65-F5344CB8AC3E}">
        <p14:creationId xmlns:p14="http://schemas.microsoft.com/office/powerpoint/2010/main" val="39549252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1" y="3492501"/>
            <a:ext cx="12192000" cy="3382963"/>
          </a:xfrm>
          <a:prstGeom prst="rect">
            <a:avLst/>
          </a:prstGeom>
          <a:solidFill>
            <a:srgbClr val="800000"/>
          </a:solidFill>
          <a:ln w="9525">
            <a:noFill/>
            <a:miter lim="800000"/>
            <a:headEnd/>
            <a:tailEnd/>
          </a:ln>
          <a:effectLst/>
        </p:spPr>
        <p:txBody>
          <a:bodyPr wrap="none" anchor="ctr"/>
          <a:lstStyle/>
          <a:p>
            <a:endParaRPr lang="en-US" sz="1800" dirty="0"/>
          </a:p>
        </p:txBody>
      </p:sp>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800" dirty="0"/>
          </a:p>
        </p:txBody>
      </p:sp>
      <p:graphicFrame>
        <p:nvGraphicFramePr>
          <p:cNvPr id="7" name="Object 9"/>
          <p:cNvGraphicFramePr>
            <a:graphicFrameLocks noChangeAspect="1"/>
          </p:cNvGraphicFramePr>
          <p:nvPr/>
        </p:nvGraphicFramePr>
        <p:xfrm>
          <a:off x="2425501" y="1058864"/>
          <a:ext cx="1336859" cy="1285875"/>
        </p:xfrm>
        <a:graphic>
          <a:graphicData uri="http://schemas.openxmlformats.org/presentationml/2006/ole">
            <mc:AlternateContent xmlns:mc="http://schemas.openxmlformats.org/markup-compatibility/2006">
              <mc:Choice xmlns:v="urn:schemas-microsoft-com:vml" Requires="v">
                <p:oleObj spid="_x0000_s1034" r:id="rId3" imgW="1085714" imgH="1286055" progId="PBrush">
                  <p:embed/>
                </p:oleObj>
              </mc:Choice>
              <mc:Fallback>
                <p:oleObj r:id="rId3" imgW="1085714" imgH="1286055" progId="PBrush">
                  <p:embed/>
                  <p:pic>
                    <p:nvPicPr>
                      <p:cNvPr id="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501" y="1058864"/>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4536890"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420625"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2305161" y="2467429"/>
            <a:ext cx="8443322"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4430790" y="5108573"/>
            <a:ext cx="3289377"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1031964" y="6045652"/>
            <a:ext cx="10100714"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2306277" y="2971800"/>
            <a:ext cx="8443322"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1" y="3492501"/>
            <a:ext cx="12192000" cy="3382963"/>
          </a:xfrm>
          <a:prstGeom prst="rect">
            <a:avLst/>
          </a:prstGeom>
          <a:solidFill>
            <a:srgbClr val="800000"/>
          </a:solidFill>
          <a:ln w="9525">
            <a:noFill/>
            <a:miter lim="800000"/>
            <a:headEnd/>
            <a:tailEnd/>
          </a:ln>
          <a:effectLst/>
        </p:spPr>
        <p:txBody>
          <a:bodyPr wrap="none" anchor="ctr"/>
          <a:lstStyle/>
          <a:p>
            <a:endParaRPr lang="en-US" sz="1800" dirty="0"/>
          </a:p>
        </p:txBody>
      </p:sp>
      <p:sp>
        <p:nvSpPr>
          <p:cNvPr id="16" name="Line 6"/>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800" dirty="0"/>
          </a:p>
        </p:txBody>
      </p:sp>
      <p:graphicFrame>
        <p:nvGraphicFramePr>
          <p:cNvPr id="17" name="Object 9"/>
          <p:cNvGraphicFramePr>
            <a:graphicFrameLocks noChangeAspect="1"/>
          </p:cNvGraphicFramePr>
          <p:nvPr userDrawn="1"/>
        </p:nvGraphicFramePr>
        <p:xfrm>
          <a:off x="2425501" y="1058864"/>
          <a:ext cx="1336859" cy="1285875"/>
        </p:xfrm>
        <a:graphic>
          <a:graphicData uri="http://schemas.openxmlformats.org/presentationml/2006/ole">
            <mc:AlternateContent xmlns:mc="http://schemas.openxmlformats.org/markup-compatibility/2006">
              <mc:Choice xmlns:v="urn:schemas-microsoft-com:vml" Requires="v">
                <p:oleObj spid="_x0000_s1035" r:id="rId5" imgW="1085714" imgH="1286055" progId="PBrush">
                  <p:embed/>
                </p:oleObj>
              </mc:Choice>
              <mc:Fallback>
                <p:oleObj r:id="rId5" imgW="1085714" imgH="1286055" progId="PBrush">
                  <p:embed/>
                  <p:pic>
                    <p:nvPicPr>
                      <p:cNvPr id="1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501" y="1058864"/>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4536890"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420625"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1031964" y="6045652"/>
            <a:ext cx="10100714"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991033" y="3556000"/>
            <a:ext cx="4190389"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5118764" y="3951288"/>
            <a:ext cx="1913428" cy="0"/>
          </a:xfrm>
          <a:prstGeom prst="line">
            <a:avLst/>
          </a:prstGeom>
          <a:noFill/>
          <a:ln w="38100">
            <a:solidFill>
              <a:schemeClr val="bg1"/>
            </a:solidFill>
            <a:round/>
            <a:headEnd/>
            <a:tailEnd/>
          </a:ln>
        </p:spPr>
      </p:cxnSp>
    </p:spTree>
    <p:extLst>
      <p:ext uri="{BB962C8B-B14F-4D97-AF65-F5344CB8AC3E}">
        <p14:creationId xmlns:p14="http://schemas.microsoft.com/office/powerpoint/2010/main" val="1951601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2054" r:id="rId3" imgW="971686" imgH="895238" progId="PBrush">
                  <p:embed/>
                </p:oleObj>
              </mc:Choice>
              <mc:Fallback>
                <p:oleObj r:id="rId3" imgW="971686" imgH="895238" progId="PBrush">
                  <p:embed/>
                  <p:pic>
                    <p:nvPicPr>
                      <p:cNvPr id="111821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1110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800" dirty="0"/>
          </a:p>
        </p:txBody>
      </p:sp>
      <p:sp>
        <p:nvSpPr>
          <p:cNvPr id="10" name="Text Box 5"/>
          <p:cNvSpPr txBox="1">
            <a:spLocks noChangeArrowheads="1"/>
          </p:cNvSpPr>
          <p:nvPr/>
        </p:nvSpPr>
        <p:spPr bwMode="auto">
          <a:xfrm>
            <a:off x="11751428"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11751428"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3078" r:id="rId3" imgW="971686" imgH="895238" progId="PBrush">
                  <p:embed/>
                </p:oleObj>
              </mc:Choice>
              <mc:Fallback>
                <p:oleObj r:id="rId3" imgW="971686" imgH="895238" progId="PBrush">
                  <p:embed/>
                  <p:pic>
                    <p:nvPicPr>
                      <p:cNvPr id="111923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225155" y="6492241"/>
            <a:ext cx="2251552"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extLst>
      <p:ext uri="{BB962C8B-B14F-4D97-AF65-F5344CB8AC3E}">
        <p14:creationId xmlns:p14="http://schemas.microsoft.com/office/powerpoint/2010/main" val="2648133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4102" r:id="rId3" imgW="971686" imgH="895238" progId="PBrush">
                  <p:embed/>
                </p:oleObj>
              </mc:Choice>
              <mc:Fallback>
                <p:oleObj r:id="rId3" imgW="971686" imgH="895238" progId="PBrush">
                  <p:embed/>
                  <p:pic>
                    <p:nvPicPr>
                      <p:cNvPr id="112025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5798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795471" y="1381125"/>
            <a:ext cx="530053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30" y="1381125"/>
            <a:ext cx="530053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112128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126" r:id="rId3" imgW="971686" imgH="895238" progId="PBrush">
                  <p:embed/>
                </p:oleObj>
              </mc:Choice>
              <mc:Fallback>
                <p:oleObj r:id="rId3" imgW="971686" imgH="895238" progId="PBrush">
                  <p:embed/>
                  <p:pic>
                    <p:nvPicPr>
                      <p:cNvPr id="112128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1132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6" y="1371337"/>
            <a:ext cx="5386526"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6" y="2174875"/>
            <a:ext cx="5386526"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8" y="381000"/>
            <a:ext cx="11062315"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6150" r:id="rId3" imgW="971686" imgH="895238" progId="PBrush">
                  <p:embed/>
                </p:oleObj>
              </mc:Choice>
              <mc:Fallback>
                <p:oleObj r:id="rId3" imgW="971686" imgH="895238" progId="PBrush">
                  <p:embed/>
                  <p:pic>
                    <p:nvPicPr>
                      <p:cNvPr id="1122306"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7984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7174" r:id="rId3" imgW="971686" imgH="895238" progId="PBrush">
                  <p:embed/>
                </p:oleObj>
              </mc:Choice>
              <mc:Fallback>
                <p:oleObj r:id="rId3" imgW="971686" imgH="895238" progId="PBrush">
                  <p:embed/>
                  <p:pic>
                    <p:nvPicPr>
                      <p:cNvPr id="112333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379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9B55-FECA-46BA-B69A-4ED7069EC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D7FA8-B1A6-4097-973C-79BF59592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1DB92-EA7C-42B7-9C57-8DACEB27904C}"/>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5" name="Footer Placeholder 4">
            <a:extLst>
              <a:ext uri="{FF2B5EF4-FFF2-40B4-BE49-F238E27FC236}">
                <a16:creationId xmlns:a16="http://schemas.microsoft.com/office/drawing/2014/main" id="{6DFB5DE9-B8D6-4B06-A1F8-640EFD348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DEAB2-174C-4267-9831-B3E319B7803E}"/>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478244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8198"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6"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Facts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6"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extLst>
      <p:ext uri="{BB962C8B-B14F-4D97-AF65-F5344CB8AC3E}">
        <p14:creationId xmlns:p14="http://schemas.microsoft.com/office/powerpoint/2010/main" val="3684002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4440562" y="3556001"/>
            <a:ext cx="329915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02"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2" y="2540000"/>
            <a:ext cx="3424236"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8208134"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5" y="2540000"/>
            <a:ext cx="3424236" cy="2933700"/>
          </a:xfrm>
        </p:spPr>
        <p:txBody>
          <a:bodyPr>
            <a:noAutofit/>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7805382"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4159118"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marL="112578" marR="112578"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76400"/>
            <a:ext cx="3846402"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5931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5960794" y="36091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4159118"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marL="112578" marR="112578"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4902200"/>
            <a:ext cx="3846402" cy="1447800"/>
          </a:xfrm>
        </p:spPr>
        <p:txBody>
          <a:bodyPr>
            <a:noAutofit/>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9222" r:id="rId4" imgW="971686" imgH="895238" progId="PBrush">
                  <p:embed/>
                </p:oleObj>
              </mc:Choice>
              <mc:Fallback>
                <p:oleObj r:id="rId4" imgW="971686" imgH="895238" progId="PBrush">
                  <p:embed/>
                  <p:pic>
                    <p:nvPicPr>
                      <p:cNvPr id="112845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8908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0246" r:id="rId3" imgW="971686" imgH="895238" progId="PBrush">
                  <p:embed/>
                </p:oleObj>
              </mc:Choice>
              <mc:Fallback>
                <p:oleObj r:id="rId3" imgW="971686" imgH="895238" progId="PBrush">
                  <p:embed/>
                  <p:pic>
                    <p:nvPicPr>
                      <p:cNvPr id="1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562888" y="1282762"/>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12" name="Rounded Rectangle 11"/>
          <p:cNvSpPr/>
          <p:nvPr/>
        </p:nvSpPr>
        <p:spPr>
          <a:xfrm>
            <a:off x="682472" y="1379891"/>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Who is the end consumer?</a:t>
            </a:r>
            <a:endParaRPr lang="en-US" sz="1400" b="1" dirty="0">
              <a:solidFill>
                <a:schemeClr val="bg1"/>
              </a:solidFill>
              <a:latin typeface="+mn-lt"/>
              <a:ea typeface="+mn-ea"/>
              <a:cs typeface="+mn-cs"/>
            </a:endParaRPr>
          </a:p>
        </p:txBody>
      </p:sp>
      <p:sp>
        <p:nvSpPr>
          <p:cNvPr id="16" name="Freeform 15"/>
          <p:cNvSpPr/>
          <p:nvPr/>
        </p:nvSpPr>
        <p:spPr>
          <a:xfrm>
            <a:off x="562888" y="235119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1" name="Rounded Rectangle 20"/>
          <p:cNvSpPr/>
          <p:nvPr/>
        </p:nvSpPr>
        <p:spPr>
          <a:xfrm>
            <a:off x="682472" y="2448325"/>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is the business question?</a:t>
            </a:r>
            <a:endParaRPr lang="en-US" sz="1400" b="1" dirty="0">
              <a:solidFill>
                <a:schemeClr val="bg1"/>
              </a:solidFill>
              <a:latin typeface="+mn-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682472" y="3516759"/>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a:t>What triggered the question?</a:t>
            </a:r>
          </a:p>
        </p:txBody>
      </p:sp>
      <p:sp>
        <p:nvSpPr>
          <p:cNvPr id="24" name="Freeform 23"/>
          <p:cNvSpPr/>
          <p:nvPr/>
        </p:nvSpPr>
        <p:spPr>
          <a:xfrm>
            <a:off x="562888" y="4488064"/>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682472" y="4585193"/>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intend to do with the output?</a:t>
            </a:r>
            <a:endParaRPr lang="en-US" sz="1400" b="1" dirty="0">
              <a:solidFill>
                <a:schemeClr val="bg1"/>
              </a:solidFill>
              <a:latin typeface="+mn-lt"/>
              <a:ea typeface="+mn-ea"/>
              <a:cs typeface="+mn-cs"/>
            </a:endParaRPr>
          </a:p>
        </p:txBody>
      </p:sp>
      <p:sp>
        <p:nvSpPr>
          <p:cNvPr id="26" name="Freeform 25"/>
          <p:cNvSpPr/>
          <p:nvPr/>
        </p:nvSpPr>
        <p:spPr>
          <a:xfrm>
            <a:off x="562888" y="555649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7" name="Rounded Rectangle 26"/>
          <p:cNvSpPr/>
          <p:nvPr/>
        </p:nvSpPr>
        <p:spPr>
          <a:xfrm>
            <a:off x="682472" y="5653627"/>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‘expect’ as the outcomes?</a:t>
            </a:r>
            <a:endParaRPr lang="en-US" sz="1400"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923352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1270" r:id="rId3" imgW="971686" imgH="895238" progId="PBrush">
                  <p:embed/>
                </p:oleObj>
              </mc:Choice>
              <mc:Fallback>
                <p:oleObj r:id="rId3" imgW="971686" imgH="895238" progId="PBrush">
                  <p:embed/>
                  <p:pic>
                    <p:nvPicPr>
                      <p:cNvPr id="1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609796" y="1566331"/>
            <a:ext cx="10638585"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4" name="TextBox 33"/>
          <p:cNvSpPr txBox="1"/>
          <p:nvPr userDrawn="1"/>
        </p:nvSpPr>
        <p:spPr>
          <a:xfrm>
            <a:off x="609796" y="5524500"/>
            <a:ext cx="10638585"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5" name="Text Placeholder 14"/>
          <p:cNvSpPr>
            <a:spLocks noGrp="1"/>
          </p:cNvSpPr>
          <p:nvPr>
            <p:ph type="body" sz="quarter" idx="17" hasCustomPrompt="1"/>
          </p:nvPr>
        </p:nvSpPr>
        <p:spPr>
          <a:xfrm>
            <a:off x="609795" y="5524500"/>
            <a:ext cx="10616070"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609796" y="2662764"/>
            <a:ext cx="5216096"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609795" y="1566331"/>
            <a:ext cx="10616070"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38" name="Rounded Rectangle 37"/>
          <p:cNvSpPr/>
          <p:nvPr userDrawn="1"/>
        </p:nvSpPr>
        <p:spPr bwMode="auto">
          <a:xfrm>
            <a:off x="726673"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39" name="Rounded Rectangle 38"/>
          <p:cNvSpPr/>
          <p:nvPr userDrawn="1"/>
        </p:nvSpPr>
        <p:spPr bwMode="auto">
          <a:xfrm>
            <a:off x="726673"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40" name="Rounded Rectangle 39"/>
          <p:cNvSpPr/>
          <p:nvPr userDrawn="1"/>
        </p:nvSpPr>
        <p:spPr bwMode="auto">
          <a:xfrm>
            <a:off x="726673"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41" name="TextBox 40"/>
          <p:cNvSpPr txBox="1"/>
          <p:nvPr userDrawn="1"/>
        </p:nvSpPr>
        <p:spPr>
          <a:xfrm>
            <a:off x="6026030" y="2662763"/>
            <a:ext cx="5216096"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42" name="Text Placeholder 14"/>
          <p:cNvSpPr>
            <a:spLocks noGrp="1"/>
          </p:cNvSpPr>
          <p:nvPr>
            <p:ph type="body" sz="quarter" idx="18" hasCustomPrompt="1"/>
          </p:nvPr>
        </p:nvSpPr>
        <p:spPr>
          <a:xfrm>
            <a:off x="6026030" y="2662764"/>
            <a:ext cx="5216096"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6142907"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3788558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2294" r:id="rId3" imgW="971686" imgH="895238" progId="PBrush">
                  <p:embed/>
                </p:oleObj>
              </mc:Choice>
              <mc:Fallback>
                <p:oleObj r:id="rId3" imgW="971686" imgH="895238" progId="PBrush">
                  <p:embed/>
                  <p:pic>
                    <p:nvPicPr>
                      <p:cNvPr id="1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7" name="TextBox 16"/>
          <p:cNvSpPr txBox="1"/>
          <p:nvPr userDrawn="1"/>
        </p:nvSpPr>
        <p:spPr>
          <a:xfrm>
            <a:off x="609796" y="5067300"/>
            <a:ext cx="10638585"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8" name="Text Placeholder 14"/>
          <p:cNvSpPr>
            <a:spLocks noGrp="1"/>
          </p:cNvSpPr>
          <p:nvPr>
            <p:ph type="body" sz="quarter" idx="17" hasCustomPrompt="1"/>
          </p:nvPr>
        </p:nvSpPr>
        <p:spPr>
          <a:xfrm>
            <a:off x="609795" y="5067300"/>
            <a:ext cx="10616070"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609796" y="1646764"/>
            <a:ext cx="5216096"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726673"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21" name="Rounded Rectangle 20"/>
          <p:cNvSpPr/>
          <p:nvPr userDrawn="1"/>
        </p:nvSpPr>
        <p:spPr bwMode="auto">
          <a:xfrm>
            <a:off x="726673"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22" name="TextBox 21"/>
          <p:cNvSpPr txBox="1"/>
          <p:nvPr userDrawn="1"/>
        </p:nvSpPr>
        <p:spPr>
          <a:xfrm>
            <a:off x="6026030" y="1646763"/>
            <a:ext cx="5216096"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23" name="Text Placeholder 14"/>
          <p:cNvSpPr>
            <a:spLocks noGrp="1"/>
          </p:cNvSpPr>
          <p:nvPr>
            <p:ph type="body" sz="quarter" idx="18" hasCustomPrompt="1"/>
          </p:nvPr>
        </p:nvSpPr>
        <p:spPr>
          <a:xfrm>
            <a:off x="6026030" y="1646764"/>
            <a:ext cx="5216096"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6142907"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454098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3318"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922540048"/>
              </p:ext>
            </p:extLst>
          </p:nvPr>
        </p:nvGraphicFramePr>
        <p:xfrm>
          <a:off x="546596"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Background</a:t>
                      </a:r>
                    </a:p>
                  </a:txBody>
                  <a:tcPr marL="112578" marR="112578"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3288182978"/>
              </p:ext>
            </p:extLst>
          </p:nvPr>
        </p:nvGraphicFramePr>
        <p:xfrm>
          <a:off x="546596"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Objectives</a:t>
                      </a:r>
                    </a:p>
                  </a:txBody>
                  <a:tcPr marL="112578" marR="112578"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1013165436"/>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Approach</a:t>
                      </a:r>
                    </a:p>
                  </a:txBody>
                  <a:tcPr marL="112578" marR="112578"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5945896"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3225733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4342"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55068151"/>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marL="112578" marR="112578"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5945896"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105897073"/>
              </p:ext>
            </p:extLst>
          </p:nvPr>
        </p:nvGraphicFramePr>
        <p:xfrm>
          <a:off x="546596"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Findings</a:t>
                      </a:r>
                    </a:p>
                  </a:txBody>
                  <a:tcPr marL="112578" marR="112578"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3707437095"/>
              </p:ext>
            </p:extLst>
          </p:nvPr>
        </p:nvGraphicFramePr>
        <p:xfrm>
          <a:off x="546596"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marL="112578" marR="112578"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5945896"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3480207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5366" r:id="rId3" imgW="971686" imgH="895238" progId="PBrush">
                  <p:embed/>
                </p:oleObj>
              </mc:Choice>
              <mc:Fallback>
                <p:oleObj r:id="rId3" imgW="971686" imgH="895238" progId="PBrush">
                  <p:embed/>
                  <p:pic>
                    <p:nvPicPr>
                      <p:cNvPr id="113049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877674"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Rounded Rectangle 24"/>
          <p:cNvSpPr/>
          <p:nvPr userDrawn="1"/>
        </p:nvSpPr>
        <p:spPr bwMode="auto">
          <a:xfrm>
            <a:off x="3877674"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Chevron 26"/>
          <p:cNvSpPr/>
          <p:nvPr userDrawn="1"/>
        </p:nvSpPr>
        <p:spPr bwMode="auto">
          <a:xfrm rot="5400000">
            <a:off x="1678271" y="153665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766153" y="1557020"/>
            <a:ext cx="2814441" cy="640080"/>
          </a:xfrm>
        </p:spPr>
        <p:txBody>
          <a:bodyPr anchor="ctr"/>
          <a:lstStyle>
            <a:lvl1pPr marL="0" indent="0" algn="ctr">
              <a:buNone/>
              <a:defRPr sz="1400"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766153" y="2608582"/>
            <a:ext cx="2814441" cy="640080"/>
          </a:xfrm>
        </p:spPr>
        <p:txBody>
          <a:bodyPr anchor="ctr"/>
          <a:lstStyle>
            <a:lvl1pPr marL="0" indent="0" algn="ctr">
              <a:buNone/>
              <a:defRPr sz="1400" b="1" baseline="0">
                <a:solidFill>
                  <a:schemeClr val="bg1"/>
                </a:solidFill>
              </a:defRPr>
            </a:lvl1pPr>
          </a:lstStyle>
          <a:p>
            <a:pPr lvl="0"/>
            <a:r>
              <a:rPr lang="en-US" dirty="0"/>
              <a:t>Add step 2</a:t>
            </a:r>
          </a:p>
        </p:txBody>
      </p:sp>
      <p:sp>
        <p:nvSpPr>
          <p:cNvPr id="30" name="Rounded Rectangle 29"/>
          <p:cNvSpPr/>
          <p:nvPr userDrawn="1"/>
        </p:nvSpPr>
        <p:spPr bwMode="auto">
          <a:xfrm>
            <a:off x="3877674"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678271" y="2588208"/>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3" y="3660144"/>
            <a:ext cx="2814441" cy="640080"/>
          </a:xfrm>
        </p:spPr>
        <p:txBody>
          <a:bodyPr anchor="ctr"/>
          <a:lstStyle>
            <a:lvl1pPr marL="0" indent="0" algn="ctr">
              <a:buNone/>
              <a:defRPr sz="1400" b="1">
                <a:solidFill>
                  <a:schemeClr val="bg1"/>
                </a:solidFill>
              </a:defRPr>
            </a:lvl1pPr>
          </a:lstStyle>
          <a:p>
            <a:pPr lvl="0"/>
            <a:r>
              <a:rPr lang="en-US" dirty="0"/>
              <a:t>Add step 3</a:t>
            </a:r>
          </a:p>
        </p:txBody>
      </p:sp>
      <p:sp>
        <p:nvSpPr>
          <p:cNvPr id="38" name="Chevron 37"/>
          <p:cNvSpPr/>
          <p:nvPr userDrawn="1"/>
        </p:nvSpPr>
        <p:spPr bwMode="auto">
          <a:xfrm rot="5400000">
            <a:off x="1678271" y="3639760"/>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3" y="4711707"/>
            <a:ext cx="2814441" cy="640080"/>
          </a:xfrm>
        </p:spPr>
        <p:txBody>
          <a:bodyPr anchor="ctr"/>
          <a:lstStyle>
            <a:lvl1pPr marL="0" indent="0" algn="ctr">
              <a:buNone/>
              <a:defRPr sz="1400" b="1">
                <a:solidFill>
                  <a:schemeClr val="bg1"/>
                </a:solidFill>
              </a:defRPr>
            </a:lvl1pPr>
          </a:lstStyle>
          <a:p>
            <a:pPr lvl="0"/>
            <a:r>
              <a:rPr lang="en-US" dirty="0"/>
              <a:t>Add step 4</a:t>
            </a:r>
          </a:p>
        </p:txBody>
      </p:sp>
      <p:sp>
        <p:nvSpPr>
          <p:cNvPr id="42" name="Rounded Rectangle 41"/>
          <p:cNvSpPr/>
          <p:nvPr userDrawn="1"/>
        </p:nvSpPr>
        <p:spPr bwMode="auto">
          <a:xfrm>
            <a:off x="3877674"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Tree>
    <p:extLst>
      <p:ext uri="{BB962C8B-B14F-4D97-AF65-F5344CB8AC3E}">
        <p14:creationId xmlns:p14="http://schemas.microsoft.com/office/powerpoint/2010/main" val="2343619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4"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877674"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541111" y="204462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3" y="1645917"/>
            <a:ext cx="2814441" cy="640080"/>
          </a:xfrm>
        </p:spPr>
        <p:txBody>
          <a:bodyPr anchor="ctr">
            <a:noAutofit/>
          </a:bodyPr>
          <a:lstStyle>
            <a:lvl1pPr marL="0" indent="0"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3" y="3086085"/>
            <a:ext cx="2814441" cy="640080"/>
          </a:xfrm>
        </p:spPr>
        <p:txBody>
          <a:bodyPr anchor="ctr">
            <a:noAutofit/>
          </a:bodyPr>
          <a:lstStyle>
            <a:lvl1pPr marL="0" indent="0" algn="ctr">
              <a:buNone/>
              <a:defRPr sz="1400" b="1">
                <a:solidFill>
                  <a:schemeClr val="bg1"/>
                </a:solidFill>
              </a:defRPr>
            </a:lvl1pPr>
          </a:lstStyle>
          <a:p>
            <a:pPr lvl="0"/>
            <a:r>
              <a:rPr lang="en-US" dirty="0"/>
              <a:t>Add step 2</a:t>
            </a:r>
          </a:p>
        </p:txBody>
      </p:sp>
      <p:sp>
        <p:nvSpPr>
          <p:cNvPr id="14" name="Rounded Rectangle 13"/>
          <p:cNvSpPr/>
          <p:nvPr userDrawn="1"/>
        </p:nvSpPr>
        <p:spPr bwMode="auto">
          <a:xfrm>
            <a:off x="3877674"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6390" r:id="rId3" imgW="971686" imgH="895238" progId="PBrush">
                  <p:embed/>
                </p:oleObj>
              </mc:Choice>
              <mc:Fallback>
                <p:oleObj r:id="rId3" imgW="971686" imgH="895238" progId="PBrush">
                  <p:embed/>
                  <p:pic>
                    <p:nvPicPr>
                      <p:cNvPr id="112947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541111" y="3484797"/>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3" y="4526254"/>
            <a:ext cx="2814441" cy="640080"/>
          </a:xfrm>
        </p:spPr>
        <p:txBody>
          <a:bodyPr anchor="ctr">
            <a:noAutofit/>
          </a:bodyPr>
          <a:lstStyle>
            <a:lvl1pPr marL="0" indent="0" algn="ctr">
              <a:buNone/>
              <a:defRPr sz="1400" b="1">
                <a:solidFill>
                  <a:schemeClr val="bg1"/>
                </a:solidFill>
              </a:defRPr>
            </a:lvl1pPr>
          </a:lstStyle>
          <a:p>
            <a:pPr lvl="0"/>
            <a:r>
              <a:rPr lang="en-US" dirty="0"/>
              <a:t>Add step 3</a:t>
            </a:r>
          </a:p>
        </p:txBody>
      </p:sp>
    </p:spTree>
    <p:extLst>
      <p:ext uri="{BB962C8B-B14F-4D97-AF65-F5344CB8AC3E}">
        <p14:creationId xmlns:p14="http://schemas.microsoft.com/office/powerpoint/2010/main" val="1746271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88" y="1371600"/>
            <a:ext cx="2720626"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3319997" y="13716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6077106" y="13716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a:off x="8834216" y="13716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53161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451100"/>
            <a:ext cx="2658083" cy="300771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1"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7" y="2451100"/>
            <a:ext cx="2658083" cy="300771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6"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2" y="2451100"/>
            <a:ext cx="2658083" cy="300771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2"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8" y="2451100"/>
            <a:ext cx="2658083" cy="300771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604699" y="1409700"/>
            <a:ext cx="2138975" cy="800100"/>
          </a:xfrm>
        </p:spPr>
        <p:txBody>
          <a:bodyPr anchor="ctr"/>
          <a:lstStyle>
            <a:lvl1pPr marL="0" indent="0"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842377" y="1409700"/>
            <a:ext cx="2138975" cy="800100"/>
          </a:xfrm>
        </p:spPr>
        <p:txBody>
          <a:bodyPr anchor="ctr"/>
          <a:lstStyle>
            <a:lvl1pPr marL="0" indent="0"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129341" y="1409700"/>
            <a:ext cx="2138975" cy="800100"/>
          </a:xfrm>
        </p:spPr>
        <p:txBody>
          <a:bodyPr anchor="ctr"/>
          <a:lstStyle>
            <a:lvl1pPr marL="0" indent="0"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367020" y="1409700"/>
            <a:ext cx="2138975" cy="800100"/>
          </a:xfrm>
        </p:spPr>
        <p:txBody>
          <a:bodyPr anchor="ctr"/>
          <a:lstStyle>
            <a:lvl1pPr marL="0" indent="0"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7414" r:id="rId3" imgW="971686" imgH="895238" progId="PBrush">
                  <p:embed/>
                </p:oleObj>
              </mc:Choice>
              <mc:Fallback>
                <p:oleObj r:id="rId3" imgW="971686" imgH="895238" progId="PBrush">
                  <p:embed/>
                  <p:pic>
                    <p:nvPicPr>
                      <p:cNvPr id="113152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696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F1A1-0143-49E6-8D7C-49A4CD9AD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27100E-451A-44A7-BF17-4E69E153A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B6B84-EA15-47E7-8DE8-2CF418DB1118}"/>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5" name="Footer Placeholder 4">
            <a:extLst>
              <a:ext uri="{FF2B5EF4-FFF2-40B4-BE49-F238E27FC236}">
                <a16:creationId xmlns:a16="http://schemas.microsoft.com/office/drawing/2014/main" id="{89B931A4-0A60-47C1-84E5-59225A362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FD8D9-E465-463F-9406-C6D5F09A5267}"/>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4941947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32" y="1752599"/>
            <a:ext cx="4690734"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4190999" y="1312232"/>
            <a:ext cx="3810000" cy="4690734"/>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750634" y="1752599"/>
            <a:ext cx="4690734"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4191001" y="1312232"/>
            <a:ext cx="3810000" cy="4690734"/>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485"/>
            <a:ext cx="1674812" cy="422166"/>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486"/>
            <a:ext cx="1674812" cy="422166"/>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33"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69" y="13107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69"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4" y="13107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33"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69" y="41301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69"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4" y="41301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8438" r:id="rId3" imgW="971686" imgH="895238" progId="PBrush">
                  <p:embed/>
                </p:oleObj>
              </mc:Choice>
              <mc:Fallback>
                <p:oleObj r:id="rId3" imgW="971686" imgH="895238" progId="PBrush">
                  <p:embed/>
                  <p:pic>
                    <p:nvPicPr>
                      <p:cNvPr id="1132546"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8152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32" y="1752599"/>
            <a:ext cx="4690734"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4190999" y="1312232"/>
            <a:ext cx="3810000" cy="4690734"/>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750634" y="1752599"/>
            <a:ext cx="4690734"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4191001" y="1312232"/>
            <a:ext cx="3810000" cy="4690734"/>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485"/>
            <a:ext cx="1674812" cy="422166"/>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486"/>
            <a:ext cx="1674812" cy="422166"/>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33"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69" y="13107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69"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4" y="13107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33"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69" y="41301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69"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4" y="4130186"/>
            <a:ext cx="3377329"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19462" r:id="rId3" imgW="971686" imgH="895238" progId="PBrush">
                  <p:embed/>
                </p:oleObj>
              </mc:Choice>
              <mc:Fallback>
                <p:oleObj r:id="rId3" imgW="971686" imgH="895238" progId="PBrush">
                  <p:embed/>
                  <p:pic>
                    <p:nvPicPr>
                      <p:cNvPr id="113357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95636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dirty="0"/>
              <a:t>Click icon to add chart</a:t>
            </a:r>
          </a:p>
        </p:txBody>
      </p:sp>
      <p:graphicFrame>
        <p:nvGraphicFramePr>
          <p:cNvPr id="113459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20486" r:id="rId3" imgW="971686" imgH="895238" progId="PBrush">
                  <p:embed/>
                </p:oleObj>
              </mc:Choice>
              <mc:Fallback>
                <p:oleObj r:id="rId3" imgW="971686" imgH="895238" progId="PBrush">
                  <p:embed/>
                  <p:pic>
                    <p:nvPicPr>
                      <p:cNvPr id="113459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7279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501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11384806" y="76202"/>
          <a:ext cx="728765" cy="671429"/>
        </p:xfrm>
        <a:graphic>
          <a:graphicData uri="http://schemas.openxmlformats.org/presentationml/2006/ole">
            <mc:AlternateContent xmlns:mc="http://schemas.openxmlformats.org/markup-compatibility/2006">
              <mc:Choice xmlns:v="urn:schemas-microsoft-com:vml" Requires="v">
                <p:oleObj spid="_x0000_s21510" r:id="rId3" imgW="971686" imgH="895238" progId="PBrush">
                  <p:embed/>
                </p:oleObj>
              </mc:Choice>
              <mc:Fallback>
                <p:oleObj r:id="rId3" imgW="971686" imgH="895238" progId="PBrush">
                  <p:embed/>
                  <p:pic>
                    <p:nvPicPr>
                      <p:cNvPr id="112025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6" y="76202"/>
                        <a:ext cx="728765" cy="67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73719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6" y="1371337"/>
            <a:ext cx="5386526" cy="639762"/>
          </a:xfrm>
        </p:spPr>
        <p:txBody>
          <a:bodyPr anchor="b"/>
          <a:lstStyle>
            <a:lvl1pPr marL="0" indent="0">
              <a:buNone/>
              <a:defRPr sz="1300" b="1"/>
            </a:lvl1pPr>
            <a:lvl2pPr marL="371331" indent="0">
              <a:buNone/>
              <a:defRPr sz="1624" b="1"/>
            </a:lvl2pPr>
            <a:lvl3pPr marL="742661" indent="0">
              <a:buNone/>
              <a:defRPr sz="1462" b="1"/>
            </a:lvl3pPr>
            <a:lvl4pPr marL="1113992" indent="0">
              <a:buNone/>
              <a:defRPr sz="1300" b="1"/>
            </a:lvl4pPr>
            <a:lvl5pPr marL="1485323" indent="0">
              <a:buNone/>
              <a:defRPr sz="1300" b="1"/>
            </a:lvl5pPr>
            <a:lvl6pPr marL="1856653" indent="0">
              <a:buNone/>
              <a:defRPr sz="1300" b="1"/>
            </a:lvl6pPr>
            <a:lvl7pPr marL="2227984" indent="0">
              <a:buNone/>
              <a:defRPr sz="1300" b="1"/>
            </a:lvl7pPr>
            <a:lvl8pPr marL="2599315" indent="0">
              <a:buNone/>
              <a:defRPr sz="1300" b="1"/>
            </a:lvl8pPr>
            <a:lvl9pPr marL="2970645" indent="0">
              <a:buNone/>
              <a:defRPr sz="1300" b="1"/>
            </a:lvl9pPr>
          </a:lstStyle>
          <a:p>
            <a:pPr lvl="0"/>
            <a:r>
              <a:rPr lang="en-US"/>
              <a:t>Click to edit Master text styles</a:t>
            </a:r>
          </a:p>
        </p:txBody>
      </p:sp>
      <p:sp>
        <p:nvSpPr>
          <p:cNvPr id="4" name="Content Placeholder 3"/>
          <p:cNvSpPr>
            <a:spLocks noGrp="1"/>
          </p:cNvSpPr>
          <p:nvPr>
            <p:ph sz="half" idx="2"/>
          </p:nvPr>
        </p:nvSpPr>
        <p:spPr>
          <a:xfrm>
            <a:off x="609796" y="2174875"/>
            <a:ext cx="5386526" cy="3951288"/>
          </a:xfrm>
        </p:spPr>
        <p:txBody>
          <a:bodyPr/>
          <a:lstStyle>
            <a:lvl1pPr>
              <a:defRPr sz="1300"/>
            </a:lvl1pPr>
            <a:lvl2pPr>
              <a:defRPr sz="1137"/>
            </a:lvl2pPr>
            <a:lvl3pPr>
              <a:defRPr sz="1056"/>
            </a:lvl3pPr>
            <a:lvl4pPr>
              <a:defRPr sz="975"/>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300" b="1"/>
            </a:lvl1pPr>
            <a:lvl2pPr marL="371331" indent="0">
              <a:buNone/>
              <a:defRPr sz="1624" b="1"/>
            </a:lvl2pPr>
            <a:lvl3pPr marL="742661" indent="0">
              <a:buNone/>
              <a:defRPr sz="1462" b="1"/>
            </a:lvl3pPr>
            <a:lvl4pPr marL="1113992" indent="0">
              <a:buNone/>
              <a:defRPr sz="1300" b="1"/>
            </a:lvl4pPr>
            <a:lvl5pPr marL="1485323" indent="0">
              <a:buNone/>
              <a:defRPr sz="1300" b="1"/>
            </a:lvl5pPr>
            <a:lvl6pPr marL="1856653" indent="0">
              <a:buNone/>
              <a:defRPr sz="1300" b="1"/>
            </a:lvl6pPr>
            <a:lvl7pPr marL="2227984" indent="0">
              <a:buNone/>
              <a:defRPr sz="1300" b="1"/>
            </a:lvl7pPr>
            <a:lvl8pPr marL="2599315" indent="0">
              <a:buNone/>
              <a:defRPr sz="1300" b="1"/>
            </a:lvl8pPr>
            <a:lvl9pPr marL="2970645" indent="0">
              <a:buNone/>
              <a:defRPr sz="130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300"/>
            </a:lvl1pPr>
            <a:lvl2pPr>
              <a:defRPr sz="1137"/>
            </a:lvl2pPr>
            <a:lvl3pPr>
              <a:defRPr sz="1056"/>
            </a:lvl3pPr>
            <a:lvl4pPr>
              <a:defRPr sz="975"/>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itle 1"/>
          <p:cNvSpPr>
            <a:spLocks noGrp="1"/>
          </p:cNvSpPr>
          <p:nvPr>
            <p:ph type="title" hasCustomPrompt="1"/>
          </p:nvPr>
        </p:nvSpPr>
        <p:spPr>
          <a:xfrm>
            <a:off x="562888" y="381000"/>
            <a:ext cx="11062315"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11384806" y="76202"/>
          <a:ext cx="728765" cy="671429"/>
        </p:xfrm>
        <a:graphic>
          <a:graphicData uri="http://schemas.openxmlformats.org/presentationml/2006/ole">
            <mc:AlternateContent xmlns:mc="http://schemas.openxmlformats.org/markup-compatibility/2006">
              <mc:Choice xmlns:v="urn:schemas-microsoft-com:vml" Requires="v">
                <p:oleObj spid="_x0000_s22534" r:id="rId3" imgW="971686" imgH="895238" progId="PBrush">
                  <p:embed/>
                </p:oleObj>
              </mc:Choice>
              <mc:Fallback>
                <p:oleObj r:id="rId3" imgW="971686" imgH="895238" progId="PBrush">
                  <p:embed/>
                  <p:pic>
                    <p:nvPicPr>
                      <p:cNvPr id="1122306"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6" y="76202"/>
                        <a:ext cx="728765" cy="67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6"/>
          <p:cNvSpPr>
            <a:spLocks noGrp="1"/>
          </p:cNvSpPr>
          <p:nvPr>
            <p:ph type="body" sz="quarter" idx="10"/>
          </p:nvPr>
        </p:nvSpPr>
        <p:spPr>
          <a:xfrm>
            <a:off x="643022" y="2160588"/>
            <a:ext cx="1125776"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5684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6" y="76202"/>
          <a:ext cx="728765" cy="671429"/>
        </p:xfrm>
        <a:graphic>
          <a:graphicData uri="http://schemas.openxmlformats.org/presentationml/2006/ole">
            <mc:AlternateContent xmlns:mc="http://schemas.openxmlformats.org/markup-compatibility/2006">
              <mc:Choice xmlns:v="urn:schemas-microsoft-com:vml" Requires="v">
                <p:oleObj spid="_x0000_s23558"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6" y="76202"/>
                        <a:ext cx="728765" cy="67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6"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Facts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6"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rmAutofit/>
          </a:bodyPr>
          <a:lstStyle>
            <a:lvl1pPr>
              <a:spcBef>
                <a:spcPts val="487"/>
              </a:spcBef>
              <a:defRPr sz="1137" baseline="0"/>
            </a:lvl1pPr>
            <a:lvl2pPr>
              <a:lnSpc>
                <a:spcPct val="100000"/>
              </a:lnSpc>
              <a:spcBef>
                <a:spcPts val="244"/>
              </a:spcBef>
              <a:defRPr sz="975"/>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rmAutofit/>
          </a:bodyPr>
          <a:lstStyle>
            <a:lvl1pPr>
              <a:spcBef>
                <a:spcPts val="487"/>
              </a:spcBef>
              <a:defRPr sz="1137"/>
            </a:lvl1pPr>
            <a:lvl2pPr>
              <a:spcBef>
                <a:spcPts val="244"/>
              </a:spcBef>
              <a:defRPr sz="975"/>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rmAutofit/>
          </a:bodyPr>
          <a:lstStyle>
            <a:lvl1pPr>
              <a:spcBef>
                <a:spcPts val="487"/>
              </a:spcBef>
              <a:defRPr sz="1137"/>
            </a:lvl1pPr>
            <a:lvl2pPr>
              <a:lnSpc>
                <a:spcPct val="100000"/>
              </a:lnSpc>
              <a:spcBef>
                <a:spcPts val="244"/>
              </a:spcBef>
              <a:defRPr sz="975"/>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rmAutofit/>
          </a:bodyPr>
          <a:lstStyle>
            <a:lvl1pPr>
              <a:spcBef>
                <a:spcPts val="487"/>
              </a:spcBef>
              <a:defRPr sz="1137" baseline="0"/>
            </a:lvl1pPr>
            <a:lvl2pPr>
              <a:spcBef>
                <a:spcPts val="244"/>
              </a:spcBef>
              <a:defRPr sz="975"/>
            </a:lvl2pPr>
          </a:lstStyle>
          <a:p>
            <a:pPr lvl="0"/>
            <a:r>
              <a:rPr lang="en-US" dirty="0"/>
              <a:t>According to the company, what are the key focus areas or strategies for the near and distant future?</a:t>
            </a:r>
          </a:p>
          <a:p>
            <a:pPr lvl="1"/>
            <a:r>
              <a:rPr lang="en-US" dirty="0"/>
              <a:t>Second level</a:t>
            </a:r>
          </a:p>
        </p:txBody>
      </p:sp>
    </p:spTree>
    <p:extLst>
      <p:ext uri="{BB962C8B-B14F-4D97-AF65-F5344CB8AC3E}">
        <p14:creationId xmlns:p14="http://schemas.microsoft.com/office/powerpoint/2010/main" val="2320786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4440562" y="3721101"/>
            <a:ext cx="329915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05"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2" y="2717800"/>
            <a:ext cx="3424236" cy="2933700"/>
          </a:xfrm>
        </p:spPr>
        <p:txBody>
          <a:bodyPr/>
          <a:lstStyle>
            <a:lvl1pPr>
              <a:spcBef>
                <a:spcPts val="487"/>
              </a:spcBef>
              <a:defRPr sz="1137" baseline="0"/>
            </a:lvl1pPr>
            <a:lvl2pPr>
              <a:lnSpc>
                <a:spcPct val="100000"/>
              </a:lnSpc>
              <a:spcBef>
                <a:spcPts val="244"/>
              </a:spcBef>
              <a:defRPr sz="975"/>
            </a:lvl2pPr>
            <a:lvl3pPr>
              <a:defRPr sz="893"/>
            </a:lvl3pPr>
          </a:lstStyle>
          <a:p>
            <a:pPr lvl="0"/>
            <a:r>
              <a:rPr lang="en-US" dirty="0"/>
              <a:t>What are the undisputed facts about the situation?</a:t>
            </a:r>
          </a:p>
          <a:p>
            <a:pPr lvl="1"/>
            <a:r>
              <a:rPr lang="en-US" dirty="0"/>
              <a:t>Second level</a:t>
            </a:r>
          </a:p>
          <a:p>
            <a:pPr lvl="2"/>
            <a:r>
              <a:rPr lang="en-US" dirty="0"/>
              <a:t>Third level</a:t>
            </a:r>
          </a:p>
        </p:txBody>
      </p:sp>
      <p:graphicFrame>
        <p:nvGraphicFramePr>
          <p:cNvPr id="8" name="Table 7"/>
          <p:cNvGraphicFramePr>
            <a:graphicFrameLocks noGrp="1"/>
          </p:cNvGraphicFramePr>
          <p:nvPr userDrawn="1"/>
        </p:nvGraphicFramePr>
        <p:xfrm>
          <a:off x="8208138"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5" y="2717800"/>
            <a:ext cx="3424236" cy="2933700"/>
          </a:xfrm>
        </p:spPr>
        <p:txBody>
          <a:bodyPr/>
          <a:lstStyle>
            <a:lvl1pPr>
              <a:spcBef>
                <a:spcPts val="487"/>
              </a:spcBef>
              <a:defRPr sz="1137" baseline="0"/>
            </a:lvl1pPr>
            <a:lvl2pPr>
              <a:lnSpc>
                <a:spcPct val="100000"/>
              </a:lnSpc>
              <a:spcBef>
                <a:spcPts val="244"/>
              </a:spcBef>
              <a:defRPr sz="975"/>
            </a:lvl2pPr>
            <a:lvl3pPr>
              <a:defRPr sz="893"/>
            </a:lvl3pPr>
          </a:lstStyle>
          <a:p>
            <a:pPr lvl="0"/>
            <a:r>
              <a:rPr lang="en-US" dirty="0"/>
              <a:t>Where would we like to be?</a:t>
            </a:r>
          </a:p>
          <a:p>
            <a:pPr lvl="1"/>
            <a:r>
              <a:rPr lang="en-US" dirty="0"/>
              <a:t>Second level</a:t>
            </a:r>
          </a:p>
          <a:p>
            <a:pPr lvl="2"/>
            <a:r>
              <a:rPr lang="en-US" dirty="0"/>
              <a:t>Third level</a:t>
            </a:r>
          </a:p>
        </p:txBody>
      </p:sp>
      <p:sp>
        <p:nvSpPr>
          <p:cNvPr id="10" name="Right Arrow 9"/>
          <p:cNvSpPr/>
          <p:nvPr userDrawn="1"/>
        </p:nvSpPr>
        <p:spPr bwMode="auto">
          <a:xfrm>
            <a:off x="4052794"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2" name="Right Arrow 11"/>
          <p:cNvSpPr/>
          <p:nvPr userDrawn="1"/>
        </p:nvSpPr>
        <p:spPr bwMode="auto">
          <a:xfrm>
            <a:off x="7805383"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graphicFrame>
        <p:nvGraphicFramePr>
          <p:cNvPr id="13" name="Table 12"/>
          <p:cNvGraphicFramePr>
            <a:graphicFrameLocks noGrp="1"/>
          </p:cNvGraphicFramePr>
          <p:nvPr userDrawn="1"/>
        </p:nvGraphicFramePr>
        <p:xfrm>
          <a:off x="4159118"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dirty="0"/>
                        <a:t>Complications – The Gap / Trigger</a:t>
                      </a:r>
                    </a:p>
                  </a:txBody>
                  <a:tcPr marL="112578" marR="112578"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2" cy="1562100"/>
          </a:xfrm>
        </p:spPr>
        <p:txBody>
          <a:bodyPr/>
          <a:lstStyle>
            <a:lvl1pPr>
              <a:spcBef>
                <a:spcPts val="487"/>
              </a:spcBef>
              <a:defRPr sz="1137" baseline="0"/>
            </a:lvl1pPr>
            <a:lvl2pPr>
              <a:lnSpc>
                <a:spcPct val="100000"/>
              </a:lnSpc>
              <a:spcBef>
                <a:spcPts val="244"/>
              </a:spcBef>
              <a:defRPr sz="975"/>
            </a:lvl2pPr>
            <a:lvl3pPr>
              <a:defRPr sz="893" baseline="0"/>
            </a:lvl3pPr>
          </a:lstStyle>
          <a:p>
            <a:pPr lvl="0"/>
            <a:r>
              <a:rPr lang="en-US" dirty="0"/>
              <a:t>Explain the cause of the gap between the current state and desired future state</a:t>
            </a:r>
          </a:p>
          <a:p>
            <a:pPr lvl="1"/>
            <a:r>
              <a:rPr lang="en-US" dirty="0"/>
              <a:t>Second level</a:t>
            </a:r>
          </a:p>
          <a:p>
            <a:pPr lvl="2"/>
            <a:r>
              <a:rPr lang="en-US" dirty="0"/>
              <a:t>Third level</a:t>
            </a:r>
          </a:p>
        </p:txBody>
      </p:sp>
      <p:sp>
        <p:nvSpPr>
          <p:cNvPr id="15" name="Right Arrow 14"/>
          <p:cNvSpPr/>
          <p:nvPr userDrawn="1"/>
        </p:nvSpPr>
        <p:spPr bwMode="auto">
          <a:xfrm rot="5400000">
            <a:off x="5960794"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6" name="Right Arrow 15"/>
          <p:cNvSpPr/>
          <p:nvPr userDrawn="1"/>
        </p:nvSpPr>
        <p:spPr bwMode="auto">
          <a:xfrm rot="5400000">
            <a:off x="5960794" y="3774209"/>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graphicFrame>
        <p:nvGraphicFramePr>
          <p:cNvPr id="18" name="Table 17"/>
          <p:cNvGraphicFramePr>
            <a:graphicFrameLocks noGrp="1"/>
          </p:cNvGraphicFramePr>
          <p:nvPr userDrawn="1"/>
        </p:nvGraphicFramePr>
        <p:xfrm>
          <a:off x="4159118"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dirty="0"/>
                        <a:t>Questions – which</a:t>
                      </a:r>
                      <a:r>
                        <a:rPr lang="en-US" sz="1400" baseline="0" dirty="0"/>
                        <a:t> need answers</a:t>
                      </a:r>
                      <a:endParaRPr lang="en-US" sz="1400" dirty="0"/>
                    </a:p>
                  </a:txBody>
                  <a:tcPr marL="112578" marR="112578"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2" cy="1562100"/>
          </a:xfrm>
        </p:spPr>
        <p:txBody>
          <a:bodyPr/>
          <a:lstStyle>
            <a:lvl1pPr>
              <a:spcBef>
                <a:spcPts val="487"/>
              </a:spcBef>
              <a:defRPr sz="1137"/>
            </a:lvl1pPr>
            <a:lvl2pPr>
              <a:lnSpc>
                <a:spcPct val="100000"/>
              </a:lnSpc>
              <a:spcBef>
                <a:spcPts val="244"/>
              </a:spcBef>
              <a:defRPr sz="975"/>
            </a:lvl2pPr>
            <a:lvl3pPr>
              <a:defRPr sz="893"/>
            </a:lvl3pPr>
          </a:lstStyle>
          <a:p>
            <a:pPr lvl="0"/>
            <a:r>
              <a:rPr lang="en-US" dirty="0"/>
              <a:t>What is the one key question that we should answer to get from current to desired future state?</a:t>
            </a:r>
          </a:p>
          <a:p>
            <a:pPr lvl="1"/>
            <a:r>
              <a:rPr lang="en-US" dirty="0"/>
              <a:t>What questions will help me answer the one key question?</a:t>
            </a:r>
          </a:p>
          <a:p>
            <a:pPr lvl="2"/>
            <a:r>
              <a:rPr lang="en-US" dirty="0"/>
              <a:t>Third level</a:t>
            </a:r>
          </a:p>
        </p:txBody>
      </p:sp>
      <p:graphicFrame>
        <p:nvGraphicFramePr>
          <p:cNvPr id="1128450" name="Object 113"/>
          <p:cNvGraphicFramePr>
            <a:graphicFrameLocks noChangeAspect="1"/>
          </p:cNvGraphicFramePr>
          <p:nvPr/>
        </p:nvGraphicFramePr>
        <p:xfrm>
          <a:off x="11384806" y="76202"/>
          <a:ext cx="728765" cy="671429"/>
        </p:xfrm>
        <a:graphic>
          <a:graphicData uri="http://schemas.openxmlformats.org/presentationml/2006/ole">
            <mc:AlternateContent xmlns:mc="http://schemas.openxmlformats.org/markup-compatibility/2006">
              <mc:Choice xmlns:v="urn:schemas-microsoft-com:vml" Requires="v">
                <p:oleObj spid="_x0000_s24582" r:id="rId4" imgW="971686" imgH="895238" progId="PBrush">
                  <p:embed/>
                </p:oleObj>
              </mc:Choice>
              <mc:Fallback>
                <p:oleObj r:id="rId4" imgW="971686" imgH="895238" progId="PBrush">
                  <p:embed/>
                  <p:pic>
                    <p:nvPicPr>
                      <p:cNvPr id="112845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4806" y="76202"/>
                        <a:ext cx="728765" cy="67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86204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5" y="4594436"/>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5" name="Rounded Rectangle 4"/>
          <p:cNvSpPr/>
          <p:nvPr userDrawn="1"/>
        </p:nvSpPr>
        <p:spPr bwMode="auto">
          <a:xfrm>
            <a:off x="3877675" y="2935393"/>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6" name="Pentagon 5"/>
          <p:cNvSpPr/>
          <p:nvPr userDrawn="1"/>
        </p:nvSpPr>
        <p:spPr bwMode="auto">
          <a:xfrm rot="5400000">
            <a:off x="1403951" y="709872"/>
            <a:ext cx="1554480" cy="2814441"/>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7" name="Chevron 6"/>
          <p:cNvSpPr/>
          <p:nvPr userDrawn="1"/>
        </p:nvSpPr>
        <p:spPr bwMode="auto">
          <a:xfrm rot="5400000">
            <a:off x="1403951" y="2305414"/>
            <a:ext cx="1554480" cy="2814441"/>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8" name="Chevron 7"/>
          <p:cNvSpPr/>
          <p:nvPr userDrawn="1"/>
        </p:nvSpPr>
        <p:spPr bwMode="auto">
          <a:xfrm rot="5400000">
            <a:off x="1403951" y="3964459"/>
            <a:ext cx="1554480" cy="2814441"/>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0" name="Text Placeholder 8"/>
          <p:cNvSpPr>
            <a:spLocks noGrp="1"/>
          </p:cNvSpPr>
          <p:nvPr>
            <p:ph type="body" sz="quarter" idx="10" hasCustomPrompt="1"/>
          </p:nvPr>
        </p:nvSpPr>
        <p:spPr>
          <a:xfrm>
            <a:off x="766153" y="1778000"/>
            <a:ext cx="2814441" cy="640080"/>
          </a:xfrm>
        </p:spPr>
        <p:txBody>
          <a:bodyPr anchor="ctr"/>
          <a:lstStyle>
            <a:lvl1pPr algn="ctr">
              <a:buNone/>
              <a:defRPr sz="1137"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3" y="3378199"/>
            <a:ext cx="2814441" cy="640080"/>
          </a:xfrm>
        </p:spPr>
        <p:txBody>
          <a:bodyPr anchor="ctr"/>
          <a:lstStyle>
            <a:lvl1pPr algn="ctr">
              <a:buNone/>
              <a:defRPr sz="1137" b="1">
                <a:solidFill>
                  <a:schemeClr val="bg1"/>
                </a:solidFill>
              </a:defRPr>
            </a:lvl1pPr>
          </a:lstStyle>
          <a:p>
            <a:pPr lvl="0"/>
            <a:r>
              <a:rPr lang="en-US" dirty="0"/>
              <a:t>Add step 2</a:t>
            </a:r>
          </a:p>
        </p:txBody>
      </p:sp>
      <p:sp>
        <p:nvSpPr>
          <p:cNvPr id="12" name="Text Placeholder 8"/>
          <p:cNvSpPr>
            <a:spLocks noGrp="1"/>
          </p:cNvSpPr>
          <p:nvPr>
            <p:ph type="body" sz="quarter" idx="12" hasCustomPrompt="1"/>
          </p:nvPr>
        </p:nvSpPr>
        <p:spPr>
          <a:xfrm>
            <a:off x="766153" y="5033434"/>
            <a:ext cx="2814441" cy="640080"/>
          </a:xfrm>
        </p:spPr>
        <p:txBody>
          <a:bodyPr anchor="ctr"/>
          <a:lstStyle>
            <a:lvl1pPr algn="ctr">
              <a:buNone/>
              <a:defRPr sz="1137" b="1">
                <a:solidFill>
                  <a:schemeClr val="bg1"/>
                </a:solidFill>
              </a:defRPr>
            </a:lvl1pPr>
          </a:lstStyle>
          <a:p>
            <a:pPr lvl="0"/>
            <a:r>
              <a:rPr lang="en-US" dirty="0"/>
              <a:t>Add step 3</a:t>
            </a:r>
          </a:p>
        </p:txBody>
      </p:sp>
      <p:sp>
        <p:nvSpPr>
          <p:cNvPr id="14" name="Rounded Rectangle 13"/>
          <p:cNvSpPr/>
          <p:nvPr userDrawn="1"/>
        </p:nvSpPr>
        <p:spPr bwMode="auto">
          <a:xfrm>
            <a:off x="3877675" y="1339849"/>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5" name="Text Placeholder 14"/>
          <p:cNvSpPr>
            <a:spLocks noGrp="1"/>
          </p:cNvSpPr>
          <p:nvPr>
            <p:ph type="body" sz="quarter" idx="14" hasCustomPrompt="1"/>
          </p:nvPr>
        </p:nvSpPr>
        <p:spPr>
          <a:xfrm>
            <a:off x="3971488" y="1339849"/>
            <a:ext cx="7270638" cy="1371600"/>
          </a:xfrm>
        </p:spPr>
        <p:txBody>
          <a:bodyPr/>
          <a:lstStyle>
            <a:lvl1pPr>
              <a:spcBef>
                <a:spcPts val="487"/>
              </a:spcBef>
              <a:defRPr sz="1137" baseline="0"/>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942167"/>
            <a:ext cx="7270638" cy="1371600"/>
          </a:xfrm>
        </p:spPr>
        <p:txBody>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601634"/>
            <a:ext cx="7270638" cy="1371600"/>
          </a:xfrm>
        </p:spPr>
        <p:txBody>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11384806" y="76202"/>
          <a:ext cx="728765" cy="671429"/>
        </p:xfrm>
        <a:graphic>
          <a:graphicData uri="http://schemas.openxmlformats.org/presentationml/2006/ole">
            <mc:AlternateContent xmlns:mc="http://schemas.openxmlformats.org/markup-compatibility/2006">
              <mc:Choice xmlns:v="urn:schemas-microsoft-com:vml" Requires="v">
                <p:oleObj spid="_x0000_s25606" r:id="rId3" imgW="971686" imgH="895238" progId="PBrush">
                  <p:embed/>
                </p:oleObj>
              </mc:Choice>
              <mc:Fallback>
                <p:oleObj r:id="rId3" imgW="971686" imgH="895238" progId="PBrush">
                  <p:embed/>
                  <p:pic>
                    <p:nvPicPr>
                      <p:cNvPr id="112947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6" y="76202"/>
                        <a:ext cx="728765" cy="67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10248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877675" y="5173980"/>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23" name="Rounded Rectangle 22"/>
          <p:cNvSpPr/>
          <p:nvPr userDrawn="1"/>
        </p:nvSpPr>
        <p:spPr bwMode="auto">
          <a:xfrm>
            <a:off x="3877675" y="3895936"/>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22" name="Rounded Rectangle 21"/>
          <p:cNvSpPr/>
          <p:nvPr userDrawn="1"/>
        </p:nvSpPr>
        <p:spPr bwMode="auto">
          <a:xfrm>
            <a:off x="3877675" y="2617893"/>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rot="5400000">
            <a:off x="1598558" y="538717"/>
            <a:ext cx="1188720" cy="2790987"/>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4" name="Chevron 3"/>
          <p:cNvSpPr/>
          <p:nvPr userDrawn="1"/>
        </p:nvSpPr>
        <p:spPr bwMode="auto">
          <a:xfrm rot="5400000">
            <a:off x="1598558" y="1816763"/>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6" name="Chevron 5"/>
          <p:cNvSpPr/>
          <p:nvPr userDrawn="1"/>
        </p:nvSpPr>
        <p:spPr bwMode="auto">
          <a:xfrm rot="5400000">
            <a:off x="1598558" y="3094806"/>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7" name="Chevron 6"/>
          <p:cNvSpPr/>
          <p:nvPr userDrawn="1"/>
        </p:nvSpPr>
        <p:spPr bwMode="auto">
          <a:xfrm rot="5400000">
            <a:off x="1598558" y="4372850"/>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9" name="Text Placeholder 8"/>
          <p:cNvSpPr>
            <a:spLocks noGrp="1"/>
          </p:cNvSpPr>
          <p:nvPr>
            <p:ph type="body" sz="quarter" idx="10" hasCustomPrompt="1"/>
          </p:nvPr>
        </p:nvSpPr>
        <p:spPr>
          <a:xfrm>
            <a:off x="766153" y="1689100"/>
            <a:ext cx="2814441" cy="520700"/>
          </a:xfrm>
        </p:spPr>
        <p:txBody>
          <a:bodyPr anchor="ctr"/>
          <a:lstStyle>
            <a:lvl1pPr algn="ctr">
              <a:buNone/>
              <a:defRPr sz="1137" b="1">
                <a:solidFill>
                  <a:schemeClr val="bg1"/>
                </a:solidFill>
              </a:defRPr>
            </a:lvl1pPr>
          </a:lstStyle>
          <a:p>
            <a:pPr lvl="0"/>
            <a:r>
              <a:rPr lang="en-US" dirty="0"/>
              <a:t>Add step 1</a:t>
            </a:r>
          </a:p>
        </p:txBody>
      </p:sp>
      <p:sp>
        <p:nvSpPr>
          <p:cNvPr id="10" name="Text Placeholder 8"/>
          <p:cNvSpPr>
            <a:spLocks noGrp="1"/>
          </p:cNvSpPr>
          <p:nvPr>
            <p:ph type="body" sz="quarter" idx="11" hasCustomPrompt="1"/>
          </p:nvPr>
        </p:nvSpPr>
        <p:spPr>
          <a:xfrm>
            <a:off x="766153" y="2967567"/>
            <a:ext cx="2814441" cy="520700"/>
          </a:xfrm>
        </p:spPr>
        <p:txBody>
          <a:bodyPr anchor="ctr"/>
          <a:lstStyle>
            <a:lvl1pPr algn="ctr">
              <a:buNone/>
              <a:defRPr sz="1137" b="1">
                <a:solidFill>
                  <a:schemeClr val="bg1"/>
                </a:solidFill>
              </a:defRPr>
            </a:lvl1pPr>
          </a:lstStyle>
          <a:p>
            <a:pPr lvl="0"/>
            <a:r>
              <a:rPr lang="en-US" dirty="0"/>
              <a:t>Add step 2</a:t>
            </a:r>
          </a:p>
        </p:txBody>
      </p:sp>
      <p:sp>
        <p:nvSpPr>
          <p:cNvPr id="11" name="Text Placeholder 8"/>
          <p:cNvSpPr>
            <a:spLocks noGrp="1"/>
          </p:cNvSpPr>
          <p:nvPr>
            <p:ph type="body" sz="quarter" idx="12" hasCustomPrompt="1"/>
          </p:nvPr>
        </p:nvSpPr>
        <p:spPr>
          <a:xfrm>
            <a:off x="766153" y="4258734"/>
            <a:ext cx="2814441" cy="520700"/>
          </a:xfrm>
        </p:spPr>
        <p:txBody>
          <a:bodyPr anchor="ctr"/>
          <a:lstStyle>
            <a:lvl1pPr algn="ctr">
              <a:buNone/>
              <a:defRPr sz="1137" b="1">
                <a:solidFill>
                  <a:schemeClr val="bg1"/>
                </a:solidFill>
              </a:defRPr>
            </a:lvl1pPr>
          </a:lstStyle>
          <a:p>
            <a:pPr lvl="0"/>
            <a:r>
              <a:rPr lang="en-US" dirty="0"/>
              <a:t>Add step 3</a:t>
            </a:r>
          </a:p>
        </p:txBody>
      </p:sp>
      <p:sp>
        <p:nvSpPr>
          <p:cNvPr id="12" name="Text Placeholder 8"/>
          <p:cNvSpPr>
            <a:spLocks noGrp="1"/>
          </p:cNvSpPr>
          <p:nvPr>
            <p:ph type="body" sz="quarter" idx="13" hasCustomPrompt="1"/>
          </p:nvPr>
        </p:nvSpPr>
        <p:spPr>
          <a:xfrm>
            <a:off x="766153" y="5524500"/>
            <a:ext cx="2814441" cy="520700"/>
          </a:xfrm>
        </p:spPr>
        <p:txBody>
          <a:bodyPr anchor="ctr"/>
          <a:lstStyle>
            <a:lvl1pPr algn="ctr">
              <a:buNone/>
              <a:defRPr sz="1137" b="1">
                <a:solidFill>
                  <a:schemeClr val="bg1"/>
                </a:solidFill>
              </a:defRPr>
            </a:lvl1pPr>
          </a:lstStyle>
          <a:p>
            <a:pPr lvl="0"/>
            <a:r>
              <a:rPr lang="en-US" dirty="0"/>
              <a:t>Add step 4</a:t>
            </a:r>
          </a:p>
        </p:txBody>
      </p:sp>
      <p:sp>
        <p:nvSpPr>
          <p:cNvPr id="13" name="Rounded Rectangle 12"/>
          <p:cNvSpPr/>
          <p:nvPr userDrawn="1"/>
        </p:nvSpPr>
        <p:spPr bwMode="auto">
          <a:xfrm>
            <a:off x="3877675" y="1339849"/>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5" name="Text Placeholder 14"/>
          <p:cNvSpPr>
            <a:spLocks noGrp="1"/>
          </p:cNvSpPr>
          <p:nvPr>
            <p:ph type="body" sz="quarter" idx="14" hasCustomPrompt="1"/>
          </p:nvPr>
        </p:nvSpPr>
        <p:spPr>
          <a:xfrm>
            <a:off x="3971488" y="1346200"/>
            <a:ext cx="7270638" cy="1097280"/>
          </a:xfrm>
        </p:spPr>
        <p:txBody>
          <a:bodyPr/>
          <a:lstStyle>
            <a:lvl1pPr>
              <a:spcBef>
                <a:spcPts val="487"/>
              </a:spcBef>
              <a:defRPr sz="1137" baseline="0"/>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17" name="Text Placeholder 14"/>
          <p:cNvSpPr>
            <a:spLocks noGrp="1"/>
          </p:cNvSpPr>
          <p:nvPr>
            <p:ph type="body" sz="quarter" idx="15" hasCustomPrompt="1"/>
          </p:nvPr>
        </p:nvSpPr>
        <p:spPr>
          <a:xfrm>
            <a:off x="3971488" y="2617893"/>
            <a:ext cx="7270638" cy="1097280"/>
          </a:xfrm>
        </p:spPr>
        <p:txBody>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sp>
        <p:nvSpPr>
          <p:cNvPr id="19" name="Text Placeholder 14"/>
          <p:cNvSpPr>
            <a:spLocks noGrp="1"/>
          </p:cNvSpPr>
          <p:nvPr>
            <p:ph type="body" sz="quarter" idx="16" hasCustomPrompt="1"/>
          </p:nvPr>
        </p:nvSpPr>
        <p:spPr>
          <a:xfrm>
            <a:off x="3971488" y="3903134"/>
            <a:ext cx="7270638" cy="1097280"/>
          </a:xfrm>
        </p:spPr>
        <p:txBody>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sp>
        <p:nvSpPr>
          <p:cNvPr id="21" name="Text Placeholder 14"/>
          <p:cNvSpPr>
            <a:spLocks noGrp="1"/>
          </p:cNvSpPr>
          <p:nvPr>
            <p:ph type="body" sz="quarter" idx="17" hasCustomPrompt="1"/>
          </p:nvPr>
        </p:nvSpPr>
        <p:spPr>
          <a:xfrm>
            <a:off x="3971488" y="5181600"/>
            <a:ext cx="7270638" cy="1097280"/>
          </a:xfrm>
        </p:spPr>
        <p:txBody>
          <a:bodyPr/>
          <a:lstStyle>
            <a:lvl1pPr>
              <a:spcBef>
                <a:spcPts val="487"/>
              </a:spcBef>
              <a:defRPr sz="1137"/>
            </a:lvl1pPr>
            <a:lvl2pPr>
              <a:lnSpc>
                <a:spcPct val="100000"/>
              </a:lnSpc>
              <a:spcBef>
                <a:spcPts val="244"/>
              </a:spcBef>
              <a:defRPr sz="975"/>
            </a:lvl2pPr>
          </a:lstStyle>
          <a:p>
            <a:pPr lvl="0"/>
            <a:r>
              <a:rPr lang="en-US" dirty="0"/>
              <a:t>Describe step 4 and its sub-steps</a:t>
            </a:r>
          </a:p>
          <a:p>
            <a:pPr lvl="1"/>
            <a:r>
              <a:rPr lang="en-US" dirty="0"/>
              <a:t>Second level</a:t>
            </a:r>
          </a:p>
        </p:txBody>
      </p:sp>
      <p:graphicFrame>
        <p:nvGraphicFramePr>
          <p:cNvPr id="1130498" name="Object 113"/>
          <p:cNvGraphicFramePr>
            <a:graphicFrameLocks noChangeAspect="1"/>
          </p:cNvGraphicFramePr>
          <p:nvPr/>
        </p:nvGraphicFramePr>
        <p:xfrm>
          <a:off x="11384806" y="76202"/>
          <a:ext cx="728765" cy="671429"/>
        </p:xfrm>
        <a:graphic>
          <a:graphicData uri="http://schemas.openxmlformats.org/presentationml/2006/ole">
            <mc:AlternateContent xmlns:mc="http://schemas.openxmlformats.org/markup-compatibility/2006">
              <mc:Choice xmlns:v="urn:schemas-microsoft-com:vml" Requires="v">
                <p:oleObj spid="_x0000_s26630" r:id="rId3" imgW="971686" imgH="895238" progId="PBrush">
                  <p:embed/>
                </p:oleObj>
              </mc:Choice>
              <mc:Fallback>
                <p:oleObj r:id="rId3" imgW="971686" imgH="895238" progId="PBrush">
                  <p:embed/>
                  <p:pic>
                    <p:nvPicPr>
                      <p:cNvPr id="113049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6" y="76202"/>
                        <a:ext cx="728765" cy="67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660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CD04-A7C6-49E0-AC4C-65E9BB2F9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C8385-B247-407F-8A0A-FD7CB9382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E2C18F-BAA7-49CE-ACF3-6997A1022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A54584-DB42-45D0-9A79-23F2B24EE5F6}"/>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6" name="Footer Placeholder 5">
            <a:extLst>
              <a:ext uri="{FF2B5EF4-FFF2-40B4-BE49-F238E27FC236}">
                <a16:creationId xmlns:a16="http://schemas.microsoft.com/office/drawing/2014/main" id="{22D7C6B4-7926-494C-9FEC-3D954B41C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D360A-B9F6-40E2-B0F0-6231CAFCB186}"/>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34419357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88" y="1485900"/>
            <a:ext cx="2720626"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4" name="Chevron 3"/>
          <p:cNvSpPr/>
          <p:nvPr userDrawn="1"/>
        </p:nvSpPr>
        <p:spPr bwMode="auto">
          <a:xfrm>
            <a:off x="3319997"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5" name="Chevron 4"/>
          <p:cNvSpPr/>
          <p:nvPr userDrawn="1"/>
        </p:nvSpPr>
        <p:spPr bwMode="auto">
          <a:xfrm>
            <a:off x="6077106"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6" name="Chevron 5"/>
          <p:cNvSpPr/>
          <p:nvPr userDrawn="1"/>
        </p:nvSpPr>
        <p:spPr bwMode="auto">
          <a:xfrm>
            <a:off x="8834216"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7" name="Rounded Rectangle 6"/>
          <p:cNvSpPr/>
          <p:nvPr userDrawn="1"/>
        </p:nvSpPr>
        <p:spPr bwMode="auto">
          <a:xfrm>
            <a:off x="531617"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0" name="Text Placeholder 9"/>
          <p:cNvSpPr>
            <a:spLocks noGrp="1"/>
          </p:cNvSpPr>
          <p:nvPr>
            <p:ph type="body" sz="quarter" idx="10" hasCustomPrompt="1"/>
          </p:nvPr>
        </p:nvSpPr>
        <p:spPr>
          <a:xfrm>
            <a:off x="547252" y="2565406"/>
            <a:ext cx="2658083" cy="3771901"/>
          </a:xfrm>
        </p:spPr>
        <p:txBody>
          <a:bodyPr/>
          <a:lstStyle>
            <a:lvl1pPr>
              <a:spcBef>
                <a:spcPts val="487"/>
              </a:spcBef>
              <a:defRPr sz="1137"/>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1"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2" name="Text Placeholder 9"/>
          <p:cNvSpPr>
            <a:spLocks noGrp="1"/>
          </p:cNvSpPr>
          <p:nvPr>
            <p:ph type="body" sz="quarter" idx="11" hasCustomPrompt="1"/>
          </p:nvPr>
        </p:nvSpPr>
        <p:spPr>
          <a:xfrm>
            <a:off x="3319998" y="2565406"/>
            <a:ext cx="2658083" cy="3771901"/>
          </a:xfrm>
        </p:spPr>
        <p:txBody>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6"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4" name="Text Placeholder 9"/>
          <p:cNvSpPr>
            <a:spLocks noGrp="1"/>
          </p:cNvSpPr>
          <p:nvPr>
            <p:ph type="body" sz="quarter" idx="12" hasCustomPrompt="1"/>
          </p:nvPr>
        </p:nvSpPr>
        <p:spPr>
          <a:xfrm>
            <a:off x="6092744" y="2565406"/>
            <a:ext cx="2658083" cy="3771901"/>
          </a:xfrm>
        </p:spPr>
        <p:txBody>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2"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2" indent="-190822" algn="l" defTabSz="742661" eaLnBrk="1" hangingPunct="1">
              <a:spcBef>
                <a:spcPct val="100000"/>
              </a:spcBef>
              <a:buClrTx/>
              <a:buFont typeface="Webdings" pitchFamily="18" charset="2"/>
              <a:buChar char="4"/>
            </a:pPr>
            <a:endParaRPr lang="en-US" sz="1300" dirty="0">
              <a:solidFill>
                <a:srgbClr val="000000"/>
              </a:solidFill>
            </a:endParaRPr>
          </a:p>
        </p:txBody>
      </p:sp>
      <p:sp>
        <p:nvSpPr>
          <p:cNvPr id="16" name="Text Placeholder 9"/>
          <p:cNvSpPr>
            <a:spLocks noGrp="1"/>
          </p:cNvSpPr>
          <p:nvPr>
            <p:ph type="body" sz="quarter" idx="13" hasCustomPrompt="1"/>
          </p:nvPr>
        </p:nvSpPr>
        <p:spPr>
          <a:xfrm>
            <a:off x="8865490" y="2565406"/>
            <a:ext cx="2658083" cy="3771901"/>
          </a:xfrm>
        </p:spPr>
        <p:txBody>
          <a:bodyPr/>
          <a:lstStyle>
            <a:lvl1pPr>
              <a:spcBef>
                <a:spcPts val="487"/>
              </a:spcBef>
              <a:defRPr sz="1137"/>
            </a:lvl1pPr>
            <a:lvl2pPr>
              <a:lnSpc>
                <a:spcPct val="100000"/>
              </a:lnSpc>
              <a:spcBef>
                <a:spcPts val="244"/>
              </a:spcBef>
              <a:defRPr sz="975"/>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747376" y="1524000"/>
            <a:ext cx="1907565" cy="800100"/>
          </a:xfrm>
        </p:spPr>
        <p:txBody>
          <a:bodyPr anchor="ctr"/>
          <a:lstStyle>
            <a:lvl1pPr algn="ctr">
              <a:buNone/>
              <a:defRPr sz="1137"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985054" y="1524000"/>
            <a:ext cx="1907565" cy="800100"/>
          </a:xfrm>
        </p:spPr>
        <p:txBody>
          <a:bodyPr anchor="ctr"/>
          <a:lstStyle>
            <a:lvl1pPr algn="ctr">
              <a:buNone/>
              <a:defRPr sz="1137"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272018" y="1524000"/>
            <a:ext cx="1907565" cy="800100"/>
          </a:xfrm>
        </p:spPr>
        <p:txBody>
          <a:bodyPr anchor="ctr"/>
          <a:lstStyle>
            <a:lvl1pPr algn="ctr">
              <a:buNone/>
              <a:defRPr sz="1137"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509700" y="1524000"/>
            <a:ext cx="1907565" cy="800100"/>
          </a:xfrm>
        </p:spPr>
        <p:txBody>
          <a:bodyPr anchor="ctr"/>
          <a:lstStyle>
            <a:lvl1pPr algn="ctr">
              <a:buNone/>
              <a:defRPr sz="1137"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11384806" y="76202"/>
          <a:ext cx="728765" cy="671429"/>
        </p:xfrm>
        <a:graphic>
          <a:graphicData uri="http://schemas.openxmlformats.org/presentationml/2006/ole">
            <mc:AlternateContent xmlns:mc="http://schemas.openxmlformats.org/markup-compatibility/2006">
              <mc:Choice xmlns:v="urn:schemas-microsoft-com:vml" Requires="v">
                <p:oleObj spid="_x0000_s27654" r:id="rId3" imgW="971686" imgH="895238" progId="PBrush">
                  <p:embed/>
                </p:oleObj>
              </mc:Choice>
              <mc:Fallback>
                <p:oleObj r:id="rId3" imgW="971686" imgH="895238" progId="PBrush">
                  <p:embed/>
                  <p:pic>
                    <p:nvPicPr>
                      <p:cNvPr id="113152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6" y="76202"/>
                        <a:ext cx="728765" cy="67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37124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50" y="1447799"/>
            <a:ext cx="11151918" cy="1975926"/>
          </a:xfrm>
          <a:prstGeom prst="rect">
            <a:avLst/>
          </a:prstGeom>
        </p:spPr>
        <p:txBody>
          <a:bodyPr/>
          <a:lstStyle>
            <a:lvl1pPr marL="0" indent="0">
              <a:spcBef>
                <a:spcPts val="1583"/>
              </a:spcBef>
              <a:buNone/>
              <a:defRPr sz="2639">
                <a:gradFill>
                  <a:gsLst>
                    <a:gs pos="100000">
                      <a:schemeClr val="bg2"/>
                    </a:gs>
                    <a:gs pos="0">
                      <a:schemeClr val="bg2"/>
                    </a:gs>
                  </a:gsLst>
                  <a:lin ang="5400000" scaled="0"/>
                </a:gradFill>
                <a:latin typeface="+mj-lt"/>
              </a:defRPr>
            </a:lvl1pPr>
            <a:lvl2pPr marL="0" indent="0">
              <a:buNone/>
              <a:defRPr sz="1319">
                <a:gradFill>
                  <a:gsLst>
                    <a:gs pos="100000">
                      <a:schemeClr val="tx1"/>
                    </a:gs>
                    <a:gs pos="6000">
                      <a:schemeClr val="tx1"/>
                    </a:gs>
                  </a:gsLst>
                  <a:lin ang="5400000" scaled="0"/>
                </a:gradFill>
              </a:defRPr>
            </a:lvl2pPr>
            <a:lvl3pPr marL="152905" indent="0">
              <a:buNone/>
              <a:defRPr sz="1319">
                <a:gradFill>
                  <a:gsLst>
                    <a:gs pos="100000">
                      <a:schemeClr val="tx1"/>
                    </a:gs>
                    <a:gs pos="6000">
                      <a:schemeClr val="tx1"/>
                    </a:gs>
                  </a:gsLst>
                  <a:lin ang="5400000" scaled="0"/>
                </a:gradFill>
              </a:defRPr>
            </a:lvl3pPr>
            <a:lvl4pPr marL="301622" indent="0">
              <a:buNone/>
              <a:defRPr sz="1319">
                <a:gradFill>
                  <a:gsLst>
                    <a:gs pos="100000">
                      <a:schemeClr val="tx1"/>
                    </a:gs>
                    <a:gs pos="6000">
                      <a:schemeClr val="tx1"/>
                    </a:gs>
                  </a:gsLst>
                  <a:lin ang="5400000" scaled="0"/>
                </a:gradFill>
              </a:defRPr>
            </a:lvl4pPr>
            <a:lvl5pPr marL="457669" indent="0">
              <a:buNone/>
              <a:defRPr sz="1319">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74394" y="292612"/>
            <a:ext cx="11890296" cy="747897"/>
          </a:xfrm>
        </p:spPr>
        <p:txBody>
          <a:bodyPr/>
          <a:lstStyle/>
          <a:p>
            <a:r>
              <a:rPr lang="en-US"/>
              <a:t>Click to edit Master title style</a:t>
            </a:r>
            <a:endParaRPr lang="en-US" dirty="0"/>
          </a:p>
        </p:txBody>
      </p:sp>
      <p:sp>
        <p:nvSpPr>
          <p:cNvPr id="7" name="Slide Number Placeholder 10"/>
          <p:cNvSpPr>
            <a:spLocks noGrp="1"/>
          </p:cNvSpPr>
          <p:nvPr>
            <p:ph type="sldNum" sz="quarter" idx="13"/>
          </p:nvPr>
        </p:nvSpPr>
        <p:spPr>
          <a:xfrm>
            <a:off x="11671168" y="6492881"/>
            <a:ext cx="520835" cy="365125"/>
          </a:xfrm>
          <a:prstGeom prst="rect">
            <a:avLst/>
          </a:prstGeom>
        </p:spPr>
        <p:txBody>
          <a:bodyPr/>
          <a:lstStyle>
            <a:lvl1pPr>
              <a:defRPr/>
            </a:lvl1pPr>
          </a:lstStyle>
          <a:p>
            <a:fld id="{9D8AB55D-54F1-4264-9929-3D07A9F0EBEB}" type="slidenum">
              <a:rPr lang="en-US">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7637833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800"/>
            <a:ext cx="11151918" cy="1549911"/>
          </a:xfrm>
          <a:prstGeom prst="rect">
            <a:avLst/>
          </a:prstGeom>
        </p:spPr>
        <p:txBody>
          <a:bodyPr/>
          <a:lstStyle>
            <a:lvl1pPr marL="0" indent="0">
              <a:spcBef>
                <a:spcPts val="1949"/>
              </a:spcBef>
              <a:buNone/>
              <a:defRPr sz="3250">
                <a:gradFill>
                  <a:gsLst>
                    <a:gs pos="100000">
                      <a:schemeClr val="tx1"/>
                    </a:gs>
                    <a:gs pos="0">
                      <a:schemeClr val="tx1"/>
                    </a:gs>
                  </a:gsLst>
                  <a:lin ang="5400000" scaled="0"/>
                </a:gradFill>
                <a:latin typeface="+mj-lt"/>
              </a:defRPr>
            </a:lvl1pPr>
            <a:lvl2pPr marL="0" indent="0">
              <a:buNone/>
              <a:defRPr sz="1624">
                <a:gradFill>
                  <a:gsLst>
                    <a:gs pos="100000">
                      <a:schemeClr val="tx1"/>
                    </a:gs>
                    <a:gs pos="0">
                      <a:schemeClr val="tx1"/>
                    </a:gs>
                  </a:gsLst>
                  <a:lin ang="5400000" scaled="0"/>
                </a:gradFill>
              </a:defRPr>
            </a:lvl2pPr>
            <a:lvl3pPr marL="188314" indent="0">
              <a:buNone/>
              <a:defRPr sz="1624">
                <a:gradFill>
                  <a:gsLst>
                    <a:gs pos="100000">
                      <a:schemeClr val="tx1"/>
                    </a:gs>
                    <a:gs pos="0">
                      <a:schemeClr val="tx1"/>
                    </a:gs>
                  </a:gsLst>
                  <a:lin ang="5400000" scaled="0"/>
                </a:gradFill>
              </a:defRPr>
            </a:lvl3pPr>
            <a:lvl4pPr marL="371469" indent="0">
              <a:buNone/>
              <a:defRPr sz="1624">
                <a:gradFill>
                  <a:gsLst>
                    <a:gs pos="100000">
                      <a:schemeClr val="tx1"/>
                    </a:gs>
                    <a:gs pos="0">
                      <a:schemeClr val="tx1"/>
                    </a:gs>
                  </a:gsLst>
                  <a:lin ang="5400000" scaled="0"/>
                </a:gradFill>
              </a:defRPr>
            </a:lvl4pPr>
            <a:lvl5pPr marL="563653" indent="0">
              <a:buNone/>
              <a:defRPr sz="1624">
                <a:gradFill>
                  <a:gsLst>
                    <a:gs pos="100000">
                      <a:schemeClr val="tx1"/>
                    </a:gs>
                    <a:gs pos="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7" name="Slide Number Placeholder 10"/>
          <p:cNvSpPr>
            <a:spLocks noGrp="1"/>
          </p:cNvSpPr>
          <p:nvPr>
            <p:ph type="sldNum" sz="quarter" idx="13"/>
          </p:nvPr>
        </p:nvSpPr>
        <p:spPr>
          <a:xfrm>
            <a:off x="11600629" y="6506581"/>
            <a:ext cx="612935" cy="365125"/>
          </a:xfrm>
        </p:spPr>
        <p:txBody>
          <a:bodyPr/>
          <a:lstStyle>
            <a:lvl1pPr>
              <a:defRPr/>
            </a:lvl1pPr>
          </a:lstStyle>
          <a:p>
            <a:fld id="{EC4E4C8A-1E36-4E8B-B2AE-51EA3247CC97}" type="slidenum">
              <a:rPr lang="en-US"/>
              <a:pPr/>
              <a:t>‹#›</a:t>
            </a:fld>
            <a:endParaRPr lang="en-US"/>
          </a:p>
        </p:txBody>
      </p:sp>
    </p:spTree>
    <p:extLst>
      <p:ext uri="{BB962C8B-B14F-4D97-AF65-F5344CB8AC3E}">
        <p14:creationId xmlns:p14="http://schemas.microsoft.com/office/powerpoint/2010/main" val="19445271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28678" r:id="rId3" imgW="971686" imgH="895238" progId="PBrush">
                  <p:embed/>
                </p:oleObj>
              </mc:Choice>
              <mc:Fallback>
                <p:oleObj r:id="rId3" imgW="971686" imgH="895238" progId="PBrush">
                  <p:embed/>
                  <p:pic>
                    <p:nvPicPr>
                      <p:cNvPr id="112025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40706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29702"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6"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Facts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6"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487"/>
              </a:spcBef>
              <a:defRPr sz="1137" baseline="0"/>
            </a:lvl1pPr>
            <a:lvl2pPr>
              <a:lnSpc>
                <a:spcPct val="100000"/>
              </a:lnSpc>
              <a:spcBef>
                <a:spcPts val="244"/>
              </a:spcBef>
              <a:defRPr sz="975"/>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487"/>
              </a:spcBef>
              <a:defRPr sz="1137"/>
            </a:lvl1pPr>
            <a:lvl2pPr>
              <a:spcBef>
                <a:spcPts val="244"/>
              </a:spcBef>
              <a:defRPr sz="975"/>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487"/>
              </a:spcBef>
              <a:defRPr sz="1137"/>
            </a:lvl1pPr>
            <a:lvl2pPr>
              <a:lnSpc>
                <a:spcPct val="100000"/>
              </a:lnSpc>
              <a:spcBef>
                <a:spcPts val="244"/>
              </a:spcBef>
              <a:defRPr sz="975"/>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487"/>
              </a:spcBef>
              <a:defRPr sz="1137" baseline="0"/>
            </a:lvl1pPr>
            <a:lvl2pPr>
              <a:spcBef>
                <a:spcPts val="244"/>
              </a:spcBef>
              <a:defRPr sz="975"/>
            </a:lvl2pPr>
          </a:lstStyle>
          <a:p>
            <a:pPr lvl="0"/>
            <a:r>
              <a:rPr lang="en-US" dirty="0"/>
              <a:t>According to the company, what are the key focus areas or strategies for the near and distant future?</a:t>
            </a:r>
          </a:p>
          <a:p>
            <a:pPr lvl="1"/>
            <a:r>
              <a:rPr lang="en-US" dirty="0"/>
              <a:t>Second level</a:t>
            </a:r>
          </a:p>
        </p:txBody>
      </p:sp>
    </p:spTree>
    <p:extLst>
      <p:ext uri="{BB962C8B-B14F-4D97-AF65-F5344CB8AC3E}">
        <p14:creationId xmlns:p14="http://schemas.microsoft.com/office/powerpoint/2010/main" val="137795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440562" y="3556001"/>
            <a:ext cx="329915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03"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2" y="2540000"/>
            <a:ext cx="3424236" cy="2933700"/>
          </a:xfrm>
        </p:spPr>
        <p:txBody>
          <a:bodyPr>
            <a:noAutofit/>
          </a:bodyPr>
          <a:lstStyle>
            <a:lvl1pPr>
              <a:spcBef>
                <a:spcPts val="487"/>
              </a:spcBef>
              <a:defRPr sz="1137" baseline="0"/>
            </a:lvl1pPr>
            <a:lvl2pPr>
              <a:lnSpc>
                <a:spcPct val="100000"/>
              </a:lnSpc>
              <a:spcBef>
                <a:spcPts val="244"/>
              </a:spcBef>
              <a:defRPr sz="975"/>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820813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5" y="2540000"/>
            <a:ext cx="3424236" cy="2933700"/>
          </a:xfrm>
        </p:spPr>
        <p:txBody>
          <a:bodyPr>
            <a:noAutofit/>
          </a:bodyPr>
          <a:lstStyle>
            <a:lvl1pPr>
              <a:spcBef>
                <a:spcPts val="487"/>
              </a:spcBef>
              <a:defRPr sz="1137"/>
            </a:lvl1pPr>
            <a:lvl2pPr>
              <a:lnSpc>
                <a:spcPct val="100000"/>
              </a:lnSpc>
              <a:spcBef>
                <a:spcPts val="244"/>
              </a:spcBef>
              <a:defRPr sz="975"/>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2" name="Right Arrow 11"/>
          <p:cNvSpPr/>
          <p:nvPr userDrawn="1"/>
        </p:nvSpPr>
        <p:spPr bwMode="auto">
          <a:xfrm>
            <a:off x="7805383"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4159118"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marL="112578" marR="112578"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76400"/>
            <a:ext cx="3846402" cy="1447800"/>
          </a:xfrm>
        </p:spPr>
        <p:txBody>
          <a:bodyPr>
            <a:noAutofit/>
          </a:bodyPr>
          <a:lstStyle>
            <a:lvl1pPr>
              <a:spcBef>
                <a:spcPts val="487"/>
              </a:spcBef>
              <a:defRPr sz="1137" baseline="0"/>
            </a:lvl1pPr>
            <a:lvl2pPr>
              <a:lnSpc>
                <a:spcPct val="100000"/>
              </a:lnSpc>
              <a:spcBef>
                <a:spcPts val="244"/>
              </a:spcBef>
              <a:defRPr sz="975"/>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59310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6" name="Right Arrow 15"/>
          <p:cNvSpPr/>
          <p:nvPr userDrawn="1"/>
        </p:nvSpPr>
        <p:spPr bwMode="auto">
          <a:xfrm rot="5400000">
            <a:off x="5960794" y="360910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4159118"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marL="112578" marR="112578"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4902200"/>
            <a:ext cx="3846402" cy="1447800"/>
          </a:xfrm>
        </p:spPr>
        <p:txBody>
          <a:bodyPr>
            <a:noAutofit/>
          </a:bodyPr>
          <a:lstStyle>
            <a:lvl1pPr>
              <a:spcBef>
                <a:spcPts val="487"/>
              </a:spcBef>
              <a:defRPr sz="1137"/>
            </a:lvl1pPr>
            <a:lvl2pPr>
              <a:lnSpc>
                <a:spcPct val="100000"/>
              </a:lnSpc>
              <a:spcBef>
                <a:spcPts val="244"/>
              </a:spcBef>
              <a:defRPr sz="975"/>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0726" r:id="rId4" imgW="971686" imgH="895238" progId="PBrush">
                  <p:embed/>
                </p:oleObj>
              </mc:Choice>
              <mc:Fallback>
                <p:oleObj r:id="rId4" imgW="971686" imgH="895238" progId="PBrush">
                  <p:embed/>
                  <p:pic>
                    <p:nvPicPr>
                      <p:cNvPr id="112845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1442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1750" r:id="rId3" imgW="971686" imgH="895238" progId="PBrush">
                  <p:embed/>
                </p:oleObj>
              </mc:Choice>
              <mc:Fallback>
                <p:oleObj r:id="rId3" imgW="971686" imgH="895238" progId="PBrush">
                  <p:embed/>
                  <p:pic>
                    <p:nvPicPr>
                      <p:cNvPr id="1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562888" y="1282764"/>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7326" tIns="58798" rIns="58798" bIns="58798" numCol="1" spcCol="1270" anchor="t" anchorCtr="0">
            <a:noAutofit/>
          </a:bodyPr>
          <a:lstStyle/>
          <a:p>
            <a:pPr marL="0" lvl="0" indent="0" algn="l" defTabSz="685944">
              <a:lnSpc>
                <a:spcPct val="90000"/>
              </a:lnSpc>
              <a:spcBef>
                <a:spcPct val="0"/>
              </a:spcBef>
              <a:spcAft>
                <a:spcPct val="35000"/>
              </a:spcAft>
              <a:buFont typeface="Webdings" pitchFamily="18" charset="2"/>
              <a:buNone/>
            </a:pPr>
            <a:endParaRPr lang="en-US" sz="1137" kern="1200" dirty="0">
              <a:solidFill>
                <a:schemeClr val="tx1"/>
              </a:solidFill>
            </a:endParaRPr>
          </a:p>
        </p:txBody>
      </p:sp>
      <p:sp>
        <p:nvSpPr>
          <p:cNvPr id="12" name="Rounded Rectangle 11"/>
          <p:cNvSpPr/>
          <p:nvPr/>
        </p:nvSpPr>
        <p:spPr>
          <a:xfrm>
            <a:off x="682473" y="1379891"/>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742676"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137" b="1" dirty="0">
                <a:solidFill>
                  <a:schemeClr val="bg1"/>
                </a:solidFill>
              </a:rPr>
              <a:t>Who is the end consumer?</a:t>
            </a:r>
            <a:endParaRPr lang="en-US" sz="1137" b="1" dirty="0">
              <a:solidFill>
                <a:schemeClr val="bg1"/>
              </a:solidFill>
              <a:latin typeface="+mn-lt"/>
              <a:ea typeface="+mn-ea"/>
              <a:cs typeface="+mn-cs"/>
            </a:endParaRPr>
          </a:p>
        </p:txBody>
      </p:sp>
      <p:sp>
        <p:nvSpPr>
          <p:cNvPr id="16" name="Freeform 15"/>
          <p:cNvSpPr/>
          <p:nvPr/>
        </p:nvSpPr>
        <p:spPr>
          <a:xfrm>
            <a:off x="562888" y="235119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7326" tIns="58798" rIns="58798" bIns="58798" numCol="1" spcCol="1270" anchor="t" anchorCtr="0">
            <a:noAutofit/>
          </a:bodyPr>
          <a:lstStyle/>
          <a:p>
            <a:pPr marL="0" lvl="0" indent="0" algn="l" defTabSz="685944">
              <a:lnSpc>
                <a:spcPct val="90000"/>
              </a:lnSpc>
              <a:spcBef>
                <a:spcPct val="0"/>
              </a:spcBef>
              <a:spcAft>
                <a:spcPct val="35000"/>
              </a:spcAft>
              <a:buFont typeface="Webdings" pitchFamily="18" charset="2"/>
              <a:buNone/>
            </a:pPr>
            <a:endParaRPr lang="en-US" sz="1137" kern="1200" dirty="0">
              <a:solidFill>
                <a:schemeClr val="tx1"/>
              </a:solidFill>
            </a:endParaRPr>
          </a:p>
        </p:txBody>
      </p:sp>
      <p:sp>
        <p:nvSpPr>
          <p:cNvPr id="21" name="Rounded Rectangle 20"/>
          <p:cNvSpPr/>
          <p:nvPr/>
        </p:nvSpPr>
        <p:spPr>
          <a:xfrm>
            <a:off x="682473" y="2448325"/>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742676"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137" b="1" dirty="0">
                <a:solidFill>
                  <a:schemeClr val="bg1"/>
                </a:solidFill>
              </a:rPr>
              <a:t>What is the business question?</a:t>
            </a:r>
            <a:endParaRPr lang="en-US" sz="1137" b="1" dirty="0">
              <a:solidFill>
                <a:schemeClr val="bg1"/>
              </a:solidFill>
              <a:latin typeface="+mn-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7326" tIns="58798" rIns="58798" bIns="58798" numCol="1" spcCol="1270" anchor="t" anchorCtr="0">
            <a:noAutofit/>
          </a:bodyPr>
          <a:lstStyle/>
          <a:p>
            <a:pPr marL="0" lvl="0" indent="0" algn="l" defTabSz="685944">
              <a:lnSpc>
                <a:spcPct val="90000"/>
              </a:lnSpc>
              <a:spcBef>
                <a:spcPct val="0"/>
              </a:spcBef>
              <a:spcAft>
                <a:spcPct val="35000"/>
              </a:spcAft>
              <a:buFont typeface="Webdings" pitchFamily="18" charset="2"/>
              <a:buNone/>
            </a:pPr>
            <a:endParaRPr lang="en-US" sz="1137" kern="1200" dirty="0">
              <a:solidFill>
                <a:schemeClr val="tx1"/>
              </a:solidFill>
            </a:endParaRPr>
          </a:p>
        </p:txBody>
      </p:sp>
      <p:sp>
        <p:nvSpPr>
          <p:cNvPr id="23" name="Rounded Rectangle 22"/>
          <p:cNvSpPr/>
          <p:nvPr/>
        </p:nvSpPr>
        <p:spPr>
          <a:xfrm>
            <a:off x="682473" y="3516759"/>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137" b="1" dirty="0"/>
              <a:t>What triggered the question?</a:t>
            </a:r>
          </a:p>
        </p:txBody>
      </p:sp>
      <p:sp>
        <p:nvSpPr>
          <p:cNvPr id="24" name="Freeform 23"/>
          <p:cNvSpPr/>
          <p:nvPr/>
        </p:nvSpPr>
        <p:spPr>
          <a:xfrm>
            <a:off x="562888" y="448806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7326" tIns="58798" rIns="58798" bIns="58798" numCol="1" spcCol="1270" anchor="t" anchorCtr="0">
            <a:noAutofit/>
          </a:bodyPr>
          <a:lstStyle/>
          <a:p>
            <a:pPr marL="0" lvl="0" indent="0" algn="l" defTabSz="685944">
              <a:lnSpc>
                <a:spcPct val="90000"/>
              </a:lnSpc>
              <a:spcBef>
                <a:spcPct val="0"/>
              </a:spcBef>
              <a:spcAft>
                <a:spcPct val="35000"/>
              </a:spcAft>
              <a:buFont typeface="Webdings" pitchFamily="18" charset="2"/>
              <a:buNone/>
            </a:pPr>
            <a:endParaRPr lang="en-US" sz="1137" kern="1200" dirty="0">
              <a:solidFill>
                <a:schemeClr val="tx1"/>
              </a:solidFill>
            </a:endParaRPr>
          </a:p>
        </p:txBody>
      </p:sp>
      <p:sp>
        <p:nvSpPr>
          <p:cNvPr id="25" name="Rounded Rectangle 24"/>
          <p:cNvSpPr/>
          <p:nvPr/>
        </p:nvSpPr>
        <p:spPr>
          <a:xfrm>
            <a:off x="682473" y="4585193"/>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742676"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137" b="1" dirty="0">
                <a:solidFill>
                  <a:schemeClr val="bg1"/>
                </a:solidFill>
              </a:rPr>
              <a:t>What do you intend to do with the output?</a:t>
            </a:r>
            <a:endParaRPr lang="en-US" sz="1137" b="1" dirty="0">
              <a:solidFill>
                <a:schemeClr val="bg1"/>
              </a:solidFill>
              <a:latin typeface="+mn-lt"/>
              <a:ea typeface="+mn-ea"/>
              <a:cs typeface="+mn-cs"/>
            </a:endParaRPr>
          </a:p>
        </p:txBody>
      </p:sp>
      <p:sp>
        <p:nvSpPr>
          <p:cNvPr id="26" name="Freeform 25"/>
          <p:cNvSpPr/>
          <p:nvPr/>
        </p:nvSpPr>
        <p:spPr>
          <a:xfrm>
            <a:off x="562888" y="555650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7326" tIns="58798" rIns="58798" bIns="58798" numCol="1" spcCol="1270" anchor="t" anchorCtr="0">
            <a:noAutofit/>
          </a:bodyPr>
          <a:lstStyle/>
          <a:p>
            <a:pPr marL="0" lvl="0" indent="0" algn="l" defTabSz="685944">
              <a:lnSpc>
                <a:spcPct val="90000"/>
              </a:lnSpc>
              <a:spcBef>
                <a:spcPct val="0"/>
              </a:spcBef>
              <a:spcAft>
                <a:spcPct val="35000"/>
              </a:spcAft>
              <a:buFont typeface="Webdings" pitchFamily="18" charset="2"/>
              <a:buNone/>
            </a:pPr>
            <a:endParaRPr lang="en-US" sz="1137" kern="1200" dirty="0">
              <a:solidFill>
                <a:schemeClr val="tx1"/>
              </a:solidFill>
            </a:endParaRPr>
          </a:p>
        </p:txBody>
      </p:sp>
      <p:sp>
        <p:nvSpPr>
          <p:cNvPr id="27" name="Rounded Rectangle 26"/>
          <p:cNvSpPr/>
          <p:nvPr/>
        </p:nvSpPr>
        <p:spPr>
          <a:xfrm>
            <a:off x="682473" y="5653627"/>
            <a:ext cx="2212462"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742676"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137" b="1" dirty="0">
                <a:solidFill>
                  <a:schemeClr val="bg1"/>
                </a:solidFill>
              </a:rPr>
              <a:t>What do you ‘expect’ as the outcomes?</a:t>
            </a:r>
            <a:endParaRPr lang="en-US" sz="1137"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487"/>
              </a:spcBef>
              <a:defRPr sz="1137" baseline="0"/>
            </a:lvl1pPr>
            <a:lvl2pPr>
              <a:lnSpc>
                <a:spcPct val="100000"/>
              </a:lnSpc>
              <a:spcBef>
                <a:spcPts val="244"/>
              </a:spcBef>
              <a:defRPr sz="975"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487"/>
              </a:spcBef>
              <a:defRPr sz="1137" baseline="0"/>
            </a:lvl1pPr>
            <a:lvl2pPr>
              <a:lnSpc>
                <a:spcPct val="100000"/>
              </a:lnSpc>
              <a:spcBef>
                <a:spcPts val="244"/>
              </a:spcBef>
              <a:defRPr sz="975"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487"/>
              </a:spcBef>
              <a:defRPr sz="1137" baseline="0"/>
            </a:lvl1pPr>
            <a:lvl2pPr>
              <a:lnSpc>
                <a:spcPct val="100000"/>
              </a:lnSpc>
              <a:spcBef>
                <a:spcPts val="244"/>
              </a:spcBef>
              <a:defRPr sz="975"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487"/>
              </a:spcBef>
              <a:defRPr sz="1137" baseline="0"/>
            </a:lvl1pPr>
            <a:lvl2pPr>
              <a:lnSpc>
                <a:spcPct val="100000"/>
              </a:lnSpc>
              <a:spcBef>
                <a:spcPts val="244"/>
              </a:spcBef>
              <a:defRPr sz="975"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487"/>
              </a:spcBef>
              <a:defRPr sz="1137" baseline="0"/>
            </a:lvl1pPr>
            <a:lvl2pPr>
              <a:lnSpc>
                <a:spcPct val="100000"/>
              </a:lnSpc>
              <a:spcBef>
                <a:spcPts val="244"/>
              </a:spcBef>
              <a:defRPr sz="975"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41459747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2774" r:id="rId3" imgW="971686" imgH="895238" progId="PBrush">
                  <p:embed/>
                </p:oleObj>
              </mc:Choice>
              <mc:Fallback>
                <p:oleObj r:id="rId3" imgW="971686" imgH="895238" progId="PBrush">
                  <p:embed/>
                  <p:pic>
                    <p:nvPicPr>
                      <p:cNvPr id="1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609797" y="1566331"/>
            <a:ext cx="10638585" cy="762001"/>
          </a:xfrm>
          <a:prstGeom prst="rect">
            <a:avLst/>
          </a:prstGeom>
          <a:solidFill>
            <a:srgbClr val="D8CBCB"/>
          </a:solidFill>
          <a:ln>
            <a:noFill/>
            <a:prstDash val="sysDash"/>
          </a:ln>
        </p:spPr>
        <p:txBody>
          <a:bodyPr wrap="square" tIns="148542" rtlCol="0">
            <a:noAutofit/>
          </a:bodyPr>
          <a:lstStyle/>
          <a:p>
            <a:pPr marL="0" indent="0" algn="l">
              <a:buFont typeface="Webdings" pitchFamily="18" charset="2"/>
              <a:buNone/>
            </a:pPr>
            <a:endParaRPr lang="en-US" sz="1137" dirty="0"/>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74271" rtlCol="0">
            <a:noAutofit/>
          </a:bodyPr>
          <a:lstStyle/>
          <a:p>
            <a:pPr marL="139252" indent="-139252" algn="l">
              <a:buFont typeface="Webdings" pitchFamily="18" charset="2"/>
              <a:buChar char="4"/>
            </a:pPr>
            <a:endParaRPr lang="en-US" sz="1137" dirty="0"/>
          </a:p>
        </p:txBody>
      </p:sp>
      <p:sp>
        <p:nvSpPr>
          <p:cNvPr id="34" name="TextBox 33"/>
          <p:cNvSpPr txBox="1"/>
          <p:nvPr userDrawn="1"/>
        </p:nvSpPr>
        <p:spPr>
          <a:xfrm>
            <a:off x="609797" y="5524500"/>
            <a:ext cx="10638585" cy="952500"/>
          </a:xfrm>
          <a:prstGeom prst="rect">
            <a:avLst/>
          </a:prstGeom>
          <a:solidFill>
            <a:srgbClr val="CBD3D3"/>
          </a:solidFill>
          <a:ln>
            <a:noFill/>
            <a:prstDash val="sysDash"/>
          </a:ln>
        </p:spPr>
        <p:txBody>
          <a:bodyPr wrap="square" tIns="74271" rtlCol="0">
            <a:noAutofit/>
          </a:bodyPr>
          <a:lstStyle/>
          <a:p>
            <a:pPr marL="139252" indent="-139252" algn="l">
              <a:buFont typeface="Webdings" pitchFamily="18" charset="2"/>
              <a:buChar char="4"/>
            </a:pPr>
            <a:endParaRPr lang="en-US" sz="1137" dirty="0"/>
          </a:p>
        </p:txBody>
      </p:sp>
      <p:sp>
        <p:nvSpPr>
          <p:cNvPr id="35" name="Text Placeholder 14"/>
          <p:cNvSpPr>
            <a:spLocks noGrp="1"/>
          </p:cNvSpPr>
          <p:nvPr>
            <p:ph type="body" sz="quarter" idx="17" hasCustomPrompt="1"/>
          </p:nvPr>
        </p:nvSpPr>
        <p:spPr>
          <a:xfrm>
            <a:off x="609795" y="5524500"/>
            <a:ext cx="10616070" cy="952500"/>
          </a:xfrm>
          <a:ln>
            <a:noFill/>
          </a:ln>
        </p:spPr>
        <p:txBody>
          <a:bodyPr tIns="91440"/>
          <a:lstStyle>
            <a:lvl1pPr>
              <a:spcBef>
                <a:spcPts val="487"/>
              </a:spcBef>
              <a:defRPr sz="1137" baseline="0"/>
            </a:lvl1pPr>
            <a:lvl2pPr>
              <a:lnSpc>
                <a:spcPct val="100000"/>
              </a:lnSpc>
              <a:spcBef>
                <a:spcPts val="244"/>
              </a:spcBef>
              <a:defRPr sz="975"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487"/>
              </a:spcBef>
              <a:defRPr sz="1137" baseline="0"/>
            </a:lvl1pPr>
            <a:lvl2pPr>
              <a:lnSpc>
                <a:spcPct val="100000"/>
              </a:lnSpc>
              <a:spcBef>
                <a:spcPts val="244"/>
              </a:spcBef>
              <a:defRPr sz="975"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609795" y="1566331"/>
            <a:ext cx="10616070" cy="762001"/>
          </a:xfrm>
          <a:ln>
            <a:noFill/>
          </a:ln>
        </p:spPr>
        <p:txBody>
          <a:bodyPr tIns="91440"/>
          <a:lstStyle>
            <a:lvl1pPr>
              <a:spcBef>
                <a:spcPts val="487"/>
              </a:spcBef>
              <a:defRPr sz="1137" baseline="0"/>
            </a:lvl1pPr>
            <a:lvl2pPr>
              <a:lnSpc>
                <a:spcPct val="100000"/>
              </a:lnSpc>
              <a:spcBef>
                <a:spcPts val="244"/>
              </a:spcBef>
              <a:defRPr sz="975" baseline="0"/>
            </a:lvl2pPr>
          </a:lstStyle>
          <a:p>
            <a:pPr lvl="0"/>
            <a:r>
              <a:rPr lang="en-US" dirty="0"/>
              <a:t>Question</a:t>
            </a:r>
          </a:p>
          <a:p>
            <a:pPr lvl="1"/>
            <a:r>
              <a:rPr lang="en-US" dirty="0"/>
              <a:t>Sub Question</a:t>
            </a:r>
          </a:p>
        </p:txBody>
      </p:sp>
      <p:sp>
        <p:nvSpPr>
          <p:cNvPr id="38" name="Rounded Rectangle 37"/>
          <p:cNvSpPr/>
          <p:nvPr userDrawn="1"/>
        </p:nvSpPr>
        <p:spPr bwMode="auto">
          <a:xfrm>
            <a:off x="726673"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R="0" algn="l" defTabSz="742676" rtl="0" eaLnBrk="1" fontAlgn="base" latinLnBrk="0" hangingPunct="1">
              <a:lnSpc>
                <a:spcPct val="100000"/>
              </a:lnSpc>
              <a:spcBef>
                <a:spcPct val="100000"/>
              </a:spcBef>
              <a:spcAft>
                <a:spcPct val="0"/>
              </a:spcAft>
              <a:buClrTx/>
              <a:buSzTx/>
              <a:tabLst/>
            </a:pPr>
            <a:r>
              <a:rPr lang="en-US" sz="1300" b="1" dirty="0">
                <a:solidFill>
                  <a:schemeClr val="bg1"/>
                </a:solidFill>
                <a:latin typeface="+mn-lt"/>
                <a:ea typeface="+mn-ea"/>
                <a:cs typeface="+mn-cs"/>
              </a:rPr>
              <a:t>Questions</a:t>
            </a:r>
          </a:p>
        </p:txBody>
      </p:sp>
      <p:sp>
        <p:nvSpPr>
          <p:cNvPr id="39" name="Rounded Rectangle 38"/>
          <p:cNvSpPr/>
          <p:nvPr userDrawn="1"/>
        </p:nvSpPr>
        <p:spPr bwMode="auto">
          <a:xfrm>
            <a:off x="726673"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R="0" algn="l" defTabSz="742676" rtl="0" eaLnBrk="1" fontAlgn="base" latinLnBrk="0" hangingPunct="1">
              <a:lnSpc>
                <a:spcPct val="100000"/>
              </a:lnSpc>
              <a:spcBef>
                <a:spcPct val="100000"/>
              </a:spcBef>
              <a:spcAft>
                <a:spcPct val="0"/>
              </a:spcAft>
              <a:buClrTx/>
              <a:buSzTx/>
              <a:tabLst/>
            </a:pPr>
            <a:r>
              <a:rPr lang="en-US" sz="1300" b="1" dirty="0">
                <a:solidFill>
                  <a:schemeClr val="bg1"/>
                </a:solidFill>
              </a:rPr>
              <a:t>Findings</a:t>
            </a:r>
            <a:endParaRPr lang="en-US" sz="1300" b="1" dirty="0">
              <a:solidFill>
                <a:schemeClr val="bg1"/>
              </a:solidFill>
              <a:latin typeface="+mn-lt"/>
              <a:ea typeface="+mn-ea"/>
              <a:cs typeface="+mn-cs"/>
            </a:endParaRPr>
          </a:p>
        </p:txBody>
      </p:sp>
      <p:sp>
        <p:nvSpPr>
          <p:cNvPr id="40" name="Rounded Rectangle 39"/>
          <p:cNvSpPr/>
          <p:nvPr userDrawn="1"/>
        </p:nvSpPr>
        <p:spPr bwMode="auto">
          <a:xfrm>
            <a:off x="726673"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R="0" algn="l" defTabSz="742676" rtl="0" eaLnBrk="1" fontAlgn="base" latinLnBrk="0" hangingPunct="1">
              <a:lnSpc>
                <a:spcPct val="100000"/>
              </a:lnSpc>
              <a:spcBef>
                <a:spcPct val="100000"/>
              </a:spcBef>
              <a:spcAft>
                <a:spcPct val="0"/>
              </a:spcAft>
              <a:buClrTx/>
              <a:buSzTx/>
              <a:tabLst/>
            </a:pPr>
            <a:r>
              <a:rPr lang="en-US" sz="1300" b="1" dirty="0">
                <a:solidFill>
                  <a:schemeClr val="bg1"/>
                </a:solidFill>
              </a:rPr>
              <a:t>Recommendations</a:t>
            </a:r>
            <a:endParaRPr lang="en-US" sz="1300" b="1" dirty="0">
              <a:solidFill>
                <a:schemeClr val="bg1"/>
              </a:solidFill>
              <a:latin typeface="+mn-lt"/>
              <a:ea typeface="+mn-ea"/>
              <a:cs typeface="+mn-cs"/>
            </a:endParaRPr>
          </a:p>
        </p:txBody>
      </p:sp>
      <p:sp>
        <p:nvSpPr>
          <p:cNvPr id="41" name="TextBox 40"/>
          <p:cNvSpPr txBox="1"/>
          <p:nvPr userDrawn="1"/>
        </p:nvSpPr>
        <p:spPr>
          <a:xfrm>
            <a:off x="6026030" y="2662763"/>
            <a:ext cx="5216096" cy="2523068"/>
          </a:xfrm>
          <a:prstGeom prst="rect">
            <a:avLst/>
          </a:prstGeom>
          <a:solidFill>
            <a:srgbClr val="D8CBCB"/>
          </a:solidFill>
          <a:ln>
            <a:noFill/>
            <a:prstDash val="sysDash"/>
          </a:ln>
        </p:spPr>
        <p:txBody>
          <a:bodyPr wrap="square" tIns="74271" rtlCol="0">
            <a:noAutofit/>
          </a:bodyPr>
          <a:lstStyle/>
          <a:p>
            <a:pPr marL="139252" indent="-139252" algn="l">
              <a:buFont typeface="Webdings" pitchFamily="18" charset="2"/>
              <a:buChar char="4"/>
            </a:pPr>
            <a:endParaRPr lang="en-US" sz="1137" dirty="0"/>
          </a:p>
        </p:txBody>
      </p:sp>
      <p:sp>
        <p:nvSpPr>
          <p:cNvPr id="42" name="Text Placeholder 14"/>
          <p:cNvSpPr>
            <a:spLocks noGrp="1"/>
          </p:cNvSpPr>
          <p:nvPr>
            <p:ph type="body" sz="quarter" idx="18" hasCustomPrompt="1"/>
          </p:nvPr>
        </p:nvSpPr>
        <p:spPr>
          <a:xfrm>
            <a:off x="6026030" y="2662766"/>
            <a:ext cx="5216096" cy="2523067"/>
          </a:xfrm>
          <a:ln>
            <a:noFill/>
          </a:ln>
        </p:spPr>
        <p:txBody>
          <a:bodyPr tIns="91440"/>
          <a:lstStyle>
            <a:lvl1pPr>
              <a:spcBef>
                <a:spcPts val="487"/>
              </a:spcBef>
              <a:defRPr sz="1137" baseline="0"/>
            </a:lvl1pPr>
            <a:lvl2pPr>
              <a:lnSpc>
                <a:spcPct val="100000"/>
              </a:lnSpc>
              <a:spcBef>
                <a:spcPts val="244"/>
              </a:spcBef>
              <a:defRPr sz="975"/>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6142907"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R="0" algn="l" defTabSz="742676" rtl="0" eaLnBrk="1" fontAlgn="base" latinLnBrk="0" hangingPunct="1">
              <a:lnSpc>
                <a:spcPct val="100000"/>
              </a:lnSpc>
              <a:spcBef>
                <a:spcPct val="100000"/>
              </a:spcBef>
              <a:spcAft>
                <a:spcPct val="0"/>
              </a:spcAft>
              <a:buClrTx/>
              <a:buSzTx/>
              <a:tabLst/>
            </a:pPr>
            <a:r>
              <a:rPr lang="en-US" sz="1300" b="1" dirty="0">
                <a:solidFill>
                  <a:schemeClr val="bg1"/>
                </a:solidFill>
                <a:latin typeface="+mn-lt"/>
                <a:ea typeface="+mn-ea"/>
                <a:cs typeface="+mn-cs"/>
              </a:rPr>
              <a:t>Insights</a:t>
            </a:r>
          </a:p>
        </p:txBody>
      </p:sp>
    </p:spTree>
    <p:extLst>
      <p:ext uri="{BB962C8B-B14F-4D97-AF65-F5344CB8AC3E}">
        <p14:creationId xmlns:p14="http://schemas.microsoft.com/office/powerpoint/2010/main" val="3718856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3798" r:id="rId3" imgW="971686" imgH="895238" progId="PBrush">
                  <p:embed/>
                </p:oleObj>
              </mc:Choice>
              <mc:Fallback>
                <p:oleObj r:id="rId3" imgW="971686" imgH="895238" progId="PBrush">
                  <p:embed/>
                  <p:pic>
                    <p:nvPicPr>
                      <p:cNvPr id="1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74271" rtlCol="0">
            <a:noAutofit/>
          </a:bodyPr>
          <a:lstStyle/>
          <a:p>
            <a:pPr marL="139252" indent="-139252" algn="l">
              <a:buFont typeface="Webdings" pitchFamily="18" charset="2"/>
              <a:buChar char="4"/>
            </a:pPr>
            <a:endParaRPr lang="en-US" sz="1137" dirty="0"/>
          </a:p>
        </p:txBody>
      </p:sp>
      <p:sp>
        <p:nvSpPr>
          <p:cNvPr id="17" name="TextBox 16"/>
          <p:cNvSpPr txBox="1"/>
          <p:nvPr userDrawn="1"/>
        </p:nvSpPr>
        <p:spPr>
          <a:xfrm>
            <a:off x="609797" y="5067300"/>
            <a:ext cx="10638585" cy="1384300"/>
          </a:xfrm>
          <a:prstGeom prst="rect">
            <a:avLst/>
          </a:prstGeom>
          <a:solidFill>
            <a:srgbClr val="CBD3D3"/>
          </a:solidFill>
          <a:ln>
            <a:noFill/>
            <a:prstDash val="sysDash"/>
          </a:ln>
        </p:spPr>
        <p:txBody>
          <a:bodyPr wrap="square" tIns="74271" rtlCol="0">
            <a:noAutofit/>
          </a:bodyPr>
          <a:lstStyle/>
          <a:p>
            <a:pPr marL="139252" indent="-139252" algn="l">
              <a:buFont typeface="Webdings" pitchFamily="18" charset="2"/>
              <a:buChar char="4"/>
            </a:pPr>
            <a:endParaRPr lang="en-US" sz="1137" dirty="0"/>
          </a:p>
        </p:txBody>
      </p:sp>
      <p:sp>
        <p:nvSpPr>
          <p:cNvPr id="18" name="Text Placeholder 14"/>
          <p:cNvSpPr>
            <a:spLocks noGrp="1"/>
          </p:cNvSpPr>
          <p:nvPr>
            <p:ph type="body" sz="quarter" idx="17" hasCustomPrompt="1"/>
          </p:nvPr>
        </p:nvSpPr>
        <p:spPr>
          <a:xfrm>
            <a:off x="609795" y="5067300"/>
            <a:ext cx="10616070" cy="1384300"/>
          </a:xfrm>
          <a:ln>
            <a:noFill/>
          </a:ln>
        </p:spPr>
        <p:txBody>
          <a:bodyPr tIns="91440"/>
          <a:lstStyle>
            <a:lvl1pPr>
              <a:spcBef>
                <a:spcPts val="487"/>
              </a:spcBef>
              <a:defRPr sz="1137" baseline="0"/>
            </a:lvl1pPr>
            <a:lvl2pPr>
              <a:lnSpc>
                <a:spcPct val="100000"/>
              </a:lnSpc>
              <a:spcBef>
                <a:spcPts val="244"/>
              </a:spcBef>
              <a:defRPr sz="975"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609796" y="1646766"/>
            <a:ext cx="5216096" cy="3001437"/>
          </a:xfrm>
          <a:ln>
            <a:noFill/>
          </a:ln>
        </p:spPr>
        <p:txBody>
          <a:bodyPr tIns="91440"/>
          <a:lstStyle>
            <a:lvl1pPr>
              <a:spcBef>
                <a:spcPts val="487"/>
              </a:spcBef>
              <a:defRPr sz="1137" baseline="0"/>
            </a:lvl1pPr>
            <a:lvl2pPr>
              <a:lnSpc>
                <a:spcPct val="100000"/>
              </a:lnSpc>
              <a:spcBef>
                <a:spcPts val="244"/>
              </a:spcBef>
              <a:defRPr sz="975"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726673"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R="0" algn="l" defTabSz="742676" rtl="0" eaLnBrk="1" fontAlgn="base" latinLnBrk="0" hangingPunct="1">
              <a:lnSpc>
                <a:spcPct val="100000"/>
              </a:lnSpc>
              <a:spcBef>
                <a:spcPct val="100000"/>
              </a:spcBef>
              <a:spcAft>
                <a:spcPct val="0"/>
              </a:spcAft>
              <a:buClrTx/>
              <a:buSzTx/>
              <a:tabLst/>
            </a:pPr>
            <a:r>
              <a:rPr lang="en-US" sz="1300" b="1" dirty="0">
                <a:solidFill>
                  <a:schemeClr val="bg1"/>
                </a:solidFill>
              </a:rPr>
              <a:t>Findings</a:t>
            </a:r>
            <a:endParaRPr lang="en-US" sz="1300" b="1" dirty="0">
              <a:solidFill>
                <a:schemeClr val="bg1"/>
              </a:solidFill>
              <a:latin typeface="+mn-lt"/>
              <a:ea typeface="+mn-ea"/>
              <a:cs typeface="+mn-cs"/>
            </a:endParaRPr>
          </a:p>
        </p:txBody>
      </p:sp>
      <p:sp>
        <p:nvSpPr>
          <p:cNvPr id="21" name="Rounded Rectangle 20"/>
          <p:cNvSpPr/>
          <p:nvPr userDrawn="1"/>
        </p:nvSpPr>
        <p:spPr bwMode="auto">
          <a:xfrm>
            <a:off x="726673"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R="0" algn="l" defTabSz="742676" rtl="0" eaLnBrk="1" fontAlgn="base" latinLnBrk="0" hangingPunct="1">
              <a:lnSpc>
                <a:spcPct val="100000"/>
              </a:lnSpc>
              <a:spcBef>
                <a:spcPct val="100000"/>
              </a:spcBef>
              <a:spcAft>
                <a:spcPct val="0"/>
              </a:spcAft>
              <a:buClrTx/>
              <a:buSzTx/>
              <a:tabLst/>
            </a:pPr>
            <a:r>
              <a:rPr lang="en-US" sz="1300" b="1" dirty="0">
                <a:solidFill>
                  <a:schemeClr val="bg1"/>
                </a:solidFill>
              </a:rPr>
              <a:t>Recommendations</a:t>
            </a:r>
            <a:endParaRPr lang="en-US" sz="1300" b="1" dirty="0">
              <a:solidFill>
                <a:schemeClr val="bg1"/>
              </a:solidFill>
              <a:latin typeface="+mn-lt"/>
              <a:ea typeface="+mn-ea"/>
              <a:cs typeface="+mn-cs"/>
            </a:endParaRPr>
          </a:p>
        </p:txBody>
      </p:sp>
      <p:sp>
        <p:nvSpPr>
          <p:cNvPr id="22" name="TextBox 21"/>
          <p:cNvSpPr txBox="1"/>
          <p:nvPr userDrawn="1"/>
        </p:nvSpPr>
        <p:spPr>
          <a:xfrm>
            <a:off x="6026030" y="1646763"/>
            <a:ext cx="5216096" cy="3001438"/>
          </a:xfrm>
          <a:prstGeom prst="rect">
            <a:avLst/>
          </a:prstGeom>
          <a:solidFill>
            <a:srgbClr val="D8CBCB"/>
          </a:solidFill>
          <a:ln>
            <a:noFill/>
            <a:prstDash val="sysDash"/>
          </a:ln>
        </p:spPr>
        <p:txBody>
          <a:bodyPr wrap="square" tIns="74271" rtlCol="0">
            <a:noAutofit/>
          </a:bodyPr>
          <a:lstStyle/>
          <a:p>
            <a:pPr marL="139252" indent="-139252" algn="l">
              <a:buFont typeface="Webdings" pitchFamily="18" charset="2"/>
              <a:buChar char="4"/>
            </a:pPr>
            <a:endParaRPr lang="en-US" sz="1137" dirty="0"/>
          </a:p>
        </p:txBody>
      </p:sp>
      <p:sp>
        <p:nvSpPr>
          <p:cNvPr id="23" name="Text Placeholder 14"/>
          <p:cNvSpPr>
            <a:spLocks noGrp="1"/>
          </p:cNvSpPr>
          <p:nvPr>
            <p:ph type="body" sz="quarter" idx="18" hasCustomPrompt="1"/>
          </p:nvPr>
        </p:nvSpPr>
        <p:spPr>
          <a:xfrm>
            <a:off x="6026030" y="1646766"/>
            <a:ext cx="5216096" cy="3001437"/>
          </a:xfrm>
          <a:ln>
            <a:noFill/>
          </a:ln>
        </p:spPr>
        <p:txBody>
          <a:bodyPr tIns="91440"/>
          <a:lstStyle>
            <a:lvl1pPr>
              <a:spcBef>
                <a:spcPts val="487"/>
              </a:spcBef>
              <a:defRPr sz="1137" baseline="0"/>
            </a:lvl1pPr>
            <a:lvl2pPr>
              <a:lnSpc>
                <a:spcPct val="100000"/>
              </a:lnSpc>
              <a:spcBef>
                <a:spcPts val="244"/>
              </a:spcBef>
              <a:defRPr sz="975"/>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6142907"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R="0" algn="l" defTabSz="742676" rtl="0" eaLnBrk="1" fontAlgn="base" latinLnBrk="0" hangingPunct="1">
              <a:lnSpc>
                <a:spcPct val="100000"/>
              </a:lnSpc>
              <a:spcBef>
                <a:spcPct val="100000"/>
              </a:spcBef>
              <a:spcAft>
                <a:spcPct val="0"/>
              </a:spcAft>
              <a:buClrTx/>
              <a:buSzTx/>
              <a:tabLst/>
            </a:pPr>
            <a:r>
              <a:rPr lang="en-US" sz="1300" b="1" dirty="0">
                <a:solidFill>
                  <a:schemeClr val="bg1"/>
                </a:solidFill>
                <a:latin typeface="+mn-lt"/>
                <a:ea typeface="+mn-ea"/>
                <a:cs typeface="+mn-cs"/>
              </a:rPr>
              <a:t>Insights</a:t>
            </a:r>
          </a:p>
        </p:txBody>
      </p:sp>
    </p:spTree>
    <p:extLst>
      <p:ext uri="{BB962C8B-B14F-4D97-AF65-F5344CB8AC3E}">
        <p14:creationId xmlns:p14="http://schemas.microsoft.com/office/powerpoint/2010/main" val="13508842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4822"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6"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Background</a:t>
                      </a:r>
                    </a:p>
                  </a:txBody>
                  <a:tcPr marL="112578" marR="112578"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6"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Objectives</a:t>
                      </a:r>
                    </a:p>
                  </a:txBody>
                  <a:tcPr marL="112578" marR="112578"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487"/>
              </a:spcBef>
              <a:defRPr sz="1137" baseline="0"/>
            </a:lvl1pPr>
            <a:lvl2pPr>
              <a:lnSpc>
                <a:spcPct val="100000"/>
              </a:lnSpc>
              <a:spcBef>
                <a:spcPts val="244"/>
              </a:spcBef>
              <a:defRPr sz="975"/>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487"/>
              </a:spcBef>
              <a:defRPr sz="1137"/>
            </a:lvl1pPr>
            <a:lvl2pPr>
              <a:spcBef>
                <a:spcPts val="244"/>
              </a:spcBef>
              <a:defRPr sz="975"/>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Approach</a:t>
                      </a:r>
                    </a:p>
                  </a:txBody>
                  <a:tcPr marL="112578" marR="112578"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487"/>
              </a:spcBef>
              <a:defRPr sz="1137" baseline="0"/>
            </a:lvl1pPr>
            <a:lvl2pPr>
              <a:lnSpc>
                <a:spcPct val="100000"/>
              </a:lnSpc>
              <a:spcBef>
                <a:spcPts val="244"/>
              </a:spcBef>
              <a:defRPr sz="975"/>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5945897"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Tree>
    <p:extLst>
      <p:ext uri="{BB962C8B-B14F-4D97-AF65-F5344CB8AC3E}">
        <p14:creationId xmlns:p14="http://schemas.microsoft.com/office/powerpoint/2010/main" val="380395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BCC6-078D-48CF-83CD-E0196C7FE1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4E7164-A1B7-4B9D-BA12-7AADF1264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19B2E-21EB-4EFA-9905-BFC4B7BD7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C7FD14-1C6D-4BE9-9D68-5F9A5C165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A1BE3-E306-4717-B78F-06AA7A10AF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F3679C-7FD0-4FD2-9A7D-B60A3E317C1D}"/>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8" name="Footer Placeholder 7">
            <a:extLst>
              <a:ext uri="{FF2B5EF4-FFF2-40B4-BE49-F238E27FC236}">
                <a16:creationId xmlns:a16="http://schemas.microsoft.com/office/drawing/2014/main" id="{FFBD4396-62ED-44CF-ADCE-88EE59B44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6BB99-7A45-4541-8873-E4D556232848}"/>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13376873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5846"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marL="112578" marR="112578"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487"/>
              </a:spcBef>
              <a:defRPr sz="1137" baseline="0"/>
            </a:lvl1pPr>
            <a:lvl2pPr>
              <a:lnSpc>
                <a:spcPct val="100000"/>
              </a:lnSpc>
              <a:spcBef>
                <a:spcPts val="244"/>
              </a:spcBef>
              <a:defRPr sz="975"/>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5945897"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graphicFrame>
        <p:nvGraphicFramePr>
          <p:cNvPr id="12" name="Table 11"/>
          <p:cNvGraphicFramePr>
            <a:graphicFrameLocks noGrp="1"/>
          </p:cNvGraphicFramePr>
          <p:nvPr userDrawn="1"/>
        </p:nvGraphicFramePr>
        <p:xfrm>
          <a:off x="546596"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Findings</a:t>
                      </a:r>
                    </a:p>
                  </a:txBody>
                  <a:tcPr marL="112578" marR="112578"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nvGraphicFramePr>
        <p:xfrm>
          <a:off x="546596"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marL="112578" marR="112578"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487"/>
              </a:spcBef>
              <a:defRPr sz="1137" baseline="0"/>
            </a:lvl1pPr>
            <a:lvl2pPr>
              <a:lnSpc>
                <a:spcPct val="100000"/>
              </a:lnSpc>
              <a:spcBef>
                <a:spcPts val="244"/>
              </a:spcBef>
              <a:defRPr sz="975"/>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487"/>
              </a:spcBef>
              <a:defRPr sz="1137" baseline="0"/>
            </a:lvl1pPr>
            <a:lvl2pPr>
              <a:spcBef>
                <a:spcPts val="244"/>
              </a:spcBef>
              <a:defRPr sz="975"/>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5945897"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Tree>
    <p:extLst>
      <p:ext uri="{BB962C8B-B14F-4D97-AF65-F5344CB8AC3E}">
        <p14:creationId xmlns:p14="http://schemas.microsoft.com/office/powerpoint/2010/main" val="17304777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6870" r:id="rId3" imgW="971686" imgH="895238" progId="PBrush">
                  <p:embed/>
                </p:oleObj>
              </mc:Choice>
              <mc:Fallback>
                <p:oleObj r:id="rId3" imgW="971686" imgH="895238" progId="PBrush">
                  <p:embed/>
                  <p:pic>
                    <p:nvPicPr>
                      <p:cNvPr id="113049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877675"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25" name="Rounded Rectangle 24"/>
          <p:cNvSpPr/>
          <p:nvPr userDrawn="1"/>
        </p:nvSpPr>
        <p:spPr bwMode="auto">
          <a:xfrm>
            <a:off x="3877675"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27" name="Chevron 26"/>
          <p:cNvSpPr/>
          <p:nvPr userDrawn="1"/>
        </p:nvSpPr>
        <p:spPr bwMode="auto">
          <a:xfrm rot="5400000">
            <a:off x="1678271" y="1536657"/>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766153" y="1557020"/>
            <a:ext cx="2814441" cy="640080"/>
          </a:xfrm>
        </p:spPr>
        <p:txBody>
          <a:bodyPr anchor="ctr"/>
          <a:lstStyle>
            <a:lvl1pPr marL="0" indent="0" algn="ctr">
              <a:buNone/>
              <a:defRPr sz="1137"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766153" y="2608582"/>
            <a:ext cx="2814441" cy="640080"/>
          </a:xfrm>
        </p:spPr>
        <p:txBody>
          <a:bodyPr anchor="ctr"/>
          <a:lstStyle>
            <a:lvl1pPr marL="0" indent="0" algn="ctr">
              <a:buNone/>
              <a:defRPr sz="1137" b="1" baseline="0">
                <a:solidFill>
                  <a:schemeClr val="bg1"/>
                </a:solidFill>
              </a:defRPr>
            </a:lvl1pPr>
          </a:lstStyle>
          <a:p>
            <a:pPr lvl="0"/>
            <a:r>
              <a:rPr lang="en-US" dirty="0"/>
              <a:t>Add step 2</a:t>
            </a:r>
          </a:p>
        </p:txBody>
      </p:sp>
      <p:sp>
        <p:nvSpPr>
          <p:cNvPr id="30" name="Rounded Rectangle 29"/>
          <p:cNvSpPr/>
          <p:nvPr userDrawn="1"/>
        </p:nvSpPr>
        <p:spPr bwMode="auto">
          <a:xfrm>
            <a:off x="3877675"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487"/>
              </a:spcBef>
              <a:defRPr sz="1137" baseline="0"/>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3" y="3660144"/>
            <a:ext cx="2814441" cy="640080"/>
          </a:xfrm>
        </p:spPr>
        <p:txBody>
          <a:bodyPr anchor="ctr"/>
          <a:lstStyle>
            <a:lvl1pPr marL="0" indent="0" algn="ctr">
              <a:buNone/>
              <a:defRPr sz="1137" b="1">
                <a:solidFill>
                  <a:schemeClr val="bg1"/>
                </a:solidFill>
              </a:defRPr>
            </a:lvl1pPr>
          </a:lstStyle>
          <a:p>
            <a:pPr lvl="0"/>
            <a:r>
              <a:rPr lang="en-US" dirty="0"/>
              <a:t>Add step 3</a:t>
            </a:r>
          </a:p>
        </p:txBody>
      </p:sp>
      <p:sp>
        <p:nvSpPr>
          <p:cNvPr id="38" name="Chevron 37"/>
          <p:cNvSpPr/>
          <p:nvPr userDrawn="1"/>
        </p:nvSpPr>
        <p:spPr bwMode="auto">
          <a:xfrm rot="5400000">
            <a:off x="1678271" y="363976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3" y="4711707"/>
            <a:ext cx="2814441" cy="640080"/>
          </a:xfrm>
        </p:spPr>
        <p:txBody>
          <a:bodyPr anchor="ctr"/>
          <a:lstStyle>
            <a:lvl1pPr marL="0" indent="0" algn="ctr">
              <a:buNone/>
              <a:defRPr sz="1137" b="1">
                <a:solidFill>
                  <a:schemeClr val="bg1"/>
                </a:solidFill>
              </a:defRPr>
            </a:lvl1pPr>
          </a:lstStyle>
          <a:p>
            <a:pPr lvl="0"/>
            <a:r>
              <a:rPr lang="en-US" dirty="0"/>
              <a:t>Add step 4</a:t>
            </a:r>
          </a:p>
        </p:txBody>
      </p:sp>
      <p:sp>
        <p:nvSpPr>
          <p:cNvPr id="42" name="Rounded Rectangle 41"/>
          <p:cNvSpPr/>
          <p:nvPr userDrawn="1"/>
        </p:nvSpPr>
        <p:spPr bwMode="auto">
          <a:xfrm>
            <a:off x="3877675"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487"/>
              </a:spcBef>
              <a:defRPr sz="1137"/>
            </a:lvl1pPr>
            <a:lvl2pPr>
              <a:lnSpc>
                <a:spcPct val="100000"/>
              </a:lnSpc>
              <a:spcBef>
                <a:spcPts val="244"/>
              </a:spcBef>
              <a:defRPr sz="975"/>
            </a:lvl2pPr>
          </a:lstStyle>
          <a:p>
            <a:pPr lvl="0"/>
            <a:r>
              <a:rPr lang="en-US" dirty="0"/>
              <a:t>Describe step 4 and its sub-steps</a:t>
            </a:r>
          </a:p>
          <a:p>
            <a:pPr lvl="1"/>
            <a:r>
              <a:rPr lang="en-US" dirty="0"/>
              <a:t>Second level</a:t>
            </a:r>
          </a:p>
        </p:txBody>
      </p:sp>
    </p:spTree>
    <p:extLst>
      <p:ext uri="{BB962C8B-B14F-4D97-AF65-F5344CB8AC3E}">
        <p14:creationId xmlns:p14="http://schemas.microsoft.com/office/powerpoint/2010/main" val="29789826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5"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5" name="Rounded Rectangle 4"/>
          <p:cNvSpPr/>
          <p:nvPr userDrawn="1"/>
        </p:nvSpPr>
        <p:spPr bwMode="auto">
          <a:xfrm>
            <a:off x="3877675"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3" y="1645917"/>
            <a:ext cx="2814441" cy="640080"/>
          </a:xfrm>
        </p:spPr>
        <p:txBody>
          <a:bodyPr anchor="ctr">
            <a:noAutofit/>
          </a:bodyPr>
          <a:lstStyle>
            <a:lvl1pPr marL="0" indent="0" algn="ctr">
              <a:buNone/>
              <a:defRPr sz="1137"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3" y="3086085"/>
            <a:ext cx="2814441" cy="640080"/>
          </a:xfrm>
        </p:spPr>
        <p:txBody>
          <a:bodyPr anchor="ctr">
            <a:noAutofit/>
          </a:bodyPr>
          <a:lstStyle>
            <a:lvl1pPr marL="0" indent="0" algn="ctr">
              <a:buNone/>
              <a:defRPr sz="1137" b="1">
                <a:solidFill>
                  <a:schemeClr val="bg1"/>
                </a:solidFill>
              </a:defRPr>
            </a:lvl1pPr>
          </a:lstStyle>
          <a:p>
            <a:pPr lvl="0"/>
            <a:r>
              <a:rPr lang="en-US" dirty="0"/>
              <a:t>Add step 2</a:t>
            </a:r>
          </a:p>
        </p:txBody>
      </p:sp>
      <p:sp>
        <p:nvSpPr>
          <p:cNvPr id="14" name="Rounded Rectangle 13"/>
          <p:cNvSpPr/>
          <p:nvPr userDrawn="1"/>
        </p:nvSpPr>
        <p:spPr bwMode="auto">
          <a:xfrm>
            <a:off x="3877675"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noAutofit/>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487"/>
              </a:spcBef>
              <a:defRPr sz="1137" baseline="0"/>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7894" r:id="rId3" imgW="971686" imgH="895238" progId="PBrush">
                  <p:embed/>
                </p:oleObj>
              </mc:Choice>
              <mc:Fallback>
                <p:oleObj r:id="rId3" imgW="971686" imgH="895238" progId="PBrush">
                  <p:embed/>
                  <p:pic>
                    <p:nvPicPr>
                      <p:cNvPr id="112947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541111" y="3484798"/>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3" y="4526254"/>
            <a:ext cx="2814441" cy="640080"/>
          </a:xfrm>
        </p:spPr>
        <p:txBody>
          <a:bodyPr anchor="ctr">
            <a:noAutofit/>
          </a:bodyPr>
          <a:lstStyle>
            <a:lvl1pPr marL="0" indent="0" algn="ctr">
              <a:buNone/>
              <a:defRPr sz="1137" b="1">
                <a:solidFill>
                  <a:schemeClr val="bg1"/>
                </a:solidFill>
              </a:defRPr>
            </a:lvl1pPr>
          </a:lstStyle>
          <a:p>
            <a:pPr lvl="0"/>
            <a:r>
              <a:rPr lang="en-US" dirty="0"/>
              <a:t>Add step 3</a:t>
            </a:r>
          </a:p>
        </p:txBody>
      </p:sp>
    </p:spTree>
    <p:extLst>
      <p:ext uri="{BB962C8B-B14F-4D97-AF65-F5344CB8AC3E}">
        <p14:creationId xmlns:p14="http://schemas.microsoft.com/office/powerpoint/2010/main" val="20502216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88" y="1371600"/>
            <a:ext cx="2720626"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4" name="Chevron 3"/>
          <p:cNvSpPr/>
          <p:nvPr userDrawn="1"/>
        </p:nvSpPr>
        <p:spPr bwMode="auto">
          <a:xfrm>
            <a:off x="3319997" y="13716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5" name="Chevron 4"/>
          <p:cNvSpPr/>
          <p:nvPr userDrawn="1"/>
        </p:nvSpPr>
        <p:spPr bwMode="auto">
          <a:xfrm>
            <a:off x="6077106" y="13716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6" name="Chevron 5"/>
          <p:cNvSpPr/>
          <p:nvPr userDrawn="1"/>
        </p:nvSpPr>
        <p:spPr bwMode="auto">
          <a:xfrm>
            <a:off x="8834216" y="13716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7" name="Rounded Rectangle 6"/>
          <p:cNvSpPr/>
          <p:nvPr userDrawn="1"/>
        </p:nvSpPr>
        <p:spPr bwMode="auto">
          <a:xfrm>
            <a:off x="53161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451100"/>
            <a:ext cx="2658083" cy="3007710"/>
          </a:xfrm>
        </p:spPr>
        <p:txBody>
          <a:bodyPr/>
          <a:lstStyle>
            <a:lvl1pPr>
              <a:spcBef>
                <a:spcPts val="487"/>
              </a:spcBef>
              <a:defRPr sz="1137"/>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1"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8" y="2451100"/>
            <a:ext cx="2658083" cy="3007710"/>
          </a:xfrm>
        </p:spPr>
        <p:txBody>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6"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3" y="2451100"/>
            <a:ext cx="2658083" cy="3007710"/>
          </a:xfrm>
        </p:spPr>
        <p:txBody>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2"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9" y="2451100"/>
            <a:ext cx="2658083" cy="3007710"/>
          </a:xfrm>
        </p:spPr>
        <p:txBody>
          <a:bodyPr/>
          <a:lstStyle>
            <a:lvl1pPr>
              <a:spcBef>
                <a:spcPts val="487"/>
              </a:spcBef>
              <a:defRPr sz="1137"/>
            </a:lvl1pPr>
            <a:lvl2pPr>
              <a:lnSpc>
                <a:spcPct val="100000"/>
              </a:lnSpc>
              <a:spcBef>
                <a:spcPts val="244"/>
              </a:spcBef>
              <a:defRPr sz="975"/>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604700" y="1409700"/>
            <a:ext cx="2138975" cy="800100"/>
          </a:xfrm>
        </p:spPr>
        <p:txBody>
          <a:bodyPr anchor="ctr"/>
          <a:lstStyle>
            <a:lvl1pPr marL="0" indent="0" algn="ctr">
              <a:buNone/>
              <a:defRPr sz="1137"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842377" y="1409700"/>
            <a:ext cx="2138975" cy="800100"/>
          </a:xfrm>
        </p:spPr>
        <p:txBody>
          <a:bodyPr anchor="ctr"/>
          <a:lstStyle>
            <a:lvl1pPr marL="0" indent="0" algn="ctr">
              <a:buNone/>
              <a:defRPr sz="1137"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129342" y="1409700"/>
            <a:ext cx="2138975" cy="800100"/>
          </a:xfrm>
        </p:spPr>
        <p:txBody>
          <a:bodyPr anchor="ctr"/>
          <a:lstStyle>
            <a:lvl1pPr marL="0" indent="0" algn="ctr">
              <a:buNone/>
              <a:defRPr sz="1137"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367020" y="1409700"/>
            <a:ext cx="2138975" cy="800100"/>
          </a:xfrm>
        </p:spPr>
        <p:txBody>
          <a:bodyPr anchor="ctr"/>
          <a:lstStyle>
            <a:lvl1pPr marL="0" indent="0" algn="ctr">
              <a:buNone/>
              <a:defRPr sz="1137"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8918" r:id="rId3" imgW="971686" imgH="895238" progId="PBrush">
                  <p:embed/>
                </p:oleObj>
              </mc:Choice>
              <mc:Fallback>
                <p:oleObj r:id="rId3" imgW="971686" imgH="895238" progId="PBrush">
                  <p:embed/>
                  <p:pic>
                    <p:nvPicPr>
                      <p:cNvPr id="113152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22248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32" y="1752599"/>
            <a:ext cx="4690734"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6" name="Circular Arrow 5"/>
          <p:cNvSpPr/>
          <p:nvPr userDrawn="1"/>
        </p:nvSpPr>
        <p:spPr bwMode="auto">
          <a:xfrm rot="5400000">
            <a:off x="4190999" y="1312232"/>
            <a:ext cx="3810000" cy="4690734"/>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7" name="Circular Arrow 6"/>
          <p:cNvSpPr/>
          <p:nvPr userDrawn="1"/>
        </p:nvSpPr>
        <p:spPr bwMode="auto">
          <a:xfrm rot="10800000">
            <a:off x="3750634" y="1752599"/>
            <a:ext cx="4690734"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8" name="Circular Arrow 7"/>
          <p:cNvSpPr/>
          <p:nvPr userDrawn="1"/>
        </p:nvSpPr>
        <p:spPr bwMode="auto">
          <a:xfrm rot="16200000">
            <a:off x="4191001" y="1312232"/>
            <a:ext cx="3810000" cy="4690734"/>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485"/>
            <a:ext cx="1674812" cy="422166"/>
          </a:xfrm>
        </p:spPr>
        <p:txBody>
          <a:bodyPr anchor="ctr"/>
          <a:lstStyle>
            <a:lvl1pPr marL="0" indent="0" algn="ctr">
              <a:buNone/>
              <a:defRPr sz="1137"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137"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486"/>
            <a:ext cx="1674812" cy="422166"/>
          </a:xfrm>
        </p:spPr>
        <p:txBody>
          <a:bodyPr anchor="ctr"/>
          <a:lstStyle>
            <a:lvl1pPr marL="0" indent="0" algn="ctr">
              <a:buNone/>
              <a:defRPr sz="1137"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137"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33"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0" y="13107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69"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4" y="13107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33"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0" y="41301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69"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4" y="41301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39942" r:id="rId3" imgW="971686" imgH="895238" progId="PBrush">
                  <p:embed/>
                </p:oleObj>
              </mc:Choice>
              <mc:Fallback>
                <p:oleObj r:id="rId3" imgW="971686" imgH="895238" progId="PBrush">
                  <p:embed/>
                  <p:pic>
                    <p:nvPicPr>
                      <p:cNvPr id="1132546"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12238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32" y="1752599"/>
            <a:ext cx="4690734"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6" name="Circular Arrow 5"/>
          <p:cNvSpPr/>
          <p:nvPr userDrawn="1"/>
        </p:nvSpPr>
        <p:spPr bwMode="auto">
          <a:xfrm rot="5400000">
            <a:off x="4190999" y="1312232"/>
            <a:ext cx="3810000" cy="4690734"/>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7" name="Circular Arrow 6"/>
          <p:cNvSpPr/>
          <p:nvPr userDrawn="1"/>
        </p:nvSpPr>
        <p:spPr bwMode="auto">
          <a:xfrm rot="10800000">
            <a:off x="3750634" y="1752599"/>
            <a:ext cx="4690734"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8" name="Circular Arrow 7"/>
          <p:cNvSpPr/>
          <p:nvPr userDrawn="1"/>
        </p:nvSpPr>
        <p:spPr bwMode="auto">
          <a:xfrm rot="16200000">
            <a:off x="4191001" y="1312232"/>
            <a:ext cx="3810000" cy="4690734"/>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485"/>
            <a:ext cx="1674812" cy="422166"/>
          </a:xfrm>
        </p:spPr>
        <p:txBody>
          <a:bodyPr anchor="ctr"/>
          <a:lstStyle>
            <a:lvl1pPr marL="0" indent="0" algn="ctr">
              <a:buNone/>
              <a:defRPr sz="1137"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137"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486"/>
            <a:ext cx="1674812" cy="422166"/>
          </a:xfrm>
        </p:spPr>
        <p:txBody>
          <a:bodyPr anchor="ctr"/>
          <a:lstStyle>
            <a:lvl1pPr marL="0" indent="0" algn="ctr">
              <a:buNone/>
              <a:defRPr sz="1137"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137"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33"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0" y="13107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69" y="12954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4" y="13107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33"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0" y="41301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69" y="4114800"/>
            <a:ext cx="3475834"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indent="-190826" algn="l" defTabSz="742676" rtl="0" eaLnBrk="1" fontAlgn="base" latinLnBrk="0" hangingPunct="1">
              <a:lnSpc>
                <a:spcPct val="100000"/>
              </a:lnSpc>
              <a:spcBef>
                <a:spcPct val="100000"/>
              </a:spcBef>
              <a:spcAft>
                <a:spcPct val="0"/>
              </a:spcAft>
              <a:buClrTx/>
              <a:buSzTx/>
              <a:buFont typeface="Webdings" pitchFamily="18" charset="2"/>
              <a:buChar char="4"/>
              <a:tabLst/>
            </a:pPr>
            <a:endParaRPr lang="en-US" sz="13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4" y="4130186"/>
            <a:ext cx="3377329" cy="1828800"/>
          </a:xfrm>
        </p:spPr>
        <p:txBody>
          <a:bodyPr/>
          <a:lstStyle>
            <a:lvl1pPr>
              <a:spcBef>
                <a:spcPts val="487"/>
              </a:spcBef>
              <a:defRPr sz="1137"/>
            </a:lvl1pPr>
            <a:lvl2pPr>
              <a:lnSpc>
                <a:spcPct val="100000"/>
              </a:lnSpc>
              <a:spcBef>
                <a:spcPts val="244"/>
              </a:spcBef>
              <a:defRPr sz="975"/>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40966" r:id="rId3" imgW="971686" imgH="895238" progId="PBrush">
                  <p:embed/>
                </p:oleObj>
              </mc:Choice>
              <mc:Fallback>
                <p:oleObj r:id="rId3" imgW="971686" imgH="895238" progId="PBrush">
                  <p:embed/>
                  <p:pic>
                    <p:nvPicPr>
                      <p:cNvPr id="113357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0402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dirty="0"/>
              <a:t>Click icon to add chart</a:t>
            </a:r>
          </a:p>
        </p:txBody>
      </p:sp>
      <p:graphicFrame>
        <p:nvGraphicFramePr>
          <p:cNvPr id="1134594"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41990" r:id="rId3" imgW="971686" imgH="895238" progId="PBrush">
                  <p:embed/>
                </p:oleObj>
              </mc:Choice>
              <mc:Fallback>
                <p:oleObj r:id="rId3" imgW="971686" imgH="895238" progId="PBrush">
                  <p:embed/>
                  <p:pic>
                    <p:nvPicPr>
                      <p:cNvPr id="113459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93944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1" y="3492501"/>
            <a:ext cx="12192000" cy="3382963"/>
          </a:xfrm>
          <a:prstGeom prst="rect">
            <a:avLst/>
          </a:prstGeom>
          <a:solidFill>
            <a:srgbClr val="800000"/>
          </a:solidFill>
          <a:ln w="9525">
            <a:noFill/>
            <a:miter lim="800000"/>
            <a:headEnd/>
            <a:tailEnd/>
          </a:ln>
          <a:effectLst/>
        </p:spPr>
        <p:txBody>
          <a:bodyPr wrap="none" anchor="ctr"/>
          <a:lstStyle/>
          <a:p>
            <a:endParaRPr lang="en-US" sz="1800"/>
          </a:p>
        </p:txBody>
      </p:sp>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800"/>
          </a:p>
        </p:txBody>
      </p:sp>
      <p:graphicFrame>
        <p:nvGraphicFramePr>
          <p:cNvPr id="7" name="Object 9"/>
          <p:cNvGraphicFramePr>
            <a:graphicFrameLocks noChangeAspect="1"/>
          </p:cNvGraphicFramePr>
          <p:nvPr/>
        </p:nvGraphicFramePr>
        <p:xfrm>
          <a:off x="2425501" y="1058864"/>
          <a:ext cx="1336859" cy="1285875"/>
        </p:xfrm>
        <a:graphic>
          <a:graphicData uri="http://schemas.openxmlformats.org/presentationml/2006/ole">
            <mc:AlternateContent xmlns:mc="http://schemas.openxmlformats.org/markup-compatibility/2006">
              <mc:Choice xmlns:v="urn:schemas-microsoft-com:vml" Requires="v">
                <p:oleObj spid="_x0000_s44042" r:id="rId3" imgW="1085714" imgH="1286055" progId="PBrush">
                  <p:embed/>
                </p:oleObj>
              </mc:Choice>
              <mc:Fallback>
                <p:oleObj r:id="rId3" imgW="1085714" imgH="1286055" progId="PBrush">
                  <p:embed/>
                  <p:pic>
                    <p:nvPicPr>
                      <p:cNvPr id="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501" y="1058864"/>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4536890"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420625"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2305161" y="2467429"/>
            <a:ext cx="8443322"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4430790" y="5108573"/>
            <a:ext cx="3289377"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1031964" y="6045652"/>
            <a:ext cx="10100714"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2306277" y="2971800"/>
            <a:ext cx="8443322"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1" y="3492501"/>
            <a:ext cx="12192000" cy="3382963"/>
          </a:xfrm>
          <a:prstGeom prst="rect">
            <a:avLst/>
          </a:prstGeom>
          <a:solidFill>
            <a:srgbClr val="800000"/>
          </a:solidFill>
          <a:ln w="9525">
            <a:noFill/>
            <a:miter lim="800000"/>
            <a:headEnd/>
            <a:tailEnd/>
          </a:ln>
          <a:effectLst/>
        </p:spPr>
        <p:txBody>
          <a:bodyPr wrap="none" anchor="ctr"/>
          <a:lstStyle/>
          <a:p>
            <a:endParaRPr lang="en-US" sz="1800"/>
          </a:p>
        </p:txBody>
      </p:sp>
      <p:sp>
        <p:nvSpPr>
          <p:cNvPr id="16" name="Line 6"/>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800"/>
          </a:p>
        </p:txBody>
      </p:sp>
      <p:graphicFrame>
        <p:nvGraphicFramePr>
          <p:cNvPr id="17" name="Object 9"/>
          <p:cNvGraphicFramePr>
            <a:graphicFrameLocks noChangeAspect="1"/>
          </p:cNvGraphicFramePr>
          <p:nvPr userDrawn="1"/>
        </p:nvGraphicFramePr>
        <p:xfrm>
          <a:off x="2425501" y="1058864"/>
          <a:ext cx="1336859" cy="1285875"/>
        </p:xfrm>
        <a:graphic>
          <a:graphicData uri="http://schemas.openxmlformats.org/presentationml/2006/ole">
            <mc:AlternateContent xmlns:mc="http://schemas.openxmlformats.org/markup-compatibility/2006">
              <mc:Choice xmlns:v="urn:schemas-microsoft-com:vml" Requires="v">
                <p:oleObj spid="_x0000_s44043" r:id="rId5" imgW="1085714" imgH="1286055" progId="PBrush">
                  <p:embed/>
                </p:oleObj>
              </mc:Choice>
              <mc:Fallback>
                <p:oleObj r:id="rId5" imgW="1085714" imgH="1286055" progId="PBrush">
                  <p:embed/>
                  <p:pic>
                    <p:nvPicPr>
                      <p:cNvPr id="1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501" y="1058864"/>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white">
          <a:xfrm>
            <a:off x="4536890"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white">
          <a:xfrm>
            <a:off x="1420625"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white">
          <a:xfrm>
            <a:off x="1031964" y="6045652"/>
            <a:ext cx="10100714"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white">
          <a:xfrm>
            <a:off x="3991033" y="3556000"/>
            <a:ext cx="4190389" cy="400050"/>
          </a:xfrm>
          <a:prstGeom prst="rect">
            <a:avLst/>
          </a:prstGeom>
          <a:noFill/>
          <a:ln w="9525">
            <a:noFill/>
            <a:miter lim="800000"/>
            <a:headEnd/>
            <a:tailEnd/>
          </a:ln>
        </p:spPr>
        <p:txBody>
          <a:bodyPr>
            <a:spAutoFit/>
          </a:bodyPr>
          <a:lstStyle/>
          <a:p>
            <a:r>
              <a:rPr lang="en-US" sz="2000" b="1" i="1" u="none" dirty="0">
                <a:solidFill>
                  <a:schemeClr val="bg1"/>
                </a:solidFill>
              </a:rPr>
              <a:t>Do The Math</a:t>
            </a:r>
          </a:p>
        </p:txBody>
      </p:sp>
      <p:cxnSp>
        <p:nvCxnSpPr>
          <p:cNvPr id="22" name="Straight Connector 25"/>
          <p:cNvCxnSpPr>
            <a:cxnSpLocks noChangeShapeType="1"/>
          </p:cNvCxnSpPr>
          <p:nvPr userDrawn="1"/>
        </p:nvCxnSpPr>
        <p:spPr bwMode="white">
          <a:xfrm flipV="1">
            <a:off x="5118764" y="3951288"/>
            <a:ext cx="1913428" cy="0"/>
          </a:xfrm>
          <a:prstGeom prst="line">
            <a:avLst/>
          </a:prstGeom>
          <a:noFill/>
          <a:ln w="38100">
            <a:solidFill>
              <a:schemeClr val="bg1"/>
            </a:solidFill>
            <a:round/>
            <a:headEnd/>
            <a:tailEnd/>
          </a:ln>
        </p:spPr>
      </p:cxnSp>
    </p:spTree>
    <p:extLst>
      <p:ext uri="{BB962C8B-B14F-4D97-AF65-F5344CB8AC3E}">
        <p14:creationId xmlns:p14="http://schemas.microsoft.com/office/powerpoint/2010/main" val="22901574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45062" r:id="rId3" imgW="971686" imgH="895238" progId="PBrush">
                  <p:embed/>
                </p:oleObj>
              </mc:Choice>
              <mc:Fallback>
                <p:oleObj r:id="rId3" imgW="971686" imgH="895238" progId="PBrush">
                  <p:embed/>
                  <p:pic>
                    <p:nvPicPr>
                      <p:cNvPr id="111821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1373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800"/>
          </a:p>
        </p:txBody>
      </p:sp>
      <p:sp>
        <p:nvSpPr>
          <p:cNvPr id="10" name="Text Box 5"/>
          <p:cNvSpPr txBox="1">
            <a:spLocks noChangeArrowheads="1"/>
          </p:cNvSpPr>
          <p:nvPr/>
        </p:nvSpPr>
        <p:spPr bwMode="auto">
          <a:xfrm>
            <a:off x="11751428"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11751428"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46086" r:id="rId3" imgW="971686" imgH="895238" progId="PBrush">
                  <p:embed/>
                </p:oleObj>
              </mc:Choice>
              <mc:Fallback>
                <p:oleObj r:id="rId3" imgW="971686" imgH="895238" progId="PBrush">
                  <p:embed/>
                  <p:pic>
                    <p:nvPicPr>
                      <p:cNvPr id="111923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225155" y="6492241"/>
            <a:ext cx="2251552"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extLst>
      <p:ext uri="{BB962C8B-B14F-4D97-AF65-F5344CB8AC3E}">
        <p14:creationId xmlns:p14="http://schemas.microsoft.com/office/powerpoint/2010/main" val="28987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12EA-66B6-40F3-BA18-89DC7516FA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1E0D8-8CC1-4237-8F82-B9C284AE96AC}"/>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4" name="Footer Placeholder 3">
            <a:extLst>
              <a:ext uri="{FF2B5EF4-FFF2-40B4-BE49-F238E27FC236}">
                <a16:creationId xmlns:a16="http://schemas.microsoft.com/office/drawing/2014/main" id="{BEF962EF-0350-4125-9207-6F27E55759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A1F08-B297-47DE-8520-6A43A3F477B5}"/>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2134691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47110" r:id="rId3" imgW="971686" imgH="895238" progId="PBrush">
                  <p:embed/>
                </p:oleObj>
              </mc:Choice>
              <mc:Fallback>
                <p:oleObj r:id="rId3" imgW="971686" imgH="895238" progId="PBrush">
                  <p:embed/>
                  <p:pic>
                    <p:nvPicPr>
                      <p:cNvPr id="112025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96412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795471" y="1381125"/>
            <a:ext cx="530053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30" y="1381125"/>
            <a:ext cx="530053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graphicFrame>
        <p:nvGraphicFramePr>
          <p:cNvPr id="112128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48134" r:id="rId3" imgW="971686" imgH="895238" progId="PBrush">
                  <p:embed/>
                </p:oleObj>
              </mc:Choice>
              <mc:Fallback>
                <p:oleObj r:id="rId3" imgW="971686" imgH="895238" progId="PBrush">
                  <p:embed/>
                  <p:pic>
                    <p:nvPicPr>
                      <p:cNvPr id="112128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88097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6" y="1371337"/>
            <a:ext cx="5386526"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6" y="2174875"/>
            <a:ext cx="5386526"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8" y="381000"/>
            <a:ext cx="11062315"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49158" r:id="rId3" imgW="971686" imgH="895238" progId="PBrush">
                  <p:embed/>
                </p:oleObj>
              </mc:Choice>
              <mc:Fallback>
                <p:oleObj r:id="rId3" imgW="971686" imgH="895238" progId="PBrush">
                  <p:embed/>
                  <p:pic>
                    <p:nvPicPr>
                      <p:cNvPr id="1122306"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814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0182" r:id="rId3" imgW="971686" imgH="895238" progId="PBrush">
                  <p:embed/>
                </p:oleObj>
              </mc:Choice>
              <mc:Fallback>
                <p:oleObj r:id="rId3" imgW="971686" imgH="895238" progId="PBrush">
                  <p:embed/>
                  <p:pic>
                    <p:nvPicPr>
                      <p:cNvPr id="112333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66426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1206"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6"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Facts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6"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rm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rm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rm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extLst>
      <p:ext uri="{BB962C8B-B14F-4D97-AF65-F5344CB8AC3E}">
        <p14:creationId xmlns:p14="http://schemas.microsoft.com/office/powerpoint/2010/main" val="28611238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4440562" y="3721101"/>
            <a:ext cx="329915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02"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2" y="2717800"/>
            <a:ext cx="3424236" cy="2933700"/>
          </a:xfrm>
        </p:spPr>
        <p:txBody>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8208134"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5" y="2717800"/>
            <a:ext cx="3424236" cy="2933700"/>
          </a:xfrm>
        </p:spPr>
        <p:txBody>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4"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 name="Right Arrow 11"/>
          <p:cNvSpPr/>
          <p:nvPr userDrawn="1"/>
        </p:nvSpPr>
        <p:spPr bwMode="auto">
          <a:xfrm>
            <a:off x="7805382"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4159118"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dirty="0"/>
                        <a:t>Complications – The Gap / Trigger</a:t>
                      </a:r>
                    </a:p>
                  </a:txBody>
                  <a:tcPr marL="112578" marR="112578"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2" cy="1562100"/>
          </a:xfrm>
        </p:spPr>
        <p:txBody>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Right Arrow 15"/>
          <p:cNvSpPr/>
          <p:nvPr userDrawn="1"/>
        </p:nvSpPr>
        <p:spPr bwMode="auto">
          <a:xfrm rot="5400000">
            <a:off x="5960794" y="37742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4159118"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dirty="0"/>
                        <a:t>Questions – which</a:t>
                      </a:r>
                      <a:r>
                        <a:rPr lang="en-US" sz="1400" baseline="0" dirty="0"/>
                        <a:t> need answers</a:t>
                      </a:r>
                      <a:endParaRPr lang="en-US" sz="1400" dirty="0"/>
                    </a:p>
                  </a:txBody>
                  <a:tcPr marL="112578" marR="112578"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2" cy="1562100"/>
          </a:xfrm>
        </p:spPr>
        <p:txBody>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2230" r:id="rId4" imgW="971686" imgH="895238" progId="PBrush">
                  <p:embed/>
                </p:oleObj>
              </mc:Choice>
              <mc:Fallback>
                <p:oleObj r:id="rId4" imgW="971686" imgH="895238" progId="PBrush">
                  <p:embed/>
                  <p:pic>
                    <p:nvPicPr>
                      <p:cNvPr id="112845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09870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FI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2"/>
          <p:cNvSpPr txBox="1"/>
          <p:nvPr userDrawn="1"/>
        </p:nvSpPr>
        <p:spPr>
          <a:xfrm>
            <a:off x="609796" y="1566331"/>
            <a:ext cx="10638585"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4" name="TextBox 3"/>
          <p:cNvSpPr txBox="1"/>
          <p:nvPr userDrawn="1"/>
        </p:nvSpPr>
        <p:spPr>
          <a:xfrm>
            <a:off x="609796" y="2662763"/>
            <a:ext cx="5216096"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5" name="TextBox 4"/>
          <p:cNvSpPr txBox="1"/>
          <p:nvPr userDrawn="1"/>
        </p:nvSpPr>
        <p:spPr>
          <a:xfrm>
            <a:off x="609796" y="5524500"/>
            <a:ext cx="10638585" cy="952500"/>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6" name="Text Placeholder 14"/>
          <p:cNvSpPr>
            <a:spLocks noGrp="1"/>
          </p:cNvSpPr>
          <p:nvPr>
            <p:ph type="body" sz="quarter" idx="17" hasCustomPrompt="1"/>
          </p:nvPr>
        </p:nvSpPr>
        <p:spPr>
          <a:xfrm>
            <a:off x="609795" y="5524500"/>
            <a:ext cx="10616070"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7" name="Text Placeholder 14"/>
          <p:cNvSpPr>
            <a:spLocks noGrp="1"/>
          </p:cNvSpPr>
          <p:nvPr>
            <p:ph type="body" sz="quarter" idx="15" hasCustomPrompt="1"/>
          </p:nvPr>
        </p:nvSpPr>
        <p:spPr>
          <a:xfrm>
            <a:off x="609796" y="2662764"/>
            <a:ext cx="5216096"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8" name="Text Placeholder 14"/>
          <p:cNvSpPr>
            <a:spLocks noGrp="1"/>
          </p:cNvSpPr>
          <p:nvPr>
            <p:ph type="body" sz="quarter" idx="14" hasCustomPrompt="1"/>
          </p:nvPr>
        </p:nvSpPr>
        <p:spPr>
          <a:xfrm>
            <a:off x="609795" y="1566331"/>
            <a:ext cx="10616070"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9" name="Rounded Rectangle 8"/>
          <p:cNvSpPr/>
          <p:nvPr userDrawn="1"/>
        </p:nvSpPr>
        <p:spPr bwMode="auto">
          <a:xfrm>
            <a:off x="609796"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10" name="Rounded Rectangle 9"/>
          <p:cNvSpPr/>
          <p:nvPr userDrawn="1"/>
        </p:nvSpPr>
        <p:spPr bwMode="auto">
          <a:xfrm>
            <a:off x="609796"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11" name="Rounded Rectangle 10"/>
          <p:cNvSpPr/>
          <p:nvPr userDrawn="1"/>
        </p:nvSpPr>
        <p:spPr bwMode="auto">
          <a:xfrm>
            <a:off x="609796"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12" name="TextBox 11"/>
          <p:cNvSpPr txBox="1"/>
          <p:nvPr userDrawn="1"/>
        </p:nvSpPr>
        <p:spPr>
          <a:xfrm>
            <a:off x="6026030" y="2662763"/>
            <a:ext cx="5216096"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3" name="Text Placeholder 14"/>
          <p:cNvSpPr>
            <a:spLocks noGrp="1"/>
          </p:cNvSpPr>
          <p:nvPr>
            <p:ph type="body" sz="quarter" idx="18" hasCustomPrompt="1"/>
          </p:nvPr>
        </p:nvSpPr>
        <p:spPr>
          <a:xfrm>
            <a:off x="6026030" y="2662764"/>
            <a:ext cx="5216096"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14" name="Rounded Rectangle 13"/>
          <p:cNvSpPr/>
          <p:nvPr userDrawn="1"/>
        </p:nvSpPr>
        <p:spPr bwMode="auto">
          <a:xfrm>
            <a:off x="6026030"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graphicFrame>
        <p:nvGraphicFramePr>
          <p:cNvPr id="15" name="Object 14"/>
          <p:cNvGraphicFramePr>
            <a:graphicFrameLocks noChangeAspect="1"/>
          </p:cNvGraphicFramePr>
          <p:nvPr userDrawn="1"/>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3254" r:id="rId3" imgW="971686" imgH="895238" progId="PBrush">
                  <p:embed/>
                </p:oleObj>
              </mc:Choice>
              <mc:Fallback>
                <p:oleObj r:id="rId3" imgW="971686" imgH="895238" progId="PBrush">
                  <p:embed/>
                  <p:pic>
                    <p:nvPicPr>
                      <p:cNvPr id="1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60039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uKy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ounded Rectangle 2"/>
          <p:cNvSpPr/>
          <p:nvPr userDrawn="1"/>
        </p:nvSpPr>
        <p:spPr bwMode="auto">
          <a:xfrm>
            <a:off x="547253" y="1545162"/>
            <a:ext cx="2392274" cy="78317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Who is the end consumer?</a:t>
            </a:r>
            <a:endParaRPr lang="en-US" sz="1600" b="1" dirty="0">
              <a:solidFill>
                <a:schemeClr val="bg1"/>
              </a:solidFill>
              <a:latin typeface="+mn-lt"/>
              <a:ea typeface="+mn-ea"/>
              <a:cs typeface="+mn-cs"/>
            </a:endParaRPr>
          </a:p>
        </p:txBody>
      </p:sp>
      <p:sp>
        <p:nvSpPr>
          <p:cNvPr id="4" name="Rounded Rectangle 3"/>
          <p:cNvSpPr/>
          <p:nvPr userDrawn="1"/>
        </p:nvSpPr>
        <p:spPr bwMode="auto">
          <a:xfrm>
            <a:off x="547253" y="2480732"/>
            <a:ext cx="2392274" cy="78317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What is the business question?</a:t>
            </a:r>
            <a:endParaRPr lang="en-US" sz="1600" b="1" dirty="0">
              <a:solidFill>
                <a:schemeClr val="bg1"/>
              </a:solidFill>
              <a:latin typeface="+mn-lt"/>
              <a:ea typeface="+mn-ea"/>
              <a:cs typeface="+mn-cs"/>
            </a:endParaRPr>
          </a:p>
        </p:txBody>
      </p:sp>
      <p:sp>
        <p:nvSpPr>
          <p:cNvPr id="5" name="Rounded Rectangle 4"/>
          <p:cNvSpPr/>
          <p:nvPr userDrawn="1"/>
        </p:nvSpPr>
        <p:spPr bwMode="auto">
          <a:xfrm>
            <a:off x="547253" y="3420532"/>
            <a:ext cx="2392274" cy="78317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What triggered the question?</a:t>
            </a:r>
            <a:endParaRPr lang="en-US" sz="1600" b="1" dirty="0">
              <a:solidFill>
                <a:schemeClr val="bg1"/>
              </a:solidFill>
              <a:latin typeface="+mn-lt"/>
              <a:ea typeface="+mn-ea"/>
              <a:cs typeface="+mn-cs"/>
            </a:endParaRPr>
          </a:p>
        </p:txBody>
      </p:sp>
      <p:sp>
        <p:nvSpPr>
          <p:cNvPr id="6" name="Rounded Rectangle 5"/>
          <p:cNvSpPr/>
          <p:nvPr userDrawn="1"/>
        </p:nvSpPr>
        <p:spPr bwMode="auto">
          <a:xfrm>
            <a:off x="547253" y="4360332"/>
            <a:ext cx="2392274" cy="78317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What do you intend to do with the output?</a:t>
            </a:r>
            <a:endParaRPr lang="en-US" sz="1600" b="1" dirty="0">
              <a:solidFill>
                <a:schemeClr val="bg1"/>
              </a:solidFill>
              <a:latin typeface="+mn-lt"/>
              <a:ea typeface="+mn-ea"/>
              <a:cs typeface="+mn-cs"/>
            </a:endParaRPr>
          </a:p>
        </p:txBody>
      </p:sp>
      <p:sp>
        <p:nvSpPr>
          <p:cNvPr id="7" name="Rounded Rectangle 6"/>
          <p:cNvSpPr/>
          <p:nvPr userDrawn="1"/>
        </p:nvSpPr>
        <p:spPr bwMode="auto">
          <a:xfrm>
            <a:off x="547253" y="5325532"/>
            <a:ext cx="2392274" cy="78317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What do you ‘expect’ as the outcomes?</a:t>
            </a:r>
            <a:endParaRPr lang="en-US" sz="1600" b="1" dirty="0">
              <a:solidFill>
                <a:schemeClr val="bg1"/>
              </a:solidFill>
              <a:latin typeface="+mn-lt"/>
              <a:ea typeface="+mn-ea"/>
              <a:cs typeface="+mn-cs"/>
            </a:endParaRPr>
          </a:p>
        </p:txBody>
      </p:sp>
      <p:sp>
        <p:nvSpPr>
          <p:cNvPr id="8" name="TextBox 7"/>
          <p:cNvSpPr txBox="1"/>
          <p:nvPr userDrawn="1"/>
        </p:nvSpPr>
        <p:spPr>
          <a:xfrm>
            <a:off x="3220971" y="1566331"/>
            <a:ext cx="7964867"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9" name="TextBox 8"/>
          <p:cNvSpPr txBox="1"/>
          <p:nvPr userDrawn="1"/>
        </p:nvSpPr>
        <p:spPr>
          <a:xfrm>
            <a:off x="3220971" y="2501902"/>
            <a:ext cx="7964867" cy="762001"/>
          </a:xfrm>
          <a:prstGeom prst="rect">
            <a:avLst/>
          </a:prstGeom>
          <a:solidFill>
            <a:srgbClr val="D8CBCB"/>
          </a:solidFill>
          <a:ln>
            <a:noFill/>
            <a:prstDash val="sysDash"/>
          </a:ln>
        </p:spPr>
        <p:txBody>
          <a:bodyPr wrap="square" tIns="182880" rtlCol="0">
            <a:noAutofit/>
          </a:bodyPr>
          <a:lstStyle>
            <a:defPPr>
              <a:defRPr lang="en-US"/>
            </a:defPPr>
            <a:lvl1pPr marL="285750" indent="-285750" algn="l">
              <a:buChar char="4"/>
              <a:defRPr sz="1400"/>
            </a:lvl1pPr>
          </a:lstStyle>
          <a:p>
            <a:pPr marL="0" indent="0">
              <a:buNone/>
            </a:pPr>
            <a:endParaRPr lang="en-US" sz="1400" dirty="0"/>
          </a:p>
        </p:txBody>
      </p:sp>
      <p:sp>
        <p:nvSpPr>
          <p:cNvPr id="10" name="TextBox 9"/>
          <p:cNvSpPr txBox="1"/>
          <p:nvPr userDrawn="1"/>
        </p:nvSpPr>
        <p:spPr>
          <a:xfrm>
            <a:off x="3220971" y="3441702"/>
            <a:ext cx="7964867" cy="762001"/>
          </a:xfrm>
          <a:prstGeom prst="rect">
            <a:avLst/>
          </a:prstGeom>
          <a:solidFill>
            <a:srgbClr val="D8CBCB"/>
          </a:solidFill>
          <a:ln>
            <a:noFill/>
            <a:prstDash val="sysDash"/>
          </a:ln>
        </p:spPr>
        <p:txBody>
          <a:bodyPr wrap="square" tIns="182880" rtlCol="0">
            <a:noAutofit/>
          </a:bodyPr>
          <a:lstStyle>
            <a:defPPr>
              <a:defRPr lang="en-US"/>
            </a:defPPr>
            <a:lvl1pPr marL="285750" indent="-285750" algn="l">
              <a:buChar char="4"/>
              <a:defRPr sz="1400"/>
            </a:lvl1pPr>
          </a:lstStyle>
          <a:p>
            <a:pPr marL="0" indent="0">
              <a:buNone/>
            </a:pPr>
            <a:endParaRPr lang="en-US" sz="1400" dirty="0"/>
          </a:p>
        </p:txBody>
      </p:sp>
      <p:sp>
        <p:nvSpPr>
          <p:cNvPr id="11" name="TextBox 10"/>
          <p:cNvSpPr txBox="1"/>
          <p:nvPr userDrawn="1"/>
        </p:nvSpPr>
        <p:spPr>
          <a:xfrm>
            <a:off x="3220971" y="4381502"/>
            <a:ext cx="7964867" cy="762001"/>
          </a:xfrm>
          <a:prstGeom prst="rect">
            <a:avLst/>
          </a:prstGeom>
          <a:solidFill>
            <a:srgbClr val="D8CBCB"/>
          </a:solidFill>
          <a:ln>
            <a:noFill/>
            <a:prstDash val="sysDash"/>
          </a:ln>
        </p:spPr>
        <p:txBody>
          <a:bodyPr wrap="square" tIns="182880" rtlCol="0">
            <a:noAutofit/>
          </a:bodyPr>
          <a:lstStyle>
            <a:defPPr>
              <a:defRPr lang="en-US"/>
            </a:defPPr>
            <a:lvl1pPr marL="285750" indent="-285750" algn="l">
              <a:buChar char="4"/>
              <a:defRPr sz="1400"/>
            </a:lvl1pPr>
          </a:lstStyle>
          <a:p>
            <a:pPr marL="0" indent="0">
              <a:buNone/>
            </a:pPr>
            <a:endParaRPr lang="en-US" sz="1400" dirty="0"/>
          </a:p>
        </p:txBody>
      </p:sp>
      <p:sp>
        <p:nvSpPr>
          <p:cNvPr id="12" name="TextBox 11"/>
          <p:cNvSpPr txBox="1"/>
          <p:nvPr userDrawn="1"/>
        </p:nvSpPr>
        <p:spPr>
          <a:xfrm>
            <a:off x="3220971" y="5346702"/>
            <a:ext cx="7964867" cy="762001"/>
          </a:xfrm>
          <a:prstGeom prst="rect">
            <a:avLst/>
          </a:prstGeom>
          <a:solidFill>
            <a:srgbClr val="D8CBCB"/>
          </a:solidFill>
          <a:ln>
            <a:noFill/>
            <a:prstDash val="sysDash"/>
          </a:ln>
        </p:spPr>
        <p:txBody>
          <a:bodyPr wrap="square" tIns="182880" rtlCol="0">
            <a:noAutofit/>
          </a:bodyPr>
          <a:lstStyle>
            <a:defPPr>
              <a:defRPr lang="en-US"/>
            </a:defPPr>
            <a:lvl1pPr marL="285750" indent="-285750" algn="l">
              <a:buChar char="4"/>
              <a:defRPr sz="1400"/>
            </a:lvl1pPr>
          </a:lstStyle>
          <a:p>
            <a:pPr marL="0" indent="0">
              <a:buNone/>
            </a:pPr>
            <a:endParaRPr lang="en-US" sz="1400" dirty="0"/>
          </a:p>
        </p:txBody>
      </p:sp>
      <p:sp>
        <p:nvSpPr>
          <p:cNvPr id="13" name="Text Placeholder 32"/>
          <p:cNvSpPr>
            <a:spLocks noGrp="1"/>
          </p:cNvSpPr>
          <p:nvPr>
            <p:ph type="body" sz="quarter" idx="15"/>
          </p:nvPr>
        </p:nvSpPr>
        <p:spPr>
          <a:xfrm>
            <a:off x="3220971" y="1544638"/>
            <a:ext cx="7964867" cy="783694"/>
          </a:xfrm>
        </p:spPr>
        <p:txBody>
          <a:bodyPr/>
          <a:lstStyle>
            <a:lvl1pPr>
              <a:defRPr sz="1400"/>
            </a:lvl1pPr>
            <a:lvl2pPr>
              <a:defRPr sz="1200"/>
            </a:lvl2pPr>
          </a:lstStyle>
          <a:p>
            <a:pPr lvl="0"/>
            <a:r>
              <a:rPr lang="en-US"/>
              <a:t>Click to edit Master text styles</a:t>
            </a:r>
          </a:p>
          <a:p>
            <a:pPr lvl="1"/>
            <a:r>
              <a:rPr lang="en-US"/>
              <a:t>Second level</a:t>
            </a:r>
          </a:p>
        </p:txBody>
      </p:sp>
      <p:sp>
        <p:nvSpPr>
          <p:cNvPr id="14" name="Text Placeholder 32"/>
          <p:cNvSpPr>
            <a:spLocks noGrp="1"/>
          </p:cNvSpPr>
          <p:nvPr>
            <p:ph type="body" sz="quarter" idx="16"/>
          </p:nvPr>
        </p:nvSpPr>
        <p:spPr>
          <a:xfrm>
            <a:off x="3220971" y="2478151"/>
            <a:ext cx="7964867" cy="783694"/>
          </a:xfrm>
        </p:spPr>
        <p:txBody>
          <a:bodyPr/>
          <a:lstStyle>
            <a:lvl1pPr>
              <a:defRPr sz="1400"/>
            </a:lvl1pPr>
            <a:lvl2pPr>
              <a:defRPr sz="1200"/>
            </a:lvl2pPr>
          </a:lstStyle>
          <a:p>
            <a:pPr lvl="0"/>
            <a:r>
              <a:rPr lang="en-US"/>
              <a:t>Click to edit Master text styles</a:t>
            </a:r>
          </a:p>
          <a:p>
            <a:pPr lvl="1"/>
            <a:r>
              <a:rPr lang="en-US"/>
              <a:t>Second level</a:t>
            </a:r>
          </a:p>
        </p:txBody>
      </p:sp>
      <p:sp>
        <p:nvSpPr>
          <p:cNvPr id="15" name="Text Placeholder 32"/>
          <p:cNvSpPr>
            <a:spLocks noGrp="1"/>
          </p:cNvSpPr>
          <p:nvPr>
            <p:ph type="body" sz="quarter" idx="17"/>
          </p:nvPr>
        </p:nvSpPr>
        <p:spPr>
          <a:xfrm>
            <a:off x="3220971" y="3417951"/>
            <a:ext cx="7964867" cy="783694"/>
          </a:xfrm>
        </p:spPr>
        <p:txBody>
          <a:bodyPr/>
          <a:lstStyle>
            <a:lvl1pPr>
              <a:defRPr sz="1400"/>
            </a:lvl1pPr>
            <a:lvl2pPr>
              <a:defRPr sz="1200"/>
            </a:lvl2pPr>
          </a:lstStyle>
          <a:p>
            <a:pPr lvl="0"/>
            <a:r>
              <a:rPr lang="en-US"/>
              <a:t>Click to edit Master text styles</a:t>
            </a:r>
          </a:p>
          <a:p>
            <a:pPr lvl="1"/>
            <a:r>
              <a:rPr lang="en-US"/>
              <a:t>Second level</a:t>
            </a:r>
          </a:p>
        </p:txBody>
      </p:sp>
      <p:sp>
        <p:nvSpPr>
          <p:cNvPr id="16" name="Text Placeholder 32"/>
          <p:cNvSpPr>
            <a:spLocks noGrp="1"/>
          </p:cNvSpPr>
          <p:nvPr>
            <p:ph type="body" sz="quarter" idx="18"/>
          </p:nvPr>
        </p:nvSpPr>
        <p:spPr>
          <a:xfrm>
            <a:off x="3220971" y="4357751"/>
            <a:ext cx="7964867" cy="783694"/>
          </a:xfrm>
        </p:spPr>
        <p:txBody>
          <a:bodyPr/>
          <a:lstStyle>
            <a:lvl1pPr>
              <a:defRPr sz="1400"/>
            </a:lvl1pPr>
            <a:lvl2pPr>
              <a:defRPr sz="1200"/>
            </a:lvl2pPr>
          </a:lstStyle>
          <a:p>
            <a:pPr lvl="0"/>
            <a:r>
              <a:rPr lang="en-US"/>
              <a:t>Click to edit Master text styles</a:t>
            </a:r>
          </a:p>
          <a:p>
            <a:pPr lvl="1"/>
            <a:r>
              <a:rPr lang="en-US"/>
              <a:t>Second level</a:t>
            </a:r>
          </a:p>
        </p:txBody>
      </p:sp>
      <p:sp>
        <p:nvSpPr>
          <p:cNvPr id="17" name="Text Placeholder 32"/>
          <p:cNvSpPr>
            <a:spLocks noGrp="1"/>
          </p:cNvSpPr>
          <p:nvPr>
            <p:ph type="body" sz="quarter" idx="19"/>
          </p:nvPr>
        </p:nvSpPr>
        <p:spPr>
          <a:xfrm>
            <a:off x="3220971" y="5322951"/>
            <a:ext cx="7964867" cy="783694"/>
          </a:xfrm>
        </p:spPr>
        <p:txBody>
          <a:bodyPr/>
          <a:lstStyle>
            <a:lvl1pPr>
              <a:defRPr sz="1400"/>
            </a:lvl1pPr>
            <a:lvl2pPr>
              <a:defRPr sz="1200"/>
            </a:lvl2pPr>
          </a:lstStyle>
          <a:p>
            <a:pPr lvl="0"/>
            <a:r>
              <a:rPr lang="en-US"/>
              <a:t>Click to edit Master text styles</a:t>
            </a:r>
          </a:p>
          <a:p>
            <a:pPr lvl="1"/>
            <a:r>
              <a:rPr lang="en-US"/>
              <a:t>Second level</a:t>
            </a:r>
          </a:p>
        </p:txBody>
      </p:sp>
      <p:graphicFrame>
        <p:nvGraphicFramePr>
          <p:cNvPr id="18" name="Object 17"/>
          <p:cNvGraphicFramePr>
            <a:graphicFrameLocks noChangeAspect="1"/>
          </p:cNvGraphicFramePr>
          <p:nvPr userDrawn="1"/>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4278" r:id="rId3" imgW="971686" imgH="895238" progId="PBrush">
                  <p:embed/>
                </p:oleObj>
              </mc:Choice>
              <mc:Fallback>
                <p:oleObj r:id="rId3" imgW="971686" imgH="895238" progId="PBrush">
                  <p:embed/>
                  <p:pic>
                    <p:nvPicPr>
                      <p:cNvPr id="18"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30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4" y="4594436"/>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5" name="Rounded Rectangle 4"/>
          <p:cNvSpPr/>
          <p:nvPr userDrawn="1"/>
        </p:nvSpPr>
        <p:spPr bwMode="auto">
          <a:xfrm>
            <a:off x="3877674" y="2935393"/>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Pentagon 5"/>
          <p:cNvSpPr/>
          <p:nvPr userDrawn="1"/>
        </p:nvSpPr>
        <p:spPr bwMode="auto">
          <a:xfrm rot="5400000">
            <a:off x="1403951" y="709869"/>
            <a:ext cx="1554480" cy="2814441"/>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Chevron 6"/>
          <p:cNvSpPr/>
          <p:nvPr userDrawn="1"/>
        </p:nvSpPr>
        <p:spPr bwMode="auto">
          <a:xfrm rot="5400000">
            <a:off x="1403951" y="2305413"/>
            <a:ext cx="1554480" cy="2814441"/>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8" name="Chevron 7"/>
          <p:cNvSpPr/>
          <p:nvPr userDrawn="1"/>
        </p:nvSpPr>
        <p:spPr bwMode="auto">
          <a:xfrm rot="5400000">
            <a:off x="1403951" y="3964456"/>
            <a:ext cx="1554480" cy="2814441"/>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8"/>
          <p:cNvSpPr>
            <a:spLocks noGrp="1"/>
          </p:cNvSpPr>
          <p:nvPr>
            <p:ph type="body" sz="quarter" idx="10" hasCustomPrompt="1"/>
          </p:nvPr>
        </p:nvSpPr>
        <p:spPr bwMode="white">
          <a:xfrm>
            <a:off x="766153" y="1778000"/>
            <a:ext cx="2814441" cy="640080"/>
          </a:xfrm>
        </p:spPr>
        <p:txBody>
          <a:bodyPr anchor="ctr"/>
          <a:lstStyle>
            <a:lvl1pPr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bwMode="white">
          <a:xfrm>
            <a:off x="766153" y="3378199"/>
            <a:ext cx="2814441" cy="640080"/>
          </a:xfrm>
        </p:spPr>
        <p:txBody>
          <a:bodyPr anchor="ctr"/>
          <a:lstStyle>
            <a:lvl1pPr algn="ctr">
              <a:buNone/>
              <a:defRPr sz="1400" b="1">
                <a:solidFill>
                  <a:schemeClr val="bg1"/>
                </a:solidFill>
              </a:defRPr>
            </a:lvl1pPr>
          </a:lstStyle>
          <a:p>
            <a:pPr lvl="0"/>
            <a:r>
              <a:rPr lang="en-US" dirty="0"/>
              <a:t>Add step 2</a:t>
            </a:r>
          </a:p>
        </p:txBody>
      </p:sp>
      <p:sp>
        <p:nvSpPr>
          <p:cNvPr id="12" name="Text Placeholder 8"/>
          <p:cNvSpPr>
            <a:spLocks noGrp="1"/>
          </p:cNvSpPr>
          <p:nvPr>
            <p:ph type="body" sz="quarter" idx="12" hasCustomPrompt="1"/>
          </p:nvPr>
        </p:nvSpPr>
        <p:spPr bwMode="white">
          <a:xfrm>
            <a:off x="766153" y="5033434"/>
            <a:ext cx="2814441" cy="640080"/>
          </a:xfrm>
        </p:spPr>
        <p:txBody>
          <a:bodyPr anchor="ctr"/>
          <a:lstStyle>
            <a:lvl1pPr algn="ctr">
              <a:buNone/>
              <a:defRPr sz="1400" b="1">
                <a:solidFill>
                  <a:schemeClr val="bg1"/>
                </a:solidFill>
              </a:defRPr>
            </a:lvl1pPr>
          </a:lstStyle>
          <a:p>
            <a:pPr lvl="0"/>
            <a:r>
              <a:rPr lang="en-US" dirty="0"/>
              <a:t>Add step 3</a:t>
            </a:r>
          </a:p>
        </p:txBody>
      </p:sp>
      <p:sp>
        <p:nvSpPr>
          <p:cNvPr id="14" name="Rounded Rectangle 13"/>
          <p:cNvSpPr/>
          <p:nvPr userDrawn="1"/>
        </p:nvSpPr>
        <p:spPr bwMode="auto">
          <a:xfrm>
            <a:off x="3877674" y="1339849"/>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39849"/>
            <a:ext cx="7270638" cy="13716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942167"/>
            <a:ext cx="7270638" cy="13716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601634"/>
            <a:ext cx="7270638" cy="13716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5302" r:id="rId3" imgW="971686" imgH="895238" progId="PBrush">
                  <p:embed/>
                </p:oleObj>
              </mc:Choice>
              <mc:Fallback>
                <p:oleObj r:id="rId3" imgW="971686" imgH="895238" progId="PBrush">
                  <p:embed/>
                  <p:pic>
                    <p:nvPicPr>
                      <p:cNvPr id="112947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25279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877674" y="5173980"/>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3" name="Rounded Rectangle 22"/>
          <p:cNvSpPr/>
          <p:nvPr userDrawn="1"/>
        </p:nvSpPr>
        <p:spPr bwMode="auto">
          <a:xfrm>
            <a:off x="3877674" y="3895936"/>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2" name="Rounded Rectangle 21"/>
          <p:cNvSpPr/>
          <p:nvPr userDrawn="1"/>
        </p:nvSpPr>
        <p:spPr bwMode="auto">
          <a:xfrm>
            <a:off x="3877674" y="2617893"/>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rot="5400000">
            <a:off x="1598558" y="538717"/>
            <a:ext cx="1188720" cy="2790987"/>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4" name="Chevron 3"/>
          <p:cNvSpPr/>
          <p:nvPr userDrawn="1"/>
        </p:nvSpPr>
        <p:spPr bwMode="auto">
          <a:xfrm rot="5400000">
            <a:off x="1598558" y="1816760"/>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Chevron 5"/>
          <p:cNvSpPr/>
          <p:nvPr userDrawn="1"/>
        </p:nvSpPr>
        <p:spPr bwMode="auto">
          <a:xfrm rot="5400000">
            <a:off x="1598558" y="3094803"/>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Chevron 6"/>
          <p:cNvSpPr/>
          <p:nvPr userDrawn="1"/>
        </p:nvSpPr>
        <p:spPr bwMode="auto">
          <a:xfrm rot="5400000">
            <a:off x="1598558" y="4372847"/>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9" name="Text Placeholder 8"/>
          <p:cNvSpPr>
            <a:spLocks noGrp="1"/>
          </p:cNvSpPr>
          <p:nvPr>
            <p:ph type="body" sz="quarter" idx="10" hasCustomPrompt="1"/>
          </p:nvPr>
        </p:nvSpPr>
        <p:spPr bwMode="white">
          <a:xfrm>
            <a:off x="766153" y="1689100"/>
            <a:ext cx="2814441" cy="520700"/>
          </a:xfrm>
        </p:spPr>
        <p:txBody>
          <a:bodyPr anchor="ctr"/>
          <a:lstStyle>
            <a:lvl1pPr algn="ctr">
              <a:buNone/>
              <a:defRPr sz="1400" b="1">
                <a:solidFill>
                  <a:schemeClr val="bg1"/>
                </a:solidFill>
              </a:defRPr>
            </a:lvl1pPr>
          </a:lstStyle>
          <a:p>
            <a:pPr lvl="0"/>
            <a:r>
              <a:rPr lang="en-US" dirty="0"/>
              <a:t>Add step 1</a:t>
            </a:r>
          </a:p>
        </p:txBody>
      </p:sp>
      <p:sp>
        <p:nvSpPr>
          <p:cNvPr id="10" name="Text Placeholder 8"/>
          <p:cNvSpPr>
            <a:spLocks noGrp="1"/>
          </p:cNvSpPr>
          <p:nvPr>
            <p:ph type="body" sz="quarter" idx="11" hasCustomPrompt="1"/>
          </p:nvPr>
        </p:nvSpPr>
        <p:spPr bwMode="white">
          <a:xfrm>
            <a:off x="766153" y="2967567"/>
            <a:ext cx="2814441" cy="520700"/>
          </a:xfrm>
        </p:spPr>
        <p:txBody>
          <a:bodyPr anchor="ctr"/>
          <a:lstStyle>
            <a:lvl1pPr algn="ctr">
              <a:buNone/>
              <a:defRPr sz="1400" b="1">
                <a:solidFill>
                  <a:schemeClr val="bg1"/>
                </a:solidFill>
              </a:defRPr>
            </a:lvl1pPr>
          </a:lstStyle>
          <a:p>
            <a:pPr lvl="0"/>
            <a:r>
              <a:rPr lang="en-US" dirty="0"/>
              <a:t>Add step 2</a:t>
            </a:r>
          </a:p>
        </p:txBody>
      </p:sp>
      <p:sp>
        <p:nvSpPr>
          <p:cNvPr id="11" name="Text Placeholder 8"/>
          <p:cNvSpPr>
            <a:spLocks noGrp="1"/>
          </p:cNvSpPr>
          <p:nvPr>
            <p:ph type="body" sz="quarter" idx="12" hasCustomPrompt="1"/>
          </p:nvPr>
        </p:nvSpPr>
        <p:spPr bwMode="white">
          <a:xfrm>
            <a:off x="766153" y="4258734"/>
            <a:ext cx="2814441" cy="520700"/>
          </a:xfrm>
        </p:spPr>
        <p:txBody>
          <a:bodyPr anchor="ctr"/>
          <a:lstStyle>
            <a:lvl1pPr algn="ctr">
              <a:buNone/>
              <a:defRPr sz="1400" b="1">
                <a:solidFill>
                  <a:schemeClr val="bg1"/>
                </a:solidFill>
              </a:defRPr>
            </a:lvl1pPr>
          </a:lstStyle>
          <a:p>
            <a:pPr lvl="0"/>
            <a:r>
              <a:rPr lang="en-US" dirty="0"/>
              <a:t>Add step 3</a:t>
            </a:r>
          </a:p>
        </p:txBody>
      </p:sp>
      <p:sp>
        <p:nvSpPr>
          <p:cNvPr id="12" name="Text Placeholder 8"/>
          <p:cNvSpPr>
            <a:spLocks noGrp="1"/>
          </p:cNvSpPr>
          <p:nvPr>
            <p:ph type="body" sz="quarter" idx="13" hasCustomPrompt="1"/>
          </p:nvPr>
        </p:nvSpPr>
        <p:spPr bwMode="white">
          <a:xfrm>
            <a:off x="766153" y="5524500"/>
            <a:ext cx="2814441" cy="520700"/>
          </a:xfrm>
        </p:spPr>
        <p:txBody>
          <a:bodyPr anchor="ctr"/>
          <a:lstStyle>
            <a:lvl1pPr algn="ctr">
              <a:buNone/>
              <a:defRPr sz="1400" b="1">
                <a:solidFill>
                  <a:schemeClr val="bg1"/>
                </a:solidFill>
              </a:defRPr>
            </a:lvl1pPr>
          </a:lstStyle>
          <a:p>
            <a:pPr lvl="0"/>
            <a:r>
              <a:rPr lang="en-US" dirty="0"/>
              <a:t>Add step 4</a:t>
            </a:r>
          </a:p>
        </p:txBody>
      </p:sp>
      <p:sp>
        <p:nvSpPr>
          <p:cNvPr id="13" name="Rounded Rectangle 12"/>
          <p:cNvSpPr/>
          <p:nvPr userDrawn="1"/>
        </p:nvSpPr>
        <p:spPr bwMode="auto">
          <a:xfrm>
            <a:off x="3877674" y="1339849"/>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46200"/>
            <a:ext cx="7270638" cy="109728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7" name="Text Placeholder 14"/>
          <p:cNvSpPr>
            <a:spLocks noGrp="1"/>
          </p:cNvSpPr>
          <p:nvPr>
            <p:ph type="body" sz="quarter" idx="15" hasCustomPrompt="1"/>
          </p:nvPr>
        </p:nvSpPr>
        <p:spPr>
          <a:xfrm>
            <a:off x="3971488" y="2617893"/>
            <a:ext cx="7270638" cy="109728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9" name="Text Placeholder 14"/>
          <p:cNvSpPr>
            <a:spLocks noGrp="1"/>
          </p:cNvSpPr>
          <p:nvPr>
            <p:ph type="body" sz="quarter" idx="16" hasCustomPrompt="1"/>
          </p:nvPr>
        </p:nvSpPr>
        <p:spPr>
          <a:xfrm>
            <a:off x="3971488" y="3903134"/>
            <a:ext cx="7270638" cy="109728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1" name="Text Placeholder 14"/>
          <p:cNvSpPr>
            <a:spLocks noGrp="1"/>
          </p:cNvSpPr>
          <p:nvPr>
            <p:ph type="body" sz="quarter" idx="17" hasCustomPrompt="1"/>
          </p:nvPr>
        </p:nvSpPr>
        <p:spPr>
          <a:xfrm>
            <a:off x="3971488" y="5181600"/>
            <a:ext cx="7270638" cy="109728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graphicFrame>
        <p:nvGraphicFramePr>
          <p:cNvPr id="113049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6326" r:id="rId3" imgW="971686" imgH="895238" progId="PBrush">
                  <p:embed/>
                </p:oleObj>
              </mc:Choice>
              <mc:Fallback>
                <p:oleObj r:id="rId3" imgW="971686" imgH="895238" progId="PBrush">
                  <p:embed/>
                  <p:pic>
                    <p:nvPicPr>
                      <p:cNvPr id="113049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8485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A785D-6750-4F2D-92F8-71FB55E7DA79}"/>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3" name="Footer Placeholder 2">
            <a:extLst>
              <a:ext uri="{FF2B5EF4-FFF2-40B4-BE49-F238E27FC236}">
                <a16:creationId xmlns:a16="http://schemas.microsoft.com/office/drawing/2014/main" id="{3B7A7C81-BB2F-4731-8291-2D6A6E2F42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4FC1-06A5-47FC-AA13-BC63293766E0}"/>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20322085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gray">
          <a:xfrm>
            <a:off x="562888" y="1485900"/>
            <a:ext cx="2720626"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bg1"/>
              </a:solidFill>
              <a:latin typeface="+mn-lt"/>
              <a:ea typeface="+mn-ea"/>
              <a:cs typeface="+mn-cs"/>
            </a:endParaRPr>
          </a:p>
        </p:txBody>
      </p:sp>
      <p:sp>
        <p:nvSpPr>
          <p:cNvPr id="4" name="Chevron 3"/>
          <p:cNvSpPr/>
          <p:nvPr userDrawn="1"/>
        </p:nvSpPr>
        <p:spPr bwMode="auto">
          <a:xfrm>
            <a:off x="3319997"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5" name="Chevron 4"/>
          <p:cNvSpPr/>
          <p:nvPr userDrawn="1"/>
        </p:nvSpPr>
        <p:spPr bwMode="auto">
          <a:xfrm>
            <a:off x="6077106"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Chevron 5"/>
          <p:cNvSpPr/>
          <p:nvPr userDrawn="1"/>
        </p:nvSpPr>
        <p:spPr bwMode="auto">
          <a:xfrm>
            <a:off x="8834216"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Rounded Rectangle 6"/>
          <p:cNvSpPr/>
          <p:nvPr userDrawn="1"/>
        </p:nvSpPr>
        <p:spPr bwMode="auto">
          <a:xfrm>
            <a:off x="531617"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1"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7"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6"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2"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2"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8"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bwMode="white">
          <a:xfrm>
            <a:off x="3747376" y="1524000"/>
            <a:ext cx="1907565" cy="800100"/>
          </a:xfrm>
        </p:spPr>
        <p:txBody>
          <a:bodyPr anchor="ctr"/>
          <a:lstStyle>
            <a:lvl1pPr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bwMode="white">
          <a:xfrm>
            <a:off x="985054" y="1524000"/>
            <a:ext cx="1907565" cy="800100"/>
          </a:xfrm>
        </p:spPr>
        <p:txBody>
          <a:bodyPr anchor="ctr"/>
          <a:lstStyle>
            <a:lvl1pPr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bwMode="white">
          <a:xfrm>
            <a:off x="9272018" y="1524000"/>
            <a:ext cx="1907565" cy="800100"/>
          </a:xfrm>
        </p:spPr>
        <p:txBody>
          <a:bodyPr anchor="ctr"/>
          <a:lstStyle>
            <a:lvl1pPr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bwMode="white">
          <a:xfrm>
            <a:off x="6509698" y="1524000"/>
            <a:ext cx="1907565" cy="800100"/>
          </a:xfrm>
        </p:spPr>
        <p:txBody>
          <a:bodyPr anchor="ctr"/>
          <a:lstStyle>
            <a:lvl1pPr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57350" r:id="rId3" imgW="971686" imgH="895238" progId="PBrush">
                  <p:embed/>
                </p:oleObj>
              </mc:Choice>
              <mc:Fallback>
                <p:oleObj r:id="rId3" imgW="971686" imgH="895238" progId="PBrush">
                  <p:embed/>
                  <p:pic>
                    <p:nvPicPr>
                      <p:cNvPr id="113152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295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2" name="Rectangle 7"/>
          <p:cNvSpPr>
            <a:spLocks noGrp="1" noChangeArrowheads="1"/>
          </p:cNvSpPr>
          <p:nvPr>
            <p:ph type="sldNum" sz="quarter" idx="10"/>
          </p:nvPr>
        </p:nvSpPr>
        <p:spPr>
          <a:xfrm>
            <a:off x="9348243" y="6330950"/>
            <a:ext cx="2843757"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a:solidFill>
                  <a:schemeClr val="tx1"/>
                </a:solidFill>
                <a:latin typeface="Arial" charset="0"/>
                <a:cs typeface="Times New Roman" pitchFamily="18" charset="0"/>
              </a:defRPr>
            </a:lvl1pPr>
            <a:lvl2pPr marL="742950" indent="-285750" eaLnBrk="0" hangingPunct="0">
              <a:defRPr sz="1100">
                <a:solidFill>
                  <a:schemeClr val="tx1"/>
                </a:solidFill>
                <a:latin typeface="Arial" charset="0"/>
                <a:cs typeface="Times New Roman" pitchFamily="18" charset="0"/>
              </a:defRPr>
            </a:lvl2pPr>
            <a:lvl3pPr marL="1143000" indent="-228600" eaLnBrk="0" hangingPunct="0">
              <a:defRPr sz="1100">
                <a:solidFill>
                  <a:schemeClr val="tx1"/>
                </a:solidFill>
                <a:latin typeface="Arial" charset="0"/>
                <a:cs typeface="Times New Roman" pitchFamily="18" charset="0"/>
              </a:defRPr>
            </a:lvl3pPr>
            <a:lvl4pPr marL="1600200" indent="-228600" eaLnBrk="0" hangingPunct="0">
              <a:defRPr sz="1100">
                <a:solidFill>
                  <a:schemeClr val="tx1"/>
                </a:solidFill>
                <a:latin typeface="Arial" charset="0"/>
                <a:cs typeface="Times New Roman" pitchFamily="18" charset="0"/>
              </a:defRPr>
            </a:lvl4pPr>
            <a:lvl5pPr marL="2057400" indent="-228600" eaLnBrk="0" hangingPunct="0">
              <a:defRPr sz="1100">
                <a:solidFill>
                  <a:schemeClr val="tx1"/>
                </a:solidFill>
                <a:latin typeface="Arial" charset="0"/>
                <a:cs typeface="Times New Roman" pitchFamily="18" charset="0"/>
              </a:defRPr>
            </a:lvl5pPr>
            <a:lvl6pPr marL="2514600" indent="-228600" eaLnBrk="0" fontAlgn="base" hangingPunct="0">
              <a:spcBef>
                <a:spcPct val="0"/>
              </a:spcBef>
              <a:spcAft>
                <a:spcPct val="0"/>
              </a:spcAft>
              <a:defRPr sz="1100">
                <a:solidFill>
                  <a:schemeClr val="tx1"/>
                </a:solidFill>
                <a:latin typeface="Arial" charset="0"/>
                <a:cs typeface="Times New Roman" pitchFamily="18" charset="0"/>
              </a:defRPr>
            </a:lvl6pPr>
            <a:lvl7pPr marL="2971800" indent="-228600" eaLnBrk="0" fontAlgn="base" hangingPunct="0">
              <a:spcBef>
                <a:spcPct val="0"/>
              </a:spcBef>
              <a:spcAft>
                <a:spcPct val="0"/>
              </a:spcAft>
              <a:defRPr sz="1100">
                <a:solidFill>
                  <a:schemeClr val="tx1"/>
                </a:solidFill>
                <a:latin typeface="Arial" charset="0"/>
                <a:cs typeface="Times New Roman" pitchFamily="18" charset="0"/>
              </a:defRPr>
            </a:lvl7pPr>
            <a:lvl8pPr marL="3429000" indent="-228600" eaLnBrk="0" fontAlgn="base" hangingPunct="0">
              <a:spcBef>
                <a:spcPct val="0"/>
              </a:spcBef>
              <a:spcAft>
                <a:spcPct val="0"/>
              </a:spcAft>
              <a:defRPr sz="1100">
                <a:solidFill>
                  <a:schemeClr val="tx1"/>
                </a:solidFill>
                <a:latin typeface="Arial" charset="0"/>
                <a:cs typeface="Times New Roman" pitchFamily="18" charset="0"/>
              </a:defRPr>
            </a:lvl8pPr>
            <a:lvl9pPr marL="3886200" indent="-228600" eaLnBrk="0" fontAlgn="base" hangingPunct="0">
              <a:spcBef>
                <a:spcPct val="0"/>
              </a:spcBef>
              <a:spcAft>
                <a:spcPct val="0"/>
              </a:spcAft>
              <a:defRPr sz="1100">
                <a:solidFill>
                  <a:schemeClr val="tx1"/>
                </a:solidFill>
                <a:latin typeface="Arial" charset="0"/>
                <a:cs typeface="Times New Roman" pitchFamily="18" charset="0"/>
              </a:defRPr>
            </a:lvl9pPr>
          </a:lstStyle>
          <a:p>
            <a:fld id="{89462D9F-CBE4-49BD-A4E9-90D373CE2AB0}" type="slidenum">
              <a:rPr lang="en-US" sz="1400" smtClean="0"/>
              <a:pPr/>
              <a:t>‹#›</a:t>
            </a:fld>
            <a:endParaRPr lang="en-US" sz="1400"/>
          </a:p>
        </p:txBody>
      </p:sp>
      <p:sp>
        <p:nvSpPr>
          <p:cNvPr id="13" name="Rectangle 2"/>
          <p:cNvSpPr>
            <a:spLocks noChangeArrowheads="1"/>
          </p:cNvSpPr>
          <p:nvPr userDrawn="1"/>
        </p:nvSpPr>
        <p:spPr bwMode="auto">
          <a:xfrm>
            <a:off x="1" y="1447800"/>
            <a:ext cx="7620489" cy="22860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200"/>
          </a:p>
        </p:txBody>
      </p:sp>
      <p:sp>
        <p:nvSpPr>
          <p:cNvPr id="14" name="Line 3"/>
          <p:cNvSpPr>
            <a:spLocks noChangeShapeType="1"/>
          </p:cNvSpPr>
          <p:nvPr userDrawn="1"/>
        </p:nvSpPr>
        <p:spPr bwMode="auto">
          <a:xfrm>
            <a:off x="54725" y="1447800"/>
            <a:ext cx="0" cy="2266950"/>
          </a:xfrm>
          <a:prstGeom prst="line">
            <a:avLst/>
          </a:prstGeom>
          <a:noFill/>
          <a:ln w="101600">
            <a:solidFill>
              <a:srgbClr val="0B1F65"/>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graphicFrame>
        <p:nvGraphicFramePr>
          <p:cNvPr id="15" name="Object 2"/>
          <p:cNvGraphicFramePr>
            <a:graphicFrameLocks noChangeAspect="1"/>
          </p:cNvGraphicFramePr>
          <p:nvPr userDrawn="1"/>
        </p:nvGraphicFramePr>
        <p:xfrm>
          <a:off x="8941713" y="1676401"/>
          <a:ext cx="1731663" cy="1666875"/>
        </p:xfrm>
        <a:graphic>
          <a:graphicData uri="http://schemas.openxmlformats.org/presentationml/2006/ole">
            <mc:AlternateContent xmlns:mc="http://schemas.openxmlformats.org/markup-compatibility/2006">
              <mc:Choice xmlns:v="urn:schemas-microsoft-com:vml" Requires="v">
                <p:oleObj spid="_x0000_s58374" r:id="rId3" imgW="1085714" imgH="1286055" progId="PBrush">
                  <p:embed/>
                </p:oleObj>
              </mc:Choice>
              <mc:Fallback>
                <p:oleObj r:id="rId3" imgW="1085714" imgH="1286055" progId="PBrush">
                  <p:embed/>
                  <p:pic>
                    <p:nvPicPr>
                      <p:cNvPr id="1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713" y="1676401"/>
                        <a:ext cx="1731663"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7"/>
          <p:cNvSpPr>
            <a:spLocks noChangeArrowheads="1"/>
          </p:cNvSpPr>
          <p:nvPr userDrawn="1"/>
        </p:nvSpPr>
        <p:spPr bwMode="auto">
          <a:xfrm>
            <a:off x="1692573" y="5626100"/>
            <a:ext cx="10092896" cy="415498"/>
          </a:xfrm>
          <a:prstGeom prst="rect">
            <a:avLst/>
          </a:prstGeom>
          <a:noFill/>
          <a:ln w="9525">
            <a:noFill/>
            <a:miter lim="800000"/>
            <a:headEnd/>
            <a:tailEnd/>
          </a:ln>
        </p:spPr>
        <p:txBody>
          <a:bodyPr>
            <a:spAutoFit/>
          </a:bodyPr>
          <a:lstStyle/>
          <a:p>
            <a:pPr algn="l">
              <a:tabLst>
                <a:tab pos="2971800" algn="ctr"/>
                <a:tab pos="5943600" algn="r"/>
              </a:tabLst>
              <a:defRPr/>
            </a:pPr>
            <a:r>
              <a:rPr lang="en-US" sz="1000" u="sng" dirty="0">
                <a:solidFill>
                  <a:schemeClr val="bg1">
                    <a:lumMod val="75000"/>
                  </a:schemeClr>
                </a:solidFill>
              </a:rPr>
              <a:t>Proprietary Information</a:t>
            </a:r>
            <a:endParaRPr lang="en-US" sz="1000" u="sng" dirty="0">
              <a:solidFill>
                <a:schemeClr val="bg1">
                  <a:lumMod val="75000"/>
                </a:schemeClr>
              </a:solidFill>
              <a:ea typeface="Arial Unicode MS" pitchFamily="34" charset="-128"/>
              <a:cs typeface="Arial Unicode MS" pitchFamily="34" charset="-128"/>
            </a:endParaRPr>
          </a:p>
          <a:p>
            <a:pPr algn="l">
              <a:tabLst>
                <a:tab pos="2971800" algn="ctr"/>
                <a:tab pos="5943600" algn="r"/>
              </a:tabLst>
              <a:defRPr/>
            </a:pPr>
            <a:endParaRPr lang="en-US" sz="1000" u="sng" dirty="0">
              <a:solidFill>
                <a:schemeClr val="bg1"/>
              </a:solidFill>
            </a:endParaRPr>
          </a:p>
        </p:txBody>
      </p:sp>
      <p:sp>
        <p:nvSpPr>
          <p:cNvPr id="17" name="Rectangle 9"/>
          <p:cNvSpPr>
            <a:spLocks noChangeArrowheads="1"/>
          </p:cNvSpPr>
          <p:nvPr userDrawn="1"/>
        </p:nvSpPr>
        <p:spPr bwMode="auto">
          <a:xfrm>
            <a:off x="3860084" y="3733800"/>
            <a:ext cx="8331916" cy="1752600"/>
          </a:xfrm>
          <a:prstGeom prst="rect">
            <a:avLst/>
          </a:prstGeom>
          <a:solidFill>
            <a:schemeClr val="accent3"/>
          </a:solidFill>
          <a:ln w="9525" algn="ctr">
            <a:noFill/>
            <a:miter lim="800000"/>
            <a:headEnd/>
            <a:tailEnd/>
          </a:ln>
        </p:spPr>
        <p:txBody>
          <a:bodyPr wrap="none" anchor="ctr"/>
          <a:lstStyle/>
          <a:p>
            <a:pPr algn="l">
              <a:defRPr/>
            </a:pPr>
            <a:endParaRPr lang="en-US" sz="1200" dirty="0"/>
          </a:p>
        </p:txBody>
      </p:sp>
      <p:sp>
        <p:nvSpPr>
          <p:cNvPr id="18" name="Rectangle 10"/>
          <p:cNvSpPr>
            <a:spLocks noChangeArrowheads="1"/>
          </p:cNvSpPr>
          <p:nvPr userDrawn="1"/>
        </p:nvSpPr>
        <p:spPr bwMode="auto">
          <a:xfrm>
            <a:off x="5689470" y="4343400"/>
            <a:ext cx="4978041"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lnSpc>
                <a:spcPct val="90000"/>
              </a:lnSpc>
            </a:pPr>
            <a:r>
              <a:rPr lang="en-US" sz="2000" b="1" dirty="0"/>
              <a:t>THANK YOU</a:t>
            </a:r>
          </a:p>
          <a:p>
            <a:pPr algn="l">
              <a:lnSpc>
                <a:spcPct val="90000"/>
              </a:lnSpc>
            </a:pPr>
            <a:endParaRPr lang="en-US" sz="2000" dirty="0"/>
          </a:p>
          <a:p>
            <a:pPr algn="l">
              <a:lnSpc>
                <a:spcPct val="90000"/>
              </a:lnSpc>
            </a:pPr>
            <a:endParaRPr lang="en-US" sz="2000" dirty="0"/>
          </a:p>
          <a:p>
            <a:pPr algn="l">
              <a:lnSpc>
                <a:spcPct val="90000"/>
              </a:lnSpc>
            </a:pPr>
            <a:endParaRPr lang="en-US" sz="2000" dirty="0"/>
          </a:p>
        </p:txBody>
      </p:sp>
      <p:sp>
        <p:nvSpPr>
          <p:cNvPr id="19" name="Rectangle 11"/>
          <p:cNvSpPr>
            <a:spLocks noChangeArrowheads="1"/>
          </p:cNvSpPr>
          <p:nvPr userDrawn="1"/>
        </p:nvSpPr>
        <p:spPr bwMode="auto">
          <a:xfrm>
            <a:off x="1692573" y="5915025"/>
            <a:ext cx="100928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GB" sz="1000">
                <a:ea typeface="Arial Unicode MS" pitchFamily="34" charset="-128"/>
                <a:cs typeface="Arial Unicode MS" pitchFamily="34" charset="-128"/>
              </a:rPr>
              <a:t>"This document and its attachments are confidential.  </a:t>
            </a:r>
            <a:r>
              <a:rPr lang="en-GB" sz="1000" dirty="0">
                <a:ea typeface="Arial Unicode MS" pitchFamily="34" charset="-128"/>
                <a:cs typeface="Arial Unicode MS" pitchFamily="34" charset="-128"/>
              </a:rPr>
              <a:t>Any</a:t>
            </a:r>
            <a:r>
              <a:rPr lang="en-US" sz="1000" dirty="0">
                <a:ea typeface="Arial Unicode MS" pitchFamily="34" charset="-128"/>
                <a:cs typeface="Arial Unicode MS" pitchFamily="34" charset="-128"/>
              </a:rPr>
              <a:t> unauthorized copying, disclosure or distribution of the material is strictly forbidden"</a:t>
            </a:r>
          </a:p>
          <a:p>
            <a:pPr algn="l"/>
            <a:r>
              <a:rPr lang="en-US" sz="1000" dirty="0"/>
              <a:t>	 </a:t>
            </a:r>
          </a:p>
        </p:txBody>
      </p:sp>
    </p:spTree>
    <p:extLst>
      <p:ext uri="{BB962C8B-B14F-4D97-AF65-F5344CB8AC3E}">
        <p14:creationId xmlns:p14="http://schemas.microsoft.com/office/powerpoint/2010/main" val="34963163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9509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59398"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4234907402"/>
              </p:ext>
            </p:extLst>
          </p:nvPr>
        </p:nvGraphicFramePr>
        <p:xfrm>
          <a:off x="546596"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Background</a:t>
                      </a:r>
                    </a:p>
                  </a:txBody>
                  <a:tcPr marL="112578" marR="112578"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454030399"/>
              </p:ext>
            </p:extLst>
          </p:nvPr>
        </p:nvGraphicFramePr>
        <p:xfrm>
          <a:off x="546596"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Objectives</a:t>
                      </a:r>
                    </a:p>
                  </a:txBody>
                  <a:tcPr marL="112578" marR="112578"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418436678"/>
              </p:ext>
            </p:extLst>
          </p:nvPr>
        </p:nvGraphicFramePr>
        <p:xfrm>
          <a:off x="6378744"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Approach</a:t>
                      </a:r>
                    </a:p>
                  </a:txBody>
                  <a:tcPr marL="112578" marR="112578"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400" y="1816100"/>
            <a:ext cx="5291148"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5945896"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err="1">
              <a:solidFill>
                <a:srgbClr val="000000"/>
              </a:solidFill>
            </a:endParaRPr>
          </a:p>
        </p:txBody>
      </p:sp>
    </p:spTree>
    <p:extLst>
      <p:ext uri="{BB962C8B-B14F-4D97-AF65-F5344CB8AC3E}">
        <p14:creationId xmlns:p14="http://schemas.microsoft.com/office/powerpoint/2010/main" val="25036646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5" y="76200"/>
          <a:ext cx="730973" cy="547688"/>
        </p:xfrm>
        <a:graphic>
          <a:graphicData uri="http://schemas.openxmlformats.org/presentationml/2006/ole">
            <mc:AlternateContent xmlns:mc="http://schemas.openxmlformats.org/markup-compatibility/2006">
              <mc:Choice xmlns:v="urn:schemas-microsoft-com:vml" Requires="v">
                <p:oleObj spid="_x0000_s60422"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5"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8882663"/>
              </p:ext>
            </p:extLst>
          </p:nvPr>
        </p:nvGraphicFramePr>
        <p:xfrm>
          <a:off x="6378744"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marL="112578" marR="112578"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400" y="1816100"/>
            <a:ext cx="5291148"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5945896"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err="1">
              <a:solidFill>
                <a:srgbClr val="000000"/>
              </a:solidFill>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684432708"/>
              </p:ext>
            </p:extLst>
          </p:nvPr>
        </p:nvGraphicFramePr>
        <p:xfrm>
          <a:off x="546596"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Findings</a:t>
                      </a:r>
                    </a:p>
                  </a:txBody>
                  <a:tcPr marL="112578" marR="112578"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20957235"/>
              </p:ext>
            </p:extLst>
          </p:nvPr>
        </p:nvGraphicFramePr>
        <p:xfrm>
          <a:off x="546596"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marL="112578" marR="112578"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5945896"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err="1">
              <a:solidFill>
                <a:srgbClr val="000000"/>
              </a:solidFill>
            </a:endParaRPr>
          </a:p>
        </p:txBody>
      </p:sp>
    </p:spTree>
    <p:extLst>
      <p:ext uri="{BB962C8B-B14F-4D97-AF65-F5344CB8AC3E}">
        <p14:creationId xmlns:p14="http://schemas.microsoft.com/office/powerpoint/2010/main" val="4722354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Master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26464" y="2353184"/>
            <a:ext cx="10363200" cy="1470025"/>
          </a:xfrm>
          <a:prstGeom prst="rect">
            <a:avLst/>
          </a:prstGeom>
        </p:spPr>
        <p:txBody>
          <a:bodyPr>
            <a:normAutofit/>
          </a:bodyPr>
          <a:lstStyle>
            <a:lvl1pPr algn="l">
              <a:defRPr sz="5900" b="1">
                <a:solidFill>
                  <a:schemeClr val="tx2"/>
                </a:solidFill>
              </a:defRPr>
            </a:lvl1pPr>
          </a:lstStyle>
          <a:p>
            <a:r>
              <a:rPr lang="en-US" dirty="0"/>
              <a:t>Master Title</a:t>
            </a:r>
          </a:p>
        </p:txBody>
      </p:sp>
      <p:sp>
        <p:nvSpPr>
          <p:cNvPr id="3" name="Subtitle 2"/>
          <p:cNvSpPr>
            <a:spLocks noGrp="1"/>
          </p:cNvSpPr>
          <p:nvPr>
            <p:ph type="subTitle" idx="1" hasCustomPrompt="1"/>
          </p:nvPr>
        </p:nvSpPr>
        <p:spPr>
          <a:xfrm>
            <a:off x="1426464" y="3896360"/>
            <a:ext cx="8534400" cy="853440"/>
          </a:xfrm>
          <a:prstGeom prst="rect">
            <a:avLst/>
          </a:prstGeom>
        </p:spPr>
        <p:txBody>
          <a:bodyPr>
            <a:normAutofit/>
          </a:bodyPr>
          <a:lstStyle>
            <a:lvl1pPr marL="0" indent="0" algn="l">
              <a:buNone/>
              <a:defRPr sz="4300">
                <a:solidFill>
                  <a:schemeClr val="accent4"/>
                </a:solidFill>
              </a:defRPr>
            </a:lvl1pPr>
            <a:lvl2pPr marL="608915" indent="0" algn="ctr">
              <a:buNone/>
              <a:defRPr>
                <a:solidFill>
                  <a:schemeClr val="tx1">
                    <a:tint val="75000"/>
                  </a:schemeClr>
                </a:solidFill>
              </a:defRPr>
            </a:lvl2pPr>
            <a:lvl3pPr marL="1217910" indent="0" algn="ctr">
              <a:buNone/>
              <a:defRPr>
                <a:solidFill>
                  <a:schemeClr val="tx1">
                    <a:tint val="75000"/>
                  </a:schemeClr>
                </a:solidFill>
              </a:defRPr>
            </a:lvl3pPr>
            <a:lvl4pPr marL="1826850" indent="0" algn="ctr">
              <a:buNone/>
              <a:defRPr>
                <a:solidFill>
                  <a:schemeClr val="tx1">
                    <a:tint val="75000"/>
                  </a:schemeClr>
                </a:solidFill>
              </a:defRPr>
            </a:lvl4pPr>
            <a:lvl5pPr marL="2435818" indent="0" algn="ctr">
              <a:buNone/>
              <a:defRPr>
                <a:solidFill>
                  <a:schemeClr val="tx1">
                    <a:tint val="75000"/>
                  </a:schemeClr>
                </a:solidFill>
              </a:defRPr>
            </a:lvl5pPr>
            <a:lvl6pPr marL="3044732" indent="0" algn="ctr">
              <a:buNone/>
              <a:defRPr>
                <a:solidFill>
                  <a:schemeClr val="tx1">
                    <a:tint val="75000"/>
                  </a:schemeClr>
                </a:solidFill>
              </a:defRPr>
            </a:lvl6pPr>
            <a:lvl7pPr marL="3653647" indent="0" algn="ctr">
              <a:buNone/>
              <a:defRPr>
                <a:solidFill>
                  <a:schemeClr val="tx1">
                    <a:tint val="75000"/>
                  </a:schemeClr>
                </a:solidFill>
              </a:defRPr>
            </a:lvl7pPr>
            <a:lvl8pPr marL="4262613" indent="0" algn="ctr">
              <a:buNone/>
              <a:defRPr>
                <a:solidFill>
                  <a:schemeClr val="tx1">
                    <a:tint val="75000"/>
                  </a:schemeClr>
                </a:solidFill>
              </a:defRPr>
            </a:lvl8pPr>
            <a:lvl9pPr marL="4871564" indent="0" algn="ctr">
              <a:buNone/>
              <a:defRPr>
                <a:solidFill>
                  <a:schemeClr val="tx1">
                    <a:tint val="75000"/>
                  </a:schemeClr>
                </a:solidFill>
              </a:defRPr>
            </a:lvl9pPr>
          </a:lstStyle>
          <a:p>
            <a:r>
              <a:rPr lang="en-US" dirty="0"/>
              <a:t>Subtitle</a:t>
            </a:r>
          </a:p>
        </p:txBody>
      </p:sp>
      <p:sp>
        <p:nvSpPr>
          <p:cNvPr id="10" name="Text Placeholder 9"/>
          <p:cNvSpPr>
            <a:spLocks noGrp="1"/>
          </p:cNvSpPr>
          <p:nvPr>
            <p:ph type="body" sz="quarter" idx="12" hasCustomPrompt="1"/>
          </p:nvPr>
        </p:nvSpPr>
        <p:spPr>
          <a:xfrm>
            <a:off x="1426464" y="1731264"/>
            <a:ext cx="4673600" cy="548640"/>
          </a:xfrm>
          <a:prstGeom prst="rect">
            <a:avLst/>
          </a:prstGeom>
        </p:spPr>
        <p:txBody>
          <a:bodyPr anchor="ctr">
            <a:normAutofit/>
          </a:bodyPr>
          <a:lstStyle>
            <a:lvl1pPr marL="0" indent="0">
              <a:buNone/>
              <a:defRPr sz="2100" b="1">
                <a:solidFill>
                  <a:schemeClr val="accent4"/>
                </a:solidFill>
              </a:defRPr>
            </a:lvl1pPr>
            <a:lvl5pPr marL="1833173" indent="0">
              <a:buNone/>
              <a:defRPr/>
            </a:lvl5pPr>
          </a:lstStyle>
          <a:p>
            <a:pPr lvl="0"/>
            <a:r>
              <a:rPr lang="en-US" dirty="0"/>
              <a:t>Month DD, YYYY</a:t>
            </a:r>
          </a:p>
        </p:txBody>
      </p:sp>
      <p:sp>
        <p:nvSpPr>
          <p:cNvPr id="5" name="Rectangle 4"/>
          <p:cNvSpPr/>
          <p:nvPr userDrawn="1"/>
        </p:nvSpPr>
        <p:spPr>
          <a:xfrm>
            <a:off x="668868" y="6375400"/>
            <a:ext cx="8678333"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718" rIns="91356" bIns="45718" rtlCol="0" anchor="ctr"/>
          <a:lstStyle/>
          <a:p>
            <a:pPr algn="ctr" fontAlgn="base">
              <a:spcBef>
                <a:spcPct val="0"/>
              </a:spcBef>
              <a:spcAft>
                <a:spcPct val="0"/>
              </a:spcAft>
            </a:pPr>
            <a:endParaRPr lang="en-US" sz="2400" dirty="0">
              <a:solidFill>
                <a:prstClr val="white"/>
              </a:solidFill>
            </a:endParaRPr>
          </a:p>
        </p:txBody>
      </p:sp>
      <p:pic>
        <p:nvPicPr>
          <p:cNvPr id="6" name="Picture 15" descr="wmt_china_char_v_c"/>
          <p:cNvPicPr>
            <a:picLocks noChangeAspect="1" noChangeArrowheads="1"/>
          </p:cNvPicPr>
          <p:nvPr userDrawn="1"/>
        </p:nvPicPr>
        <p:blipFill>
          <a:blip r:embed="rId2" cstate="print"/>
          <a:srcRect/>
          <a:stretch>
            <a:fillRect/>
          </a:stretch>
        </p:blipFill>
        <p:spPr bwMode="auto">
          <a:xfrm>
            <a:off x="8696366" y="279400"/>
            <a:ext cx="3194049" cy="1227667"/>
          </a:xfrm>
          <a:prstGeom prst="rect">
            <a:avLst/>
          </a:prstGeom>
          <a:noFill/>
          <a:ln w="9525">
            <a:noFill/>
            <a:miter lim="800000"/>
            <a:headEnd/>
            <a:tailEnd/>
          </a:ln>
        </p:spPr>
      </p:pic>
    </p:spTree>
    <p:extLst>
      <p:ext uri="{BB962C8B-B14F-4D97-AF65-F5344CB8AC3E}">
        <p14:creationId xmlns:p14="http://schemas.microsoft.com/office/powerpoint/2010/main" val="27877192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62470" name="think-cell Slide" r:id="rId4" imgW="530" imgH="531" progId="TCLayout.ActiveDocument.1">
                  <p:embed/>
                </p:oleObj>
              </mc:Choice>
              <mc:Fallback>
                <p:oleObj name="think-cell Slide" r:id="rId4" imgW="530" imgH="531" progId="TCLayout.ActiveDocument.1">
                  <p:embed/>
                  <p:pic>
                    <p:nvPicPr>
                      <p:cNvPr id="2" name="Object 1" hidden="1"/>
                      <p:cNvPicPr/>
                      <p:nvPr/>
                    </p:nvPicPr>
                    <p:blipFill>
                      <a:blip r:embed="rId5"/>
                      <a:stretch>
                        <a:fillRect/>
                      </a:stretch>
                    </p:blipFill>
                    <p:spPr>
                      <a:xfrm>
                        <a:off x="1589" y="1592"/>
                        <a:ext cx="1587" cy="1587"/>
                      </a:xfrm>
                      <a:prstGeom prst="rect">
                        <a:avLst/>
                      </a:prstGeom>
                    </p:spPr>
                  </p:pic>
                </p:oleObj>
              </mc:Fallback>
            </mc:AlternateContent>
          </a:graphicData>
        </a:graphic>
      </p:graphicFrame>
      <p:sp>
        <p:nvSpPr>
          <p:cNvPr id="5" name="Title 1"/>
          <p:cNvSpPr>
            <a:spLocks noGrp="1"/>
          </p:cNvSpPr>
          <p:nvPr>
            <p:ph type="title"/>
          </p:nvPr>
        </p:nvSpPr>
        <p:spPr>
          <a:xfrm>
            <a:off x="711200" y="243844"/>
            <a:ext cx="10972800" cy="488951"/>
          </a:xfrm>
          <a:prstGeom prst="rect">
            <a:avLst/>
          </a:prstGeom>
        </p:spPr>
        <p:txBody>
          <a:bodyPr>
            <a:noAutofit/>
          </a:bodyPr>
          <a:lstStyle>
            <a:lvl1pPr algn="l">
              <a:defRPr sz="2700" b="1">
                <a:solidFill>
                  <a:schemeClr val="tx2"/>
                </a:solidFill>
              </a:defRPr>
            </a:lvl1pPr>
          </a:lstStyle>
          <a:p>
            <a:r>
              <a:rPr lang="en-US" dirty="0"/>
              <a:t>Click to edit Master title style</a:t>
            </a:r>
          </a:p>
        </p:txBody>
      </p:sp>
      <p:sp>
        <p:nvSpPr>
          <p:cNvPr id="10" name="Content Placeholder 9"/>
          <p:cNvSpPr>
            <a:spLocks noGrp="1"/>
          </p:cNvSpPr>
          <p:nvPr>
            <p:ph sz="quarter" idx="12"/>
          </p:nvPr>
        </p:nvSpPr>
        <p:spPr>
          <a:xfrm>
            <a:off x="707136" y="1097280"/>
            <a:ext cx="10972800" cy="49987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10153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Standar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63494" name="think-cell Slide" r:id="rId4" imgW="530" imgH="531" progId="TCLayout.ActiveDocument.1">
                  <p:embed/>
                </p:oleObj>
              </mc:Choice>
              <mc:Fallback>
                <p:oleObj name="think-cell Slide" r:id="rId4" imgW="530" imgH="531" progId="TCLayout.ActiveDocument.1">
                  <p:embed/>
                  <p:pic>
                    <p:nvPicPr>
                      <p:cNvPr id="2" name="Object 1" hidden="1"/>
                      <p:cNvPicPr/>
                      <p:nvPr/>
                    </p:nvPicPr>
                    <p:blipFill>
                      <a:blip r:embed="rId5"/>
                      <a:stretch>
                        <a:fillRect/>
                      </a:stretch>
                    </p:blipFill>
                    <p:spPr>
                      <a:xfrm>
                        <a:off x="1589" y="1592"/>
                        <a:ext cx="1587" cy="1587"/>
                      </a:xfrm>
                      <a:prstGeom prst="rect">
                        <a:avLst/>
                      </a:prstGeom>
                    </p:spPr>
                  </p:pic>
                </p:oleObj>
              </mc:Fallback>
            </mc:AlternateContent>
          </a:graphicData>
        </a:graphic>
      </p:graphicFrame>
      <p:sp>
        <p:nvSpPr>
          <p:cNvPr id="5" name="Title 1"/>
          <p:cNvSpPr>
            <a:spLocks noGrp="1"/>
          </p:cNvSpPr>
          <p:nvPr>
            <p:ph type="title"/>
          </p:nvPr>
        </p:nvSpPr>
        <p:spPr>
          <a:xfrm>
            <a:off x="711200" y="243844"/>
            <a:ext cx="10972800" cy="488951"/>
          </a:xfrm>
          <a:prstGeom prst="rect">
            <a:avLst/>
          </a:prstGeom>
        </p:spPr>
        <p:txBody>
          <a:bodyPr>
            <a:noAutofit/>
          </a:bodyPr>
          <a:lstStyle>
            <a:lvl1pPr algn="l">
              <a:defRPr sz="2700" b="1">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326561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Rectangle 4"/>
          <p:cNvSpPr/>
          <p:nvPr userDrawn="1"/>
        </p:nvSpPr>
        <p:spPr>
          <a:xfrm>
            <a:off x="668867" y="6375400"/>
            <a:ext cx="8779933"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718" rIns="91356" bIns="45718" rtlCol="0" anchor="ctr"/>
          <a:lstStyle/>
          <a:p>
            <a:pPr algn="ctr" fontAlgn="base">
              <a:spcBef>
                <a:spcPct val="0"/>
              </a:spcBef>
              <a:spcAft>
                <a:spcPct val="0"/>
              </a:spcAft>
            </a:pPr>
            <a:endParaRPr lang="en-US" sz="2400" dirty="0">
              <a:solidFill>
                <a:prstClr val="white"/>
              </a:solidFill>
            </a:endParaRPr>
          </a:p>
        </p:txBody>
      </p:sp>
    </p:spTree>
    <p:extLst>
      <p:ext uri="{BB962C8B-B14F-4D97-AF65-F5344CB8AC3E}">
        <p14:creationId xmlns:p14="http://schemas.microsoft.com/office/powerpoint/2010/main" val="4034378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Object">
    <p:spTree>
      <p:nvGrpSpPr>
        <p:cNvPr id="1" name=""/>
        <p:cNvGrpSpPr/>
        <p:nvPr/>
      </p:nvGrpSpPr>
      <p:grpSpPr>
        <a:xfrm>
          <a:off x="0" y="0"/>
          <a:ext cx="0" cy="0"/>
          <a:chOff x="0" y="0"/>
          <a:chExt cx="0" cy="0"/>
        </a:xfrm>
      </p:grpSpPr>
      <p:sp>
        <p:nvSpPr>
          <p:cNvPr id="6" name="Title 1"/>
          <p:cNvSpPr>
            <a:spLocks noGrp="1"/>
          </p:cNvSpPr>
          <p:nvPr>
            <p:ph type="title"/>
          </p:nvPr>
        </p:nvSpPr>
        <p:spPr>
          <a:xfrm>
            <a:off x="711200" y="243844"/>
            <a:ext cx="10972800" cy="488951"/>
          </a:xfrm>
          <a:prstGeom prst="rect">
            <a:avLst/>
          </a:prstGeom>
        </p:spPr>
        <p:txBody>
          <a:bodyPr>
            <a:noAutofit/>
          </a:bodyPr>
          <a:lstStyle>
            <a:lvl1pPr algn="l">
              <a:defRPr sz="2700" b="1">
                <a:solidFill>
                  <a:schemeClr val="tx2"/>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56062F91-45F9-48C9-B572-EC4951D81107}"/>
              </a:ext>
            </a:extLst>
          </p:cNvPr>
          <p:cNvSpPr>
            <a:spLocks noGrp="1"/>
          </p:cNvSpPr>
          <p:nvPr>
            <p:ph idx="1" hasCustomPrompt="1"/>
          </p:nvPr>
        </p:nvSpPr>
        <p:spPr>
          <a:xfrm>
            <a:off x="711199" y="1156672"/>
            <a:ext cx="5313363" cy="4935289"/>
          </a:xfrm>
        </p:spPr>
        <p:txBody>
          <a:bodyPr>
            <a:normAutofit/>
          </a:bodyPr>
          <a:lstStyle>
            <a:lvl1pPr>
              <a:defRPr sz="1600" b="0" i="0">
                <a:solidFill>
                  <a:srgbClr val="1D252D"/>
                </a:solidFill>
                <a:latin typeface="+mj-lt"/>
                <a:cs typeface="Gotham Light"/>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55CEF589-EC79-447F-984D-C79CB52E9A9D}"/>
              </a:ext>
            </a:extLst>
          </p:cNvPr>
          <p:cNvSpPr>
            <a:spLocks noGrp="1"/>
          </p:cNvSpPr>
          <p:nvPr>
            <p:ph idx="10" hasCustomPrompt="1"/>
          </p:nvPr>
        </p:nvSpPr>
        <p:spPr>
          <a:xfrm>
            <a:off x="6348413" y="1156672"/>
            <a:ext cx="5313363" cy="4935289"/>
          </a:xfrm>
        </p:spPr>
        <p:txBody>
          <a:bodyPr>
            <a:normAutofit/>
          </a:bodyPr>
          <a:lstStyle>
            <a:lvl1pPr>
              <a:defRPr sz="1600" b="0" i="0">
                <a:solidFill>
                  <a:srgbClr val="1D252D"/>
                </a:solidFill>
                <a:latin typeface="+mj-lt"/>
                <a:cs typeface="Gotham Light"/>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3768697"/>
      </p:ext>
    </p:extLst>
  </p:cSld>
  <p:clrMapOvr>
    <a:masterClrMapping/>
  </p:clrMapOvr>
  <p:extLst>
    <p:ext uri="{DCECCB84-F9BA-43D5-87BE-67443E8EF086}">
      <p15:sldGuideLst xmlns:p15="http://schemas.microsoft.com/office/powerpoint/2012/main">
        <p15:guide id="1" orient="horz" pos="2160">
          <p15:clr>
            <a:srgbClr val="FBAE40"/>
          </p15:clr>
        </p15:guide>
        <p15:guide id="2" pos="3795">
          <p15:clr>
            <a:srgbClr val="FBAE40"/>
          </p15:clr>
        </p15:guide>
        <p15:guide id="3" pos="399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54E4-88B9-4F2F-AF39-E5D8BBE9B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2FF3E5-E9A4-4B4F-B06C-9DC8DDD24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4D390A-7950-4ED3-A070-0CFDDF724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920E7-766D-4F3A-BFE2-49BB47447D2D}"/>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6" name="Footer Placeholder 5">
            <a:extLst>
              <a:ext uri="{FF2B5EF4-FFF2-40B4-BE49-F238E27FC236}">
                <a16:creationId xmlns:a16="http://schemas.microsoft.com/office/drawing/2014/main" id="{EE8367F6-9D04-44DA-B835-C8AF74DE6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FB100-FC01-4666-BE19-1293AC289CCE}"/>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19775382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Myriad Pro"/>
              </a:defRPr>
            </a:lvl1pPr>
            <a:lvl2pPr>
              <a:defRPr>
                <a:latin typeface="Myriad Pro"/>
              </a:defRPr>
            </a:lvl2pPr>
            <a:lvl3pPr>
              <a:defRPr>
                <a:latin typeface="Myriad Pro"/>
              </a:defRPr>
            </a:lvl3pPr>
            <a:lvl4pPr>
              <a:defRPr>
                <a:latin typeface="Myriad Pro"/>
              </a:defRPr>
            </a:lvl4pPr>
            <a:lvl5pPr>
              <a:defRPr>
                <a:latin typeface="Myriad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lgn="l">
              <a:defRPr/>
            </a:lvl1pPr>
          </a:lstStyle>
          <a:p>
            <a:r>
              <a:rPr lang="en-US" dirty="0"/>
              <a:t>Click to edit Master title style</a:t>
            </a:r>
          </a:p>
        </p:txBody>
      </p:sp>
      <p:sp>
        <p:nvSpPr>
          <p:cNvPr id="4" name="Slide Number Placeholder 3"/>
          <p:cNvSpPr>
            <a:spLocks noGrp="1"/>
          </p:cNvSpPr>
          <p:nvPr>
            <p:ph type="sldNum" sz="quarter" idx="11"/>
          </p:nvPr>
        </p:nvSpPr>
        <p:spPr/>
        <p:txBody>
          <a:bodyPr/>
          <a:lstStyle/>
          <a:p>
            <a:fld id="{65B3A5B5-D464-4D94-A6FF-B439700E06BB}" type="slidenum">
              <a:rPr lang="en-US" smtClean="0"/>
              <a:pPr/>
              <a:t>‹#›</a:t>
            </a:fld>
            <a:endParaRPr lang="en-US" dirty="0"/>
          </a:p>
        </p:txBody>
      </p:sp>
    </p:spTree>
    <p:extLst>
      <p:ext uri="{BB962C8B-B14F-4D97-AF65-F5344CB8AC3E}">
        <p14:creationId xmlns:p14="http://schemas.microsoft.com/office/powerpoint/2010/main" val="27636381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Slide Number Placeholder 3"/>
          <p:cNvSpPr>
            <a:spLocks noGrp="1"/>
          </p:cNvSpPr>
          <p:nvPr>
            <p:ph type="sldNum" sz="quarter" idx="11"/>
          </p:nvPr>
        </p:nvSpPr>
        <p:spPr/>
        <p:txBody>
          <a:bodyPr/>
          <a:lstStyle/>
          <a:p>
            <a:fld id="{65B3A5B5-D464-4D94-A6FF-B439700E06BB}" type="slidenum">
              <a:rPr lang="en-US" smtClean="0"/>
              <a:pPr/>
              <a:t>‹#›</a:t>
            </a:fld>
            <a:endParaRPr lang="en-US" dirty="0"/>
          </a:p>
        </p:txBody>
      </p:sp>
    </p:spTree>
    <p:extLst>
      <p:ext uri="{BB962C8B-B14F-4D97-AF65-F5344CB8AC3E}">
        <p14:creationId xmlns:p14="http://schemas.microsoft.com/office/powerpoint/2010/main" val="19785872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1" y="3492501"/>
            <a:ext cx="12192000" cy="3382963"/>
          </a:xfrm>
          <a:prstGeom prst="rect">
            <a:avLst/>
          </a:prstGeom>
          <a:solidFill>
            <a:srgbClr val="800000"/>
          </a:solidFill>
          <a:ln w="9525">
            <a:noFill/>
            <a:miter lim="800000"/>
            <a:headEnd/>
            <a:tailEnd/>
          </a:ln>
          <a:effectLst/>
        </p:spPr>
        <p:txBody>
          <a:bodyPr wrap="none" anchor="ctr"/>
          <a:lstStyle/>
          <a:p>
            <a:endParaRPr lang="en-US" sz="1800" dirty="0"/>
          </a:p>
        </p:txBody>
      </p:sp>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800" dirty="0"/>
          </a:p>
        </p:txBody>
      </p:sp>
      <p:graphicFrame>
        <p:nvGraphicFramePr>
          <p:cNvPr id="7" name="Object 9"/>
          <p:cNvGraphicFramePr>
            <a:graphicFrameLocks noChangeAspect="1"/>
          </p:cNvGraphicFramePr>
          <p:nvPr/>
        </p:nvGraphicFramePr>
        <p:xfrm>
          <a:off x="2425501" y="1058864"/>
          <a:ext cx="1336859" cy="1285875"/>
        </p:xfrm>
        <a:graphic>
          <a:graphicData uri="http://schemas.openxmlformats.org/presentationml/2006/ole">
            <mc:AlternateContent xmlns:mc="http://schemas.openxmlformats.org/markup-compatibility/2006">
              <mc:Choice xmlns:v="urn:schemas-microsoft-com:vml" Requires="v">
                <p:oleObj spid="_x0000_s64522" r:id="rId3" imgW="1085714" imgH="1286055" progId="PBrush">
                  <p:embed/>
                </p:oleObj>
              </mc:Choice>
              <mc:Fallback>
                <p:oleObj r:id="rId3" imgW="1085714" imgH="1286055" progId="PBrush">
                  <p:embed/>
                  <p:pic>
                    <p:nvPicPr>
                      <p:cNvPr id="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501" y="1058864"/>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4536890"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420625"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2305161" y="2467429"/>
            <a:ext cx="8443322"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4430790" y="5108573"/>
            <a:ext cx="3289377"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1031964" y="6045652"/>
            <a:ext cx="10100714"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2306277" y="2971800"/>
            <a:ext cx="8443322"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1" y="3492501"/>
            <a:ext cx="12192000" cy="3382963"/>
          </a:xfrm>
          <a:prstGeom prst="rect">
            <a:avLst/>
          </a:prstGeom>
          <a:solidFill>
            <a:srgbClr val="800000"/>
          </a:solidFill>
          <a:ln w="9525">
            <a:noFill/>
            <a:miter lim="800000"/>
            <a:headEnd/>
            <a:tailEnd/>
          </a:ln>
          <a:effectLst/>
        </p:spPr>
        <p:txBody>
          <a:bodyPr wrap="none" anchor="ctr"/>
          <a:lstStyle/>
          <a:p>
            <a:endParaRPr lang="en-US" sz="1800" dirty="0"/>
          </a:p>
        </p:txBody>
      </p:sp>
      <p:sp>
        <p:nvSpPr>
          <p:cNvPr id="16" name="Line 6"/>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800" dirty="0"/>
          </a:p>
        </p:txBody>
      </p:sp>
      <p:graphicFrame>
        <p:nvGraphicFramePr>
          <p:cNvPr id="17" name="Object 9"/>
          <p:cNvGraphicFramePr>
            <a:graphicFrameLocks noChangeAspect="1"/>
          </p:cNvGraphicFramePr>
          <p:nvPr userDrawn="1"/>
        </p:nvGraphicFramePr>
        <p:xfrm>
          <a:off x="2425501" y="1058864"/>
          <a:ext cx="1336859" cy="1285875"/>
        </p:xfrm>
        <a:graphic>
          <a:graphicData uri="http://schemas.openxmlformats.org/presentationml/2006/ole">
            <mc:AlternateContent xmlns:mc="http://schemas.openxmlformats.org/markup-compatibility/2006">
              <mc:Choice xmlns:v="urn:schemas-microsoft-com:vml" Requires="v">
                <p:oleObj spid="_x0000_s64523" r:id="rId5" imgW="1085714" imgH="1286055" progId="PBrush">
                  <p:embed/>
                </p:oleObj>
              </mc:Choice>
              <mc:Fallback>
                <p:oleObj r:id="rId5" imgW="1085714" imgH="1286055" progId="PBrush">
                  <p:embed/>
                  <p:pic>
                    <p:nvPicPr>
                      <p:cNvPr id="1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501" y="1058864"/>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4536890"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420625"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1031964" y="6045652"/>
            <a:ext cx="10100714"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991033" y="3556000"/>
            <a:ext cx="4190389"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5118764" y="3951288"/>
            <a:ext cx="1913428" cy="0"/>
          </a:xfrm>
          <a:prstGeom prst="line">
            <a:avLst/>
          </a:prstGeom>
          <a:noFill/>
          <a:ln w="38100">
            <a:solidFill>
              <a:schemeClr val="bg1"/>
            </a:solidFill>
            <a:round/>
            <a:headEnd/>
            <a:tailEnd/>
          </a:ln>
        </p:spPr>
      </p:cxnSp>
    </p:spTree>
    <p:extLst>
      <p:ext uri="{BB962C8B-B14F-4D97-AF65-F5344CB8AC3E}">
        <p14:creationId xmlns:p14="http://schemas.microsoft.com/office/powerpoint/2010/main" val="5172740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65542" r:id="rId3" imgW="971686" imgH="895238" progId="PBrush">
                  <p:embed/>
                </p:oleObj>
              </mc:Choice>
              <mc:Fallback>
                <p:oleObj r:id="rId3" imgW="971686" imgH="895238" progId="PBrush">
                  <p:embed/>
                  <p:pic>
                    <p:nvPicPr>
                      <p:cNvPr id="111821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99007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800" dirty="0"/>
          </a:p>
        </p:txBody>
      </p:sp>
      <p:sp>
        <p:nvSpPr>
          <p:cNvPr id="10" name="Text Box 5"/>
          <p:cNvSpPr txBox="1">
            <a:spLocks noChangeArrowheads="1"/>
          </p:cNvSpPr>
          <p:nvPr/>
        </p:nvSpPr>
        <p:spPr bwMode="auto">
          <a:xfrm>
            <a:off x="11751428"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11751428"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66566" r:id="rId3" imgW="971686" imgH="895238" progId="PBrush">
                  <p:embed/>
                </p:oleObj>
              </mc:Choice>
              <mc:Fallback>
                <p:oleObj r:id="rId3" imgW="971686" imgH="895238" progId="PBrush">
                  <p:embed/>
                  <p:pic>
                    <p:nvPicPr>
                      <p:cNvPr id="111923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225155" y="6492241"/>
            <a:ext cx="2251552" cy="276999"/>
          </a:xfrm>
          <a:prstGeom prst="rect">
            <a:avLst/>
          </a:prstGeom>
          <a:noFill/>
        </p:spPr>
        <p:txBody>
          <a:bodyPr wrap="square" rtlCol="0">
            <a:spAutoFit/>
          </a:bodyPr>
          <a:lstStyle/>
          <a:p>
            <a:pPr algn="l"/>
            <a:r>
              <a:rPr lang="en-US" sz="1200" i="1" dirty="0"/>
              <a:t>Mu Sigma Confidential</a:t>
            </a:r>
          </a:p>
        </p:txBody>
      </p:sp>
    </p:spTree>
    <p:extLst>
      <p:ext uri="{BB962C8B-B14F-4D97-AF65-F5344CB8AC3E}">
        <p14:creationId xmlns:p14="http://schemas.microsoft.com/office/powerpoint/2010/main" val="2268390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67590" r:id="rId3" imgW="971686" imgH="895238" progId="PBrush">
                  <p:embed/>
                </p:oleObj>
              </mc:Choice>
              <mc:Fallback>
                <p:oleObj r:id="rId3" imgW="971686" imgH="895238" progId="PBrush">
                  <p:embed/>
                  <p:pic>
                    <p:nvPicPr>
                      <p:cNvPr id="112025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58187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795471" y="1381125"/>
            <a:ext cx="530053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30" y="1381125"/>
            <a:ext cx="530053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graphicFrame>
        <p:nvGraphicFramePr>
          <p:cNvPr id="112128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68614" r:id="rId3" imgW="971686" imgH="895238" progId="PBrush">
                  <p:embed/>
                </p:oleObj>
              </mc:Choice>
              <mc:Fallback>
                <p:oleObj r:id="rId3" imgW="971686" imgH="895238" progId="PBrush">
                  <p:embed/>
                  <p:pic>
                    <p:nvPicPr>
                      <p:cNvPr id="112128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196356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6" y="1371337"/>
            <a:ext cx="5386526"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6" y="2174875"/>
            <a:ext cx="5386526"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8" y="381000"/>
            <a:ext cx="11062315"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69638" r:id="rId3" imgW="971686" imgH="895238" progId="PBrush">
                  <p:embed/>
                </p:oleObj>
              </mc:Choice>
              <mc:Fallback>
                <p:oleObj r:id="rId3" imgW="971686" imgH="895238" progId="PBrush">
                  <p:embed/>
                  <p:pic>
                    <p:nvPicPr>
                      <p:cNvPr id="1122306"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28877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70662" r:id="rId3" imgW="971686" imgH="895238" progId="PBrush">
                  <p:embed/>
                </p:oleObj>
              </mc:Choice>
              <mc:Fallback>
                <p:oleObj r:id="rId3" imgW="971686" imgH="895238" progId="PBrush">
                  <p:embed/>
                  <p:pic>
                    <p:nvPicPr>
                      <p:cNvPr id="112333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914039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71686" r:id="rId3" imgW="971686" imgH="895238" progId="PBrush">
                  <p:embed/>
                </p:oleObj>
              </mc:Choice>
              <mc:Fallback>
                <p:oleObj r:id="rId3" imgW="971686" imgH="895238" progId="PBrush">
                  <p:embed/>
                  <p:pic>
                    <p:nvPicPr>
                      <p:cNvPr id="112537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6"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Facts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6"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rm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marL="112578" marR="112578"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rm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rm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extLst>
      <p:ext uri="{BB962C8B-B14F-4D97-AF65-F5344CB8AC3E}">
        <p14:creationId xmlns:p14="http://schemas.microsoft.com/office/powerpoint/2010/main" val="355516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1C4B-77DD-46E4-86DB-9003D75A8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280BA-892A-4240-A15D-53B681B96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278DF4-A2A4-4222-B0AE-5E7ECD78E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1E4A0-1BE1-4749-9BA5-AE272186DB5C}"/>
              </a:ext>
            </a:extLst>
          </p:cNvPr>
          <p:cNvSpPr>
            <a:spLocks noGrp="1"/>
          </p:cNvSpPr>
          <p:nvPr>
            <p:ph type="dt" sz="half" idx="10"/>
          </p:nvPr>
        </p:nvSpPr>
        <p:spPr/>
        <p:txBody>
          <a:bodyPr/>
          <a:lstStyle/>
          <a:p>
            <a:fld id="{9B4D3870-D809-49F8-9BE8-18E76DE47E3D}" type="datetimeFigureOut">
              <a:rPr lang="en-US" smtClean="0"/>
              <a:t>4/7/2020</a:t>
            </a:fld>
            <a:endParaRPr lang="en-US"/>
          </a:p>
        </p:txBody>
      </p:sp>
      <p:sp>
        <p:nvSpPr>
          <p:cNvPr id="6" name="Footer Placeholder 5">
            <a:extLst>
              <a:ext uri="{FF2B5EF4-FFF2-40B4-BE49-F238E27FC236}">
                <a16:creationId xmlns:a16="http://schemas.microsoft.com/office/drawing/2014/main" id="{61F940DB-4B5D-4C1F-A8FE-15C0F5A64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A77CC-3329-4B16-9F04-D6BE9DC0187D}"/>
              </a:ext>
            </a:extLst>
          </p:cNvPr>
          <p:cNvSpPr>
            <a:spLocks noGrp="1"/>
          </p:cNvSpPr>
          <p:nvPr>
            <p:ph type="sldNum" sz="quarter" idx="12"/>
          </p:nvPr>
        </p:nvSpPr>
        <p:spPr/>
        <p:txBody>
          <a:bodyPr/>
          <a:lstStyle/>
          <a:p>
            <a:fld id="{0CB3ACE4-44FF-4913-B700-D9833B04FA45}" type="slidenum">
              <a:rPr lang="en-US" smtClean="0"/>
              <a:t>‹#›</a:t>
            </a:fld>
            <a:endParaRPr lang="en-US"/>
          </a:p>
        </p:txBody>
      </p:sp>
    </p:spTree>
    <p:extLst>
      <p:ext uri="{BB962C8B-B14F-4D97-AF65-F5344CB8AC3E}">
        <p14:creationId xmlns:p14="http://schemas.microsoft.com/office/powerpoint/2010/main" val="61291152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4440562" y="3424226"/>
            <a:ext cx="3299150"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2934023141"/>
              </p:ext>
            </p:extLst>
          </p:nvPr>
        </p:nvGraphicFramePr>
        <p:xfrm>
          <a:off x="546602" y="221452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2" y="2610925"/>
            <a:ext cx="3424236" cy="2933700"/>
          </a:xfrm>
        </p:spPr>
        <p:txBody>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450539240"/>
              </p:ext>
            </p:extLst>
          </p:nvPr>
        </p:nvGraphicFramePr>
        <p:xfrm>
          <a:off x="8208134" y="2202647"/>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marL="112578" marR="112578"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5" y="2610925"/>
            <a:ext cx="3424236" cy="2933700"/>
          </a:xfrm>
        </p:spPr>
        <p:txBody>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4" y="320255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7805382" y="3190675"/>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2396007751"/>
              </p:ext>
            </p:extLst>
          </p:nvPr>
        </p:nvGraphicFramePr>
        <p:xfrm>
          <a:off x="4159118" y="1150197"/>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dirty="0"/>
                        <a:t>Complications – The Gap / Trigger</a:t>
                      </a:r>
                    </a:p>
                  </a:txBody>
                  <a:tcPr marL="112578" marR="112578"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546600"/>
            <a:ext cx="3846402" cy="1562100"/>
          </a:xfrm>
        </p:spPr>
        <p:txBody>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53258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5946174" y="354858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340685981"/>
              </p:ext>
            </p:extLst>
          </p:nvPr>
        </p:nvGraphicFramePr>
        <p:xfrm>
          <a:off x="4159119" y="4441373"/>
          <a:ext cx="3815130" cy="2090057"/>
        </p:xfrm>
        <a:graphic>
          <a:graphicData uri="http://schemas.openxmlformats.org/drawingml/2006/table">
            <a:tbl>
              <a:tblPr firstRow="1" bandRow="1">
                <a:tableStyleId>{5C22544A-7EE6-4342-B048-85BDC9FD1C3A}</a:tableStyleId>
              </a:tblPr>
              <a:tblGrid>
                <a:gridCol w="3815130">
                  <a:extLst>
                    <a:ext uri="{9D8B030D-6E8A-4147-A177-3AD203B41FA5}">
                      <a16:colId xmlns:a16="http://schemas.microsoft.com/office/drawing/2014/main" val="20000"/>
                    </a:ext>
                  </a:extLst>
                </a:gridCol>
              </a:tblGrid>
              <a:tr h="490545">
                <a:tc>
                  <a:txBody>
                    <a:bodyPr/>
                    <a:lstStyle/>
                    <a:p>
                      <a:pPr algn="ctr"/>
                      <a:r>
                        <a:rPr lang="en-US" sz="1400" dirty="0"/>
                        <a:t>Questions – which</a:t>
                      </a:r>
                      <a:r>
                        <a:rPr lang="en-US" sz="1400" baseline="0" dirty="0"/>
                        <a:t> need answers</a:t>
                      </a:r>
                      <a:endParaRPr lang="en-US" sz="1400" dirty="0"/>
                    </a:p>
                  </a:txBody>
                  <a:tcPr marL="112578" marR="112578" anchor="ctr"/>
                </a:tc>
                <a:extLst>
                  <a:ext uri="{0D108BD9-81ED-4DB2-BD59-A6C34878D82A}">
                    <a16:rowId xmlns:a16="http://schemas.microsoft.com/office/drawing/2014/main" val="10000"/>
                  </a:ext>
                </a:extLst>
              </a:tr>
              <a:tr h="1599512">
                <a:tc>
                  <a:txBody>
                    <a:bodyPr/>
                    <a:lstStyle/>
                    <a:p>
                      <a:pPr marL="228600" indent="-228600">
                        <a:spcAft>
                          <a:spcPts val="600"/>
                        </a:spcAft>
                        <a:buFont typeface="Webdings" pitchFamily="18" charset="2"/>
                        <a:buChar char="4"/>
                      </a:pPr>
                      <a:endParaRPr lang="en-US" sz="1200" u="none" dirty="0"/>
                    </a:p>
                  </a:txBody>
                  <a:tcPr marL="112578" marR="112578"/>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4962075"/>
            <a:ext cx="3846402" cy="1562100"/>
          </a:xfrm>
        </p:spPr>
        <p:txBody>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72710" r:id="rId4" imgW="971686" imgH="895238" progId="PBrush">
                  <p:embed/>
                </p:oleObj>
              </mc:Choice>
              <mc:Fallback>
                <p:oleObj r:id="rId4" imgW="971686" imgH="895238" progId="PBrush">
                  <p:embed/>
                  <p:pic>
                    <p:nvPicPr>
                      <p:cNvPr id="112845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20573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4" y="4594436"/>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877674" y="2935393"/>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1403951" y="709869"/>
            <a:ext cx="1554480" cy="2814441"/>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403951" y="2305413"/>
            <a:ext cx="1554480" cy="2814441"/>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hevron 7"/>
          <p:cNvSpPr/>
          <p:nvPr userDrawn="1"/>
        </p:nvSpPr>
        <p:spPr bwMode="auto">
          <a:xfrm rot="5400000">
            <a:off x="1403951" y="3964456"/>
            <a:ext cx="1554480" cy="2814441"/>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3" y="1778000"/>
            <a:ext cx="2814441" cy="640080"/>
          </a:xfrm>
        </p:spPr>
        <p:txBody>
          <a:bodyPr anchor="ctr"/>
          <a:lstStyle>
            <a:lvl1pPr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3" y="3378199"/>
            <a:ext cx="2814441" cy="640080"/>
          </a:xfrm>
        </p:spPr>
        <p:txBody>
          <a:bodyPr anchor="ctr"/>
          <a:lstStyle>
            <a:lvl1pPr algn="ctr">
              <a:buNone/>
              <a:defRPr sz="1400" b="1">
                <a:solidFill>
                  <a:schemeClr val="bg1"/>
                </a:solidFill>
              </a:defRPr>
            </a:lvl1pPr>
          </a:lstStyle>
          <a:p>
            <a:pPr lvl="0"/>
            <a:r>
              <a:rPr lang="en-US" dirty="0"/>
              <a:t>Add step 2</a:t>
            </a:r>
          </a:p>
        </p:txBody>
      </p:sp>
      <p:sp>
        <p:nvSpPr>
          <p:cNvPr id="12" name="Text Placeholder 8"/>
          <p:cNvSpPr>
            <a:spLocks noGrp="1"/>
          </p:cNvSpPr>
          <p:nvPr>
            <p:ph type="body" sz="quarter" idx="12" hasCustomPrompt="1"/>
          </p:nvPr>
        </p:nvSpPr>
        <p:spPr>
          <a:xfrm>
            <a:off x="766153" y="5033434"/>
            <a:ext cx="2814441" cy="640080"/>
          </a:xfrm>
        </p:spPr>
        <p:txBody>
          <a:bodyPr anchor="ctr"/>
          <a:lstStyle>
            <a:lvl1pPr algn="ctr">
              <a:buNone/>
              <a:defRPr sz="1400" b="1">
                <a:solidFill>
                  <a:schemeClr val="bg1"/>
                </a:solidFill>
              </a:defRPr>
            </a:lvl1pPr>
          </a:lstStyle>
          <a:p>
            <a:pPr lvl="0"/>
            <a:r>
              <a:rPr lang="en-US" dirty="0"/>
              <a:t>Add step 3</a:t>
            </a:r>
          </a:p>
        </p:txBody>
      </p:sp>
      <p:sp>
        <p:nvSpPr>
          <p:cNvPr id="14" name="Rounded Rectangle 13"/>
          <p:cNvSpPr/>
          <p:nvPr userDrawn="1"/>
        </p:nvSpPr>
        <p:spPr bwMode="auto">
          <a:xfrm>
            <a:off x="3877674" y="1339849"/>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39849"/>
            <a:ext cx="7270638" cy="13716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942167"/>
            <a:ext cx="7270638" cy="13716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601634"/>
            <a:ext cx="7270638" cy="13716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73734" r:id="rId3" imgW="971686" imgH="895238" progId="PBrush">
                  <p:embed/>
                </p:oleObj>
              </mc:Choice>
              <mc:Fallback>
                <p:oleObj r:id="rId3" imgW="971686" imgH="895238" progId="PBrush">
                  <p:embed/>
                  <p:pic>
                    <p:nvPicPr>
                      <p:cNvPr id="1129474"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11935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877674" y="5173980"/>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3" name="Rounded Rectangle 22"/>
          <p:cNvSpPr/>
          <p:nvPr userDrawn="1"/>
        </p:nvSpPr>
        <p:spPr bwMode="auto">
          <a:xfrm>
            <a:off x="3877674" y="3895936"/>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2" name="Rounded Rectangle 21"/>
          <p:cNvSpPr/>
          <p:nvPr userDrawn="1"/>
        </p:nvSpPr>
        <p:spPr bwMode="auto">
          <a:xfrm>
            <a:off x="3877674" y="2617893"/>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rot="5400000">
            <a:off x="1598558" y="538717"/>
            <a:ext cx="1188720" cy="2790987"/>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rot="5400000">
            <a:off x="1598558" y="1816760"/>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rot="5400000">
            <a:off x="1598558" y="3094803"/>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598558" y="4372847"/>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766153" y="1689100"/>
            <a:ext cx="2814441" cy="520700"/>
          </a:xfrm>
        </p:spPr>
        <p:txBody>
          <a:bodyPr anchor="ctr"/>
          <a:lstStyle>
            <a:lvl1pPr algn="ctr">
              <a:buNone/>
              <a:defRPr sz="1400" b="1">
                <a:solidFill>
                  <a:schemeClr val="bg1"/>
                </a:solidFill>
              </a:defRPr>
            </a:lvl1pPr>
          </a:lstStyle>
          <a:p>
            <a:pPr lvl="0"/>
            <a:r>
              <a:rPr lang="en-US" dirty="0"/>
              <a:t>Add step 1</a:t>
            </a:r>
          </a:p>
        </p:txBody>
      </p:sp>
      <p:sp>
        <p:nvSpPr>
          <p:cNvPr id="10" name="Text Placeholder 8"/>
          <p:cNvSpPr>
            <a:spLocks noGrp="1"/>
          </p:cNvSpPr>
          <p:nvPr>
            <p:ph type="body" sz="quarter" idx="11" hasCustomPrompt="1"/>
          </p:nvPr>
        </p:nvSpPr>
        <p:spPr>
          <a:xfrm>
            <a:off x="766153" y="2967567"/>
            <a:ext cx="2814441" cy="520700"/>
          </a:xfrm>
        </p:spPr>
        <p:txBody>
          <a:bodyPr anchor="ctr"/>
          <a:lstStyle>
            <a:lvl1pPr algn="ctr">
              <a:buNone/>
              <a:defRPr sz="1400" b="1">
                <a:solidFill>
                  <a:schemeClr val="bg1"/>
                </a:solidFill>
              </a:defRPr>
            </a:lvl1pPr>
          </a:lstStyle>
          <a:p>
            <a:pPr lvl="0"/>
            <a:r>
              <a:rPr lang="en-US" dirty="0"/>
              <a:t>Add step 2</a:t>
            </a:r>
          </a:p>
        </p:txBody>
      </p:sp>
      <p:sp>
        <p:nvSpPr>
          <p:cNvPr id="11" name="Text Placeholder 8"/>
          <p:cNvSpPr>
            <a:spLocks noGrp="1"/>
          </p:cNvSpPr>
          <p:nvPr>
            <p:ph type="body" sz="quarter" idx="12" hasCustomPrompt="1"/>
          </p:nvPr>
        </p:nvSpPr>
        <p:spPr>
          <a:xfrm>
            <a:off x="766153" y="4258734"/>
            <a:ext cx="2814441" cy="520700"/>
          </a:xfrm>
        </p:spPr>
        <p:txBody>
          <a:bodyPr anchor="ctr"/>
          <a:lstStyle>
            <a:lvl1pPr algn="ctr">
              <a:buNone/>
              <a:defRPr sz="1400" b="1">
                <a:solidFill>
                  <a:schemeClr val="bg1"/>
                </a:solidFill>
              </a:defRPr>
            </a:lvl1pPr>
          </a:lstStyle>
          <a:p>
            <a:pPr lvl="0"/>
            <a:r>
              <a:rPr lang="en-US" dirty="0"/>
              <a:t>Add step 3</a:t>
            </a:r>
          </a:p>
        </p:txBody>
      </p:sp>
      <p:sp>
        <p:nvSpPr>
          <p:cNvPr id="12" name="Text Placeholder 8"/>
          <p:cNvSpPr>
            <a:spLocks noGrp="1"/>
          </p:cNvSpPr>
          <p:nvPr>
            <p:ph type="body" sz="quarter" idx="13" hasCustomPrompt="1"/>
          </p:nvPr>
        </p:nvSpPr>
        <p:spPr>
          <a:xfrm>
            <a:off x="766153" y="5524500"/>
            <a:ext cx="2814441" cy="520700"/>
          </a:xfrm>
        </p:spPr>
        <p:txBody>
          <a:bodyPr anchor="ctr"/>
          <a:lstStyle>
            <a:lvl1pPr algn="ctr">
              <a:buNone/>
              <a:defRPr sz="1400" b="1">
                <a:solidFill>
                  <a:schemeClr val="bg1"/>
                </a:solidFill>
              </a:defRPr>
            </a:lvl1pPr>
          </a:lstStyle>
          <a:p>
            <a:pPr lvl="0"/>
            <a:r>
              <a:rPr lang="en-US" dirty="0"/>
              <a:t>Add step 4</a:t>
            </a:r>
          </a:p>
        </p:txBody>
      </p:sp>
      <p:sp>
        <p:nvSpPr>
          <p:cNvPr id="13" name="Rounded Rectangle 12"/>
          <p:cNvSpPr/>
          <p:nvPr userDrawn="1"/>
        </p:nvSpPr>
        <p:spPr bwMode="auto">
          <a:xfrm>
            <a:off x="3877674" y="1339849"/>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46200"/>
            <a:ext cx="7270638" cy="109728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7" name="Text Placeholder 14"/>
          <p:cNvSpPr>
            <a:spLocks noGrp="1"/>
          </p:cNvSpPr>
          <p:nvPr>
            <p:ph type="body" sz="quarter" idx="15" hasCustomPrompt="1"/>
          </p:nvPr>
        </p:nvSpPr>
        <p:spPr>
          <a:xfrm>
            <a:off x="3971488" y="2617893"/>
            <a:ext cx="7270638" cy="109728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9" name="Text Placeholder 14"/>
          <p:cNvSpPr>
            <a:spLocks noGrp="1"/>
          </p:cNvSpPr>
          <p:nvPr>
            <p:ph type="body" sz="quarter" idx="16" hasCustomPrompt="1"/>
          </p:nvPr>
        </p:nvSpPr>
        <p:spPr>
          <a:xfrm>
            <a:off x="3971488" y="3903134"/>
            <a:ext cx="7270638" cy="109728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1" name="Text Placeholder 14"/>
          <p:cNvSpPr>
            <a:spLocks noGrp="1"/>
          </p:cNvSpPr>
          <p:nvPr>
            <p:ph type="body" sz="quarter" idx="17" hasCustomPrompt="1"/>
          </p:nvPr>
        </p:nvSpPr>
        <p:spPr>
          <a:xfrm>
            <a:off x="3971488" y="5181600"/>
            <a:ext cx="7270638" cy="109728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graphicFrame>
        <p:nvGraphicFramePr>
          <p:cNvPr id="113049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74758" r:id="rId3" imgW="971686" imgH="895238" progId="PBrush">
                  <p:embed/>
                </p:oleObj>
              </mc:Choice>
              <mc:Fallback>
                <p:oleObj r:id="rId3" imgW="971686" imgH="895238" progId="PBrush">
                  <p:embed/>
                  <p:pic>
                    <p:nvPicPr>
                      <p:cNvPr id="1130498"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13382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88" y="1485900"/>
            <a:ext cx="2720626"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3319997"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6077106"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a:off x="8834216" y="1485900"/>
            <a:ext cx="2720626"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531617"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1"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7"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6"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2"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2" y="2476500"/>
            <a:ext cx="2673718"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8" y="2565400"/>
            <a:ext cx="2658083" cy="3771901"/>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747376" y="1524000"/>
            <a:ext cx="1907565" cy="800100"/>
          </a:xfrm>
        </p:spPr>
        <p:txBody>
          <a:bodyPr anchor="ctr"/>
          <a:lstStyle>
            <a:lvl1pPr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985054" y="1524000"/>
            <a:ext cx="1907565" cy="800100"/>
          </a:xfrm>
        </p:spPr>
        <p:txBody>
          <a:bodyPr anchor="ctr"/>
          <a:lstStyle>
            <a:lvl1pPr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272018" y="1524000"/>
            <a:ext cx="1907565" cy="800100"/>
          </a:xfrm>
        </p:spPr>
        <p:txBody>
          <a:bodyPr anchor="ctr"/>
          <a:lstStyle>
            <a:lvl1pPr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509698" y="1524000"/>
            <a:ext cx="1907565" cy="800100"/>
          </a:xfrm>
        </p:spPr>
        <p:txBody>
          <a:bodyPr anchor="ctr"/>
          <a:lstStyle>
            <a:lvl1pPr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spid="_x0000_s75782" r:id="rId3" imgW="971686" imgH="895238" progId="PBrush">
                  <p:embed/>
                </p:oleObj>
              </mc:Choice>
              <mc:Fallback>
                <p:oleObj r:id="rId3" imgW="971686" imgH="895238" progId="PBrush">
                  <p:embed/>
                  <p:pic>
                    <p:nvPicPr>
                      <p:cNvPr id="1131522"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709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8" Type="http://schemas.openxmlformats.org/officeDocument/2006/relationships/slideLayout" Target="../slideLayouts/slideLayout2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0" Type="http://schemas.openxmlformats.org/officeDocument/2006/relationships/slideLayout" Target="../slideLayouts/slideLayout32.xml"/><Relationship Id="rId41"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theme" Target="../theme/theme3.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13" Type="http://schemas.openxmlformats.org/officeDocument/2006/relationships/image" Target="../media/image5.jpeg"/><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image" Target="../media/image4.emf"/><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oleObject" Target="../embeddings/oleObject61.bin"/><Relationship Id="rId5" Type="http://schemas.openxmlformats.org/officeDocument/2006/relationships/slideLayout" Target="../slideLayouts/slideLayout79.xml"/><Relationship Id="rId10" Type="http://schemas.openxmlformats.org/officeDocument/2006/relationships/tags" Target="../tags/tag1.xml"/><Relationship Id="rId4" Type="http://schemas.openxmlformats.org/officeDocument/2006/relationships/slideLayout" Target="../slideLayouts/slideLayout78.xml"/><Relationship Id="rId9" Type="http://schemas.openxmlformats.org/officeDocument/2006/relationships/vmlDrawing" Target="../drawings/vmlDrawing59.v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5.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771C8-0D57-49D7-9E08-7E62EFAEB0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1DEE4-92F8-47F3-97E0-2122D8367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3580E-2EB0-4037-9429-AAA2AF10E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D3870-D809-49F8-9BE8-18E76DE47E3D}" type="datetimeFigureOut">
              <a:rPr lang="en-US" smtClean="0"/>
              <a:t>4/7/2020</a:t>
            </a:fld>
            <a:endParaRPr lang="en-US"/>
          </a:p>
        </p:txBody>
      </p:sp>
      <p:sp>
        <p:nvSpPr>
          <p:cNvPr id="5" name="Footer Placeholder 4">
            <a:extLst>
              <a:ext uri="{FF2B5EF4-FFF2-40B4-BE49-F238E27FC236}">
                <a16:creationId xmlns:a16="http://schemas.microsoft.com/office/drawing/2014/main" id="{9E3212AB-3844-4A5B-9AFC-8422C9062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68D986-B9AF-4003-BB60-183D5E995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3ACE4-44FF-4913-B700-D9833B04FA45}" type="slidenum">
              <a:rPr lang="en-US" smtClean="0"/>
              <a:t>‹#›</a:t>
            </a:fld>
            <a:endParaRPr lang="en-US"/>
          </a:p>
        </p:txBody>
      </p:sp>
    </p:spTree>
    <p:extLst>
      <p:ext uri="{BB962C8B-B14F-4D97-AF65-F5344CB8AC3E}">
        <p14:creationId xmlns:p14="http://schemas.microsoft.com/office/powerpoint/2010/main" val="3207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1"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562888"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5462752" y="2957513"/>
            <a:ext cx="12192000" cy="369332"/>
          </a:xfrm>
          <a:prstGeom prst="rect">
            <a:avLst/>
          </a:prstGeom>
          <a:noFill/>
          <a:ln w="9525">
            <a:noFill/>
            <a:miter lim="800000"/>
            <a:headEnd/>
            <a:tailEnd/>
          </a:ln>
          <a:effectLst/>
        </p:spPr>
        <p:txBody>
          <a:bodyPr lIns="45720" rIns="45720">
            <a:spAutoFit/>
          </a:bodyPr>
          <a:lstStyle/>
          <a:p>
            <a:endParaRPr lang="en-US" sz="1800" dirty="0"/>
          </a:p>
        </p:txBody>
      </p:sp>
      <p:sp>
        <p:nvSpPr>
          <p:cNvPr id="6" name="Text Box 5"/>
          <p:cNvSpPr txBox="1">
            <a:spLocks noChangeArrowheads="1"/>
          </p:cNvSpPr>
          <p:nvPr/>
        </p:nvSpPr>
        <p:spPr bwMode="auto">
          <a:xfrm>
            <a:off x="1174864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225155" y="6492241"/>
            <a:ext cx="2251552"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extLst>
      <p:ext uri="{BB962C8B-B14F-4D97-AF65-F5344CB8AC3E}">
        <p14:creationId xmlns:p14="http://schemas.microsoft.com/office/powerpoint/2010/main" val="33048432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1"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562888"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5462752" y="2957513"/>
            <a:ext cx="12192000" cy="369332"/>
          </a:xfrm>
          <a:prstGeom prst="rect">
            <a:avLst/>
          </a:prstGeom>
          <a:noFill/>
          <a:ln w="9525">
            <a:noFill/>
            <a:miter lim="800000"/>
            <a:headEnd/>
            <a:tailEnd/>
          </a:ln>
          <a:effectLst/>
        </p:spPr>
        <p:txBody>
          <a:bodyPr lIns="45720" rIns="45720">
            <a:spAutoFit/>
          </a:bodyPr>
          <a:lstStyle/>
          <a:p>
            <a:endParaRPr lang="en-US" sz="1800"/>
          </a:p>
        </p:txBody>
      </p:sp>
      <p:sp>
        <p:nvSpPr>
          <p:cNvPr id="6" name="Text Box 5"/>
          <p:cNvSpPr txBox="1">
            <a:spLocks noChangeArrowheads="1"/>
          </p:cNvSpPr>
          <p:nvPr/>
        </p:nvSpPr>
        <p:spPr bwMode="auto">
          <a:xfrm>
            <a:off x="1174864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Box 7"/>
          <p:cNvSpPr txBox="1"/>
          <p:nvPr/>
        </p:nvSpPr>
        <p:spPr>
          <a:xfrm>
            <a:off x="225155" y="6492241"/>
            <a:ext cx="2251552"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extLst>
      <p:ext uri="{BB962C8B-B14F-4D97-AF65-F5344CB8AC3E}">
        <p14:creationId xmlns:p14="http://schemas.microsoft.com/office/powerpoint/2010/main" val="91133659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61446" name="think-cell Slide" r:id="rId11" imgW="530" imgH="531" progId="TCLayout.ActiveDocument.1">
                  <p:embed/>
                </p:oleObj>
              </mc:Choice>
              <mc:Fallback>
                <p:oleObj name="think-cell Slide" r:id="rId11" imgW="530" imgH="531" progId="TCLayout.ActiveDocument.1">
                  <p:embed/>
                  <p:pic>
                    <p:nvPicPr>
                      <p:cNvPr id="4" name="Object 3" hidden="1"/>
                      <p:cNvPicPr/>
                      <p:nvPr/>
                    </p:nvPicPr>
                    <p:blipFill>
                      <a:blip r:embed="rId12"/>
                      <a:stretch>
                        <a:fillRect/>
                      </a:stretch>
                    </p:blipFill>
                    <p:spPr>
                      <a:xfrm>
                        <a:off x="1589" y="1592"/>
                        <a:ext cx="1587" cy="1587"/>
                      </a:xfrm>
                      <a:prstGeom prst="rect">
                        <a:avLst/>
                      </a:prstGeom>
                    </p:spPr>
                  </p:pic>
                </p:oleObj>
              </mc:Fallback>
            </mc:AlternateContent>
          </a:graphicData>
        </a:graphic>
      </p:graphicFrame>
      <p:pic>
        <p:nvPicPr>
          <p:cNvPr id="10" name="Picture 9"/>
          <p:cNvPicPr>
            <a:picLocks/>
          </p:cNvPicPr>
          <p:nvPr/>
        </p:nvPicPr>
        <p:blipFill>
          <a:blip r:embed="rId13"/>
          <a:stretch>
            <a:fillRect/>
          </a:stretch>
        </p:blipFill>
        <p:spPr>
          <a:xfrm>
            <a:off x="12192" y="12192"/>
            <a:ext cx="12167616" cy="6839712"/>
          </a:xfrm>
          <a:prstGeom prst="rect">
            <a:avLst/>
          </a:prstGeom>
        </p:spPr>
      </p:pic>
      <p:sp>
        <p:nvSpPr>
          <p:cNvPr id="2" name="Title Placeholder 1"/>
          <p:cNvSpPr>
            <a:spLocks noGrp="1"/>
          </p:cNvSpPr>
          <p:nvPr>
            <p:ph type="title"/>
          </p:nvPr>
        </p:nvSpPr>
        <p:spPr>
          <a:xfrm>
            <a:off x="707136" y="243840"/>
            <a:ext cx="10972800" cy="487680"/>
          </a:xfrm>
          <a:prstGeom prst="rect">
            <a:avLst/>
          </a:prstGeom>
        </p:spPr>
        <p:txBody>
          <a:bodyPr vert="horz" lIns="91356" tIns="45718" rIns="91356" bIns="45718" rtlCol="0" anchor="ctr">
            <a:normAutofit/>
          </a:bodyPr>
          <a:lstStyle/>
          <a:p>
            <a:r>
              <a:rPr lang="en-US" dirty="0"/>
              <a:t>Click to edit Master title style</a:t>
            </a:r>
          </a:p>
        </p:txBody>
      </p:sp>
      <p:sp>
        <p:nvSpPr>
          <p:cNvPr id="3" name="Text Placeholder 2"/>
          <p:cNvSpPr>
            <a:spLocks noGrp="1"/>
          </p:cNvSpPr>
          <p:nvPr>
            <p:ph type="body" idx="1"/>
          </p:nvPr>
        </p:nvSpPr>
        <p:spPr>
          <a:xfrm>
            <a:off x="711200" y="1097280"/>
            <a:ext cx="10972800" cy="4998720"/>
          </a:xfrm>
          <a:prstGeom prst="rect">
            <a:avLst/>
          </a:prstGeom>
        </p:spPr>
        <p:txBody>
          <a:bodyPr vert="horz" lIns="91356" tIns="45718" rIns="9135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0"/>
          <p:cNvSpPr>
            <a:spLocks noGrp="1" noChangeArrowheads="1"/>
          </p:cNvSpPr>
          <p:nvPr/>
        </p:nvSpPr>
        <p:spPr bwMode="gray">
          <a:xfrm>
            <a:off x="577852" y="6355717"/>
            <a:ext cx="438149" cy="365760"/>
          </a:xfrm>
          <a:prstGeom prst="rect">
            <a:avLst/>
          </a:prstGeom>
          <a:noFill/>
          <a:ln w="9525">
            <a:noFill/>
            <a:miter lim="800000"/>
            <a:headEnd/>
            <a:tailEnd/>
          </a:ln>
          <a:effectLst/>
        </p:spPr>
        <p:txBody>
          <a:bodyPr lIns="0" tIns="61328" rIns="0" bIns="61328" anchor="ctr" anchorCtr="0"/>
          <a:lstStyle/>
          <a:p>
            <a:pPr algn="ctr" eaLnBrk="0" fontAlgn="base" hangingPunct="0">
              <a:spcBef>
                <a:spcPct val="0"/>
              </a:spcBef>
              <a:spcAft>
                <a:spcPct val="0"/>
              </a:spcAft>
            </a:pPr>
            <a:fld id="{69A278A6-F885-4148-8D41-EF08020D7728}" type="slidenum">
              <a:rPr lang="en-US" sz="1300">
                <a:solidFill>
                  <a:srgbClr val="1A75CF"/>
                </a:solidFill>
                <a:cs typeface="Arial" panose="020B0604020202020204" pitchFamily="34" charset="0"/>
              </a:rPr>
              <a:pPr algn="ctr" eaLnBrk="0" fontAlgn="base" hangingPunct="0">
                <a:spcBef>
                  <a:spcPct val="0"/>
                </a:spcBef>
                <a:spcAft>
                  <a:spcPct val="0"/>
                </a:spcAft>
              </a:pPr>
              <a:t>‹#›</a:t>
            </a:fld>
            <a:endParaRPr lang="en-US" sz="1300" dirty="0">
              <a:solidFill>
                <a:srgbClr val="1A75CF"/>
              </a:solidFill>
              <a:cs typeface="Arial" panose="020B0604020202020204" pitchFamily="34" charset="0"/>
            </a:endParaRPr>
          </a:p>
        </p:txBody>
      </p:sp>
      <p:sp>
        <p:nvSpPr>
          <p:cNvPr id="8" name="Line 11"/>
          <p:cNvSpPr>
            <a:spLocks noChangeShapeType="1"/>
          </p:cNvSpPr>
          <p:nvPr/>
        </p:nvSpPr>
        <p:spPr bwMode="auto">
          <a:xfrm>
            <a:off x="1016000" y="6413503"/>
            <a:ext cx="0" cy="266700"/>
          </a:xfrm>
          <a:prstGeom prst="line">
            <a:avLst/>
          </a:prstGeom>
          <a:noFill/>
          <a:ln w="12700">
            <a:solidFill>
              <a:srgbClr val="1A75CF"/>
            </a:solidFill>
            <a:round/>
            <a:headEnd type="none" w="sm" len="sm"/>
            <a:tailEnd type="none" w="sm" len="sm"/>
          </a:ln>
          <a:effectLst/>
        </p:spPr>
        <p:txBody>
          <a:bodyPr wrap="none" lIns="91356" tIns="45718" rIns="91356" bIns="45718" anchor="ctr"/>
          <a:lstStyle/>
          <a:p>
            <a:pPr fontAlgn="base">
              <a:spcBef>
                <a:spcPct val="0"/>
              </a:spcBef>
              <a:spcAft>
                <a:spcPct val="0"/>
              </a:spcAft>
              <a:defRPr/>
            </a:pPr>
            <a:endParaRPr lang="en-US" sz="2400" dirty="0">
              <a:solidFill>
                <a:prstClr val="black"/>
              </a:solidFill>
            </a:endParaRPr>
          </a:p>
        </p:txBody>
      </p:sp>
      <p:sp>
        <p:nvSpPr>
          <p:cNvPr id="9" name="Footer Placeholder 4"/>
          <p:cNvSpPr txBox="1">
            <a:spLocks/>
          </p:cNvSpPr>
          <p:nvPr userDrawn="1"/>
        </p:nvSpPr>
        <p:spPr>
          <a:xfrm>
            <a:off x="1036320" y="6352036"/>
            <a:ext cx="10160000" cy="365125"/>
          </a:xfrm>
          <a:prstGeom prst="rect">
            <a:avLst/>
          </a:prstGeom>
          <a:noFill/>
        </p:spPr>
        <p:txBody>
          <a:bodyPr lIns="91356" tIns="45718" rIns="91356" bIns="45718" anchor="ctr"/>
          <a:lstStyle>
            <a:defPPr>
              <a:defRPr lang="en-US"/>
            </a:defPPr>
            <a:lvl1pPr marL="0" algn="l" defTabSz="914400" rtl="0" eaLnBrk="1" latinLnBrk="0" hangingPunct="1">
              <a:defRPr sz="1000" kern="1200">
                <a:solidFill>
                  <a:srgbClr val="1A75CF"/>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sz="1300" b="1" dirty="0"/>
              <a:t>Walmart China - Assortment</a:t>
            </a:r>
            <a:endParaRPr lang="en-US" sz="1300" dirty="0"/>
          </a:p>
        </p:txBody>
      </p:sp>
      <p:pic>
        <p:nvPicPr>
          <p:cNvPr id="11" name="Picture 2"/>
          <p:cNvPicPr>
            <a:picLocks noChangeAspect="1" noChangeArrowheads="1"/>
          </p:cNvPicPr>
          <p:nvPr/>
        </p:nvPicPr>
        <p:blipFill rotWithShape="1">
          <a:blip r:embed="rId14">
            <a:extLst>
              <a:ext uri="{28A0092B-C50C-407E-A947-70E740481C1C}">
                <a14:useLocalDpi xmlns:a14="http://schemas.microsoft.com/office/drawing/2010/main" val="0"/>
              </a:ext>
            </a:extLst>
          </a:blip>
          <a:srcRect l="28857"/>
          <a:stretch/>
        </p:blipFill>
        <p:spPr bwMode="auto">
          <a:xfrm>
            <a:off x="9749908" y="6162628"/>
            <a:ext cx="1677581" cy="63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85572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sldNum="0" hdr="0" ftr="0" dt="0"/>
  <p:txStyles>
    <p:titleStyle>
      <a:lvl1pPr algn="l" defTabSz="1217910" rtl="0" eaLnBrk="1" latinLnBrk="0" hangingPunct="1">
        <a:spcBef>
          <a:spcPct val="0"/>
        </a:spcBef>
        <a:buNone/>
        <a:defRPr sz="2700" b="1" kern="1200">
          <a:solidFill>
            <a:schemeClr val="tx2"/>
          </a:solidFill>
          <a:latin typeface="Arial" panose="020B0604020202020204" pitchFamily="34" charset="0"/>
          <a:ea typeface="+mj-ea"/>
          <a:cs typeface="Arial" panose="020B0604020202020204" pitchFamily="34" charset="0"/>
        </a:defRPr>
      </a:lvl1pPr>
    </p:titleStyle>
    <p:bodyStyle>
      <a:lvl1pPr marL="376365" marR="0" indent="-376365" algn="l" defTabSz="1217910" rtl="0" eaLnBrk="1" fontAlgn="base" latinLnBrk="0" hangingPunct="1">
        <a:lnSpc>
          <a:spcPct val="100000"/>
        </a:lnSpc>
        <a:spcBef>
          <a:spcPct val="0"/>
        </a:spcBef>
        <a:spcAft>
          <a:spcPts val="667"/>
        </a:spcAft>
        <a:buClr>
          <a:srgbClr val="FDBB30"/>
        </a:buClr>
        <a:buSzPct val="120000"/>
        <a:buFont typeface="Arial" panose="020B0604020202020204" pitchFamily="34" charset="0"/>
        <a:buChar char="•"/>
        <a:tabLst/>
        <a:defRPr kumimoji="0" lang="en-US" sz="1600" b="0" i="0" u="none" strike="noStrike" kern="0" cap="none" spc="0" normalizeH="0" baseline="0" noProof="0">
          <a:ln>
            <a:noFill/>
          </a:ln>
          <a:solidFill>
            <a:srgbClr val="000000"/>
          </a:solidFill>
          <a:effectLst/>
          <a:uLnTx/>
          <a:uFillTx/>
          <a:latin typeface="Arial"/>
          <a:ea typeface="+mn-ea"/>
          <a:cs typeface="Arial" panose="020B0604020202020204" pitchFamily="34" charset="0"/>
        </a:defRPr>
      </a:lvl1pPr>
      <a:lvl2pPr marL="835222" marR="0" indent="-300223" algn="l" defTabSz="1217910" rtl="0" eaLnBrk="1" fontAlgn="base" latinLnBrk="0" hangingPunct="1">
        <a:lnSpc>
          <a:spcPct val="100000"/>
        </a:lnSpc>
        <a:spcBef>
          <a:spcPct val="0"/>
        </a:spcBef>
        <a:spcAft>
          <a:spcPts val="667"/>
        </a:spcAft>
        <a:buClrTx/>
        <a:buSzTx/>
        <a:buFontTx/>
        <a:buChar char="–"/>
        <a:tabLst/>
        <a:defRPr sz="1600" b="0" kern="1200">
          <a:solidFill>
            <a:schemeClr val="tx1"/>
          </a:solidFill>
          <a:latin typeface="Arial" panose="020B0604020202020204" pitchFamily="34" charset="0"/>
          <a:ea typeface="+mn-ea"/>
          <a:cs typeface="Arial" panose="020B0604020202020204" pitchFamily="34" charset="0"/>
        </a:defRPr>
      </a:lvl2pPr>
      <a:lvl3pPr marL="1213676" marR="0" indent="-226254" algn="l" defTabSz="1217910" rtl="0" eaLnBrk="1" fontAlgn="base" latinLnBrk="0" hangingPunct="1">
        <a:lnSpc>
          <a:spcPct val="100000"/>
        </a:lnSpc>
        <a:spcBef>
          <a:spcPct val="0"/>
        </a:spcBef>
        <a:spcAft>
          <a:spcPts val="667"/>
        </a:spcAft>
        <a:buClr>
          <a:srgbClr val="6CADDF"/>
        </a:buClr>
        <a:buSzTx/>
        <a:buFont typeface="Times" charset="0"/>
        <a:buChar char="•"/>
        <a:tabLst/>
        <a:defRPr sz="1600" b="0" kern="1200">
          <a:solidFill>
            <a:schemeClr val="tx1"/>
          </a:solidFill>
          <a:latin typeface="Arial" panose="020B0604020202020204" pitchFamily="34" charset="0"/>
          <a:ea typeface="+mn-ea"/>
          <a:cs typeface="Arial" panose="020B0604020202020204" pitchFamily="34" charset="0"/>
        </a:defRPr>
      </a:lvl3pPr>
      <a:lvl4pPr marL="1680945" marR="0" indent="-315040" algn="l" defTabSz="1217910" rtl="0" eaLnBrk="1" fontAlgn="base" latinLnBrk="0" hangingPunct="1">
        <a:lnSpc>
          <a:spcPct val="100000"/>
        </a:lnSpc>
        <a:spcBef>
          <a:spcPct val="0"/>
        </a:spcBef>
        <a:spcAft>
          <a:spcPts val="667"/>
        </a:spcAft>
        <a:buClrTx/>
        <a:buSzTx/>
        <a:buFontTx/>
        <a:buChar char="–"/>
        <a:tabLst/>
        <a:defRPr sz="1600" b="0" kern="1200">
          <a:solidFill>
            <a:schemeClr val="tx1"/>
          </a:solidFill>
          <a:latin typeface="Arial" panose="020B0604020202020204" pitchFamily="34" charset="0"/>
          <a:ea typeface="+mn-ea"/>
          <a:cs typeface="Arial" panose="020B0604020202020204" pitchFamily="34" charset="0"/>
        </a:defRPr>
      </a:lvl4pPr>
      <a:lvl5pPr marL="2131307" marR="0" indent="-298107" algn="l" defTabSz="1217910" rtl="0" eaLnBrk="1" fontAlgn="base" latinLnBrk="0" hangingPunct="1">
        <a:lnSpc>
          <a:spcPct val="100000"/>
        </a:lnSpc>
        <a:spcBef>
          <a:spcPct val="0"/>
        </a:spcBef>
        <a:spcAft>
          <a:spcPts val="667"/>
        </a:spcAft>
        <a:buClrTx/>
        <a:buSzTx/>
        <a:buFontTx/>
        <a:buChar char="»"/>
        <a:tabLst/>
        <a:defRPr sz="1600" b="0" kern="1200">
          <a:solidFill>
            <a:schemeClr val="tx1"/>
          </a:solidFill>
          <a:latin typeface="Arial" panose="020B0604020202020204" pitchFamily="34" charset="0"/>
          <a:ea typeface="+mn-ea"/>
          <a:cs typeface="Arial" panose="020B0604020202020204" pitchFamily="34" charset="0"/>
        </a:defRPr>
      </a:lvl5pPr>
      <a:lvl6pPr marL="3349188" indent="-304456" algn="l" defTabSz="12179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57" indent="-304456" algn="l" defTabSz="12179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98" indent="-304456" algn="l" defTabSz="12179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9" indent="-304456" algn="l" defTabSz="12179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7910" rtl="0" eaLnBrk="1" latinLnBrk="0" hangingPunct="1">
        <a:defRPr sz="2400" kern="1200">
          <a:solidFill>
            <a:schemeClr val="tx1"/>
          </a:solidFill>
          <a:latin typeface="+mn-lt"/>
          <a:ea typeface="+mn-ea"/>
          <a:cs typeface="+mn-cs"/>
        </a:defRPr>
      </a:lvl1pPr>
      <a:lvl2pPr marL="608915" algn="l" defTabSz="1217910" rtl="0" eaLnBrk="1" latinLnBrk="0" hangingPunct="1">
        <a:defRPr sz="2400" kern="1200">
          <a:solidFill>
            <a:schemeClr val="tx1"/>
          </a:solidFill>
          <a:latin typeface="+mn-lt"/>
          <a:ea typeface="+mn-ea"/>
          <a:cs typeface="+mn-cs"/>
        </a:defRPr>
      </a:lvl2pPr>
      <a:lvl3pPr marL="1217910" algn="l" defTabSz="1217910" rtl="0" eaLnBrk="1" latinLnBrk="0" hangingPunct="1">
        <a:defRPr sz="2400" kern="1200">
          <a:solidFill>
            <a:schemeClr val="tx1"/>
          </a:solidFill>
          <a:latin typeface="+mn-lt"/>
          <a:ea typeface="+mn-ea"/>
          <a:cs typeface="+mn-cs"/>
        </a:defRPr>
      </a:lvl3pPr>
      <a:lvl4pPr marL="1826850" algn="l" defTabSz="1217910" rtl="0" eaLnBrk="1" latinLnBrk="0" hangingPunct="1">
        <a:defRPr sz="2400" kern="1200">
          <a:solidFill>
            <a:schemeClr val="tx1"/>
          </a:solidFill>
          <a:latin typeface="+mn-lt"/>
          <a:ea typeface="+mn-ea"/>
          <a:cs typeface="+mn-cs"/>
        </a:defRPr>
      </a:lvl4pPr>
      <a:lvl5pPr marL="2435818" algn="l" defTabSz="1217910" rtl="0" eaLnBrk="1" latinLnBrk="0" hangingPunct="1">
        <a:defRPr sz="2400" kern="1200">
          <a:solidFill>
            <a:schemeClr val="tx1"/>
          </a:solidFill>
          <a:latin typeface="+mn-lt"/>
          <a:ea typeface="+mn-ea"/>
          <a:cs typeface="+mn-cs"/>
        </a:defRPr>
      </a:lvl5pPr>
      <a:lvl6pPr marL="3044732" algn="l" defTabSz="1217910" rtl="0" eaLnBrk="1" latinLnBrk="0" hangingPunct="1">
        <a:defRPr sz="2400" kern="1200">
          <a:solidFill>
            <a:schemeClr val="tx1"/>
          </a:solidFill>
          <a:latin typeface="+mn-lt"/>
          <a:ea typeface="+mn-ea"/>
          <a:cs typeface="+mn-cs"/>
        </a:defRPr>
      </a:lvl6pPr>
      <a:lvl7pPr marL="3653647" algn="l" defTabSz="1217910" rtl="0" eaLnBrk="1" latinLnBrk="0" hangingPunct="1">
        <a:defRPr sz="2400" kern="1200">
          <a:solidFill>
            <a:schemeClr val="tx1"/>
          </a:solidFill>
          <a:latin typeface="+mn-lt"/>
          <a:ea typeface="+mn-ea"/>
          <a:cs typeface="+mn-cs"/>
        </a:defRPr>
      </a:lvl7pPr>
      <a:lvl8pPr marL="4262613" algn="l" defTabSz="1217910" rtl="0" eaLnBrk="1" latinLnBrk="0" hangingPunct="1">
        <a:defRPr sz="2400" kern="1200">
          <a:solidFill>
            <a:schemeClr val="tx1"/>
          </a:solidFill>
          <a:latin typeface="+mn-lt"/>
          <a:ea typeface="+mn-ea"/>
          <a:cs typeface="+mn-cs"/>
        </a:defRPr>
      </a:lvl8pPr>
      <a:lvl9pPr marL="4871564" algn="l" defTabSz="121791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1"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562888"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5462752" y="2957513"/>
            <a:ext cx="12192000" cy="369332"/>
          </a:xfrm>
          <a:prstGeom prst="rect">
            <a:avLst/>
          </a:prstGeom>
          <a:noFill/>
          <a:ln w="9525">
            <a:noFill/>
            <a:miter lim="800000"/>
            <a:headEnd/>
            <a:tailEnd/>
          </a:ln>
          <a:effectLst/>
        </p:spPr>
        <p:txBody>
          <a:bodyPr lIns="45720" rIns="45720">
            <a:spAutoFit/>
          </a:bodyPr>
          <a:lstStyle/>
          <a:p>
            <a:endParaRPr lang="en-US" sz="1800" dirty="0"/>
          </a:p>
        </p:txBody>
      </p:sp>
      <p:sp>
        <p:nvSpPr>
          <p:cNvPr id="6" name="Text Box 5"/>
          <p:cNvSpPr txBox="1">
            <a:spLocks noChangeArrowheads="1"/>
          </p:cNvSpPr>
          <p:nvPr/>
        </p:nvSpPr>
        <p:spPr bwMode="auto">
          <a:xfrm>
            <a:off x="1174864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225155" y="6492241"/>
            <a:ext cx="2251552"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extLst>
      <p:ext uri="{BB962C8B-B14F-4D97-AF65-F5344CB8AC3E}">
        <p14:creationId xmlns:p14="http://schemas.microsoft.com/office/powerpoint/2010/main" val="233857608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sldNum="0" hdr="0" ftr="0"/>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0.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0.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76.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7.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eg"/><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40.png"/><Relationship Id="rId7" Type="http://schemas.openxmlformats.org/officeDocument/2006/relationships/diagramLayout" Target="../diagrams/layout3.xml"/><Relationship Id="rId2" Type="http://schemas.openxmlformats.org/officeDocument/2006/relationships/image" Target="../media/image39.jpeg"/><Relationship Id="rId1" Type="http://schemas.openxmlformats.org/officeDocument/2006/relationships/slideLayout" Target="../slideLayouts/slideLayout14.xml"/><Relationship Id="rId6" Type="http://schemas.openxmlformats.org/officeDocument/2006/relationships/diagramData" Target="../diagrams/data3.xml"/><Relationship Id="rId5" Type="http://schemas.openxmlformats.org/officeDocument/2006/relationships/image" Target="../media/image42.png"/><Relationship Id="rId10" Type="http://schemas.microsoft.com/office/2007/relationships/diagramDrawing" Target="../diagrams/drawing3.xml"/><Relationship Id="rId4" Type="http://schemas.openxmlformats.org/officeDocument/2006/relationships/image" Target="../media/image41.png"/><Relationship Id="rId9" Type="http://schemas.openxmlformats.org/officeDocument/2006/relationships/diagramColors" Target="../diagrams/colors3.xml"/></Relationships>
</file>

<file path=ppt/slides/_rels/slide2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83.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83.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8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56.emf"/><Relationship Id="rId4" Type="http://schemas.openxmlformats.org/officeDocument/2006/relationships/image" Target="../media/image55.emf"/></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xml"/><Relationship Id="rId1" Type="http://schemas.openxmlformats.org/officeDocument/2006/relationships/vmlDrawing" Target="../drawings/vmlDrawing74.vml"/><Relationship Id="rId5" Type="http://schemas.openxmlformats.org/officeDocument/2006/relationships/image" Target="../media/image9.emf"/><Relationship Id="rId4" Type="http://schemas.openxmlformats.org/officeDocument/2006/relationships/oleObject" Target="../embeddings/oleObject7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hyperlink" Target="https://mu-sigma-2.wistia.com/medias/366v46ym3m" TargetMode="External"/><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B466-73FD-4E73-BBD2-1E057BEF72D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7F9B25-7AB7-497F-A236-AA138CB3A7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297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lock Arc 16"/>
          <p:cNvSpPr/>
          <p:nvPr/>
        </p:nvSpPr>
        <p:spPr bwMode="auto">
          <a:xfrm>
            <a:off x="2040367" y="1520147"/>
            <a:ext cx="2475706" cy="2286000"/>
          </a:xfrm>
          <a:prstGeom prst="blockArc">
            <a:avLst>
              <a:gd name="adj1" fmla="val 10840038"/>
              <a:gd name="adj2" fmla="val 21521851"/>
              <a:gd name="adj3" fmla="val 1132"/>
            </a:avLst>
          </a:prstGeom>
          <a:solidFill>
            <a:srgbClr val="800000"/>
          </a:solidFill>
          <a:ln w="19050" cap="flat" cmpd="sng" algn="ctr">
            <a:solidFill>
              <a:srgbClr val="8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b="1" dirty="0">
              <a:solidFill>
                <a:srgbClr val="000000"/>
              </a:solidFill>
              <a:latin typeface="Arial" charset="0"/>
              <a:cs typeface="Times New Roman" pitchFamily="18" charset="0"/>
            </a:endParaRPr>
          </a:p>
        </p:txBody>
      </p:sp>
      <p:sp>
        <p:nvSpPr>
          <p:cNvPr id="2" name="Title 1"/>
          <p:cNvSpPr>
            <a:spLocks noGrp="1"/>
          </p:cNvSpPr>
          <p:nvPr>
            <p:ph type="title"/>
          </p:nvPr>
        </p:nvSpPr>
        <p:spPr/>
        <p:txBody>
          <a:bodyPr/>
          <a:lstStyle/>
          <a:p>
            <a:pPr>
              <a:defRPr/>
            </a:pPr>
            <a:r>
              <a:rPr lang="en-US" dirty="0"/>
              <a:t>Mu Sigma approached the problem by studying the current “swim lane” process and interviewing the stakeholders</a:t>
            </a:r>
          </a:p>
        </p:txBody>
      </p:sp>
      <p:sp>
        <p:nvSpPr>
          <p:cNvPr id="60421" name="TextBox 2"/>
          <p:cNvSpPr txBox="1">
            <a:spLocks noChangeArrowheads="1"/>
          </p:cNvSpPr>
          <p:nvPr/>
        </p:nvSpPr>
        <p:spPr bwMode="auto">
          <a:xfrm>
            <a:off x="5020542" y="1354543"/>
            <a:ext cx="5733349" cy="2012859"/>
          </a:xfrm>
          <a:prstGeom prst="rect">
            <a:avLst/>
          </a:prstGeom>
          <a:solidFill>
            <a:srgbClr val="E2E1C0"/>
          </a:solidFill>
          <a:ln w="28575">
            <a:solidFill>
              <a:srgbClr val="E2E1C0"/>
            </a:solidFill>
            <a:miter lim="800000"/>
            <a:headEnd/>
            <a:tailEnd/>
          </a:ln>
        </p:spPr>
        <p:txBody>
          <a:bodyPr wrap="square">
            <a:spAutoFit/>
          </a:bodyPr>
          <a:lstStyle/>
          <a:p>
            <a:pPr marL="285750" indent="-285750" eaLnBrk="0" fontAlgn="base" hangingPunct="0">
              <a:spcBef>
                <a:spcPct val="10000"/>
              </a:spcBef>
              <a:spcAft>
                <a:spcPct val="0"/>
              </a:spcAft>
              <a:buClr>
                <a:srgbClr val="0B1F65"/>
              </a:buClr>
              <a:buFont typeface="Webdings" pitchFamily="18" charset="2"/>
              <a:buChar char="4"/>
            </a:pPr>
            <a:r>
              <a:rPr lang="en-US" sz="1200" dirty="0">
                <a:solidFill>
                  <a:srgbClr val="000000"/>
                </a:solidFill>
                <a:latin typeface="Arial" charset="0"/>
                <a:cs typeface="Times New Roman" pitchFamily="18" charset="0"/>
              </a:rPr>
              <a:t>Studied the detailed “swim lane” report generation process of the company to identify the gaps in the process</a:t>
            </a:r>
          </a:p>
          <a:p>
            <a:pPr marL="285750" indent="-285750" eaLnBrk="0" fontAlgn="base" hangingPunct="0">
              <a:spcBef>
                <a:spcPct val="10000"/>
              </a:spcBef>
              <a:spcAft>
                <a:spcPct val="0"/>
              </a:spcAft>
              <a:buClr>
                <a:srgbClr val="0B1F65"/>
              </a:buClr>
              <a:buFont typeface="Webdings" pitchFamily="18" charset="2"/>
              <a:buChar char="4"/>
            </a:pPr>
            <a:endParaRPr lang="en-US" sz="1200" dirty="0">
              <a:solidFill>
                <a:srgbClr val="000000"/>
              </a:solidFill>
              <a:latin typeface="Arial" charset="0"/>
              <a:cs typeface="Times New Roman" pitchFamily="18" charset="0"/>
            </a:endParaRPr>
          </a:p>
          <a:p>
            <a:pPr marL="285750" indent="-285750" eaLnBrk="0" fontAlgn="base" hangingPunct="0">
              <a:spcBef>
                <a:spcPct val="10000"/>
              </a:spcBef>
              <a:spcAft>
                <a:spcPct val="0"/>
              </a:spcAft>
              <a:buClr>
                <a:srgbClr val="0B1F65"/>
              </a:buClr>
              <a:buFont typeface="Webdings" pitchFamily="18" charset="2"/>
              <a:buChar char="4"/>
            </a:pPr>
            <a:r>
              <a:rPr lang="en-US" sz="1200" dirty="0">
                <a:solidFill>
                  <a:srgbClr val="000000"/>
                </a:solidFill>
                <a:latin typeface="Arial" charset="0"/>
                <a:cs typeface="Times New Roman" pitchFamily="18" charset="0"/>
              </a:rPr>
              <a:t>Interviewed a panel of shortlisted stake-holders across brands and designation  to understand their opinion and feedback on the current report generation process</a:t>
            </a:r>
          </a:p>
          <a:p>
            <a:pPr marL="285750" indent="-285750" eaLnBrk="0" fontAlgn="base" hangingPunct="0">
              <a:spcBef>
                <a:spcPct val="10000"/>
              </a:spcBef>
              <a:spcAft>
                <a:spcPct val="0"/>
              </a:spcAft>
              <a:buClr>
                <a:srgbClr val="0B1F65"/>
              </a:buClr>
              <a:buFont typeface="Webdings" pitchFamily="18" charset="2"/>
              <a:buChar char="4"/>
            </a:pPr>
            <a:endParaRPr lang="en-US" sz="1200" dirty="0">
              <a:solidFill>
                <a:srgbClr val="000000"/>
              </a:solidFill>
              <a:latin typeface="Arial" charset="0"/>
              <a:cs typeface="Times New Roman" pitchFamily="18" charset="0"/>
            </a:endParaRPr>
          </a:p>
          <a:p>
            <a:pPr marL="285750" indent="-285750" eaLnBrk="0" fontAlgn="base" hangingPunct="0">
              <a:spcBef>
                <a:spcPct val="10000"/>
              </a:spcBef>
              <a:spcAft>
                <a:spcPct val="0"/>
              </a:spcAft>
              <a:buClr>
                <a:srgbClr val="0B1F65"/>
              </a:buClr>
              <a:buFont typeface="Webdings" pitchFamily="18" charset="2"/>
              <a:buChar char="4"/>
            </a:pPr>
            <a:r>
              <a:rPr lang="en-US" sz="1200" dirty="0">
                <a:solidFill>
                  <a:srgbClr val="000000"/>
                </a:solidFill>
                <a:latin typeface="Arial" charset="0"/>
                <a:cs typeface="Times New Roman" pitchFamily="18" charset="0"/>
              </a:rPr>
              <a:t>Analyzed the responses from all the participants along with the “swim lane” process to identify the </a:t>
            </a:r>
            <a:r>
              <a:rPr lang="en-US" sz="1200" i="1" dirty="0">
                <a:solidFill>
                  <a:srgbClr val="000000"/>
                </a:solidFill>
                <a:latin typeface="Arial" charset="0"/>
                <a:cs typeface="Times New Roman" pitchFamily="18" charset="0"/>
              </a:rPr>
              <a:t>‘gaps’ </a:t>
            </a:r>
            <a:r>
              <a:rPr lang="en-US" sz="1200" dirty="0">
                <a:solidFill>
                  <a:srgbClr val="000000"/>
                </a:solidFill>
                <a:latin typeface="Arial" charset="0"/>
                <a:cs typeface="Times New Roman" pitchFamily="18" charset="0"/>
              </a:rPr>
              <a:t>and ‘</a:t>
            </a:r>
            <a:r>
              <a:rPr lang="en-US" sz="1200" i="1" dirty="0">
                <a:solidFill>
                  <a:srgbClr val="000000"/>
                </a:solidFill>
                <a:latin typeface="Arial" charset="0"/>
                <a:cs typeface="Times New Roman" pitchFamily="18" charset="0"/>
              </a:rPr>
              <a:t>good practices</a:t>
            </a:r>
            <a:r>
              <a:rPr lang="en-US" sz="1200" dirty="0">
                <a:solidFill>
                  <a:srgbClr val="000000"/>
                </a:solidFill>
                <a:latin typeface="Arial" charset="0"/>
                <a:cs typeface="Times New Roman" pitchFamily="18" charset="0"/>
              </a:rPr>
              <a:t>’ in the overall framework of generating reports</a:t>
            </a:r>
          </a:p>
        </p:txBody>
      </p:sp>
      <p:grpSp>
        <p:nvGrpSpPr>
          <p:cNvPr id="3" name="Group 3"/>
          <p:cNvGrpSpPr/>
          <p:nvPr/>
        </p:nvGrpSpPr>
        <p:grpSpPr>
          <a:xfrm>
            <a:off x="3223958" y="1409891"/>
            <a:ext cx="1125710" cy="709942"/>
            <a:chOff x="2305132" y="1384211"/>
            <a:chExt cx="1039450" cy="709942"/>
          </a:xfrm>
        </p:grpSpPr>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42720" y="1384211"/>
              <a:ext cx="457200" cy="457200"/>
            </a:xfrm>
            <a:prstGeom prst="rect">
              <a:avLst/>
            </a:prstGeom>
          </p:spPr>
        </p:pic>
        <p:sp>
          <p:nvSpPr>
            <p:cNvPr id="10" name="TextBox 9"/>
            <p:cNvSpPr txBox="1"/>
            <p:nvPr/>
          </p:nvSpPr>
          <p:spPr>
            <a:xfrm>
              <a:off x="2305132" y="1847932"/>
              <a:ext cx="1039450" cy="246221"/>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Intermediaries</a:t>
              </a:r>
            </a:p>
          </p:txBody>
        </p:sp>
      </p:grpSp>
      <p:grpSp>
        <p:nvGrpSpPr>
          <p:cNvPr id="4" name="Group 2"/>
          <p:cNvGrpSpPr/>
          <p:nvPr/>
        </p:nvGrpSpPr>
        <p:grpSpPr>
          <a:xfrm>
            <a:off x="4072196" y="2462369"/>
            <a:ext cx="799125" cy="723967"/>
            <a:chOff x="3855666" y="1390732"/>
            <a:chExt cx="737890" cy="723967"/>
          </a:xfrm>
        </p:grpSpPr>
        <p:sp>
          <p:nvSpPr>
            <p:cNvPr id="11" name="TextBox 10"/>
            <p:cNvSpPr txBox="1"/>
            <p:nvPr/>
          </p:nvSpPr>
          <p:spPr>
            <a:xfrm>
              <a:off x="3855666" y="1868478"/>
              <a:ext cx="737890" cy="246221"/>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Analysts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3381" y="1390732"/>
              <a:ext cx="457200" cy="457200"/>
            </a:xfrm>
            <a:prstGeom prst="rect">
              <a:avLst/>
            </a:prstGeom>
          </p:spPr>
        </p:pic>
      </p:grpSp>
      <p:grpSp>
        <p:nvGrpSpPr>
          <p:cNvPr id="5" name="Group 5"/>
          <p:cNvGrpSpPr/>
          <p:nvPr/>
        </p:nvGrpSpPr>
        <p:grpSpPr>
          <a:xfrm>
            <a:off x="2390696" y="1434945"/>
            <a:ext cx="799125" cy="857537"/>
            <a:chOff x="1667044" y="1384211"/>
            <a:chExt cx="737890" cy="857537"/>
          </a:xfrm>
        </p:grpSpPr>
        <p:sp>
          <p:nvSpPr>
            <p:cNvPr id="13" name="TextBox 12"/>
            <p:cNvSpPr txBox="1"/>
            <p:nvPr/>
          </p:nvSpPr>
          <p:spPr>
            <a:xfrm>
              <a:off x="1667044" y="1841638"/>
              <a:ext cx="737890" cy="400110"/>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Database Manager</a:t>
              </a:r>
            </a:p>
          </p:txBody>
        </p:sp>
        <p:pic>
          <p:nvPicPr>
            <p:cNvPr id="14" name="Picture 1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767252" y="1384211"/>
              <a:ext cx="457200" cy="457200"/>
            </a:xfrm>
            <a:prstGeom prst="rect">
              <a:avLst/>
            </a:prstGeom>
          </p:spPr>
        </p:pic>
      </p:grpSp>
      <p:pic>
        <p:nvPicPr>
          <p:cNvPr id="153602" name="Picture 2" descr="C:\Documents and Settings\Neeraj.Goyal\Desktop\musigma logoimage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7926" y="2790695"/>
            <a:ext cx="693198" cy="60639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14"/>
          <p:cNvGrpSpPr/>
          <p:nvPr/>
        </p:nvGrpSpPr>
        <p:grpSpPr>
          <a:xfrm>
            <a:off x="1785670" y="2328799"/>
            <a:ext cx="881843" cy="872925"/>
            <a:chOff x="847562" y="1384211"/>
            <a:chExt cx="814270" cy="872925"/>
          </a:xfrm>
        </p:grpSpPr>
        <p:pic>
          <p:nvPicPr>
            <p:cNvPr id="7" name="Picture 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949027" y="1384211"/>
              <a:ext cx="457200" cy="457200"/>
            </a:xfrm>
            <a:prstGeom prst="rect">
              <a:avLst/>
            </a:prstGeom>
          </p:spPr>
        </p:pic>
        <p:sp>
          <p:nvSpPr>
            <p:cNvPr id="8" name="TextBox 7"/>
            <p:cNvSpPr txBox="1"/>
            <p:nvPr/>
          </p:nvSpPr>
          <p:spPr>
            <a:xfrm>
              <a:off x="847562" y="1841638"/>
              <a:ext cx="814270" cy="415498"/>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Brand </a:t>
              </a:r>
            </a:p>
            <a:p>
              <a:pPr algn="ct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Managers</a:t>
              </a:r>
            </a:p>
          </p:txBody>
        </p:sp>
      </p:grpSp>
      <p:sp>
        <p:nvSpPr>
          <p:cNvPr id="24" name="Rounded Rectangle 23"/>
          <p:cNvSpPr/>
          <p:nvPr/>
        </p:nvSpPr>
        <p:spPr bwMode="auto">
          <a:xfrm>
            <a:off x="1785671" y="4648249"/>
            <a:ext cx="1538171" cy="753037"/>
          </a:xfrm>
          <a:prstGeom prst="roundRect">
            <a:avLst/>
          </a:prstGeom>
          <a:solidFill>
            <a:srgbClr val="800000"/>
          </a:solidFill>
          <a:ln w="19050" cap="flat" cmpd="sng" algn="ctr">
            <a:solidFill>
              <a:srgbClr val="8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b="1" dirty="0">
                <a:solidFill>
                  <a:prstClr val="white"/>
                </a:solidFill>
                <a:latin typeface="Arial" charset="0"/>
                <a:cs typeface="Times New Roman" pitchFamily="18" charset="0"/>
              </a:rPr>
              <a:t>GAPS</a:t>
            </a:r>
          </a:p>
        </p:txBody>
      </p:sp>
      <p:cxnSp>
        <p:nvCxnSpPr>
          <p:cNvPr id="19" name="Straight Arrow Connector 18"/>
          <p:cNvCxnSpPr/>
          <p:nvPr/>
        </p:nvCxnSpPr>
        <p:spPr bwMode="auto">
          <a:xfrm flipV="1">
            <a:off x="3323841" y="4271151"/>
            <a:ext cx="2365194" cy="740664"/>
          </a:xfrm>
          <a:prstGeom prst="straightConnector1">
            <a:avLst/>
          </a:prstGeom>
          <a:gradFill rotWithShape="1">
            <a:gsLst>
              <a:gs pos="0">
                <a:srgbClr val="E5FCFF"/>
              </a:gs>
              <a:gs pos="100000">
                <a:schemeClr val="hlink"/>
              </a:gs>
            </a:gsLst>
            <a:lin ang="18900000" scaled="1"/>
          </a:gradFill>
          <a:ln w="19050" cap="flat" cmpd="sng" algn="ctr">
            <a:solidFill>
              <a:srgbClr val="800000"/>
            </a:solidFill>
            <a:prstDash val="solid"/>
            <a:round/>
            <a:headEnd type="none" w="med" len="med"/>
            <a:tailEnd type="arrow"/>
          </a:ln>
          <a:effectLst/>
        </p:spPr>
      </p:cxnSp>
      <p:cxnSp>
        <p:nvCxnSpPr>
          <p:cNvPr id="27" name="Straight Arrow Connector 26"/>
          <p:cNvCxnSpPr>
            <a:stCxn id="24" idx="3"/>
          </p:cNvCxnSpPr>
          <p:nvPr/>
        </p:nvCxnSpPr>
        <p:spPr bwMode="auto">
          <a:xfrm>
            <a:off x="3323841" y="5024768"/>
            <a:ext cx="2365194" cy="741977"/>
          </a:xfrm>
          <a:prstGeom prst="straightConnector1">
            <a:avLst/>
          </a:prstGeom>
          <a:gradFill rotWithShape="1">
            <a:gsLst>
              <a:gs pos="0">
                <a:srgbClr val="E5FCFF"/>
              </a:gs>
              <a:gs pos="100000">
                <a:schemeClr val="hlink"/>
              </a:gs>
            </a:gsLst>
            <a:lin ang="18900000" scaled="1"/>
          </a:gradFill>
          <a:ln w="19050" cap="flat" cmpd="sng" algn="ctr">
            <a:solidFill>
              <a:srgbClr val="800000"/>
            </a:solidFill>
            <a:prstDash val="solid"/>
            <a:round/>
            <a:headEnd type="none" w="med" len="med"/>
            <a:tailEnd type="arrow"/>
          </a:ln>
          <a:effectLst/>
        </p:spPr>
      </p:cxnSp>
      <p:sp>
        <p:nvSpPr>
          <p:cNvPr id="23" name="TextBox 22"/>
          <p:cNvSpPr txBox="1"/>
          <p:nvPr/>
        </p:nvSpPr>
        <p:spPr>
          <a:xfrm>
            <a:off x="3751603" y="4057065"/>
            <a:ext cx="1576976" cy="400110"/>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Categorized gaps by “swim lane” steps</a:t>
            </a:r>
          </a:p>
        </p:txBody>
      </p:sp>
      <p:sp>
        <p:nvSpPr>
          <p:cNvPr id="32" name="TextBox 31"/>
          <p:cNvSpPr txBox="1"/>
          <p:nvPr/>
        </p:nvSpPr>
        <p:spPr>
          <a:xfrm>
            <a:off x="3718309" y="5578708"/>
            <a:ext cx="1576976" cy="400110"/>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Categorized gaps by problem area</a:t>
            </a:r>
          </a:p>
        </p:txBody>
      </p:sp>
      <p:sp>
        <p:nvSpPr>
          <p:cNvPr id="38" name="Rounded Rectangle 37"/>
          <p:cNvSpPr/>
          <p:nvPr/>
        </p:nvSpPr>
        <p:spPr bwMode="auto">
          <a:xfrm>
            <a:off x="5799996" y="3471391"/>
            <a:ext cx="2194111" cy="1463040"/>
          </a:xfrm>
          <a:prstGeom prst="roundRect">
            <a:avLst/>
          </a:prstGeom>
          <a:solidFill>
            <a:srgbClr val="006666"/>
          </a:solidFill>
          <a:ln w="19050" cap="flat" cmpd="sng" algn="ctr">
            <a:solidFill>
              <a:srgbClr val="006666"/>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Planning</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Requirements Analysis</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Design/Build/Test</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Launch/Go Live</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Tracking and Reporting</a:t>
            </a:r>
          </a:p>
        </p:txBody>
      </p:sp>
      <p:sp>
        <p:nvSpPr>
          <p:cNvPr id="39" name="Rounded Rectangle 38"/>
          <p:cNvSpPr/>
          <p:nvPr/>
        </p:nvSpPr>
        <p:spPr bwMode="auto">
          <a:xfrm>
            <a:off x="5799996" y="5035224"/>
            <a:ext cx="2194111" cy="1463040"/>
          </a:xfrm>
          <a:prstGeom prst="roundRect">
            <a:avLst/>
          </a:prstGeom>
          <a:solidFill>
            <a:srgbClr val="006666"/>
          </a:solidFill>
          <a:ln w="19050" cap="flat" cmpd="sng" algn="ctr">
            <a:solidFill>
              <a:srgbClr val="00666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Organization Design</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Analytics Skills</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Cross organization partnerships</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Analytics infrastructure standardization</a:t>
            </a:r>
          </a:p>
          <a:p>
            <a:pPr marL="285750" indent="-285750" eaLnBrk="0" fontAlgn="base" hangingPunct="0">
              <a:spcBef>
                <a:spcPct val="10000"/>
              </a:spcBef>
              <a:spcAft>
                <a:spcPct val="0"/>
              </a:spcAft>
              <a:buClr>
                <a:prstClr val="white"/>
              </a:buClr>
              <a:buFont typeface="Webdings" pitchFamily="18" charset="2"/>
              <a:buChar char="4"/>
            </a:pPr>
            <a:r>
              <a:rPr lang="en-US" sz="1200" dirty="0">
                <a:solidFill>
                  <a:prstClr val="white"/>
                </a:solidFill>
                <a:latin typeface="Arial" charset="0"/>
                <a:cs typeface="Times New Roman" pitchFamily="18" charset="0"/>
              </a:rPr>
              <a:t>Team Engagement</a:t>
            </a:r>
          </a:p>
        </p:txBody>
      </p:sp>
      <p:cxnSp>
        <p:nvCxnSpPr>
          <p:cNvPr id="29" name="Straight Arrow Connector 28"/>
          <p:cNvCxnSpPr/>
          <p:nvPr/>
        </p:nvCxnSpPr>
        <p:spPr bwMode="auto">
          <a:xfrm flipV="1">
            <a:off x="8063000" y="5024767"/>
            <a:ext cx="1003848" cy="1"/>
          </a:xfrm>
          <a:prstGeom prst="straightConnector1">
            <a:avLst/>
          </a:prstGeom>
          <a:gradFill rotWithShape="1">
            <a:gsLst>
              <a:gs pos="0">
                <a:srgbClr val="E5FCFF"/>
              </a:gs>
              <a:gs pos="100000">
                <a:schemeClr val="hlink"/>
              </a:gs>
            </a:gsLst>
            <a:lin ang="18900000" scaled="1"/>
          </a:gradFill>
          <a:ln w="19050" cap="flat" cmpd="sng" algn="ctr">
            <a:solidFill>
              <a:srgbClr val="800000"/>
            </a:solidFill>
            <a:prstDash val="solid"/>
            <a:round/>
            <a:headEnd type="none" w="med" len="med"/>
            <a:tailEnd type="arrow"/>
          </a:ln>
          <a:effectLst/>
        </p:spPr>
      </p:cxnSp>
      <p:sp>
        <p:nvSpPr>
          <p:cNvPr id="42" name="Rounded Rectangle 41"/>
          <p:cNvSpPr/>
          <p:nvPr/>
        </p:nvSpPr>
        <p:spPr bwMode="auto">
          <a:xfrm>
            <a:off x="9172213" y="4537075"/>
            <a:ext cx="1538171" cy="1001635"/>
          </a:xfrm>
          <a:prstGeom prst="roundRect">
            <a:avLst/>
          </a:prstGeom>
          <a:solidFill>
            <a:srgbClr val="800000"/>
          </a:solidFill>
          <a:ln w="19050" cap="flat" cmpd="sng" algn="ctr">
            <a:solidFill>
              <a:srgbClr val="8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b="1" dirty="0">
                <a:solidFill>
                  <a:prstClr val="white"/>
                </a:solidFill>
                <a:latin typeface="Arial" charset="0"/>
                <a:cs typeface="Times New Roman" pitchFamily="18" charset="0"/>
              </a:rPr>
              <a:t>Initiatives and Roadmap</a:t>
            </a:r>
          </a:p>
        </p:txBody>
      </p:sp>
      <p:sp>
        <p:nvSpPr>
          <p:cNvPr id="31" name="TextBox 30"/>
          <p:cNvSpPr txBox="1"/>
          <p:nvPr/>
        </p:nvSpPr>
        <p:spPr>
          <a:xfrm>
            <a:off x="1133800" y="1"/>
            <a:ext cx="5776588" cy="276999"/>
          </a:xfrm>
          <a:prstGeom prst="rect">
            <a:avLst/>
          </a:prstGeom>
          <a:noFill/>
        </p:spPr>
        <p:txBody>
          <a:bodyPr wrap="square" rtlCol="0">
            <a:spAutoFit/>
          </a:bodyPr>
          <a:lstStyle>
            <a:defPPr>
              <a:defRPr lang="en-US"/>
            </a:defPPr>
            <a:lvl1pPr algn="l">
              <a:defRPr b="1" i="1">
                <a:solidFill>
                  <a:srgbClr val="000000">
                    <a:lumMod val="50000"/>
                    <a:lumOff val="50000"/>
                  </a:srgbClr>
                </a:solidFill>
              </a:defRPr>
            </a:lvl1pPr>
          </a:lstStyle>
          <a:p>
            <a:pPr eaLnBrk="0" fontAlgn="base" hangingPunct="0">
              <a:spcBef>
                <a:spcPct val="50000"/>
              </a:spcBef>
              <a:spcAft>
                <a:spcPct val="0"/>
              </a:spcAft>
              <a:buClr>
                <a:srgbClr val="0B1F65"/>
              </a:buClr>
            </a:pPr>
            <a:r>
              <a:rPr lang="en-US" sz="1200" dirty="0">
                <a:solidFill>
                  <a:srgbClr val="000000">
                    <a:lumMod val="65000"/>
                    <a:lumOff val="35000"/>
                  </a:srgbClr>
                </a:solidFill>
                <a:latin typeface="Arial" charset="0"/>
                <a:cs typeface="Times New Roman" pitchFamily="18" charset="0"/>
              </a:rPr>
              <a:t>Marketing Operations and Reporting Automation (2/3)</a:t>
            </a:r>
          </a:p>
        </p:txBody>
      </p:sp>
    </p:spTree>
    <p:extLst>
      <p:ext uri="{BB962C8B-B14F-4D97-AF65-F5344CB8AC3E}">
        <p14:creationId xmlns:p14="http://schemas.microsoft.com/office/powerpoint/2010/main" val="24911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Mu Sigma recommended standardization of reports, tools across brands, flow of responsibilities; establishing a KM process</a:t>
            </a:r>
          </a:p>
        </p:txBody>
      </p:sp>
      <p:sp>
        <p:nvSpPr>
          <p:cNvPr id="30" name="Rounded Rectangle 29"/>
          <p:cNvSpPr/>
          <p:nvPr/>
        </p:nvSpPr>
        <p:spPr bwMode="auto">
          <a:xfrm>
            <a:off x="1649022" y="1425668"/>
            <a:ext cx="1538171" cy="4821642"/>
          </a:xfrm>
          <a:prstGeom prst="roundRect">
            <a:avLst/>
          </a:prstGeom>
          <a:solidFill>
            <a:srgbClr val="800000"/>
          </a:solidFill>
          <a:ln w="19050" cap="flat" cmpd="sng" algn="ctr">
            <a:solidFill>
              <a:srgbClr val="8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b="1" dirty="0">
                <a:solidFill>
                  <a:prstClr val="white"/>
                </a:solidFill>
                <a:latin typeface="Arial" charset="0"/>
                <a:cs typeface="Times New Roman" pitchFamily="18" charset="0"/>
              </a:rPr>
              <a:t>Initiatives</a:t>
            </a:r>
          </a:p>
        </p:txBody>
      </p:sp>
      <p:sp>
        <p:nvSpPr>
          <p:cNvPr id="31" name="TextBox 30"/>
          <p:cNvSpPr txBox="1"/>
          <p:nvPr/>
        </p:nvSpPr>
        <p:spPr>
          <a:xfrm>
            <a:off x="3421156" y="1425668"/>
            <a:ext cx="3419856" cy="1042416"/>
          </a:xfrm>
          <a:prstGeom prst="rect">
            <a:avLst/>
          </a:prstGeom>
          <a:solidFill>
            <a:srgbClr val="006666"/>
          </a:solidFill>
          <a:ln w="28575">
            <a:solidFill>
              <a:srgbClr val="006666"/>
            </a:solidFill>
            <a:miter lim="800000"/>
            <a:headEnd/>
            <a:tailEnd/>
          </a:ln>
        </p:spPr>
        <p:txBody>
          <a:bodyPr wrap="square">
            <a:spAutoFit/>
          </a:bodyPr>
          <a:lstStyle>
            <a:defPPr>
              <a:defRPr lang="en-US"/>
            </a:defPPr>
            <a:lvl1pPr marL="285750" indent="-285750" algn="l">
              <a:buChar char="4"/>
              <a:defRPr sz="1200" b="0"/>
            </a:lvl1pPr>
          </a:lstStyle>
          <a:p>
            <a:pPr eaLnBrk="0" fontAlgn="base" hangingPunct="0">
              <a:spcBef>
                <a:spcPct val="10000"/>
              </a:spcBef>
              <a:spcAft>
                <a:spcPct val="0"/>
              </a:spcAft>
              <a:buClr>
                <a:prstClr val="white"/>
              </a:buClr>
              <a:buFont typeface="Webdings" pitchFamily="18" charset="2"/>
              <a:buChar char="4"/>
            </a:pPr>
            <a:r>
              <a:rPr lang="en-US" dirty="0">
                <a:solidFill>
                  <a:prstClr val="white"/>
                </a:solidFill>
                <a:latin typeface="Arial" charset="0"/>
                <a:cs typeface="Times New Roman" pitchFamily="18" charset="0"/>
              </a:rPr>
              <a:t>Standardization and proper cataloguing across brands</a:t>
            </a:r>
          </a:p>
          <a:p>
            <a:pPr marL="628650" lvl="1" indent="-171450" eaLnBrk="0" fontAlgn="base" hangingPunct="0">
              <a:spcBef>
                <a:spcPct val="10000"/>
              </a:spcBef>
              <a:spcAft>
                <a:spcPct val="0"/>
              </a:spcAft>
              <a:buClr>
                <a:prstClr val="white"/>
              </a:buClr>
              <a:buFont typeface="Arial" pitchFamily="34" charset="0"/>
              <a:buChar char="−"/>
            </a:pPr>
            <a:r>
              <a:rPr lang="en-US" sz="1100" dirty="0">
                <a:solidFill>
                  <a:prstClr val="white"/>
                </a:solidFill>
                <a:latin typeface="Arial" charset="0"/>
                <a:cs typeface="Times New Roman" pitchFamily="18" charset="0"/>
              </a:rPr>
              <a:t>Report template standardization</a:t>
            </a:r>
          </a:p>
          <a:p>
            <a:pPr marL="628650" lvl="1" indent="-171450" eaLnBrk="0" fontAlgn="base" hangingPunct="0">
              <a:spcBef>
                <a:spcPct val="10000"/>
              </a:spcBef>
              <a:spcAft>
                <a:spcPct val="0"/>
              </a:spcAft>
              <a:buClr>
                <a:prstClr val="white"/>
              </a:buClr>
              <a:buFont typeface="Arial" pitchFamily="34" charset="0"/>
              <a:buChar char="−"/>
            </a:pPr>
            <a:r>
              <a:rPr lang="en-US" sz="1100" dirty="0">
                <a:solidFill>
                  <a:prstClr val="white"/>
                </a:solidFill>
                <a:latin typeface="Arial" charset="0"/>
                <a:cs typeface="Times New Roman" pitchFamily="18" charset="0"/>
              </a:rPr>
              <a:t>Technology platform standardization</a:t>
            </a:r>
          </a:p>
          <a:p>
            <a:pPr marL="628650" lvl="1" indent="-171450" eaLnBrk="0" fontAlgn="base" hangingPunct="0">
              <a:spcBef>
                <a:spcPct val="10000"/>
              </a:spcBef>
              <a:spcAft>
                <a:spcPct val="0"/>
              </a:spcAft>
              <a:buClr>
                <a:prstClr val="white"/>
              </a:buClr>
              <a:buFont typeface="Arial" pitchFamily="34" charset="0"/>
              <a:buChar char="−"/>
            </a:pPr>
            <a:r>
              <a:rPr lang="en-US" sz="1100" dirty="0">
                <a:solidFill>
                  <a:prstClr val="white"/>
                </a:solidFill>
                <a:latin typeface="Arial" charset="0"/>
                <a:cs typeface="Times New Roman" pitchFamily="18" charset="0"/>
              </a:rPr>
              <a:t>Processes standardization</a:t>
            </a:r>
          </a:p>
        </p:txBody>
      </p:sp>
      <p:grpSp>
        <p:nvGrpSpPr>
          <p:cNvPr id="3" name="Group 35"/>
          <p:cNvGrpSpPr/>
          <p:nvPr/>
        </p:nvGrpSpPr>
        <p:grpSpPr>
          <a:xfrm>
            <a:off x="7270575" y="2605661"/>
            <a:ext cx="2775574" cy="1379829"/>
            <a:chOff x="2502932" y="3377123"/>
            <a:chExt cx="4540405" cy="3050507"/>
          </a:xfrm>
        </p:grpSpPr>
        <p:pic>
          <p:nvPicPr>
            <p:cNvPr id="37" name="Picture 2" descr="D:\Teams\BMS\MORA\KM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1521" y="3379192"/>
              <a:ext cx="258935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D:\Teams\BMS\MORA\lackofcommunication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9576" y="5068847"/>
              <a:ext cx="839289" cy="64008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436629" y="5543072"/>
              <a:ext cx="1606708" cy="884558"/>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1000" dirty="0">
                  <a:solidFill>
                    <a:srgbClr val="000000"/>
                  </a:solidFill>
                  <a:latin typeface="Arial"/>
                  <a:cs typeface="Times New Roman" pitchFamily="18" charset="0"/>
                </a:rPr>
                <a:t>Encourage collaboration</a:t>
              </a:r>
            </a:p>
          </p:txBody>
        </p:sp>
        <p:grpSp>
          <p:nvGrpSpPr>
            <p:cNvPr id="4" name="Group 43"/>
            <p:cNvGrpSpPr/>
            <p:nvPr/>
          </p:nvGrpSpPr>
          <p:grpSpPr>
            <a:xfrm>
              <a:off x="2582715" y="5458414"/>
              <a:ext cx="2315725" cy="906721"/>
              <a:chOff x="-66444" y="5712359"/>
              <a:chExt cx="2315725" cy="906721"/>
            </a:xfrm>
          </p:grpSpPr>
          <p:pic>
            <p:nvPicPr>
              <p:cNvPr id="51" name="Picture 2" descr="D:\Teams\BMS\MORA\yamm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98" y="5712359"/>
                <a:ext cx="1230433" cy="431238"/>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66444" y="6074738"/>
                <a:ext cx="2315725" cy="544342"/>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1000" dirty="0">
                    <a:solidFill>
                      <a:srgbClr val="000000"/>
                    </a:solidFill>
                    <a:latin typeface="Arial" charset="0"/>
                    <a:cs typeface="Times New Roman" pitchFamily="18" charset="0"/>
                  </a:rPr>
                  <a:t>Create Communities</a:t>
                </a:r>
              </a:p>
            </p:txBody>
          </p:sp>
        </p:grpSp>
        <p:pic>
          <p:nvPicPr>
            <p:cNvPr id="45" name="Picture 11" descr="D:\Teams\BMS\MORA\wikiimage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1169" y="3377123"/>
              <a:ext cx="1037138" cy="45720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843966" y="3662823"/>
              <a:ext cx="1130276" cy="1224771"/>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1000" dirty="0">
                  <a:solidFill>
                    <a:srgbClr val="000000"/>
                  </a:solidFill>
                  <a:latin typeface="Arial"/>
                  <a:cs typeface="Times New Roman" pitchFamily="18" charset="0"/>
                </a:rPr>
                <a:t>Initiate internal wiki</a:t>
              </a:r>
            </a:p>
          </p:txBody>
        </p:sp>
        <p:sp>
          <p:nvSpPr>
            <p:cNvPr id="47" name="Can 46"/>
            <p:cNvSpPr/>
            <p:nvPr/>
          </p:nvSpPr>
          <p:spPr bwMode="auto">
            <a:xfrm>
              <a:off x="2563283" y="4193743"/>
              <a:ext cx="640079" cy="457199"/>
            </a:xfrm>
            <a:prstGeom prst="can">
              <a:avLst/>
            </a:prstGeom>
            <a:solidFill>
              <a:srgbClr val="00B0F0">
                <a:alpha val="50000"/>
              </a:srgb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200" dirty="0">
                <a:solidFill>
                  <a:srgbClr val="000000"/>
                </a:solidFill>
                <a:latin typeface="Arial" charset="0"/>
                <a:cs typeface="Times New Roman" pitchFamily="18" charset="0"/>
              </a:endParaRPr>
            </a:p>
          </p:txBody>
        </p:sp>
        <p:sp>
          <p:nvSpPr>
            <p:cNvPr id="48" name="TextBox 47"/>
            <p:cNvSpPr txBox="1"/>
            <p:nvPr/>
          </p:nvSpPr>
          <p:spPr>
            <a:xfrm>
              <a:off x="2502932" y="4608982"/>
              <a:ext cx="1036142" cy="884558"/>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1000" dirty="0">
                  <a:solidFill>
                    <a:srgbClr val="000000"/>
                  </a:solidFill>
                  <a:latin typeface="Arial"/>
                  <a:cs typeface="Times New Roman" pitchFamily="18" charset="0"/>
                </a:rPr>
                <a:t>KM library</a:t>
              </a:r>
            </a:p>
          </p:txBody>
        </p:sp>
      </p:grpSp>
      <p:sp>
        <p:nvSpPr>
          <p:cNvPr id="59" name="TextBox 58"/>
          <p:cNvSpPr txBox="1"/>
          <p:nvPr/>
        </p:nvSpPr>
        <p:spPr>
          <a:xfrm>
            <a:off x="6905081" y="1425668"/>
            <a:ext cx="3419856" cy="1038746"/>
          </a:xfrm>
          <a:prstGeom prst="rect">
            <a:avLst/>
          </a:prstGeom>
          <a:solidFill>
            <a:srgbClr val="006666"/>
          </a:solidFill>
          <a:ln w="28575">
            <a:solidFill>
              <a:srgbClr val="006666"/>
            </a:solidFill>
            <a:miter lim="800000"/>
            <a:headEnd/>
            <a:tailEnd/>
          </a:ln>
        </p:spPr>
        <p:txBody>
          <a:bodyPr wrap="square">
            <a:spAutoFit/>
          </a:bodyPr>
          <a:lstStyle>
            <a:defPPr>
              <a:defRPr lang="en-US"/>
            </a:defPPr>
            <a:lvl1pPr marL="285750" indent="-285750" algn="l">
              <a:buChar char="4"/>
              <a:defRPr sz="1200" b="0"/>
            </a:lvl1pPr>
            <a:lvl2pPr marL="628650" lvl="1" indent="-171450" algn="l">
              <a:buFont typeface="Arial" pitchFamily="34" charset="0"/>
              <a:buChar char="−"/>
            </a:lvl2pPr>
          </a:lstStyle>
          <a:p>
            <a:pPr eaLnBrk="0" fontAlgn="base" hangingPunct="0">
              <a:spcBef>
                <a:spcPct val="10000"/>
              </a:spcBef>
              <a:spcAft>
                <a:spcPct val="0"/>
              </a:spcAft>
              <a:buClr>
                <a:prstClr val="white"/>
              </a:buClr>
              <a:buFont typeface="Webdings" pitchFamily="18" charset="2"/>
              <a:buChar char="4"/>
            </a:pPr>
            <a:r>
              <a:rPr lang="en-US" dirty="0">
                <a:solidFill>
                  <a:prstClr val="white"/>
                </a:solidFill>
                <a:latin typeface="Arial" charset="0"/>
                <a:cs typeface="Times New Roman" pitchFamily="18" charset="0"/>
              </a:rPr>
              <a:t>Establishing a thorough KM process</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KM repository across brands</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Communities on services like Yammer</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Internal Wiki</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Online request portals</a:t>
            </a:r>
          </a:p>
        </p:txBody>
      </p:sp>
      <p:grpSp>
        <p:nvGrpSpPr>
          <p:cNvPr id="5" name="Group 4"/>
          <p:cNvGrpSpPr>
            <a:grpSpLocks/>
          </p:cNvGrpSpPr>
          <p:nvPr/>
        </p:nvGrpSpPr>
        <p:grpSpPr bwMode="auto">
          <a:xfrm>
            <a:off x="3490967" y="5169254"/>
            <a:ext cx="4763631" cy="1078056"/>
            <a:chOff x="2963900" y="5157159"/>
            <a:chExt cx="4803372" cy="937303"/>
          </a:xfrm>
        </p:grpSpPr>
        <p:grpSp>
          <p:nvGrpSpPr>
            <p:cNvPr id="6" name="Group 107"/>
            <p:cNvGrpSpPr>
              <a:grpSpLocks/>
            </p:cNvGrpSpPr>
            <p:nvPr/>
          </p:nvGrpSpPr>
          <p:grpSpPr bwMode="auto">
            <a:xfrm>
              <a:off x="2963900" y="5157159"/>
              <a:ext cx="808427" cy="859487"/>
              <a:chOff x="152400" y="1371600"/>
              <a:chExt cx="1486066" cy="1709549"/>
            </a:xfrm>
          </p:grpSpPr>
          <p:sp>
            <p:nvSpPr>
              <p:cNvPr id="101" name="Rectangle 100"/>
              <p:cNvSpPr/>
              <p:nvPr/>
            </p:nvSpPr>
            <p:spPr>
              <a:xfrm>
                <a:off x="184358" y="1371600"/>
                <a:ext cx="1424432" cy="909246"/>
              </a:xfrm>
              <a:prstGeom prst="rect">
                <a:avLst/>
              </a:prstGeom>
              <a:noFill/>
              <a:ln w="9525" cap="flat" cmpd="sng" algn="ctr">
                <a:solidFill>
                  <a:sysClr val="window" lastClr="FFFFFF">
                    <a:lumMod val="50000"/>
                  </a:sysClr>
                </a:solidFill>
                <a:prstDash val="solid"/>
              </a:ln>
              <a:effectLst/>
            </p:spPr>
            <p:txBody>
              <a:bodyPr anchor="ctr"/>
              <a:lstStyle/>
              <a:p>
                <a:pPr algn="ctr" eaLnBrk="0" hangingPunct="0">
                  <a:buClr>
                    <a:srgbClr val="0B1F65"/>
                  </a:buClr>
                  <a:defRPr/>
                </a:pPr>
                <a:endParaRPr lang="en-US" sz="1100" kern="0" dirty="0">
                  <a:solidFill>
                    <a:sysClr val="window" lastClr="FFFFFF"/>
                  </a:solidFill>
                  <a:latin typeface="Arial"/>
                  <a:cs typeface="Arial" pitchFamily="34" charset="0"/>
                </a:endParaRPr>
              </a:p>
            </p:txBody>
          </p:sp>
          <p:pic>
            <p:nvPicPr>
              <p:cNvPr id="102" name="Picture 101"/>
              <p:cNvPicPr>
                <a:picLocks noChangeAspect="1"/>
              </p:cNvPicPr>
              <p:nvPr/>
            </p:nvPicPr>
            <p:blipFill>
              <a:blip r:embed="rId7" cstate="print">
                <a:duotone>
                  <a:srgbClr val="006666">
                    <a:shade val="45000"/>
                    <a:satMod val="135000"/>
                  </a:srgbClr>
                  <a:prstClr val="white"/>
                </a:duotone>
              </a:blip>
              <a:stretch>
                <a:fillRect/>
              </a:stretch>
            </p:blipFill>
            <p:spPr bwMode="auto">
              <a:xfrm flipH="1">
                <a:off x="593244" y="1501729"/>
                <a:ext cx="671320" cy="663153"/>
              </a:xfrm>
              <a:prstGeom prst="rect">
                <a:avLst/>
              </a:prstGeom>
            </p:spPr>
          </p:pic>
          <p:sp>
            <p:nvSpPr>
              <p:cNvPr id="103" name="Round Same Side Corner Rectangle 27"/>
              <p:cNvSpPr>
                <a:spLocks noChangeArrowheads="1"/>
              </p:cNvSpPr>
              <p:nvPr/>
            </p:nvSpPr>
            <p:spPr bwMode="auto">
              <a:xfrm rot="10800000">
                <a:off x="184357" y="2278659"/>
                <a:ext cx="1424432" cy="802490"/>
              </a:xfrm>
              <a:custGeom>
                <a:avLst/>
                <a:gdLst>
                  <a:gd name="T0" fmla="*/ 246872 w 1512887"/>
                  <a:gd name="T1" fmla="*/ 2147483647 h 252412"/>
                  <a:gd name="T2" fmla="*/ 123436 w 1512887"/>
                  <a:gd name="T3" fmla="*/ 2147483647 h 252412"/>
                  <a:gd name="T4" fmla="*/ 0 w 1512887"/>
                  <a:gd name="T5" fmla="*/ 2147483647 h 252412"/>
                  <a:gd name="T6" fmla="*/ 123436 w 1512887"/>
                  <a:gd name="T7" fmla="*/ 0 h 252412"/>
                  <a:gd name="T8" fmla="*/ 0 60000 65536"/>
                  <a:gd name="T9" fmla="*/ 5898240 60000 65536"/>
                  <a:gd name="T10" fmla="*/ 11796480 60000 65536"/>
                  <a:gd name="T11" fmla="*/ 17694720 60000 65536"/>
                  <a:gd name="T12" fmla="*/ 12321 w 1512887"/>
                  <a:gd name="T13" fmla="*/ 12322 h 252412"/>
                  <a:gd name="T14" fmla="*/ 1500566 w 1512887"/>
                  <a:gd name="T15" fmla="*/ 252412 h 252412"/>
                </a:gdLst>
                <a:ahLst/>
                <a:cxnLst>
                  <a:cxn ang="T8">
                    <a:pos x="T0" y="T1"/>
                  </a:cxn>
                  <a:cxn ang="T9">
                    <a:pos x="T2" y="T3"/>
                  </a:cxn>
                  <a:cxn ang="T10">
                    <a:pos x="T4" y="T5"/>
                  </a:cxn>
                  <a:cxn ang="T11">
                    <a:pos x="T6" y="T7"/>
                  </a:cxn>
                </a:cxnLst>
                <a:rect l="T12" t="T13" r="T14" b="T15"/>
                <a:pathLst>
                  <a:path w="1512887" h="252412">
                    <a:moveTo>
                      <a:pt x="42070" y="0"/>
                    </a:moveTo>
                    <a:lnTo>
                      <a:pt x="1470817" y="0"/>
                    </a:lnTo>
                    <a:lnTo>
                      <a:pt x="1470816" y="0"/>
                    </a:lnTo>
                    <a:cubicBezTo>
                      <a:pt x="1494051" y="0"/>
                      <a:pt x="1512887" y="18835"/>
                      <a:pt x="1512887" y="42070"/>
                    </a:cubicBezTo>
                    <a:lnTo>
                      <a:pt x="1512887" y="252412"/>
                    </a:lnTo>
                    <a:lnTo>
                      <a:pt x="0" y="252412"/>
                    </a:lnTo>
                    <a:lnTo>
                      <a:pt x="0" y="42070"/>
                    </a:lnTo>
                    <a:cubicBezTo>
                      <a:pt x="0" y="18835"/>
                      <a:pt x="18835" y="0"/>
                      <a:pt x="42069" y="0"/>
                    </a:cubicBezTo>
                    <a:lnTo>
                      <a:pt x="42070" y="0"/>
                    </a:lnTo>
                    <a:close/>
                  </a:path>
                </a:pathLst>
              </a:custGeom>
              <a:solidFill>
                <a:srgbClr val="444492"/>
              </a:solidFill>
              <a:ln w="9525" algn="ctr">
                <a:solidFill>
                  <a:srgbClr val="7F7F7F"/>
                </a:solidFill>
                <a:miter lim="800000"/>
                <a:headEnd/>
                <a:tailEnd/>
              </a:ln>
            </p:spPr>
            <p:txBody>
              <a:bodyPr rot="10800000" anchor="ctr"/>
              <a:lstStyle/>
              <a:p>
                <a:pPr eaLnBrk="0" hangingPunct="0">
                  <a:buClr>
                    <a:srgbClr val="0B1F65"/>
                  </a:buClr>
                  <a:defRPr/>
                </a:pPr>
                <a:endParaRPr lang="en-US" sz="1100" kern="0" dirty="0">
                  <a:solidFill>
                    <a:sysClr val="windowText" lastClr="000000"/>
                  </a:solidFill>
                  <a:latin typeface="Arial"/>
                  <a:cs typeface="Arial" pitchFamily="34" charset="0"/>
                </a:endParaRPr>
              </a:p>
            </p:txBody>
          </p:sp>
          <p:sp>
            <p:nvSpPr>
              <p:cNvPr id="104" name="TextBox 29"/>
              <p:cNvSpPr txBox="1">
                <a:spLocks noChangeArrowheads="1"/>
              </p:cNvSpPr>
              <p:nvPr/>
            </p:nvSpPr>
            <p:spPr bwMode="auto">
              <a:xfrm>
                <a:off x="152400" y="2327765"/>
                <a:ext cx="1486066" cy="718536"/>
              </a:xfrm>
              <a:prstGeom prst="rect">
                <a:avLst/>
              </a:prstGeom>
              <a:noFill/>
              <a:ln w="9525">
                <a:noFill/>
                <a:miter lim="800000"/>
                <a:headEnd/>
                <a:tailEnd/>
              </a:ln>
            </p:spPr>
            <p:txBody>
              <a:bodyPr>
                <a:spAutoFit/>
              </a:bodyPr>
              <a:lstStyle/>
              <a:p>
                <a:pPr algn="ctr" eaLnBrk="0" hangingPunct="0">
                  <a:buClr>
                    <a:srgbClr val="0B1F65"/>
                  </a:buClr>
                  <a:defRPr/>
                </a:pPr>
                <a:r>
                  <a:rPr lang="en-US" sz="700" kern="0" dirty="0">
                    <a:solidFill>
                      <a:sysClr val="window" lastClr="FFFFFF"/>
                    </a:solidFill>
                    <a:latin typeface="Arial"/>
                    <a:cs typeface="Arial" pitchFamily="34" charset="0"/>
                  </a:rPr>
                  <a:t>Brand team requests a new project</a:t>
                </a:r>
              </a:p>
            </p:txBody>
          </p:sp>
        </p:grpSp>
        <p:cxnSp>
          <p:nvCxnSpPr>
            <p:cNvPr id="63" name="Straight Arrow Connector 62"/>
            <p:cNvCxnSpPr/>
            <p:nvPr/>
          </p:nvCxnSpPr>
          <p:spPr>
            <a:xfrm>
              <a:off x="3817033" y="5502204"/>
              <a:ext cx="149019" cy="0"/>
            </a:xfrm>
            <a:prstGeom prst="straightConnector1">
              <a:avLst/>
            </a:prstGeom>
            <a:ln>
              <a:tailEnd type="triangle" w="med" len="lg"/>
            </a:ln>
          </p:spPr>
          <p:style>
            <a:lnRef idx="2">
              <a:schemeClr val="dk1"/>
            </a:lnRef>
            <a:fillRef idx="0">
              <a:schemeClr val="dk1"/>
            </a:fillRef>
            <a:effectRef idx="1">
              <a:schemeClr val="dk1"/>
            </a:effectRef>
            <a:fontRef idx="minor">
              <a:schemeClr val="tx1"/>
            </a:fontRef>
          </p:style>
        </p:cxnSp>
        <p:grpSp>
          <p:nvGrpSpPr>
            <p:cNvPr id="7" name="Group 129"/>
            <p:cNvGrpSpPr>
              <a:grpSpLocks/>
            </p:cNvGrpSpPr>
            <p:nvPr/>
          </p:nvGrpSpPr>
          <p:grpSpPr bwMode="auto">
            <a:xfrm>
              <a:off x="3954255" y="5157159"/>
              <a:ext cx="855618" cy="859922"/>
              <a:chOff x="2509434" y="1448780"/>
              <a:chExt cx="1670808" cy="1452697"/>
            </a:xfrm>
          </p:grpSpPr>
          <p:sp>
            <p:nvSpPr>
              <p:cNvPr id="97" name="Rectangle 96"/>
              <p:cNvSpPr/>
              <p:nvPr/>
            </p:nvSpPr>
            <p:spPr>
              <a:xfrm>
                <a:off x="2559145" y="1448780"/>
                <a:ext cx="1513182" cy="796045"/>
              </a:xfrm>
              <a:prstGeom prst="rect">
                <a:avLst/>
              </a:prstGeom>
              <a:noFill/>
              <a:ln w="9525" cap="flat" cmpd="sng" algn="ctr">
                <a:solidFill>
                  <a:sysClr val="window" lastClr="FFFFFF">
                    <a:lumMod val="50000"/>
                  </a:sysClr>
                </a:solidFill>
                <a:prstDash val="solid"/>
              </a:ln>
              <a:effectLst/>
            </p:spPr>
            <p:txBody>
              <a:bodyPr anchor="ctr"/>
              <a:lstStyle/>
              <a:p>
                <a:pPr algn="ctr" eaLnBrk="0" hangingPunct="0">
                  <a:buClr>
                    <a:srgbClr val="0B1F65"/>
                  </a:buClr>
                  <a:defRPr/>
                </a:pPr>
                <a:endParaRPr lang="en-US" sz="1100" kern="0" dirty="0">
                  <a:solidFill>
                    <a:sysClr val="window" lastClr="FFFFFF"/>
                  </a:solidFill>
                  <a:latin typeface="Arial"/>
                  <a:cs typeface="Arial" pitchFamily="34" charset="0"/>
                </a:endParaRPr>
              </a:p>
            </p:txBody>
          </p:sp>
          <p:sp>
            <p:nvSpPr>
              <p:cNvPr id="98" name="Round Same Side Corner Rectangle 27"/>
              <p:cNvSpPr>
                <a:spLocks noChangeArrowheads="1"/>
              </p:cNvSpPr>
              <p:nvPr/>
            </p:nvSpPr>
            <p:spPr bwMode="auto">
              <a:xfrm rot="10800000">
                <a:off x="2559145" y="2244409"/>
                <a:ext cx="1513182" cy="657068"/>
              </a:xfrm>
              <a:custGeom>
                <a:avLst/>
                <a:gdLst>
                  <a:gd name="T0" fmla="*/ 1512900 w 1512887"/>
                  <a:gd name="T1" fmla="*/ 2147483647 h 252412"/>
                  <a:gd name="T2" fmla="*/ 756457 w 1512887"/>
                  <a:gd name="T3" fmla="*/ 2147483647 h 252412"/>
                  <a:gd name="T4" fmla="*/ 0 w 1512887"/>
                  <a:gd name="T5" fmla="*/ 2147483647 h 252412"/>
                  <a:gd name="T6" fmla="*/ 756457 w 1512887"/>
                  <a:gd name="T7" fmla="*/ 0 h 252412"/>
                  <a:gd name="T8" fmla="*/ 0 60000 65536"/>
                  <a:gd name="T9" fmla="*/ 5898240 60000 65536"/>
                  <a:gd name="T10" fmla="*/ 11796480 60000 65536"/>
                  <a:gd name="T11" fmla="*/ 17694720 60000 65536"/>
                  <a:gd name="T12" fmla="*/ 12322 w 1512887"/>
                  <a:gd name="T13" fmla="*/ 12322 h 252412"/>
                  <a:gd name="T14" fmla="*/ 1500565 w 1512887"/>
                  <a:gd name="T15" fmla="*/ 252412 h 252412"/>
                </a:gdLst>
                <a:ahLst/>
                <a:cxnLst>
                  <a:cxn ang="T8">
                    <a:pos x="T0" y="T1"/>
                  </a:cxn>
                  <a:cxn ang="T9">
                    <a:pos x="T2" y="T3"/>
                  </a:cxn>
                  <a:cxn ang="T10">
                    <a:pos x="T4" y="T5"/>
                  </a:cxn>
                  <a:cxn ang="T11">
                    <a:pos x="T6" y="T7"/>
                  </a:cxn>
                </a:cxnLst>
                <a:rect l="T12" t="T13" r="T14" b="T15"/>
                <a:pathLst>
                  <a:path w="1512887" h="252412">
                    <a:moveTo>
                      <a:pt x="42070" y="0"/>
                    </a:moveTo>
                    <a:lnTo>
                      <a:pt x="1470817" y="0"/>
                    </a:lnTo>
                    <a:lnTo>
                      <a:pt x="1470816" y="0"/>
                    </a:lnTo>
                    <a:cubicBezTo>
                      <a:pt x="1494051" y="0"/>
                      <a:pt x="1512887" y="18835"/>
                      <a:pt x="1512887" y="42070"/>
                    </a:cubicBezTo>
                    <a:lnTo>
                      <a:pt x="1512887" y="252412"/>
                    </a:lnTo>
                    <a:lnTo>
                      <a:pt x="0" y="252412"/>
                    </a:lnTo>
                    <a:lnTo>
                      <a:pt x="0" y="42070"/>
                    </a:lnTo>
                    <a:cubicBezTo>
                      <a:pt x="0" y="18835"/>
                      <a:pt x="18835" y="0"/>
                      <a:pt x="42069" y="0"/>
                    </a:cubicBezTo>
                    <a:lnTo>
                      <a:pt x="42070" y="0"/>
                    </a:lnTo>
                    <a:close/>
                  </a:path>
                </a:pathLst>
              </a:custGeom>
              <a:solidFill>
                <a:srgbClr val="444492"/>
              </a:solidFill>
              <a:ln w="9525" algn="ctr">
                <a:solidFill>
                  <a:srgbClr val="7F7F7F"/>
                </a:solidFill>
                <a:miter lim="800000"/>
                <a:headEnd/>
                <a:tailEnd/>
              </a:ln>
            </p:spPr>
            <p:txBody>
              <a:bodyPr rot="10800000" anchor="ctr"/>
              <a:lstStyle/>
              <a:p>
                <a:pPr eaLnBrk="0" hangingPunct="0">
                  <a:buClr>
                    <a:srgbClr val="0B1F65"/>
                  </a:buClr>
                  <a:defRPr/>
                </a:pPr>
                <a:endParaRPr lang="en-US" sz="1100" kern="0" dirty="0">
                  <a:solidFill>
                    <a:sysClr val="windowText" lastClr="000000"/>
                  </a:solidFill>
                  <a:latin typeface="Arial"/>
                  <a:cs typeface="Arial" pitchFamily="34" charset="0"/>
                </a:endParaRPr>
              </a:p>
            </p:txBody>
          </p:sp>
          <p:sp>
            <p:nvSpPr>
              <p:cNvPr id="99" name="TextBox 29"/>
              <p:cNvSpPr txBox="1">
                <a:spLocks noChangeArrowheads="1"/>
              </p:cNvSpPr>
              <p:nvPr/>
            </p:nvSpPr>
            <p:spPr bwMode="auto">
              <a:xfrm>
                <a:off x="2509434" y="2275765"/>
                <a:ext cx="1670808" cy="610274"/>
              </a:xfrm>
              <a:prstGeom prst="rect">
                <a:avLst/>
              </a:prstGeom>
              <a:noFill/>
              <a:ln w="9525">
                <a:noFill/>
                <a:miter lim="800000"/>
                <a:headEnd/>
                <a:tailEnd/>
              </a:ln>
            </p:spPr>
            <p:txBody>
              <a:bodyPr wrap="square">
                <a:spAutoFit/>
              </a:bodyPr>
              <a:lstStyle/>
              <a:p>
                <a:pPr algn="ctr" eaLnBrk="0" hangingPunct="0">
                  <a:buClr>
                    <a:srgbClr val="0B1F65"/>
                  </a:buClr>
                  <a:defRPr/>
                </a:pPr>
                <a:r>
                  <a:rPr lang="en-US" sz="700" kern="0" dirty="0">
                    <a:solidFill>
                      <a:sysClr val="window" lastClr="FFFFFF"/>
                    </a:solidFill>
                    <a:latin typeface="Arial"/>
                    <a:cs typeface="Arial" pitchFamily="34" charset="0"/>
                  </a:rPr>
                  <a:t>Intermediary updates project log</a:t>
                </a:r>
              </a:p>
            </p:txBody>
          </p:sp>
          <p:pic>
            <p:nvPicPr>
              <p:cNvPr id="100" name="Picture 99"/>
              <p:cNvPicPr>
                <a:picLocks noChangeAspect="1"/>
              </p:cNvPicPr>
              <p:nvPr/>
            </p:nvPicPr>
            <p:blipFill>
              <a:blip r:embed="rId7" cstate="print">
                <a:duotone>
                  <a:prstClr val="black"/>
                  <a:srgbClr val="800000">
                    <a:tint val="45000"/>
                    <a:satMod val="400000"/>
                  </a:srgbClr>
                </a:duotone>
              </a:blip>
              <a:stretch>
                <a:fillRect/>
              </a:stretch>
            </p:blipFill>
            <p:spPr bwMode="auto">
              <a:xfrm flipH="1">
                <a:off x="2886744" y="1556730"/>
                <a:ext cx="713148" cy="552449"/>
              </a:xfrm>
              <a:prstGeom prst="rect">
                <a:avLst/>
              </a:prstGeom>
            </p:spPr>
          </p:pic>
        </p:grpSp>
        <p:grpSp>
          <p:nvGrpSpPr>
            <p:cNvPr id="8" name="Group 110"/>
            <p:cNvGrpSpPr>
              <a:grpSpLocks/>
            </p:cNvGrpSpPr>
            <p:nvPr/>
          </p:nvGrpSpPr>
          <p:grpSpPr bwMode="auto">
            <a:xfrm>
              <a:off x="4961547" y="5157159"/>
              <a:ext cx="808078" cy="937303"/>
              <a:chOff x="7445701" y="3676987"/>
              <a:chExt cx="1485424" cy="1864329"/>
            </a:xfrm>
          </p:grpSpPr>
          <p:grpSp>
            <p:nvGrpSpPr>
              <p:cNvPr id="9" name="Group 19"/>
              <p:cNvGrpSpPr>
                <a:grpSpLocks/>
              </p:cNvGrpSpPr>
              <p:nvPr/>
            </p:nvGrpSpPr>
            <p:grpSpPr bwMode="auto">
              <a:xfrm>
                <a:off x="7856599" y="3835737"/>
                <a:ext cx="436687" cy="485775"/>
                <a:chOff x="1799692" y="4545471"/>
                <a:chExt cx="498071" cy="441786"/>
              </a:xfrm>
            </p:grpSpPr>
            <p:pic>
              <p:nvPicPr>
                <p:cNvPr id="94" name="Picture 93"/>
                <p:cNvPicPr>
                  <a:picLocks noChangeAspect="1"/>
                </p:cNvPicPr>
                <p:nvPr/>
              </p:nvPicPr>
              <p:blipFill>
                <a:blip r:embed="rId8" cstate="print">
                  <a:duotone>
                    <a:prstClr val="black"/>
                    <a:srgbClr val="800000">
                      <a:tint val="45000"/>
                      <a:satMod val="400000"/>
                    </a:srgbClr>
                  </a:duotone>
                </a:blip>
                <a:stretch>
                  <a:fillRect/>
                </a:stretch>
              </p:blipFill>
              <p:spPr>
                <a:xfrm>
                  <a:off x="1799692" y="4545471"/>
                  <a:ext cx="292608" cy="226109"/>
                </a:xfrm>
                <a:prstGeom prst="rect">
                  <a:avLst/>
                </a:prstGeom>
              </p:spPr>
            </p:pic>
            <p:pic>
              <p:nvPicPr>
                <p:cNvPr id="95" name="Picture 94"/>
                <p:cNvPicPr>
                  <a:picLocks noChangeAspect="1"/>
                </p:cNvPicPr>
                <p:nvPr/>
              </p:nvPicPr>
              <p:blipFill>
                <a:blip r:embed="rId8" cstate="print">
                  <a:duotone>
                    <a:prstClr val="black"/>
                    <a:srgbClr val="800000">
                      <a:tint val="45000"/>
                      <a:satMod val="400000"/>
                    </a:srgbClr>
                  </a:duotone>
                </a:blip>
                <a:stretch>
                  <a:fillRect/>
                </a:stretch>
              </p:blipFill>
              <p:spPr>
                <a:xfrm>
                  <a:off x="2005155" y="4545471"/>
                  <a:ext cx="292608" cy="226109"/>
                </a:xfrm>
                <a:prstGeom prst="rect">
                  <a:avLst/>
                </a:prstGeom>
              </p:spPr>
            </p:pic>
            <p:pic>
              <p:nvPicPr>
                <p:cNvPr id="96" name="Picture 95"/>
                <p:cNvPicPr>
                  <a:picLocks noChangeAspect="1"/>
                </p:cNvPicPr>
                <p:nvPr/>
              </p:nvPicPr>
              <p:blipFill>
                <a:blip r:embed="rId8" cstate="print">
                  <a:duotone>
                    <a:prstClr val="black"/>
                    <a:srgbClr val="800000">
                      <a:tint val="45000"/>
                      <a:satMod val="400000"/>
                    </a:srgbClr>
                  </a:duotone>
                </a:blip>
                <a:stretch>
                  <a:fillRect/>
                </a:stretch>
              </p:blipFill>
              <p:spPr>
                <a:xfrm>
                  <a:off x="1902423" y="4761148"/>
                  <a:ext cx="292608" cy="226109"/>
                </a:xfrm>
                <a:prstGeom prst="rect">
                  <a:avLst/>
                </a:prstGeom>
              </p:spPr>
            </p:pic>
          </p:grpSp>
          <p:sp>
            <p:nvSpPr>
              <p:cNvPr id="88" name="Rectangle 87"/>
              <p:cNvSpPr/>
              <p:nvPr/>
            </p:nvSpPr>
            <p:spPr bwMode="auto">
              <a:xfrm>
                <a:off x="7544681" y="3676987"/>
                <a:ext cx="1326275" cy="902891"/>
              </a:xfrm>
              <a:prstGeom prst="rect">
                <a:avLst/>
              </a:prstGeom>
              <a:noFill/>
              <a:ln w="9525" cap="flat" cmpd="sng" algn="ctr">
                <a:solidFill>
                  <a:sysClr val="window" lastClr="FFFFFF">
                    <a:lumMod val="50000"/>
                  </a:sysClr>
                </a:solidFill>
                <a:prstDash val="solid"/>
              </a:ln>
              <a:effectLst/>
            </p:spPr>
            <p:txBody>
              <a:bodyPr anchor="ctr"/>
              <a:lstStyle/>
              <a:p>
                <a:pPr algn="ctr" eaLnBrk="0" hangingPunct="0">
                  <a:buClr>
                    <a:srgbClr val="0B1F65"/>
                  </a:buClr>
                  <a:defRPr/>
                </a:pPr>
                <a:endParaRPr lang="en-US" sz="1100" kern="0" dirty="0">
                  <a:solidFill>
                    <a:sysClr val="window" lastClr="FFFFFF"/>
                  </a:solidFill>
                  <a:latin typeface="Arial"/>
                  <a:cs typeface="Arial" pitchFamily="34" charset="0"/>
                </a:endParaRPr>
              </a:p>
            </p:txBody>
          </p:sp>
          <p:pic>
            <p:nvPicPr>
              <p:cNvPr id="89" name="Picture 88"/>
              <p:cNvPicPr>
                <a:picLocks noChangeAspect="1"/>
              </p:cNvPicPr>
              <p:nvPr/>
            </p:nvPicPr>
            <p:blipFill>
              <a:blip r:embed="rId7" cstate="print">
                <a:duotone>
                  <a:prstClr val="black"/>
                  <a:srgbClr val="800000">
                    <a:tint val="45000"/>
                    <a:satMod val="400000"/>
                  </a:srgbClr>
                </a:duotone>
              </a:blip>
              <a:stretch>
                <a:fillRect/>
              </a:stretch>
            </p:blipFill>
            <p:spPr bwMode="auto">
              <a:xfrm flipH="1">
                <a:off x="7445701" y="3805108"/>
                <a:ext cx="625952" cy="606729"/>
              </a:xfrm>
              <a:prstGeom prst="rect">
                <a:avLst/>
              </a:prstGeom>
            </p:spPr>
          </p:pic>
          <p:sp>
            <p:nvSpPr>
              <p:cNvPr id="90" name="Round Same Side Corner Rectangle 45"/>
              <p:cNvSpPr>
                <a:spLocks noChangeArrowheads="1"/>
              </p:cNvSpPr>
              <p:nvPr/>
            </p:nvSpPr>
            <p:spPr bwMode="auto">
              <a:xfrm rot="10800000">
                <a:off x="7544681" y="4595400"/>
                <a:ext cx="1326275" cy="792000"/>
              </a:xfrm>
              <a:custGeom>
                <a:avLst/>
                <a:gdLst>
                  <a:gd name="T0" fmla="*/ 283267 w 1512887"/>
                  <a:gd name="T1" fmla="*/ 2147483647 h 252412"/>
                  <a:gd name="T2" fmla="*/ 141634 w 1512887"/>
                  <a:gd name="T3" fmla="*/ 2147483647 h 252412"/>
                  <a:gd name="T4" fmla="*/ 0 w 1512887"/>
                  <a:gd name="T5" fmla="*/ 2147483647 h 252412"/>
                  <a:gd name="T6" fmla="*/ 141634 w 1512887"/>
                  <a:gd name="T7" fmla="*/ 0 h 252412"/>
                  <a:gd name="T8" fmla="*/ 0 60000 65536"/>
                  <a:gd name="T9" fmla="*/ 5898240 60000 65536"/>
                  <a:gd name="T10" fmla="*/ 11796480 60000 65536"/>
                  <a:gd name="T11" fmla="*/ 17694720 60000 65536"/>
                  <a:gd name="T12" fmla="*/ 12322 w 1512887"/>
                  <a:gd name="T13" fmla="*/ 12322 h 252412"/>
                  <a:gd name="T14" fmla="*/ 1500565 w 1512887"/>
                  <a:gd name="T15" fmla="*/ 252412 h 252412"/>
                </a:gdLst>
                <a:ahLst/>
                <a:cxnLst>
                  <a:cxn ang="T8">
                    <a:pos x="T0" y="T1"/>
                  </a:cxn>
                  <a:cxn ang="T9">
                    <a:pos x="T2" y="T3"/>
                  </a:cxn>
                  <a:cxn ang="T10">
                    <a:pos x="T4" y="T5"/>
                  </a:cxn>
                  <a:cxn ang="T11">
                    <a:pos x="T6" y="T7"/>
                  </a:cxn>
                </a:cxnLst>
                <a:rect l="T12" t="T13" r="T14" b="T15"/>
                <a:pathLst>
                  <a:path w="1512887" h="252412">
                    <a:moveTo>
                      <a:pt x="42070" y="0"/>
                    </a:moveTo>
                    <a:lnTo>
                      <a:pt x="1470817" y="0"/>
                    </a:lnTo>
                    <a:lnTo>
                      <a:pt x="1470816" y="0"/>
                    </a:lnTo>
                    <a:cubicBezTo>
                      <a:pt x="1494051" y="0"/>
                      <a:pt x="1512887" y="18835"/>
                      <a:pt x="1512887" y="42070"/>
                    </a:cubicBezTo>
                    <a:lnTo>
                      <a:pt x="1512887" y="252412"/>
                    </a:lnTo>
                    <a:lnTo>
                      <a:pt x="0" y="252412"/>
                    </a:lnTo>
                    <a:lnTo>
                      <a:pt x="0" y="42070"/>
                    </a:lnTo>
                    <a:cubicBezTo>
                      <a:pt x="0" y="18835"/>
                      <a:pt x="18835" y="0"/>
                      <a:pt x="42069" y="0"/>
                    </a:cubicBezTo>
                    <a:lnTo>
                      <a:pt x="42070" y="0"/>
                    </a:lnTo>
                    <a:close/>
                  </a:path>
                </a:pathLst>
              </a:custGeom>
              <a:solidFill>
                <a:srgbClr val="444492"/>
              </a:solidFill>
              <a:ln w="9525" algn="ctr">
                <a:solidFill>
                  <a:srgbClr val="7F7F7F"/>
                </a:solidFill>
                <a:miter lim="800000"/>
                <a:headEnd/>
                <a:tailEnd/>
              </a:ln>
            </p:spPr>
            <p:txBody>
              <a:bodyPr rot="10800000" anchor="ctr"/>
              <a:lstStyle/>
              <a:p>
                <a:pPr eaLnBrk="0" hangingPunct="0">
                  <a:buClr>
                    <a:srgbClr val="0B1F65"/>
                  </a:buClr>
                  <a:defRPr/>
                </a:pPr>
                <a:endParaRPr lang="en-US" sz="1100" kern="0" dirty="0">
                  <a:solidFill>
                    <a:sysClr val="windowText" lastClr="000000"/>
                  </a:solidFill>
                  <a:latin typeface="Arial"/>
                  <a:cs typeface="Arial" pitchFamily="34" charset="0"/>
                </a:endParaRPr>
              </a:p>
            </p:txBody>
          </p:sp>
          <p:sp>
            <p:nvSpPr>
              <p:cNvPr id="91" name="TextBox 47"/>
              <p:cNvSpPr txBox="1">
                <a:spLocks noChangeArrowheads="1"/>
              </p:cNvSpPr>
              <p:nvPr/>
            </p:nvSpPr>
            <p:spPr bwMode="auto">
              <a:xfrm>
                <a:off x="7517288" y="4636489"/>
                <a:ext cx="1381061" cy="904827"/>
              </a:xfrm>
              <a:prstGeom prst="rect">
                <a:avLst/>
              </a:prstGeom>
              <a:noFill/>
              <a:ln w="9525">
                <a:noFill/>
                <a:miter lim="800000"/>
                <a:headEnd/>
                <a:tailEnd/>
              </a:ln>
            </p:spPr>
            <p:txBody>
              <a:bodyPr>
                <a:spAutoFit/>
              </a:bodyPr>
              <a:lstStyle/>
              <a:p>
                <a:pPr algn="ctr" eaLnBrk="0" hangingPunct="0">
                  <a:buClr>
                    <a:srgbClr val="0B1F65"/>
                  </a:buClr>
                  <a:defRPr/>
                </a:pPr>
                <a:r>
                  <a:rPr lang="en-US" sz="700" kern="0" dirty="0">
                    <a:solidFill>
                      <a:sysClr val="window" lastClr="FFFFFF"/>
                    </a:solidFill>
                    <a:latin typeface="Arial"/>
                    <a:cs typeface="Arial" pitchFamily="34" charset="0"/>
                  </a:rPr>
                  <a:t>Discussion among stakeholders</a:t>
                </a:r>
              </a:p>
              <a:p>
                <a:pPr algn="ctr" eaLnBrk="0" hangingPunct="0">
                  <a:buClr>
                    <a:srgbClr val="0B1F65"/>
                  </a:buClr>
                  <a:defRPr/>
                </a:pPr>
                <a:endParaRPr lang="en-US" sz="700" kern="0" dirty="0">
                  <a:solidFill>
                    <a:sysClr val="window" lastClr="FFFFFF"/>
                  </a:solidFill>
                  <a:latin typeface="Arial"/>
                  <a:cs typeface="Arial" pitchFamily="34" charset="0"/>
                </a:endParaRPr>
              </a:p>
            </p:txBody>
          </p:sp>
          <p:pic>
            <p:nvPicPr>
              <p:cNvPr id="92" name="Picture 91"/>
              <p:cNvPicPr>
                <a:picLocks noChangeAspect="1"/>
              </p:cNvPicPr>
              <p:nvPr/>
            </p:nvPicPr>
            <p:blipFill>
              <a:blip r:embed="rId7" cstate="print">
                <a:duotone>
                  <a:srgbClr val="006666">
                    <a:shade val="45000"/>
                    <a:satMod val="135000"/>
                  </a:srgbClr>
                  <a:prstClr val="white"/>
                </a:duotone>
              </a:blip>
              <a:stretch>
                <a:fillRect/>
              </a:stretch>
            </p:blipFill>
            <p:spPr bwMode="auto">
              <a:xfrm>
                <a:off x="8305115" y="3818715"/>
                <a:ext cx="626010" cy="606728"/>
              </a:xfrm>
              <a:prstGeom prst="rect">
                <a:avLst/>
              </a:prstGeom>
            </p:spPr>
          </p:pic>
          <p:cxnSp>
            <p:nvCxnSpPr>
              <p:cNvPr id="93" name="Straight Connector 175"/>
              <p:cNvCxnSpPr>
                <a:cxnSpLocks noChangeShapeType="1"/>
              </p:cNvCxnSpPr>
              <p:nvPr/>
            </p:nvCxnSpPr>
            <p:spPr bwMode="auto">
              <a:xfrm rot="5400000">
                <a:off x="7942297" y="4088150"/>
                <a:ext cx="822325" cy="0"/>
              </a:xfrm>
              <a:prstGeom prst="line">
                <a:avLst/>
              </a:prstGeom>
              <a:noFill/>
              <a:ln w="38100" algn="ctr">
                <a:solidFill>
                  <a:srgbClr val="006666"/>
                </a:solidFill>
                <a:prstDash val="sysDash"/>
                <a:round/>
                <a:headEnd/>
                <a:tailEnd/>
              </a:ln>
            </p:spPr>
          </p:cxnSp>
        </p:grpSp>
        <p:grpSp>
          <p:nvGrpSpPr>
            <p:cNvPr id="10" name="Group 111"/>
            <p:cNvGrpSpPr>
              <a:grpSpLocks/>
            </p:cNvGrpSpPr>
            <p:nvPr/>
          </p:nvGrpSpPr>
          <p:grpSpPr bwMode="auto">
            <a:xfrm>
              <a:off x="5960371" y="5157160"/>
              <a:ext cx="808476" cy="859920"/>
              <a:chOff x="2750807" y="3660305"/>
              <a:chExt cx="1486156" cy="1710409"/>
            </a:xfrm>
          </p:grpSpPr>
          <p:sp>
            <p:nvSpPr>
              <p:cNvPr id="77" name="Rectangle 76"/>
              <p:cNvSpPr/>
              <p:nvPr/>
            </p:nvSpPr>
            <p:spPr bwMode="auto">
              <a:xfrm>
                <a:off x="2794269" y="3660305"/>
                <a:ext cx="1413019" cy="907061"/>
              </a:xfrm>
              <a:prstGeom prst="rect">
                <a:avLst/>
              </a:prstGeom>
              <a:noFill/>
              <a:ln w="9525" cap="flat" cmpd="sng" algn="ctr">
                <a:solidFill>
                  <a:sysClr val="window" lastClr="FFFFFF">
                    <a:lumMod val="50000"/>
                  </a:sysClr>
                </a:solidFill>
                <a:prstDash val="solid"/>
              </a:ln>
              <a:effectLst/>
            </p:spPr>
            <p:txBody>
              <a:bodyPr anchor="ctr"/>
              <a:lstStyle/>
              <a:p>
                <a:pPr algn="ctr" eaLnBrk="0" hangingPunct="0">
                  <a:buClr>
                    <a:srgbClr val="0B1F65"/>
                  </a:buClr>
                  <a:defRPr/>
                </a:pPr>
                <a:endParaRPr lang="en-US" sz="1100" kern="0" dirty="0">
                  <a:solidFill>
                    <a:sysClr val="window" lastClr="FFFFFF"/>
                  </a:solidFill>
                  <a:latin typeface="Arial"/>
                  <a:cs typeface="Arial" pitchFamily="34" charset="0"/>
                </a:endParaRPr>
              </a:p>
            </p:txBody>
          </p:sp>
          <p:sp>
            <p:nvSpPr>
              <p:cNvPr id="78" name="Round Same Side Corner Rectangle 27"/>
              <p:cNvSpPr>
                <a:spLocks noChangeArrowheads="1"/>
              </p:cNvSpPr>
              <p:nvPr/>
            </p:nvSpPr>
            <p:spPr bwMode="auto">
              <a:xfrm rot="10800000">
                <a:off x="2794269" y="4567365"/>
                <a:ext cx="1413019" cy="803349"/>
              </a:xfrm>
              <a:custGeom>
                <a:avLst/>
                <a:gdLst>
                  <a:gd name="T0" fmla="*/ 463091 w 1512887"/>
                  <a:gd name="T1" fmla="*/ 2147483647 h 252412"/>
                  <a:gd name="T2" fmla="*/ 231547 w 1512887"/>
                  <a:gd name="T3" fmla="*/ 2147483647 h 252412"/>
                  <a:gd name="T4" fmla="*/ 0 w 1512887"/>
                  <a:gd name="T5" fmla="*/ 2147483647 h 252412"/>
                  <a:gd name="T6" fmla="*/ 231547 w 1512887"/>
                  <a:gd name="T7" fmla="*/ 0 h 252412"/>
                  <a:gd name="T8" fmla="*/ 0 60000 65536"/>
                  <a:gd name="T9" fmla="*/ 5898240 60000 65536"/>
                  <a:gd name="T10" fmla="*/ 11796480 60000 65536"/>
                  <a:gd name="T11" fmla="*/ 17694720 60000 65536"/>
                  <a:gd name="T12" fmla="*/ 12322 w 1512887"/>
                  <a:gd name="T13" fmla="*/ 12322 h 252412"/>
                  <a:gd name="T14" fmla="*/ 1500565 w 1512887"/>
                  <a:gd name="T15" fmla="*/ 252412 h 252412"/>
                </a:gdLst>
                <a:ahLst/>
                <a:cxnLst>
                  <a:cxn ang="T8">
                    <a:pos x="T0" y="T1"/>
                  </a:cxn>
                  <a:cxn ang="T9">
                    <a:pos x="T2" y="T3"/>
                  </a:cxn>
                  <a:cxn ang="T10">
                    <a:pos x="T4" y="T5"/>
                  </a:cxn>
                  <a:cxn ang="T11">
                    <a:pos x="T6" y="T7"/>
                  </a:cxn>
                </a:cxnLst>
                <a:rect l="T12" t="T13" r="T14" b="T15"/>
                <a:pathLst>
                  <a:path w="1512887" h="252412">
                    <a:moveTo>
                      <a:pt x="42070" y="0"/>
                    </a:moveTo>
                    <a:lnTo>
                      <a:pt x="1470817" y="0"/>
                    </a:lnTo>
                    <a:lnTo>
                      <a:pt x="1470816" y="0"/>
                    </a:lnTo>
                    <a:cubicBezTo>
                      <a:pt x="1494051" y="0"/>
                      <a:pt x="1512887" y="18835"/>
                      <a:pt x="1512887" y="42070"/>
                    </a:cubicBezTo>
                    <a:lnTo>
                      <a:pt x="1512887" y="252412"/>
                    </a:lnTo>
                    <a:lnTo>
                      <a:pt x="0" y="252412"/>
                    </a:lnTo>
                    <a:lnTo>
                      <a:pt x="0" y="42070"/>
                    </a:lnTo>
                    <a:cubicBezTo>
                      <a:pt x="0" y="18835"/>
                      <a:pt x="18835" y="0"/>
                      <a:pt x="42069" y="0"/>
                    </a:cubicBezTo>
                    <a:lnTo>
                      <a:pt x="42070" y="0"/>
                    </a:lnTo>
                    <a:close/>
                  </a:path>
                </a:pathLst>
              </a:custGeom>
              <a:solidFill>
                <a:srgbClr val="444492"/>
              </a:solidFill>
              <a:ln w="9525" algn="ctr">
                <a:solidFill>
                  <a:srgbClr val="7F7F7F"/>
                </a:solidFill>
                <a:miter lim="800000"/>
                <a:headEnd/>
                <a:tailEnd/>
              </a:ln>
            </p:spPr>
            <p:txBody>
              <a:bodyPr rot="10800000" anchor="ctr"/>
              <a:lstStyle/>
              <a:p>
                <a:pPr eaLnBrk="0" hangingPunct="0">
                  <a:buClr>
                    <a:srgbClr val="0B1F65"/>
                  </a:buClr>
                  <a:defRPr/>
                </a:pPr>
                <a:endParaRPr lang="en-US" sz="1100" kern="0" dirty="0">
                  <a:solidFill>
                    <a:sysClr val="windowText" lastClr="000000"/>
                  </a:solidFill>
                  <a:latin typeface="Arial"/>
                  <a:cs typeface="Arial" pitchFamily="34" charset="0"/>
                </a:endParaRPr>
              </a:p>
            </p:txBody>
          </p:sp>
          <p:sp>
            <p:nvSpPr>
              <p:cNvPr id="79" name="TextBox 29"/>
              <p:cNvSpPr txBox="1">
                <a:spLocks noChangeArrowheads="1"/>
              </p:cNvSpPr>
              <p:nvPr/>
            </p:nvSpPr>
            <p:spPr bwMode="auto">
              <a:xfrm>
                <a:off x="2762311" y="4650570"/>
                <a:ext cx="1474652" cy="718537"/>
              </a:xfrm>
              <a:prstGeom prst="rect">
                <a:avLst/>
              </a:prstGeom>
              <a:noFill/>
              <a:ln w="9525">
                <a:noFill/>
                <a:miter lim="800000"/>
                <a:headEnd/>
                <a:tailEnd/>
              </a:ln>
            </p:spPr>
            <p:txBody>
              <a:bodyPr>
                <a:spAutoFit/>
              </a:bodyPr>
              <a:lstStyle/>
              <a:p>
                <a:pPr algn="ctr" eaLnBrk="0" hangingPunct="0">
                  <a:buClr>
                    <a:srgbClr val="0B1F65"/>
                  </a:buClr>
                  <a:defRPr/>
                </a:pPr>
                <a:r>
                  <a:rPr lang="en-US" sz="700" kern="0" dirty="0">
                    <a:solidFill>
                      <a:sysClr val="window" lastClr="FFFFFF"/>
                    </a:solidFill>
                    <a:latin typeface="Arial"/>
                    <a:cs typeface="Arial" pitchFamily="34" charset="0"/>
                  </a:rPr>
                  <a:t>Work request execution and QC</a:t>
                </a:r>
              </a:p>
            </p:txBody>
          </p:sp>
          <p:grpSp>
            <p:nvGrpSpPr>
              <p:cNvPr id="11" name="Group 60"/>
              <p:cNvGrpSpPr>
                <a:grpSpLocks/>
              </p:cNvGrpSpPr>
              <p:nvPr/>
            </p:nvGrpSpPr>
            <p:grpSpPr bwMode="auto">
              <a:xfrm>
                <a:off x="3570885" y="3865094"/>
                <a:ext cx="464195" cy="530225"/>
                <a:chOff x="1799692" y="4545471"/>
                <a:chExt cx="498071" cy="441786"/>
              </a:xfrm>
            </p:grpSpPr>
            <p:pic>
              <p:nvPicPr>
                <p:cNvPr id="84" name="Picture 83"/>
                <p:cNvPicPr>
                  <a:picLocks noChangeAspect="1"/>
                </p:cNvPicPr>
                <p:nvPr/>
              </p:nvPicPr>
              <p:blipFill>
                <a:blip r:embed="rId8" cstate="print">
                  <a:duotone>
                    <a:prstClr val="black"/>
                    <a:srgbClr val="800000">
                      <a:tint val="45000"/>
                      <a:satMod val="400000"/>
                    </a:srgbClr>
                  </a:duotone>
                </a:blip>
                <a:stretch>
                  <a:fillRect/>
                </a:stretch>
              </p:blipFill>
              <p:spPr>
                <a:xfrm>
                  <a:off x="1799692" y="4545471"/>
                  <a:ext cx="292608" cy="226109"/>
                </a:xfrm>
                <a:prstGeom prst="rect">
                  <a:avLst/>
                </a:prstGeom>
              </p:spPr>
            </p:pic>
            <p:pic>
              <p:nvPicPr>
                <p:cNvPr id="85" name="Picture 84"/>
                <p:cNvPicPr>
                  <a:picLocks noChangeAspect="1"/>
                </p:cNvPicPr>
                <p:nvPr/>
              </p:nvPicPr>
              <p:blipFill>
                <a:blip r:embed="rId8" cstate="print">
                  <a:duotone>
                    <a:prstClr val="black"/>
                    <a:srgbClr val="800000">
                      <a:tint val="45000"/>
                      <a:satMod val="400000"/>
                    </a:srgbClr>
                  </a:duotone>
                </a:blip>
                <a:stretch>
                  <a:fillRect/>
                </a:stretch>
              </p:blipFill>
              <p:spPr>
                <a:xfrm>
                  <a:off x="2005155" y="4545471"/>
                  <a:ext cx="292608" cy="226109"/>
                </a:xfrm>
                <a:prstGeom prst="rect">
                  <a:avLst/>
                </a:prstGeom>
              </p:spPr>
            </p:pic>
            <p:pic>
              <p:nvPicPr>
                <p:cNvPr id="86" name="Picture 85"/>
                <p:cNvPicPr>
                  <a:picLocks noChangeAspect="1"/>
                </p:cNvPicPr>
                <p:nvPr/>
              </p:nvPicPr>
              <p:blipFill>
                <a:blip r:embed="rId8" cstate="print">
                  <a:duotone>
                    <a:prstClr val="black"/>
                    <a:srgbClr val="800000">
                      <a:tint val="45000"/>
                      <a:satMod val="400000"/>
                    </a:srgbClr>
                  </a:duotone>
                </a:blip>
                <a:stretch>
                  <a:fillRect/>
                </a:stretch>
              </p:blipFill>
              <p:spPr>
                <a:xfrm>
                  <a:off x="1902423" y="4761148"/>
                  <a:ext cx="292608" cy="226109"/>
                </a:xfrm>
                <a:prstGeom prst="rect">
                  <a:avLst/>
                </a:prstGeom>
              </p:spPr>
            </p:pic>
          </p:grpSp>
          <p:grpSp>
            <p:nvGrpSpPr>
              <p:cNvPr id="12" name="Group 65"/>
              <p:cNvGrpSpPr>
                <a:grpSpLocks/>
              </p:cNvGrpSpPr>
              <p:nvPr/>
            </p:nvGrpSpPr>
            <p:grpSpPr bwMode="auto">
              <a:xfrm>
                <a:off x="2750807" y="3820643"/>
                <a:ext cx="914636" cy="660400"/>
                <a:chOff x="1871701" y="2024845"/>
                <a:chExt cx="979956" cy="551290"/>
              </a:xfrm>
            </p:grpSpPr>
            <p:pic>
              <p:nvPicPr>
                <p:cNvPr id="82" name="Picture 81"/>
                <p:cNvPicPr>
                  <a:picLocks noChangeAspect="1"/>
                </p:cNvPicPr>
                <p:nvPr/>
              </p:nvPicPr>
              <p:blipFill>
                <a:blip r:embed="rId7" cstate="print">
                  <a:duotone>
                    <a:prstClr val="black"/>
                    <a:srgbClr val="800000">
                      <a:tint val="45000"/>
                      <a:satMod val="400000"/>
                    </a:srgbClr>
                  </a:duotone>
                </a:blip>
                <a:stretch>
                  <a:fillRect/>
                </a:stretch>
              </p:blipFill>
              <p:spPr>
                <a:xfrm flipH="1">
                  <a:off x="1871701" y="2024845"/>
                  <a:ext cx="713424" cy="551290"/>
                </a:xfrm>
                <a:prstGeom prst="rect">
                  <a:avLst/>
                </a:prstGeom>
              </p:spPr>
            </p:pic>
            <p:pic>
              <p:nvPicPr>
                <p:cNvPr id="83" name="Picture 82"/>
                <p:cNvPicPr>
                  <a:picLocks noChangeAspect="1"/>
                </p:cNvPicPr>
                <p:nvPr/>
              </p:nvPicPr>
              <p:blipFill>
                <a:blip r:embed="rId7" cstate="print">
                  <a:duotone>
                    <a:prstClr val="black"/>
                    <a:srgbClr val="800000">
                      <a:tint val="45000"/>
                      <a:satMod val="400000"/>
                    </a:srgbClr>
                  </a:duotone>
                </a:blip>
                <a:stretch>
                  <a:fillRect/>
                </a:stretch>
              </p:blipFill>
              <p:spPr>
                <a:xfrm flipH="1">
                  <a:off x="2138233" y="2024845"/>
                  <a:ext cx="713424" cy="551290"/>
                </a:xfrm>
                <a:prstGeom prst="rect">
                  <a:avLst/>
                </a:prstGeom>
              </p:spPr>
            </p:pic>
          </p:grpSp>
        </p:grpSp>
        <p:grpSp>
          <p:nvGrpSpPr>
            <p:cNvPr id="13" name="Group 112"/>
            <p:cNvGrpSpPr>
              <a:grpSpLocks/>
            </p:cNvGrpSpPr>
            <p:nvPr/>
          </p:nvGrpSpPr>
          <p:grpSpPr bwMode="auto">
            <a:xfrm>
              <a:off x="6958846" y="5165951"/>
              <a:ext cx="808426" cy="850320"/>
              <a:chOff x="5271027" y="3659699"/>
              <a:chExt cx="1486064" cy="1691315"/>
            </a:xfrm>
          </p:grpSpPr>
          <p:pic>
            <p:nvPicPr>
              <p:cNvPr id="72" name="Picture 71"/>
              <p:cNvPicPr>
                <a:picLocks noChangeAspect="1"/>
              </p:cNvPicPr>
              <p:nvPr/>
            </p:nvPicPr>
            <p:blipFill>
              <a:blip r:embed="rId7" cstate="print">
                <a:duotone>
                  <a:prstClr val="black"/>
                  <a:srgbClr val="800000">
                    <a:tint val="45000"/>
                    <a:satMod val="400000"/>
                  </a:srgbClr>
                </a:duotone>
              </a:blip>
              <a:stretch>
                <a:fillRect/>
              </a:stretch>
            </p:blipFill>
            <p:spPr bwMode="auto">
              <a:xfrm flipH="1">
                <a:off x="5394452" y="3788544"/>
                <a:ext cx="671321" cy="661111"/>
              </a:xfrm>
              <a:prstGeom prst="rect">
                <a:avLst/>
              </a:prstGeom>
            </p:spPr>
          </p:pic>
          <p:pic>
            <p:nvPicPr>
              <p:cNvPr id="73" name="Picture 72"/>
              <p:cNvPicPr>
                <a:picLocks noChangeAspect="1"/>
              </p:cNvPicPr>
              <p:nvPr/>
            </p:nvPicPr>
            <p:blipFill>
              <a:blip r:embed="rId7" cstate="print">
                <a:duotone>
                  <a:srgbClr val="006666">
                    <a:shade val="45000"/>
                    <a:satMod val="135000"/>
                  </a:srgbClr>
                  <a:prstClr val="white"/>
                </a:duotone>
              </a:blip>
              <a:stretch>
                <a:fillRect/>
              </a:stretch>
            </p:blipFill>
            <p:spPr bwMode="auto">
              <a:xfrm>
                <a:off x="5997988" y="3788542"/>
                <a:ext cx="671321" cy="661111"/>
              </a:xfrm>
              <a:prstGeom prst="rect">
                <a:avLst/>
              </a:prstGeom>
            </p:spPr>
          </p:pic>
          <p:sp>
            <p:nvSpPr>
              <p:cNvPr id="74" name="Rectangle 73"/>
              <p:cNvSpPr/>
              <p:nvPr/>
            </p:nvSpPr>
            <p:spPr bwMode="auto">
              <a:xfrm>
                <a:off x="5302984" y="3659699"/>
                <a:ext cx="1424432" cy="907062"/>
              </a:xfrm>
              <a:prstGeom prst="rect">
                <a:avLst/>
              </a:prstGeom>
              <a:noFill/>
              <a:ln w="9525" cap="flat" cmpd="sng" algn="ctr">
                <a:solidFill>
                  <a:sysClr val="window" lastClr="FFFFFF">
                    <a:lumMod val="50000"/>
                  </a:sysClr>
                </a:solidFill>
                <a:prstDash val="solid"/>
              </a:ln>
              <a:effectLst/>
            </p:spPr>
            <p:txBody>
              <a:bodyPr anchor="ctr"/>
              <a:lstStyle/>
              <a:p>
                <a:pPr algn="ctr" eaLnBrk="0" hangingPunct="0">
                  <a:buClr>
                    <a:srgbClr val="0B1F65"/>
                  </a:buClr>
                  <a:defRPr/>
                </a:pPr>
                <a:endParaRPr lang="en-US" sz="1100" kern="0" dirty="0">
                  <a:solidFill>
                    <a:sysClr val="window" lastClr="FFFFFF"/>
                  </a:solidFill>
                  <a:latin typeface="Arial"/>
                  <a:cs typeface="Arial" pitchFamily="34" charset="0"/>
                </a:endParaRPr>
              </a:p>
            </p:txBody>
          </p:sp>
          <p:sp>
            <p:nvSpPr>
              <p:cNvPr id="75" name="Round Same Side Corner Rectangle 27"/>
              <p:cNvSpPr>
                <a:spLocks noChangeArrowheads="1"/>
              </p:cNvSpPr>
              <p:nvPr/>
            </p:nvSpPr>
            <p:spPr bwMode="auto">
              <a:xfrm rot="10800000">
                <a:off x="5296133" y="4566761"/>
                <a:ext cx="1444977" cy="784253"/>
              </a:xfrm>
              <a:custGeom>
                <a:avLst/>
                <a:gdLst>
                  <a:gd name="T0" fmla="*/ 1512900 w 1512887"/>
                  <a:gd name="T1" fmla="*/ 2147483647 h 252412"/>
                  <a:gd name="T2" fmla="*/ 756457 w 1512887"/>
                  <a:gd name="T3" fmla="*/ 2147483647 h 252412"/>
                  <a:gd name="T4" fmla="*/ 0 w 1512887"/>
                  <a:gd name="T5" fmla="*/ 2147483647 h 252412"/>
                  <a:gd name="T6" fmla="*/ 756457 w 1512887"/>
                  <a:gd name="T7" fmla="*/ 0 h 252412"/>
                  <a:gd name="T8" fmla="*/ 0 60000 65536"/>
                  <a:gd name="T9" fmla="*/ 5898240 60000 65536"/>
                  <a:gd name="T10" fmla="*/ 11796480 60000 65536"/>
                  <a:gd name="T11" fmla="*/ 17694720 60000 65536"/>
                  <a:gd name="T12" fmla="*/ 12322 w 1512887"/>
                  <a:gd name="T13" fmla="*/ 12322 h 252412"/>
                  <a:gd name="T14" fmla="*/ 1500565 w 1512887"/>
                  <a:gd name="T15" fmla="*/ 252412 h 252412"/>
                </a:gdLst>
                <a:ahLst/>
                <a:cxnLst>
                  <a:cxn ang="T8">
                    <a:pos x="T0" y="T1"/>
                  </a:cxn>
                  <a:cxn ang="T9">
                    <a:pos x="T2" y="T3"/>
                  </a:cxn>
                  <a:cxn ang="T10">
                    <a:pos x="T4" y="T5"/>
                  </a:cxn>
                  <a:cxn ang="T11">
                    <a:pos x="T6" y="T7"/>
                  </a:cxn>
                </a:cxnLst>
                <a:rect l="T12" t="T13" r="T14" b="T15"/>
                <a:pathLst>
                  <a:path w="1512887" h="252412">
                    <a:moveTo>
                      <a:pt x="42070" y="0"/>
                    </a:moveTo>
                    <a:lnTo>
                      <a:pt x="1470817" y="0"/>
                    </a:lnTo>
                    <a:lnTo>
                      <a:pt x="1470816" y="0"/>
                    </a:lnTo>
                    <a:cubicBezTo>
                      <a:pt x="1494051" y="0"/>
                      <a:pt x="1512887" y="18835"/>
                      <a:pt x="1512887" y="42070"/>
                    </a:cubicBezTo>
                    <a:lnTo>
                      <a:pt x="1512887" y="252412"/>
                    </a:lnTo>
                    <a:lnTo>
                      <a:pt x="0" y="252412"/>
                    </a:lnTo>
                    <a:lnTo>
                      <a:pt x="0" y="42070"/>
                    </a:lnTo>
                    <a:cubicBezTo>
                      <a:pt x="0" y="18835"/>
                      <a:pt x="18835" y="0"/>
                      <a:pt x="42069" y="0"/>
                    </a:cubicBezTo>
                    <a:lnTo>
                      <a:pt x="42070" y="0"/>
                    </a:lnTo>
                    <a:close/>
                  </a:path>
                </a:pathLst>
              </a:custGeom>
              <a:solidFill>
                <a:srgbClr val="444492"/>
              </a:solidFill>
              <a:ln w="9525" algn="ctr">
                <a:solidFill>
                  <a:srgbClr val="7F7F7F"/>
                </a:solidFill>
                <a:miter lim="800000"/>
                <a:headEnd/>
                <a:tailEnd/>
              </a:ln>
            </p:spPr>
            <p:txBody>
              <a:bodyPr rot="10800000" anchor="ctr"/>
              <a:lstStyle/>
              <a:p>
                <a:pPr eaLnBrk="0" hangingPunct="0">
                  <a:buClr>
                    <a:srgbClr val="0B1F65"/>
                  </a:buClr>
                  <a:defRPr/>
                </a:pPr>
                <a:endParaRPr lang="en-US" sz="1100" kern="0" dirty="0">
                  <a:solidFill>
                    <a:sysClr val="windowText" lastClr="000000"/>
                  </a:solidFill>
                  <a:latin typeface="Arial"/>
                  <a:cs typeface="Arial" pitchFamily="34" charset="0"/>
                </a:endParaRPr>
              </a:p>
            </p:txBody>
          </p:sp>
          <p:sp>
            <p:nvSpPr>
              <p:cNvPr id="76" name="TextBox 29"/>
              <p:cNvSpPr txBox="1">
                <a:spLocks noChangeArrowheads="1"/>
              </p:cNvSpPr>
              <p:nvPr/>
            </p:nvSpPr>
            <p:spPr bwMode="auto">
              <a:xfrm>
                <a:off x="5271027" y="4699680"/>
                <a:ext cx="1486064" cy="532252"/>
              </a:xfrm>
              <a:prstGeom prst="rect">
                <a:avLst/>
              </a:prstGeom>
              <a:noFill/>
              <a:ln w="9525">
                <a:noFill/>
                <a:miter lim="800000"/>
                <a:headEnd/>
                <a:tailEnd/>
              </a:ln>
            </p:spPr>
            <p:txBody>
              <a:bodyPr>
                <a:spAutoFit/>
              </a:bodyPr>
              <a:lstStyle/>
              <a:p>
                <a:pPr algn="ctr" eaLnBrk="0" hangingPunct="0">
                  <a:buClr>
                    <a:srgbClr val="0B1F65"/>
                  </a:buClr>
                  <a:defRPr/>
                </a:pPr>
                <a:r>
                  <a:rPr lang="en-US" sz="700" kern="0" dirty="0">
                    <a:solidFill>
                      <a:sysClr val="window" lastClr="FFFFFF"/>
                    </a:solidFill>
                    <a:latin typeface="Arial"/>
                    <a:cs typeface="Arial" pitchFamily="34" charset="0"/>
                  </a:rPr>
                  <a:t>Work product delivery</a:t>
                </a:r>
              </a:p>
            </p:txBody>
          </p:sp>
        </p:grpSp>
        <p:cxnSp>
          <p:nvCxnSpPr>
            <p:cNvPr id="68" name="Straight Arrow Connector 67"/>
            <p:cNvCxnSpPr/>
            <p:nvPr/>
          </p:nvCxnSpPr>
          <p:spPr>
            <a:xfrm flipH="1">
              <a:off x="5749310" y="5578026"/>
              <a:ext cx="181306" cy="0"/>
            </a:xfrm>
            <a:prstGeom prst="straightConnector1">
              <a:avLst/>
            </a:prstGeom>
            <a:ln>
              <a:solidFill>
                <a:srgbClr val="FABE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4817943" y="5502204"/>
              <a:ext cx="149019" cy="0"/>
            </a:xfrm>
            <a:prstGeom prst="straightConnector1">
              <a:avLst/>
            </a:prstGeom>
            <a:ln>
              <a:tailEnd type="triangle" w="med" len="lg"/>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5800225" y="5502204"/>
              <a:ext cx="149019" cy="0"/>
            </a:xfrm>
            <a:prstGeom prst="straightConnector1">
              <a:avLst/>
            </a:prstGeom>
            <a:ln>
              <a:tailEnd type="triangle" w="med" len="lg"/>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6818520" y="5502204"/>
              <a:ext cx="149019" cy="0"/>
            </a:xfrm>
            <a:prstGeom prst="straightConnector1">
              <a:avLst/>
            </a:prstGeom>
            <a:ln>
              <a:tailEnd type="triangle" w="med" len="lg"/>
            </a:ln>
          </p:spPr>
          <p:style>
            <a:lnRef idx="2">
              <a:schemeClr val="dk1"/>
            </a:lnRef>
            <a:fillRef idx="0">
              <a:schemeClr val="dk1"/>
            </a:fillRef>
            <a:effectRef idx="1">
              <a:schemeClr val="dk1"/>
            </a:effectRef>
            <a:fontRef idx="minor">
              <a:schemeClr val="tx1"/>
            </a:fontRef>
          </p:style>
        </p:cxnSp>
      </p:grpSp>
      <p:grpSp>
        <p:nvGrpSpPr>
          <p:cNvPr id="14" name="Group 180"/>
          <p:cNvGrpSpPr>
            <a:grpSpLocks/>
          </p:cNvGrpSpPr>
          <p:nvPr/>
        </p:nvGrpSpPr>
        <p:grpSpPr bwMode="auto">
          <a:xfrm>
            <a:off x="8500349" y="5435187"/>
            <a:ext cx="1564511" cy="695484"/>
            <a:chOff x="71496" y="3127532"/>
            <a:chExt cx="1739490" cy="1006294"/>
          </a:xfrm>
        </p:grpSpPr>
        <p:sp>
          <p:nvSpPr>
            <p:cNvPr id="106" name="Rounded Rectangle 105"/>
            <p:cNvSpPr/>
            <p:nvPr/>
          </p:nvSpPr>
          <p:spPr>
            <a:xfrm>
              <a:off x="71498" y="3127532"/>
              <a:ext cx="1739488" cy="1006064"/>
            </a:xfrm>
            <a:prstGeom prst="roundRect">
              <a:avLst/>
            </a:prstGeom>
            <a:solidFill>
              <a:srgbClr val="800000">
                <a:alpha val="20000"/>
              </a:srgbClr>
            </a:solidFill>
            <a:ln w="25400" cap="flat" cmpd="sng" algn="ctr">
              <a:noFill/>
              <a:prstDash val="solid"/>
            </a:ln>
            <a:effectLst/>
          </p:spPr>
          <p:txBody>
            <a:bodyPr anchor="ctr"/>
            <a:lstStyle/>
            <a:p>
              <a:pPr algn="ctr" eaLnBrk="0" hangingPunct="0">
                <a:buClr>
                  <a:srgbClr val="0B1F65"/>
                </a:buClr>
                <a:defRPr/>
              </a:pPr>
              <a:endParaRPr lang="en-US" sz="1100" kern="0" dirty="0">
                <a:solidFill>
                  <a:sysClr val="window" lastClr="FFFFFF"/>
                </a:solidFill>
                <a:latin typeface="Arial"/>
                <a:cs typeface="Arial" pitchFamily="34" charset="0"/>
              </a:endParaRPr>
            </a:p>
          </p:txBody>
        </p:sp>
        <p:grpSp>
          <p:nvGrpSpPr>
            <p:cNvPr id="15" name="Group 166"/>
            <p:cNvGrpSpPr>
              <a:grpSpLocks/>
            </p:cNvGrpSpPr>
            <p:nvPr/>
          </p:nvGrpSpPr>
          <p:grpSpPr bwMode="auto">
            <a:xfrm>
              <a:off x="71496" y="3175768"/>
              <a:ext cx="1571285" cy="958058"/>
              <a:chOff x="6897997" y="5293815"/>
              <a:chExt cx="2363954" cy="1679747"/>
            </a:xfrm>
          </p:grpSpPr>
          <p:pic>
            <p:nvPicPr>
              <p:cNvPr id="108" name="Picture 107"/>
              <p:cNvPicPr>
                <a:picLocks noChangeAspect="1"/>
              </p:cNvPicPr>
              <p:nvPr/>
            </p:nvPicPr>
            <p:blipFill>
              <a:blip r:embed="rId9" cstate="print">
                <a:duotone>
                  <a:prstClr val="black"/>
                  <a:srgbClr val="800000">
                    <a:tint val="45000"/>
                    <a:satMod val="400000"/>
                  </a:srgbClr>
                </a:duotone>
              </a:blip>
              <a:stretch>
                <a:fillRect/>
              </a:stretch>
            </p:blipFill>
            <p:spPr bwMode="auto">
              <a:xfrm flipH="1">
                <a:off x="6900539" y="5867995"/>
                <a:ext cx="473535" cy="365755"/>
              </a:xfrm>
              <a:prstGeom prst="rect">
                <a:avLst/>
              </a:prstGeom>
            </p:spPr>
          </p:pic>
          <p:pic>
            <p:nvPicPr>
              <p:cNvPr id="109" name="Picture 108"/>
              <p:cNvPicPr>
                <a:picLocks noChangeAspect="1"/>
              </p:cNvPicPr>
              <p:nvPr/>
            </p:nvPicPr>
            <p:blipFill>
              <a:blip r:embed="rId9" cstate="print">
                <a:duotone>
                  <a:srgbClr val="006666">
                    <a:shade val="45000"/>
                    <a:satMod val="135000"/>
                  </a:srgbClr>
                  <a:prstClr val="white"/>
                </a:duotone>
              </a:blip>
              <a:stretch>
                <a:fillRect/>
              </a:stretch>
            </p:blipFill>
            <p:spPr bwMode="auto">
              <a:xfrm flipH="1">
                <a:off x="6897997" y="5394231"/>
                <a:ext cx="473535" cy="365756"/>
              </a:xfrm>
              <a:prstGeom prst="rect">
                <a:avLst/>
              </a:prstGeom>
            </p:spPr>
          </p:pic>
          <p:sp>
            <p:nvSpPr>
              <p:cNvPr id="110" name="TextBox 93"/>
              <p:cNvSpPr txBox="1">
                <a:spLocks noChangeArrowheads="1"/>
              </p:cNvSpPr>
              <p:nvPr/>
            </p:nvSpPr>
            <p:spPr bwMode="auto">
              <a:xfrm>
                <a:off x="7231594" y="5837489"/>
                <a:ext cx="2030357" cy="624619"/>
              </a:xfrm>
              <a:prstGeom prst="rect">
                <a:avLst/>
              </a:prstGeom>
              <a:noFill/>
              <a:ln w="9525">
                <a:noFill/>
                <a:miter lim="800000"/>
                <a:headEnd/>
                <a:tailEnd/>
              </a:ln>
            </p:spPr>
            <p:txBody>
              <a:bodyPr wrap="none">
                <a:spAutoFit/>
              </a:bodyPr>
              <a:lstStyle/>
              <a:p>
                <a:pPr eaLnBrk="0" hangingPunct="0">
                  <a:buClr>
                    <a:srgbClr val="0B1F65"/>
                  </a:buClr>
                  <a:defRPr/>
                </a:pPr>
                <a:r>
                  <a:rPr lang="en-US" sz="1000" kern="0" dirty="0">
                    <a:solidFill>
                      <a:sysClr val="windowText" lastClr="000000"/>
                    </a:solidFill>
                    <a:latin typeface="Arial"/>
                    <a:cs typeface="Arial" pitchFamily="34" charset="0"/>
                  </a:rPr>
                  <a:t>Intermediary team</a:t>
                </a:r>
              </a:p>
            </p:txBody>
          </p:sp>
          <p:sp>
            <p:nvSpPr>
              <p:cNvPr id="111" name="TextBox 94"/>
              <p:cNvSpPr txBox="1">
                <a:spLocks noChangeArrowheads="1"/>
              </p:cNvSpPr>
              <p:nvPr/>
            </p:nvSpPr>
            <p:spPr bwMode="auto">
              <a:xfrm>
                <a:off x="7231594" y="5293815"/>
                <a:ext cx="1659357" cy="624215"/>
              </a:xfrm>
              <a:prstGeom prst="rect">
                <a:avLst/>
              </a:prstGeom>
              <a:noFill/>
              <a:ln w="9525">
                <a:noFill/>
                <a:miter lim="800000"/>
                <a:headEnd/>
                <a:tailEnd/>
              </a:ln>
            </p:spPr>
            <p:txBody>
              <a:bodyPr>
                <a:spAutoFit/>
              </a:bodyPr>
              <a:lstStyle/>
              <a:p>
                <a:pPr eaLnBrk="0" hangingPunct="0">
                  <a:buClr>
                    <a:srgbClr val="0B1F65"/>
                  </a:buClr>
                  <a:defRPr/>
                </a:pPr>
                <a:r>
                  <a:rPr lang="en-US" sz="1000" kern="0" dirty="0">
                    <a:solidFill>
                      <a:sysClr val="windowText" lastClr="000000"/>
                    </a:solidFill>
                    <a:latin typeface="Arial"/>
                    <a:cs typeface="Arial" pitchFamily="34" charset="0"/>
                  </a:rPr>
                  <a:t>Brand Team</a:t>
                </a:r>
              </a:p>
            </p:txBody>
          </p:sp>
          <p:grpSp>
            <p:nvGrpSpPr>
              <p:cNvPr id="16" name="Group 60"/>
              <p:cNvGrpSpPr>
                <a:grpSpLocks/>
              </p:cNvGrpSpPr>
              <p:nvPr/>
            </p:nvGrpSpPr>
            <p:grpSpPr bwMode="auto">
              <a:xfrm flipH="1">
                <a:off x="6907708" y="6372051"/>
                <a:ext cx="496887" cy="441325"/>
                <a:chOff x="1799692" y="4545471"/>
                <a:chExt cx="498071" cy="441786"/>
              </a:xfrm>
            </p:grpSpPr>
            <p:pic>
              <p:nvPicPr>
                <p:cNvPr id="114" name="Picture 113"/>
                <p:cNvPicPr>
                  <a:picLocks noChangeAspect="1"/>
                </p:cNvPicPr>
                <p:nvPr/>
              </p:nvPicPr>
              <p:blipFill>
                <a:blip r:embed="rId10" cstate="print">
                  <a:duotone>
                    <a:prstClr val="black"/>
                    <a:srgbClr val="800000">
                      <a:tint val="45000"/>
                      <a:satMod val="400000"/>
                    </a:srgbClr>
                  </a:duotone>
                </a:blip>
                <a:stretch>
                  <a:fillRect/>
                </a:stretch>
              </p:blipFill>
              <p:spPr>
                <a:xfrm>
                  <a:off x="1799692" y="4545471"/>
                  <a:ext cx="292608" cy="226109"/>
                </a:xfrm>
                <a:prstGeom prst="rect">
                  <a:avLst/>
                </a:prstGeom>
              </p:spPr>
            </p:pic>
            <p:pic>
              <p:nvPicPr>
                <p:cNvPr id="115" name="Picture 114"/>
                <p:cNvPicPr>
                  <a:picLocks noChangeAspect="1"/>
                </p:cNvPicPr>
                <p:nvPr/>
              </p:nvPicPr>
              <p:blipFill>
                <a:blip r:embed="rId10" cstate="print">
                  <a:duotone>
                    <a:prstClr val="black"/>
                    <a:srgbClr val="800000">
                      <a:tint val="45000"/>
                      <a:satMod val="400000"/>
                    </a:srgbClr>
                  </a:duotone>
                </a:blip>
                <a:stretch>
                  <a:fillRect/>
                </a:stretch>
              </p:blipFill>
              <p:spPr>
                <a:xfrm>
                  <a:off x="2005155" y="4545471"/>
                  <a:ext cx="292608" cy="226109"/>
                </a:xfrm>
                <a:prstGeom prst="rect">
                  <a:avLst/>
                </a:prstGeom>
              </p:spPr>
            </p:pic>
            <p:pic>
              <p:nvPicPr>
                <p:cNvPr id="116" name="Picture 115"/>
                <p:cNvPicPr>
                  <a:picLocks noChangeAspect="1"/>
                </p:cNvPicPr>
                <p:nvPr/>
              </p:nvPicPr>
              <p:blipFill>
                <a:blip r:embed="rId10" cstate="print">
                  <a:duotone>
                    <a:prstClr val="black"/>
                    <a:srgbClr val="800000">
                      <a:tint val="45000"/>
                      <a:satMod val="400000"/>
                    </a:srgbClr>
                  </a:duotone>
                </a:blip>
                <a:stretch>
                  <a:fillRect/>
                </a:stretch>
              </p:blipFill>
              <p:spPr>
                <a:xfrm>
                  <a:off x="1902423" y="4761148"/>
                  <a:ext cx="292608" cy="226109"/>
                </a:xfrm>
                <a:prstGeom prst="rect">
                  <a:avLst/>
                </a:prstGeom>
              </p:spPr>
            </p:pic>
          </p:grpSp>
          <p:sp>
            <p:nvSpPr>
              <p:cNvPr id="113" name="TextBox 93"/>
              <p:cNvSpPr txBox="1">
                <a:spLocks noChangeArrowheads="1"/>
              </p:cNvSpPr>
              <p:nvPr/>
            </p:nvSpPr>
            <p:spPr bwMode="auto">
              <a:xfrm>
                <a:off x="7251725" y="6348943"/>
                <a:ext cx="1115999" cy="624619"/>
              </a:xfrm>
              <a:prstGeom prst="rect">
                <a:avLst/>
              </a:prstGeom>
              <a:noFill/>
              <a:ln w="9525">
                <a:noFill/>
                <a:miter lim="800000"/>
                <a:headEnd/>
                <a:tailEnd/>
              </a:ln>
            </p:spPr>
            <p:txBody>
              <a:bodyPr wrap="none">
                <a:spAutoFit/>
              </a:bodyPr>
              <a:lstStyle/>
              <a:p>
                <a:pPr eaLnBrk="0" hangingPunct="0">
                  <a:buClr>
                    <a:srgbClr val="0B1F65"/>
                  </a:buClr>
                  <a:defRPr/>
                </a:pPr>
                <a:r>
                  <a:rPr lang="en-US" sz="1000" kern="0" dirty="0">
                    <a:solidFill>
                      <a:sysClr val="windowText" lastClr="000000"/>
                    </a:solidFill>
                    <a:latin typeface="Arial"/>
                    <a:cs typeface="Arial" pitchFamily="34" charset="0"/>
                  </a:rPr>
                  <a:t>Analysts</a:t>
                </a:r>
              </a:p>
            </p:txBody>
          </p:sp>
        </p:grpSp>
      </p:grpSp>
      <p:sp>
        <p:nvSpPr>
          <p:cNvPr id="117" name="TextBox 116"/>
          <p:cNvSpPr txBox="1"/>
          <p:nvPr/>
        </p:nvSpPr>
        <p:spPr>
          <a:xfrm>
            <a:off x="3421157" y="4075163"/>
            <a:ext cx="6916801" cy="1038746"/>
          </a:xfrm>
          <a:prstGeom prst="rect">
            <a:avLst/>
          </a:prstGeom>
          <a:solidFill>
            <a:srgbClr val="006666"/>
          </a:solidFill>
          <a:ln w="28575">
            <a:solidFill>
              <a:srgbClr val="006666"/>
            </a:solidFill>
            <a:miter lim="800000"/>
            <a:headEnd/>
            <a:tailEnd/>
          </a:ln>
        </p:spPr>
        <p:txBody>
          <a:bodyPr wrap="square">
            <a:spAutoFit/>
          </a:bodyPr>
          <a:lstStyle>
            <a:defPPr>
              <a:defRPr lang="en-US"/>
            </a:defPPr>
            <a:lvl1pPr marL="285750" indent="-285750" algn="l">
              <a:buChar char="4"/>
              <a:defRPr sz="1200" b="0"/>
            </a:lvl1pPr>
            <a:lvl2pPr marL="628650" lvl="1" indent="-171450" algn="l">
              <a:buFont typeface="Arial" pitchFamily="34" charset="0"/>
              <a:buChar char="−"/>
            </a:lvl2pPr>
          </a:lstStyle>
          <a:p>
            <a:pPr eaLnBrk="0" fontAlgn="base" hangingPunct="0">
              <a:spcBef>
                <a:spcPct val="10000"/>
              </a:spcBef>
              <a:spcAft>
                <a:spcPct val="0"/>
              </a:spcAft>
              <a:buClr>
                <a:prstClr val="white"/>
              </a:buClr>
              <a:buFont typeface="Webdings" pitchFamily="18" charset="2"/>
              <a:buChar char="4"/>
            </a:pPr>
            <a:r>
              <a:rPr lang="en-US" dirty="0">
                <a:solidFill>
                  <a:prstClr val="white"/>
                </a:solidFill>
                <a:latin typeface="Arial" charset="0"/>
                <a:cs typeface="Times New Roman" pitchFamily="18" charset="0"/>
              </a:rPr>
              <a:t>Standardization of flow of responsibility of request raise and execution of a report </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Request generation by brand team</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Update project request log by intermediary</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Discussion among stakeholders followed by assigning responsibility </a:t>
            </a:r>
          </a:p>
          <a:p>
            <a:pPr lvl="1" eaLnBrk="0" fontAlgn="base" hangingPunct="0">
              <a:spcBef>
                <a:spcPct val="10000"/>
              </a:spcBef>
              <a:spcAft>
                <a:spcPct val="0"/>
              </a:spcAft>
              <a:buClr>
                <a:prstClr val="white"/>
              </a:buClr>
            </a:pPr>
            <a:r>
              <a:rPr lang="en-US" sz="1100" dirty="0">
                <a:solidFill>
                  <a:prstClr val="white"/>
                </a:solidFill>
                <a:latin typeface="Arial" charset="0"/>
                <a:cs typeface="Times New Roman" pitchFamily="18" charset="0"/>
              </a:rPr>
              <a:t>Work execution by analysts </a:t>
            </a:r>
          </a:p>
        </p:txBody>
      </p:sp>
      <p:sp>
        <p:nvSpPr>
          <p:cNvPr id="119" name="TextBox 118"/>
          <p:cNvSpPr txBox="1"/>
          <p:nvPr/>
        </p:nvSpPr>
        <p:spPr>
          <a:xfrm>
            <a:off x="1133800" y="1"/>
            <a:ext cx="5776588" cy="276999"/>
          </a:xfrm>
          <a:prstGeom prst="rect">
            <a:avLst/>
          </a:prstGeom>
          <a:noFill/>
        </p:spPr>
        <p:txBody>
          <a:bodyPr wrap="square" rtlCol="0">
            <a:spAutoFit/>
          </a:bodyPr>
          <a:lstStyle>
            <a:defPPr>
              <a:defRPr lang="en-US"/>
            </a:defPPr>
            <a:lvl1pPr algn="l">
              <a:defRPr b="1" i="1">
                <a:solidFill>
                  <a:srgbClr val="000000">
                    <a:lumMod val="50000"/>
                    <a:lumOff val="50000"/>
                  </a:srgbClr>
                </a:solidFill>
              </a:defRPr>
            </a:lvl1pPr>
          </a:lstStyle>
          <a:p>
            <a:pPr eaLnBrk="0" fontAlgn="base" hangingPunct="0">
              <a:spcBef>
                <a:spcPct val="50000"/>
              </a:spcBef>
              <a:spcAft>
                <a:spcPct val="0"/>
              </a:spcAft>
              <a:buClr>
                <a:srgbClr val="0B1F65"/>
              </a:buClr>
            </a:pPr>
            <a:r>
              <a:rPr lang="en-US" sz="1200" dirty="0">
                <a:solidFill>
                  <a:srgbClr val="000000">
                    <a:lumMod val="65000"/>
                    <a:lumOff val="35000"/>
                  </a:srgbClr>
                </a:solidFill>
                <a:latin typeface="Arial" charset="0"/>
                <a:cs typeface="Times New Roman" pitchFamily="18" charset="0"/>
              </a:rPr>
              <a:t>Marketing Operations and Reporting Automation (3/3)</a:t>
            </a:r>
          </a:p>
        </p:txBody>
      </p:sp>
      <p:pic>
        <p:nvPicPr>
          <p:cNvPr id="113254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0966" y="2594697"/>
            <a:ext cx="33147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2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1595438" y="1437413"/>
            <a:ext cx="4076700" cy="2580411"/>
            <a:chOff x="457200" y="1403350"/>
            <a:chExt cx="4076700" cy="2184766"/>
          </a:xfrm>
        </p:grpSpPr>
        <p:sp>
          <p:nvSpPr>
            <p:cNvPr id="5" name="Rectangle 4"/>
            <p:cNvSpPr>
              <a:spLocks noChangeArrowheads="1"/>
            </p:cNvSpPr>
            <p:nvPr/>
          </p:nvSpPr>
          <p:spPr bwMode="blackWhite">
            <a:xfrm>
              <a:off x="457200" y="1684542"/>
              <a:ext cx="4076700" cy="1903574"/>
            </a:xfrm>
            <a:prstGeom prst="rect">
              <a:avLst/>
            </a:prstGeom>
            <a:solidFill>
              <a:schemeClr val="bg1"/>
            </a:solidFill>
            <a:ln w="12700">
              <a:solidFill>
                <a:schemeClr val="tx1"/>
              </a:solidFill>
              <a:miter lim="800000"/>
              <a:headEnd/>
              <a:tailEnd/>
            </a:ln>
            <a:effectLst/>
          </p:spPr>
          <p:txBody>
            <a:bodyPr tIns="91440" anchor="t"/>
            <a:lstStyle/>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client  is one of the largest multi-channel retailers in the world and has a global presence in almost 14 countries</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online subsidiary is among the top 5 e-commerce players in US</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More than 65% of the carts created are abandoned</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email team is currently sending a reminder email 5 days after the last cart activity</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client wants to determine the optimum period to send the reminder mails to maximize the response</a:t>
              </a:r>
            </a:p>
          </p:txBody>
        </p:sp>
        <p:sp>
          <p:nvSpPr>
            <p:cNvPr id="6" name="Rectangle 5"/>
            <p:cNvSpPr>
              <a:spLocks noChangeArrowheads="1"/>
            </p:cNvSpPr>
            <p:nvPr/>
          </p:nvSpPr>
          <p:spPr bwMode="auto">
            <a:xfrm>
              <a:off x="457200" y="1403350"/>
              <a:ext cx="4076700" cy="284335"/>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8" charset="0"/>
                </a:rPr>
                <a:t>Background</a:t>
              </a:r>
              <a:endParaRPr lang="en-US" sz="1200" b="1" dirty="0">
                <a:solidFill>
                  <a:srgbClr val="FFFFFF"/>
                </a:solidFill>
                <a:latin typeface="Arial" charset="0"/>
                <a:cs typeface="Times New Roman" pitchFamily="18" charset="0"/>
              </a:endParaRPr>
            </a:p>
          </p:txBody>
        </p:sp>
      </p:grpSp>
      <p:sp>
        <p:nvSpPr>
          <p:cNvPr id="7" name="Rectangle 6"/>
          <p:cNvSpPr>
            <a:spLocks noChangeArrowheads="1"/>
          </p:cNvSpPr>
          <p:nvPr/>
        </p:nvSpPr>
        <p:spPr bwMode="blackWhite">
          <a:xfrm>
            <a:off x="1595438" y="4417485"/>
            <a:ext cx="4076700" cy="2195096"/>
          </a:xfrm>
          <a:prstGeom prst="rect">
            <a:avLst/>
          </a:prstGeom>
          <a:solidFill>
            <a:schemeClr val="bg1"/>
          </a:solidFill>
          <a:ln w="12700">
            <a:solidFill>
              <a:schemeClr val="tx1"/>
            </a:solidFill>
            <a:miter lim="800000"/>
            <a:headEnd/>
            <a:tailEnd/>
          </a:ln>
          <a:effectLst/>
        </p:spPr>
        <p:txBody>
          <a:bodyPr tIns="91440" anchor="t"/>
          <a:lstStyle/>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time taken by customers to convert their cart was computed as the difference in the last updated cart time and the next purchase made pertaining to the last updated cart time</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analysis was done across all months for customers who had subscribed emails as well as for customers who had unsubscribed emails during the time when they last updated their cart</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cart conversion rate was studied for  first 8 days after the last updated cart date for a cohort of customers</a:t>
            </a:r>
          </a:p>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p:txBody>
      </p:sp>
      <p:sp>
        <p:nvSpPr>
          <p:cNvPr id="8" name="Rectangle 7"/>
          <p:cNvSpPr>
            <a:spLocks noChangeArrowheads="1"/>
          </p:cNvSpPr>
          <p:nvPr/>
        </p:nvSpPr>
        <p:spPr bwMode="auto">
          <a:xfrm>
            <a:off x="1595438" y="4089595"/>
            <a:ext cx="4076700" cy="329184"/>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8" charset="0"/>
              </a:rPr>
              <a:t>Analytical Approach</a:t>
            </a:r>
            <a:endParaRPr lang="en-US" sz="1200" b="1" dirty="0">
              <a:solidFill>
                <a:srgbClr val="FFFFFF"/>
              </a:solidFill>
              <a:latin typeface="Arial" charset="0"/>
              <a:cs typeface="Times New Roman" pitchFamily="18" charset="0"/>
            </a:endParaRPr>
          </a:p>
        </p:txBody>
      </p:sp>
      <p:sp>
        <p:nvSpPr>
          <p:cNvPr id="11" name="Rectangle 10"/>
          <p:cNvSpPr>
            <a:spLocks noChangeArrowheads="1"/>
          </p:cNvSpPr>
          <p:nvPr/>
        </p:nvSpPr>
        <p:spPr bwMode="blackWhite">
          <a:xfrm>
            <a:off x="6408738" y="1766225"/>
            <a:ext cx="4076700" cy="3359960"/>
          </a:xfrm>
          <a:prstGeom prst="rect">
            <a:avLst/>
          </a:prstGeom>
          <a:solidFill>
            <a:schemeClr val="bg1"/>
          </a:solidFill>
          <a:ln w="12700">
            <a:solidFill>
              <a:schemeClr val="tx1"/>
            </a:solidFill>
            <a:miter lim="800000"/>
            <a:headEnd/>
            <a:tailEnd/>
          </a:ln>
          <a:effectLst/>
        </p:spPr>
        <p:txBody>
          <a:bodyPr tIns="91440" anchor="t"/>
          <a:lstStyle/>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p:txBody>
      </p:sp>
      <p:grpSp>
        <p:nvGrpSpPr>
          <p:cNvPr id="3" name="Group 21"/>
          <p:cNvGrpSpPr/>
          <p:nvPr/>
        </p:nvGrpSpPr>
        <p:grpSpPr>
          <a:xfrm>
            <a:off x="6408738" y="5187858"/>
            <a:ext cx="4076700" cy="1406121"/>
            <a:chOff x="457200" y="977694"/>
            <a:chExt cx="4076700" cy="2881249"/>
          </a:xfrm>
        </p:grpSpPr>
        <p:sp>
          <p:nvSpPr>
            <p:cNvPr id="13" name="Rectangle 12"/>
            <p:cNvSpPr>
              <a:spLocks noChangeArrowheads="1"/>
            </p:cNvSpPr>
            <p:nvPr/>
          </p:nvSpPr>
          <p:spPr bwMode="blackWhite">
            <a:xfrm>
              <a:off x="457200" y="1658222"/>
              <a:ext cx="4076700" cy="2200721"/>
            </a:xfrm>
            <a:prstGeom prst="rect">
              <a:avLst/>
            </a:prstGeom>
            <a:solidFill>
              <a:schemeClr val="bg1"/>
            </a:solidFill>
            <a:ln w="12700">
              <a:solidFill>
                <a:schemeClr val="tx1"/>
              </a:solidFill>
              <a:miter lim="800000"/>
              <a:headEnd/>
              <a:tailEnd/>
            </a:ln>
            <a:effectLst/>
          </p:spPr>
          <p:txBody>
            <a:bodyPr tIns="91440" anchor="t"/>
            <a:lstStyle/>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modified mailing strategy identified opportunity to increase revenue by 1.1%</a:t>
              </a:r>
            </a:p>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a:p>
              <a:pPr marL="692150" lvl="1" indent="-234950" eaLnBrk="0" fontAlgn="base" hangingPunct="0">
                <a:spcBef>
                  <a:spcPct val="20000"/>
                </a:spcBef>
                <a:spcAft>
                  <a:spcPct val="0"/>
                </a:spcAft>
                <a:buClr>
                  <a:srgbClr val="002060"/>
                </a:buClr>
                <a:buFont typeface="Arial" pitchFamily="34" charset="0"/>
                <a:buChar char="–"/>
                <a:defRPr/>
              </a:pPr>
              <a:endParaRPr lang="en-US" sz="1100" dirty="0">
                <a:solidFill>
                  <a:srgbClr val="000000"/>
                </a:solidFill>
                <a:latin typeface="Arial" charset="0"/>
                <a:cs typeface="Times New Roman" pitchFamily="18" charset="0"/>
              </a:endParaRPr>
            </a:p>
          </p:txBody>
        </p:sp>
        <p:sp>
          <p:nvSpPr>
            <p:cNvPr id="14" name="Rectangle 13"/>
            <p:cNvSpPr>
              <a:spLocks noChangeArrowheads="1"/>
            </p:cNvSpPr>
            <p:nvPr/>
          </p:nvSpPr>
          <p:spPr bwMode="auto">
            <a:xfrm>
              <a:off x="457200" y="977694"/>
              <a:ext cx="4076700" cy="674523"/>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8" charset="0"/>
                </a:rPr>
                <a:t>Business Impact</a:t>
              </a:r>
              <a:endParaRPr lang="en-US" sz="1200" b="1" dirty="0">
                <a:solidFill>
                  <a:srgbClr val="FFFFFF"/>
                </a:solidFill>
                <a:latin typeface="Arial" charset="0"/>
                <a:cs typeface="Times New Roman" pitchFamily="18" charset="0"/>
              </a:endParaRPr>
            </a:p>
          </p:txBody>
        </p:sp>
      </p:grpSp>
      <p:sp>
        <p:nvSpPr>
          <p:cNvPr id="15" name="AutoShape 9"/>
          <p:cNvSpPr>
            <a:spLocks noChangeArrowheads="1"/>
          </p:cNvSpPr>
          <p:nvPr/>
        </p:nvSpPr>
        <p:spPr bwMode="blackWhite">
          <a:xfrm rot="5400000">
            <a:off x="4997450" y="3947254"/>
            <a:ext cx="2073276" cy="330200"/>
          </a:xfrm>
          <a:prstGeom prst="triangle">
            <a:avLst>
              <a:gd name="adj" fmla="val 50000"/>
            </a:avLst>
          </a:prstGeom>
          <a:solidFill>
            <a:srgbClr val="006666"/>
          </a:solidFill>
          <a:ln w="12700">
            <a:solidFill>
              <a:srgbClr val="000000"/>
            </a:solidFill>
            <a:miter lim="800000"/>
            <a:headEnd/>
            <a:tailEnd/>
          </a:ln>
          <a:effectLst/>
        </p:spPr>
        <p:txBody>
          <a:bodyPr wrap="none" anchor="ctr"/>
          <a:lstStyle/>
          <a:p>
            <a:pPr eaLnBrk="0" fontAlgn="base" hangingPunct="0">
              <a:spcBef>
                <a:spcPct val="10000"/>
              </a:spcBef>
              <a:spcAft>
                <a:spcPct val="0"/>
              </a:spcAft>
              <a:buClr>
                <a:srgbClr val="0B1F65"/>
              </a:buClr>
              <a:buFont typeface="Webdings" pitchFamily="18" charset="2"/>
              <a:buChar char="4"/>
              <a:defRPr/>
            </a:pPr>
            <a:endParaRPr lang="en-US" sz="1200" dirty="0">
              <a:solidFill>
                <a:srgbClr val="000000"/>
              </a:solidFill>
              <a:latin typeface="Arial" charset="0"/>
              <a:cs typeface="Times New Roman" pitchFamily="18" charset="0"/>
            </a:endParaRPr>
          </a:p>
        </p:txBody>
      </p:sp>
      <p:sp>
        <p:nvSpPr>
          <p:cNvPr id="16" name="Rectangle 15"/>
          <p:cNvSpPr/>
          <p:nvPr/>
        </p:nvSpPr>
        <p:spPr>
          <a:xfrm>
            <a:off x="6412417" y="1593264"/>
            <a:ext cx="4053386" cy="2751522"/>
          </a:xfrm>
          <a:prstGeom prst="rect">
            <a:avLst/>
          </a:prstGeom>
        </p:spPr>
        <p:txBody>
          <a:bodyPr wrap="square">
            <a:spAutoFit/>
          </a:bodyPr>
          <a:lstStyle/>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32% of the shoppers convert their cart within 1 hour of last cart activity </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An additional 1.5% shoppers convert within 4 days with a steep decline thereafter</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basket size for conversions from 24 to 48 hours is 30% higher than non-delayed conversions</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basket size shrinks by up to 60% on carts delayed by more than 48 hrs</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Mu Sigma recommended sending 3 reminder emails after 1 hr -&gt; 24 hrs -&gt; 120 hrs</a:t>
            </a:r>
          </a:p>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p:txBody>
      </p:sp>
      <p:pic>
        <p:nvPicPr>
          <p:cNvPr id="17" name="Picture 16"/>
          <p:cNvPicPr>
            <a:picLocks noChangeAspect="1" noChangeArrowheads="1"/>
          </p:cNvPicPr>
          <p:nvPr/>
        </p:nvPicPr>
        <p:blipFill>
          <a:blip r:embed="rId2" cstate="print"/>
          <a:srcRect/>
          <a:stretch>
            <a:fillRect/>
          </a:stretch>
        </p:blipFill>
        <p:spPr bwMode="auto">
          <a:xfrm>
            <a:off x="6767465" y="3906370"/>
            <a:ext cx="3480179" cy="1214651"/>
          </a:xfrm>
          <a:prstGeom prst="rect">
            <a:avLst/>
          </a:prstGeom>
          <a:noFill/>
          <a:ln w="9525">
            <a:noFill/>
            <a:miter lim="800000"/>
            <a:headEnd/>
            <a:tailEnd/>
          </a:ln>
          <a:effectLst/>
        </p:spPr>
      </p:pic>
      <p:sp>
        <p:nvSpPr>
          <p:cNvPr id="20" name="Title 3"/>
          <p:cNvSpPr txBox="1">
            <a:spLocks/>
          </p:cNvSpPr>
          <p:nvPr/>
        </p:nvSpPr>
        <p:spPr>
          <a:xfrm>
            <a:off x="1595438" y="588963"/>
            <a:ext cx="8985250" cy="647701"/>
          </a:xfrm>
          <a:prstGeom prst="rect">
            <a:avLst/>
          </a:prstGeom>
        </p:spPr>
        <p:txBody>
          <a:bodyPr/>
          <a:lstStyle/>
          <a:p>
            <a:pPr fontAlgn="base">
              <a:lnSpc>
                <a:spcPct val="90000"/>
              </a:lnSpc>
              <a:spcBef>
                <a:spcPct val="0"/>
              </a:spcBef>
              <a:spcAft>
                <a:spcPct val="0"/>
              </a:spcAft>
              <a:defRPr/>
            </a:pPr>
            <a:r>
              <a:rPr lang="en-US" sz="2200" b="1" dirty="0">
                <a:solidFill>
                  <a:srgbClr val="000000"/>
                </a:solidFill>
                <a:latin typeface="Arial"/>
                <a:cs typeface="Times New Roman" pitchFamily="18" charset="0"/>
              </a:rPr>
              <a:t>Mu Sigma enabled a large retailer to increase revenue by 1.1% by improving re-activation strategy for abandoned carts</a:t>
            </a:r>
          </a:p>
        </p:txBody>
      </p:sp>
      <p:sp>
        <p:nvSpPr>
          <p:cNvPr id="18" name="Rectangle 17"/>
          <p:cNvSpPr>
            <a:spLocks noChangeArrowheads="1"/>
          </p:cNvSpPr>
          <p:nvPr/>
        </p:nvSpPr>
        <p:spPr bwMode="auto">
          <a:xfrm>
            <a:off x="6408738" y="1437411"/>
            <a:ext cx="4076700" cy="329184"/>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8" charset="0"/>
              </a:rPr>
              <a:t>Insights/Recommendations</a:t>
            </a:r>
            <a:endParaRPr lang="en-US" sz="1200" b="1" dirty="0">
              <a:solidFill>
                <a:srgbClr val="FFFFFF"/>
              </a:solidFill>
              <a:latin typeface="Arial" charset="0"/>
              <a:cs typeface="Times New Roman" pitchFamily="18" charset="0"/>
            </a:endParaRPr>
          </a:p>
        </p:txBody>
      </p:sp>
      <p:sp>
        <p:nvSpPr>
          <p:cNvPr id="24" name="TextBox 23"/>
          <p:cNvSpPr txBox="1"/>
          <p:nvPr/>
        </p:nvSpPr>
        <p:spPr>
          <a:xfrm>
            <a:off x="1146499" y="0"/>
            <a:ext cx="2834640" cy="261610"/>
          </a:xfrm>
          <a:prstGeom prst="rect">
            <a:avLst/>
          </a:prstGeom>
          <a:solidFill>
            <a:schemeClr val="accent3"/>
          </a:solidFill>
        </p:spPr>
        <p:txBody>
          <a:bodyPr wrap="square" rtlCol="0">
            <a:spAutoFit/>
          </a:bodyPr>
          <a:lstStyle/>
          <a:p>
            <a:pPr eaLnBrk="0" fontAlgn="base" hangingPunct="0">
              <a:spcBef>
                <a:spcPct val="10000"/>
              </a:spcBef>
              <a:spcAft>
                <a:spcPct val="0"/>
              </a:spcAft>
              <a:buClr>
                <a:srgbClr val="0B1F65"/>
              </a:buClr>
            </a:pPr>
            <a:r>
              <a:rPr lang="en-US" sz="1100" b="1" i="1" dirty="0">
                <a:solidFill>
                  <a:srgbClr val="000000"/>
                </a:solidFill>
                <a:latin typeface="Arial" charset="0"/>
                <a:cs typeface="Times New Roman" pitchFamily="18" charset="0"/>
              </a:rPr>
              <a:t>Cart Abandonment</a:t>
            </a:r>
          </a:p>
        </p:txBody>
      </p:sp>
      <p:sp>
        <p:nvSpPr>
          <p:cNvPr id="19" name="Rectangle 18">
            <a:hlinkClick r:id="" action="ppaction://noaction"/>
          </p:cNvPr>
          <p:cNvSpPr/>
          <p:nvPr/>
        </p:nvSpPr>
        <p:spPr bwMode="auto">
          <a:xfrm>
            <a:off x="9568816" y="6604000"/>
            <a:ext cx="822960" cy="254000"/>
          </a:xfrm>
          <a:prstGeom prst="rect">
            <a:avLst/>
          </a:prstGeom>
          <a:solidFill>
            <a:schemeClr val="bg1">
              <a:lumMod val="8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eaLnBrk="1" hangingPunct="1">
              <a:spcBef>
                <a:spcPct val="100000"/>
              </a:spcBef>
              <a:buClrTx/>
            </a:pPr>
            <a:r>
              <a:rPr lang="en-US" sz="1200" b="1" i="1" dirty="0">
                <a:solidFill>
                  <a:srgbClr val="000000"/>
                </a:solidFill>
                <a:latin typeface="Arial"/>
              </a:rPr>
              <a:t>Back</a:t>
            </a:r>
          </a:p>
        </p:txBody>
      </p:sp>
    </p:spTree>
    <p:extLst>
      <p:ext uri="{BB962C8B-B14F-4D97-AF65-F5344CB8AC3E}">
        <p14:creationId xmlns:p14="http://schemas.microsoft.com/office/powerpoint/2010/main" val="168395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2E442F6-93E4-4E79-9B58-E631AE449C68}"/>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4D539DCC-4F4F-44E3-8B07-1CABB3297E0D}"/>
              </a:ext>
            </a:extLst>
          </p:cNvPr>
          <p:cNvSpPr>
            <a:spLocks noGrp="1"/>
          </p:cNvSpPr>
          <p:nvPr>
            <p:ph type="ctrTitle"/>
          </p:nvPr>
        </p:nvSpPr>
        <p:spPr/>
        <p:txBody>
          <a:bodyPr/>
          <a:lstStyle/>
          <a:p>
            <a:r>
              <a:rPr lang="en-US" dirty="0"/>
              <a:t>ASSORTMENT</a:t>
            </a:r>
          </a:p>
        </p:txBody>
      </p:sp>
    </p:spTree>
    <p:extLst>
      <p:ext uri="{BB962C8B-B14F-4D97-AF65-F5344CB8AC3E}">
        <p14:creationId xmlns:p14="http://schemas.microsoft.com/office/powerpoint/2010/main" val="183386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1C58-7394-47A4-AE14-B0845E763E7F}"/>
              </a:ext>
            </a:extLst>
          </p:cNvPr>
          <p:cNvSpPr>
            <a:spLocks noGrp="1"/>
          </p:cNvSpPr>
          <p:nvPr>
            <p:ph type="title"/>
          </p:nvPr>
        </p:nvSpPr>
        <p:spPr>
          <a:xfrm>
            <a:off x="711200" y="243844"/>
            <a:ext cx="10972800" cy="488951"/>
          </a:xfrm>
        </p:spPr>
        <p:txBody>
          <a:bodyPr/>
          <a:lstStyle/>
          <a:p>
            <a:r>
              <a:rPr lang="en-US" dirty="0"/>
              <a:t>‘Hypermarket Assortment Planning’ will enable better decision making across business functions with a data-driven approach</a:t>
            </a:r>
            <a:endParaRPr lang="en-IN" dirty="0"/>
          </a:p>
        </p:txBody>
      </p:sp>
      <p:pic>
        <p:nvPicPr>
          <p:cNvPr id="4" name="Picture 3">
            <a:extLst>
              <a:ext uri="{FF2B5EF4-FFF2-40B4-BE49-F238E27FC236}">
                <a16:creationId xmlns:a16="http://schemas.microsoft.com/office/drawing/2014/main" id="{571CB202-0538-40B1-A10F-C6A93459C4DA}"/>
              </a:ext>
            </a:extLst>
          </p:cNvPr>
          <p:cNvPicPr>
            <a:picLocks noChangeAspect="1"/>
          </p:cNvPicPr>
          <p:nvPr/>
        </p:nvPicPr>
        <p:blipFill rotWithShape="1">
          <a:blip r:embed="rId2">
            <a:extLst>
              <a:ext uri="{28A0092B-C50C-407E-A947-70E740481C1C}">
                <a14:useLocalDpi xmlns:a14="http://schemas.microsoft.com/office/drawing/2010/main" val="0"/>
              </a:ext>
            </a:extLst>
          </a:blip>
          <a:srcRect l="11582"/>
          <a:stretch/>
        </p:blipFill>
        <p:spPr>
          <a:xfrm>
            <a:off x="1105529" y="1570906"/>
            <a:ext cx="1697949" cy="990958"/>
          </a:xfrm>
          <a:prstGeom prst="rect">
            <a:avLst/>
          </a:prstGeom>
          <a:effectLst>
            <a:softEdge rad="12700"/>
          </a:effectLst>
        </p:spPr>
      </p:pic>
      <p:sp>
        <p:nvSpPr>
          <p:cNvPr id="5" name="TextBox 4">
            <a:extLst>
              <a:ext uri="{FF2B5EF4-FFF2-40B4-BE49-F238E27FC236}">
                <a16:creationId xmlns:a16="http://schemas.microsoft.com/office/drawing/2014/main" id="{7BB513A5-E17E-4821-92B8-7CF592004D83}"/>
              </a:ext>
            </a:extLst>
          </p:cNvPr>
          <p:cNvSpPr txBox="1"/>
          <p:nvPr/>
        </p:nvSpPr>
        <p:spPr>
          <a:xfrm>
            <a:off x="8753600" y="3054529"/>
            <a:ext cx="2444283" cy="1260000"/>
          </a:xfrm>
          <a:prstGeom prst="rect">
            <a:avLst/>
          </a:prstGeom>
          <a:noFill/>
        </p:spPr>
        <p:txBody>
          <a:bodyPr wrap="square" lIns="71976" tIns="67493" rIns="71976" bIns="67493" rtlCol="0" anchor="ctr" anchorCtr="0">
            <a:noAutofit/>
          </a:bodyPr>
          <a:lstStyle/>
          <a:p>
            <a:pPr marL="0" marR="0" lvl="0" indent="0" algn="l" defTabSz="1217910" rtl="0" eaLnBrk="1" fontAlgn="base" latinLnBrk="0" hangingPunct="1">
              <a:lnSpc>
                <a:spcPts val="1400"/>
              </a:lnSpc>
              <a:spcBef>
                <a:spcPct val="0"/>
              </a:spcBef>
              <a:spcAft>
                <a:spcPts val="667"/>
              </a:spcAft>
              <a:buClr>
                <a:srgbClr val="FDBB30"/>
              </a:buClr>
              <a:buSzPct val="120000"/>
              <a:buFontTx/>
              <a:buNone/>
              <a:tabLst/>
              <a:defRPr/>
            </a:pPr>
            <a:r>
              <a:rPr kumimoji="0" lang="en-GB" sz="1400" b="1" i="1" u="none" strike="noStrike" kern="0" cap="none" spc="0" normalizeH="0" baseline="0" noProof="0" dirty="0">
                <a:ln>
                  <a:noFill/>
                </a:ln>
                <a:solidFill>
                  <a:srgbClr val="000000"/>
                </a:solidFill>
                <a:effectLst/>
                <a:uLnTx/>
                <a:uFillTx/>
                <a:latin typeface="Arial"/>
                <a:ea typeface="+mn-ea"/>
                <a:cs typeface="Arial" panose="020B0604020202020204" pitchFamily="34" charset="0"/>
              </a:rPr>
              <a:t>Best- in class customer experience </a:t>
            </a:r>
            <a:r>
              <a:rPr kumimoji="0" lang="en-GB" sz="1200" b="0" i="1" u="none" strike="noStrike" kern="0" cap="none" spc="0" normalizeH="0" baseline="0" noProof="0" dirty="0">
                <a:ln>
                  <a:noFill/>
                </a:ln>
                <a:solidFill>
                  <a:srgbClr val="000000"/>
                </a:solidFill>
                <a:effectLst/>
                <a:uLnTx/>
                <a:uFillTx/>
                <a:latin typeface="Arial"/>
                <a:ea typeface="+mn-ea"/>
                <a:cs typeface="Arial" panose="020B0604020202020204" pitchFamily="34" charset="0"/>
              </a:rPr>
              <a:t>by right assortment decisions based customer decision trees</a:t>
            </a:r>
            <a:endParaRPr kumimoji="0" lang="en-GB" sz="1400" b="0" i="1" u="none" strike="noStrike" kern="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6" name="TextBox 5">
            <a:extLst>
              <a:ext uri="{FF2B5EF4-FFF2-40B4-BE49-F238E27FC236}">
                <a16:creationId xmlns:a16="http://schemas.microsoft.com/office/drawing/2014/main" id="{EC002E7C-97DC-4FCE-983D-AB8001866003}"/>
              </a:ext>
            </a:extLst>
          </p:cNvPr>
          <p:cNvSpPr txBox="1"/>
          <p:nvPr/>
        </p:nvSpPr>
        <p:spPr>
          <a:xfrm>
            <a:off x="3184634" y="1475499"/>
            <a:ext cx="2930400" cy="1234447"/>
          </a:xfrm>
          <a:prstGeom prst="rect">
            <a:avLst/>
          </a:prstGeom>
          <a:noFill/>
        </p:spPr>
        <p:txBody>
          <a:bodyPr wrap="square" lIns="71976" tIns="67493" rIns="71976" bIns="67493" rtlCol="0" anchor="ctr" anchorCtr="0">
            <a:noAutofit/>
          </a:bodyPr>
          <a:lstStyle/>
          <a:p>
            <a:pPr marL="0" marR="0" lvl="0" indent="0" algn="l" defTabSz="1217910" rtl="0" eaLnBrk="1" fontAlgn="base" latinLnBrk="0" hangingPunct="1">
              <a:lnSpc>
                <a:spcPct val="100000"/>
              </a:lnSpc>
              <a:spcBef>
                <a:spcPct val="0"/>
              </a:spcBef>
              <a:spcAft>
                <a:spcPts val="667"/>
              </a:spcAft>
              <a:buClr>
                <a:srgbClr val="FDBB30"/>
              </a:buClr>
              <a:buSzPct val="120000"/>
              <a:buFontTx/>
              <a:buNone/>
              <a:tabLst/>
              <a:defRPr/>
            </a:pPr>
            <a:r>
              <a:rPr kumimoji="0" lang="en-GB" sz="1400" b="1" i="1" u="none" strike="noStrike" kern="0" cap="none" spc="0" normalizeH="0" baseline="0" noProof="0" dirty="0">
                <a:ln>
                  <a:noFill/>
                </a:ln>
                <a:solidFill>
                  <a:srgbClr val="000000"/>
                </a:solidFill>
                <a:effectLst/>
                <a:uLnTx/>
                <a:uFillTx/>
                <a:latin typeface="Arial"/>
                <a:ea typeface="+mn-ea"/>
                <a:cs typeface="Arial" panose="020B0604020202020204" pitchFamily="34" charset="0"/>
              </a:rPr>
              <a:t>Improvement in Overall sales</a:t>
            </a:r>
            <a:r>
              <a:rPr kumimoji="0" lang="en-GB" sz="1400" b="0" i="1" u="none" strike="noStrike" kern="0" cap="none" spc="0" normalizeH="0" baseline="0" noProof="0" dirty="0">
                <a:ln>
                  <a:noFill/>
                </a:ln>
                <a:solidFill>
                  <a:srgbClr val="000000"/>
                </a:solidFill>
                <a:effectLst/>
                <a:uLnTx/>
                <a:uFillTx/>
                <a:latin typeface="Arial"/>
                <a:ea typeface="+mn-ea"/>
                <a:cs typeface="Arial" panose="020B0604020202020204" pitchFamily="34" charset="0"/>
              </a:rPr>
              <a:t> </a:t>
            </a:r>
            <a:r>
              <a:rPr kumimoji="0" lang="en-GB" sz="1200" b="0" i="1" u="none" strike="noStrike" kern="0" cap="none" spc="0" normalizeH="0" baseline="0" noProof="0" dirty="0">
                <a:ln>
                  <a:noFill/>
                </a:ln>
                <a:solidFill>
                  <a:srgbClr val="000000"/>
                </a:solidFill>
                <a:effectLst/>
                <a:uLnTx/>
                <a:uFillTx/>
                <a:latin typeface="Arial"/>
                <a:ea typeface="+mn-ea"/>
                <a:cs typeface="Arial" panose="020B0604020202020204" pitchFamily="34" charset="0"/>
              </a:rPr>
              <a:t>Higher revenue and increased profitability by identifying opportunity gaps </a:t>
            </a:r>
          </a:p>
        </p:txBody>
      </p:sp>
      <p:sp>
        <p:nvSpPr>
          <p:cNvPr id="7" name="TextBox 6">
            <a:extLst>
              <a:ext uri="{FF2B5EF4-FFF2-40B4-BE49-F238E27FC236}">
                <a16:creationId xmlns:a16="http://schemas.microsoft.com/office/drawing/2014/main" id="{BAEA6613-2CB1-4D2F-A0D1-C7A556DA438C}"/>
              </a:ext>
            </a:extLst>
          </p:cNvPr>
          <p:cNvSpPr txBox="1"/>
          <p:nvPr/>
        </p:nvSpPr>
        <p:spPr>
          <a:xfrm>
            <a:off x="3184634" y="3234690"/>
            <a:ext cx="2653458" cy="1040277"/>
          </a:xfrm>
          <a:prstGeom prst="rect">
            <a:avLst/>
          </a:prstGeom>
          <a:noFill/>
        </p:spPr>
        <p:txBody>
          <a:bodyPr wrap="square" lIns="71976" tIns="67493" rIns="71976" bIns="67493" rtlCol="0" anchor="ctr" anchorCtr="0">
            <a:noAutofit/>
          </a:bodyPr>
          <a:lstStyle/>
          <a:p>
            <a:pPr marL="0" marR="0" lvl="0" indent="0" algn="l" defTabSz="1217910" rtl="0" eaLnBrk="1" fontAlgn="base" latinLnBrk="0" hangingPunct="1">
              <a:lnSpc>
                <a:spcPts val="1400"/>
              </a:lnSpc>
              <a:spcBef>
                <a:spcPct val="0"/>
              </a:spcBef>
              <a:spcAft>
                <a:spcPts val="667"/>
              </a:spcAft>
              <a:buClr>
                <a:srgbClr val="FDBB30"/>
              </a:buClr>
              <a:buSzPct val="120000"/>
              <a:buFontTx/>
              <a:buNone/>
              <a:tabLst/>
              <a:defRPr/>
            </a:pPr>
            <a:r>
              <a:rPr kumimoji="0" lang="en-GB" sz="1400" b="1" i="1" u="none" strike="noStrike" kern="0" cap="none" spc="0" normalizeH="0" baseline="0" noProof="0" dirty="0">
                <a:ln>
                  <a:noFill/>
                </a:ln>
                <a:solidFill>
                  <a:srgbClr val="000000"/>
                </a:solidFill>
                <a:effectLst/>
                <a:uLnTx/>
                <a:uFillTx/>
                <a:latin typeface="Arial"/>
                <a:ea typeface="+mn-ea"/>
                <a:cs typeface="Arial" panose="020B0604020202020204" pitchFamily="34" charset="0"/>
              </a:rPr>
              <a:t>Inventory cost savings </a:t>
            </a:r>
            <a:r>
              <a:rPr kumimoji="0" lang="en-GB" sz="1200" b="0" i="1" u="none" strike="noStrike" kern="0" cap="none" spc="0" normalizeH="0" baseline="0" noProof="0" dirty="0">
                <a:ln>
                  <a:noFill/>
                </a:ln>
                <a:solidFill>
                  <a:srgbClr val="000000"/>
                </a:solidFill>
                <a:effectLst/>
                <a:uLnTx/>
                <a:uFillTx/>
                <a:latin typeface="Arial"/>
                <a:ea typeface="+mn-ea"/>
                <a:cs typeface="Arial" panose="020B0604020202020204" pitchFamily="34" charset="0"/>
              </a:rPr>
              <a:t>by insights based optimal product stocking</a:t>
            </a:r>
            <a:endParaRPr kumimoji="0" lang="en-GB" sz="1400" b="0" i="1" u="none" strike="noStrike" kern="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8" name="TextBox 7">
            <a:extLst>
              <a:ext uri="{FF2B5EF4-FFF2-40B4-BE49-F238E27FC236}">
                <a16:creationId xmlns:a16="http://schemas.microsoft.com/office/drawing/2014/main" id="{80CAA381-14E4-4771-A64E-F95A3EFB7F77}"/>
              </a:ext>
            </a:extLst>
          </p:cNvPr>
          <p:cNvSpPr txBox="1"/>
          <p:nvPr/>
        </p:nvSpPr>
        <p:spPr>
          <a:xfrm>
            <a:off x="3184634" y="5035088"/>
            <a:ext cx="2524815" cy="1041189"/>
          </a:xfrm>
          <a:prstGeom prst="rect">
            <a:avLst/>
          </a:prstGeom>
          <a:noFill/>
        </p:spPr>
        <p:txBody>
          <a:bodyPr wrap="square" lIns="71976" tIns="67493" rIns="71976" bIns="67493" rtlCol="0" anchor="ctr" anchorCtr="0">
            <a:noAutofit/>
          </a:bodyPr>
          <a:lstStyle/>
          <a:p>
            <a:pPr marL="0" marR="0" lvl="0" indent="0" algn="l" defTabSz="1217910" rtl="0" eaLnBrk="1" fontAlgn="base" latinLnBrk="0" hangingPunct="1">
              <a:lnSpc>
                <a:spcPts val="1400"/>
              </a:lnSpc>
              <a:spcBef>
                <a:spcPct val="0"/>
              </a:spcBef>
              <a:spcAft>
                <a:spcPts val="667"/>
              </a:spcAft>
              <a:buClr>
                <a:srgbClr val="FDBB30"/>
              </a:buClr>
              <a:buSzPct val="120000"/>
              <a:buFontTx/>
              <a:buNone/>
              <a:tabLst/>
              <a:defRPr/>
            </a:pPr>
            <a:r>
              <a:rPr kumimoji="0" lang="en-US" sz="1400" b="1" i="1" u="none" strike="noStrike" kern="0" cap="none" spc="0" normalizeH="0" baseline="0" noProof="0" dirty="0">
                <a:ln>
                  <a:noFill/>
                </a:ln>
                <a:solidFill>
                  <a:srgbClr val="000000"/>
                </a:solidFill>
                <a:effectLst/>
                <a:uLnTx/>
                <a:uFillTx/>
                <a:latin typeface="Arial"/>
                <a:ea typeface="+mn-ea"/>
                <a:cs typeface="Arial" panose="020B0604020202020204" pitchFamily="34" charset="0"/>
              </a:rPr>
              <a:t>Streamlined processes </a:t>
            </a:r>
            <a:r>
              <a:rPr kumimoji="0" lang="en-US" sz="1200" b="0" i="1" u="none" strike="noStrike" kern="0" cap="none" spc="0" normalizeH="0" baseline="0" noProof="0" dirty="0">
                <a:ln>
                  <a:noFill/>
                </a:ln>
                <a:solidFill>
                  <a:srgbClr val="000000"/>
                </a:solidFill>
                <a:effectLst/>
                <a:uLnTx/>
                <a:uFillTx/>
                <a:latin typeface="Arial"/>
                <a:ea typeface="+mn-ea"/>
                <a:cs typeface="Arial" panose="020B0604020202020204" pitchFamily="34" charset="0"/>
              </a:rPr>
              <a:t>as the tool will act as a stepping stone to space planning and planograms</a:t>
            </a:r>
            <a:endParaRPr kumimoji="0" lang="en-US" sz="1400" b="0" i="1" u="none" strike="noStrike" kern="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9" name="TextBox 8">
            <a:extLst>
              <a:ext uri="{FF2B5EF4-FFF2-40B4-BE49-F238E27FC236}">
                <a16:creationId xmlns:a16="http://schemas.microsoft.com/office/drawing/2014/main" id="{5A4216F0-A54E-44CF-8F77-29C479363ACA}"/>
              </a:ext>
            </a:extLst>
          </p:cNvPr>
          <p:cNvSpPr txBox="1"/>
          <p:nvPr/>
        </p:nvSpPr>
        <p:spPr>
          <a:xfrm>
            <a:off x="8753600" y="1410277"/>
            <a:ext cx="2444283" cy="1260000"/>
          </a:xfrm>
          <a:prstGeom prst="rect">
            <a:avLst/>
          </a:prstGeom>
          <a:noFill/>
        </p:spPr>
        <p:txBody>
          <a:bodyPr wrap="square" lIns="71976" tIns="67493" rIns="71976" bIns="67493" rtlCol="0" anchor="ctr" anchorCtr="0">
            <a:noAutofit/>
          </a:bodyPr>
          <a:lstStyle/>
          <a:p>
            <a:pPr marL="0" marR="0" lvl="0" indent="0" algn="l" defTabSz="1217910" rtl="0" eaLnBrk="1" fontAlgn="base" latinLnBrk="0" hangingPunct="1">
              <a:lnSpc>
                <a:spcPts val="1400"/>
              </a:lnSpc>
              <a:spcBef>
                <a:spcPct val="0"/>
              </a:spcBef>
              <a:spcAft>
                <a:spcPts val="667"/>
              </a:spcAft>
              <a:buClr>
                <a:srgbClr val="FDBB30"/>
              </a:buClr>
              <a:buSzPct val="120000"/>
              <a:buFontTx/>
              <a:buNone/>
              <a:tabLst/>
              <a:defRPr/>
            </a:pPr>
            <a:r>
              <a:rPr kumimoji="0" lang="en-GB" sz="1400" b="1" i="1" u="none" strike="noStrike" kern="0" cap="none" spc="0" normalizeH="0" baseline="0" noProof="0" dirty="0">
                <a:ln>
                  <a:noFill/>
                </a:ln>
                <a:solidFill>
                  <a:srgbClr val="000000"/>
                </a:solidFill>
                <a:effectLst/>
                <a:uLnTx/>
                <a:uFillTx/>
                <a:latin typeface="Arial"/>
                <a:ea typeface="+mn-ea"/>
                <a:cs typeface="Arial" panose="020B0604020202020204" pitchFamily="34" charset="0"/>
              </a:rPr>
              <a:t>Localised assortment </a:t>
            </a:r>
            <a:r>
              <a:rPr kumimoji="0" lang="en-GB" sz="1200" b="0" i="1" u="none" strike="noStrike" kern="0" cap="none" spc="0" normalizeH="0" baseline="0" noProof="0" dirty="0">
                <a:ln>
                  <a:noFill/>
                </a:ln>
                <a:solidFill>
                  <a:srgbClr val="000000"/>
                </a:solidFill>
                <a:effectLst/>
                <a:uLnTx/>
                <a:uFillTx/>
                <a:latin typeface="Arial"/>
                <a:ea typeface="+mn-ea"/>
                <a:cs typeface="Arial" panose="020B0604020202020204" pitchFamily="34" charset="0"/>
              </a:rPr>
              <a:t>catering to the customer needs and behavioural patterns across regions </a:t>
            </a:r>
            <a:endParaRPr kumimoji="0" lang="en-GB" sz="1400" b="0" i="1" u="none" strike="noStrike" kern="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0" name="TextBox 9">
            <a:extLst>
              <a:ext uri="{FF2B5EF4-FFF2-40B4-BE49-F238E27FC236}">
                <a16:creationId xmlns:a16="http://schemas.microsoft.com/office/drawing/2014/main" id="{94BC33E1-DE45-460C-A615-DF171CD4B9C8}"/>
              </a:ext>
            </a:extLst>
          </p:cNvPr>
          <p:cNvSpPr txBox="1"/>
          <p:nvPr/>
        </p:nvSpPr>
        <p:spPr>
          <a:xfrm>
            <a:off x="8754930" y="4790641"/>
            <a:ext cx="2442953" cy="1260000"/>
          </a:xfrm>
          <a:prstGeom prst="rect">
            <a:avLst/>
          </a:prstGeom>
          <a:noFill/>
        </p:spPr>
        <p:txBody>
          <a:bodyPr wrap="square" lIns="71976" tIns="67493" rIns="71976" bIns="67493" rtlCol="0" anchor="ctr" anchorCtr="0">
            <a:noAutofit/>
          </a:bodyPr>
          <a:lstStyle/>
          <a:p>
            <a:pPr marL="0" marR="0" lvl="0" indent="0" algn="l" defTabSz="1217910" rtl="0" eaLnBrk="1" fontAlgn="base" latinLnBrk="0" hangingPunct="1">
              <a:lnSpc>
                <a:spcPts val="1400"/>
              </a:lnSpc>
              <a:spcBef>
                <a:spcPct val="0"/>
              </a:spcBef>
              <a:spcAft>
                <a:spcPts val="667"/>
              </a:spcAft>
              <a:buClr>
                <a:srgbClr val="FDBB30"/>
              </a:buClr>
              <a:buSzPct val="120000"/>
              <a:buFontTx/>
              <a:buNone/>
              <a:tabLst/>
              <a:defRPr/>
            </a:pPr>
            <a:r>
              <a:rPr kumimoji="0" lang="en-GB" sz="1400" b="1" i="1" u="none" strike="noStrike" kern="0" cap="none" spc="0" normalizeH="0" baseline="0" noProof="0" dirty="0">
                <a:ln>
                  <a:noFill/>
                </a:ln>
                <a:solidFill>
                  <a:srgbClr val="000000"/>
                </a:solidFill>
                <a:effectLst/>
                <a:uLnTx/>
                <a:uFillTx/>
                <a:latin typeface="Arial"/>
                <a:ea typeface="+mn-ea"/>
                <a:cs typeface="Arial" panose="020B0604020202020204" pitchFamily="34" charset="0"/>
              </a:rPr>
              <a:t>Common decision making language </a:t>
            </a:r>
            <a:r>
              <a:rPr kumimoji="0" lang="en-GB" sz="1200" b="0" i="1" u="none" strike="noStrike" kern="0" cap="none" spc="0" normalizeH="0" baseline="0" noProof="0" dirty="0">
                <a:ln>
                  <a:noFill/>
                </a:ln>
                <a:solidFill>
                  <a:srgbClr val="000000"/>
                </a:solidFill>
                <a:effectLst/>
                <a:uLnTx/>
                <a:uFillTx/>
                <a:latin typeface="Arial"/>
                <a:ea typeface="+mn-ea"/>
                <a:cs typeface="Arial" panose="020B0604020202020204" pitchFamily="34" charset="0"/>
              </a:rPr>
              <a:t>of assortment planning driven by  ML/AI backed data intelligence </a:t>
            </a:r>
            <a:endParaRPr kumimoji="0" lang="en-GB" sz="1400" b="0" i="1" u="none" strike="noStrike" kern="0" cap="none" spc="0" normalizeH="0" baseline="0" noProof="0" dirty="0">
              <a:ln>
                <a:noFill/>
              </a:ln>
              <a:solidFill>
                <a:srgbClr val="000000"/>
              </a:solidFill>
              <a:effectLst/>
              <a:uLnTx/>
              <a:uFillTx/>
              <a:latin typeface="Arial"/>
              <a:ea typeface="+mn-ea"/>
              <a:cs typeface="Arial" panose="020B0604020202020204" pitchFamily="34" charset="0"/>
            </a:endParaRPr>
          </a:p>
        </p:txBody>
      </p:sp>
      <p:pic>
        <p:nvPicPr>
          <p:cNvPr id="11" name="Picture 4" descr="Image result for substitutability images">
            <a:extLst>
              <a:ext uri="{FF2B5EF4-FFF2-40B4-BE49-F238E27FC236}">
                <a16:creationId xmlns:a16="http://schemas.microsoft.com/office/drawing/2014/main" id="{92CBE999-E35A-4554-9656-41CF57AD895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r="2304"/>
          <a:stretch/>
        </p:blipFill>
        <p:spPr bwMode="auto">
          <a:xfrm>
            <a:off x="6616240" y="1551069"/>
            <a:ext cx="1735879" cy="9784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18F7D6D-9837-4F1C-B29D-15C3EADD7B42}"/>
              </a:ext>
            </a:extLst>
          </p:cNvPr>
          <p:cNvPicPr>
            <a:picLocks noChangeAspect="1"/>
          </p:cNvPicPr>
          <p:nvPr/>
        </p:nvPicPr>
        <p:blipFill rotWithShape="1">
          <a:blip r:embed="rId4">
            <a:extLst>
              <a:ext uri="{28A0092B-C50C-407E-A947-70E740481C1C}">
                <a14:useLocalDpi xmlns:a14="http://schemas.microsoft.com/office/drawing/2010/main" val="0"/>
              </a:ext>
            </a:extLst>
          </a:blip>
          <a:srcRect b="11611"/>
          <a:stretch/>
        </p:blipFill>
        <p:spPr>
          <a:xfrm>
            <a:off x="1105379" y="3285289"/>
            <a:ext cx="1698688" cy="1011973"/>
          </a:xfrm>
          <a:prstGeom prst="rect">
            <a:avLst/>
          </a:prstGeom>
        </p:spPr>
      </p:pic>
      <p:pic>
        <p:nvPicPr>
          <p:cNvPr id="13" name="Picture 12">
            <a:extLst>
              <a:ext uri="{FF2B5EF4-FFF2-40B4-BE49-F238E27FC236}">
                <a16:creationId xmlns:a16="http://schemas.microsoft.com/office/drawing/2014/main" id="{167B1AA6-2A2A-4784-A601-79701E8D03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3223" y="5023416"/>
            <a:ext cx="1689388" cy="1002725"/>
          </a:xfrm>
          <a:prstGeom prst="rect">
            <a:avLst/>
          </a:prstGeom>
        </p:spPr>
      </p:pic>
      <p:pic>
        <p:nvPicPr>
          <p:cNvPr id="14" name="Picture 2" descr="Image result for machine learning intelligence images">
            <a:extLst>
              <a:ext uri="{FF2B5EF4-FFF2-40B4-BE49-F238E27FC236}">
                <a16:creationId xmlns:a16="http://schemas.microsoft.com/office/drawing/2014/main" id="{04D74146-D6EE-4117-B1E1-104F02C2FF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6240" y="5017110"/>
            <a:ext cx="1735879" cy="9759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E502377-EF85-4173-AE84-993DAD702B7E}"/>
              </a:ext>
            </a:extLst>
          </p:cNvPr>
          <p:cNvPicPr>
            <a:picLocks noChangeAspect="1"/>
          </p:cNvPicPr>
          <p:nvPr/>
        </p:nvPicPr>
        <p:blipFill>
          <a:blip r:embed="rId7"/>
          <a:stretch>
            <a:fillRect/>
          </a:stretch>
        </p:blipFill>
        <p:spPr>
          <a:xfrm>
            <a:off x="6616376" y="3299817"/>
            <a:ext cx="1736465" cy="1057049"/>
          </a:xfrm>
          <a:prstGeom prst="rect">
            <a:avLst/>
          </a:prstGeom>
        </p:spPr>
      </p:pic>
      <p:sp>
        <p:nvSpPr>
          <p:cNvPr id="3" name="Rectangle: Rounded Corners 2">
            <a:extLst>
              <a:ext uri="{FF2B5EF4-FFF2-40B4-BE49-F238E27FC236}">
                <a16:creationId xmlns:a16="http://schemas.microsoft.com/office/drawing/2014/main" id="{C62FD704-9DC2-4641-8EED-1CD407C20133}"/>
              </a:ext>
            </a:extLst>
          </p:cNvPr>
          <p:cNvSpPr/>
          <p:nvPr/>
        </p:nvSpPr>
        <p:spPr>
          <a:xfrm>
            <a:off x="984738" y="1350501"/>
            <a:ext cx="4853354" cy="1429786"/>
          </a:xfrm>
          <a:prstGeom prst="roundRect">
            <a:avLst/>
          </a:prstGeom>
          <a:noFill/>
          <a:ln>
            <a:solidFill>
              <a:srgbClr val="A89E8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Arial"/>
              <a:ea typeface="+mn-ea"/>
              <a:cs typeface="+mn-cs"/>
            </a:endParaRPr>
          </a:p>
        </p:txBody>
      </p:sp>
      <p:sp>
        <p:nvSpPr>
          <p:cNvPr id="18" name="Rectangle: Rounded Corners 17">
            <a:extLst>
              <a:ext uri="{FF2B5EF4-FFF2-40B4-BE49-F238E27FC236}">
                <a16:creationId xmlns:a16="http://schemas.microsoft.com/office/drawing/2014/main" id="{79599C4C-11EE-46D0-8126-FB413FB97661}"/>
              </a:ext>
            </a:extLst>
          </p:cNvPr>
          <p:cNvSpPr/>
          <p:nvPr/>
        </p:nvSpPr>
        <p:spPr>
          <a:xfrm>
            <a:off x="984738" y="3113448"/>
            <a:ext cx="4853354" cy="1429786"/>
          </a:xfrm>
          <a:prstGeom prst="roundRect">
            <a:avLst/>
          </a:prstGeom>
          <a:noFill/>
          <a:ln>
            <a:solidFill>
              <a:srgbClr val="A89E8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Arial"/>
              <a:ea typeface="+mn-ea"/>
              <a:cs typeface="+mn-cs"/>
            </a:endParaRPr>
          </a:p>
        </p:txBody>
      </p:sp>
      <p:sp>
        <p:nvSpPr>
          <p:cNvPr id="19" name="Rectangle: Rounded Corners 18">
            <a:extLst>
              <a:ext uri="{FF2B5EF4-FFF2-40B4-BE49-F238E27FC236}">
                <a16:creationId xmlns:a16="http://schemas.microsoft.com/office/drawing/2014/main" id="{ED153183-9597-4B5F-963A-4FE8AAB6E458}"/>
              </a:ext>
            </a:extLst>
          </p:cNvPr>
          <p:cNvSpPr/>
          <p:nvPr/>
        </p:nvSpPr>
        <p:spPr>
          <a:xfrm>
            <a:off x="984738" y="4876395"/>
            <a:ext cx="4853354" cy="1429786"/>
          </a:xfrm>
          <a:prstGeom prst="roundRect">
            <a:avLst/>
          </a:prstGeom>
          <a:noFill/>
          <a:ln>
            <a:solidFill>
              <a:srgbClr val="A89E8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Arial"/>
              <a:ea typeface="+mn-ea"/>
              <a:cs typeface="+mn-cs"/>
            </a:endParaRPr>
          </a:p>
        </p:txBody>
      </p:sp>
      <p:sp>
        <p:nvSpPr>
          <p:cNvPr id="20" name="Rectangle: Rounded Corners 19">
            <a:extLst>
              <a:ext uri="{FF2B5EF4-FFF2-40B4-BE49-F238E27FC236}">
                <a16:creationId xmlns:a16="http://schemas.microsoft.com/office/drawing/2014/main" id="{923B4167-1614-47DE-930D-B2BC2315DAD6}"/>
              </a:ext>
            </a:extLst>
          </p:cNvPr>
          <p:cNvSpPr/>
          <p:nvPr/>
        </p:nvSpPr>
        <p:spPr>
          <a:xfrm>
            <a:off x="6476304" y="1350501"/>
            <a:ext cx="4853354" cy="1429786"/>
          </a:xfrm>
          <a:prstGeom prst="roundRect">
            <a:avLst/>
          </a:prstGeom>
          <a:noFill/>
          <a:ln>
            <a:solidFill>
              <a:srgbClr val="A89E8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Arial"/>
              <a:ea typeface="+mn-ea"/>
              <a:cs typeface="+mn-cs"/>
            </a:endParaRPr>
          </a:p>
        </p:txBody>
      </p:sp>
      <p:sp>
        <p:nvSpPr>
          <p:cNvPr id="21" name="Rectangle: Rounded Corners 20">
            <a:extLst>
              <a:ext uri="{FF2B5EF4-FFF2-40B4-BE49-F238E27FC236}">
                <a16:creationId xmlns:a16="http://schemas.microsoft.com/office/drawing/2014/main" id="{2F69A7F3-05CB-4B43-B87D-5E21AA857264}"/>
              </a:ext>
            </a:extLst>
          </p:cNvPr>
          <p:cNvSpPr/>
          <p:nvPr/>
        </p:nvSpPr>
        <p:spPr>
          <a:xfrm>
            <a:off x="6476304" y="3146389"/>
            <a:ext cx="4853354" cy="1429786"/>
          </a:xfrm>
          <a:prstGeom prst="roundRect">
            <a:avLst/>
          </a:prstGeom>
          <a:noFill/>
          <a:ln>
            <a:solidFill>
              <a:srgbClr val="A89E8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Arial"/>
              <a:ea typeface="+mn-ea"/>
              <a:cs typeface="+mn-cs"/>
            </a:endParaRPr>
          </a:p>
        </p:txBody>
      </p:sp>
      <p:sp>
        <p:nvSpPr>
          <p:cNvPr id="22" name="Rectangle: Rounded Corners 21">
            <a:extLst>
              <a:ext uri="{FF2B5EF4-FFF2-40B4-BE49-F238E27FC236}">
                <a16:creationId xmlns:a16="http://schemas.microsoft.com/office/drawing/2014/main" id="{0C271B92-99E0-49F7-BB00-94FE6295F05F}"/>
              </a:ext>
            </a:extLst>
          </p:cNvPr>
          <p:cNvSpPr/>
          <p:nvPr/>
        </p:nvSpPr>
        <p:spPr>
          <a:xfrm>
            <a:off x="6476304" y="4876395"/>
            <a:ext cx="4853354" cy="1429786"/>
          </a:xfrm>
          <a:prstGeom prst="roundRect">
            <a:avLst/>
          </a:prstGeom>
          <a:noFill/>
          <a:ln>
            <a:solidFill>
              <a:srgbClr val="A89E8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19554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7B70-7203-4636-A2B9-BA399AD46E9B}"/>
              </a:ext>
            </a:extLst>
          </p:cNvPr>
          <p:cNvSpPr>
            <a:spLocks noGrp="1"/>
          </p:cNvSpPr>
          <p:nvPr>
            <p:ph type="title"/>
          </p:nvPr>
        </p:nvSpPr>
        <p:spPr>
          <a:xfrm>
            <a:off x="609600" y="241222"/>
            <a:ext cx="10972800" cy="1025921"/>
          </a:xfrm>
        </p:spPr>
        <p:txBody>
          <a:bodyPr/>
          <a:lstStyle/>
          <a:p>
            <a:r>
              <a:rPr lang="en-US" dirty="0"/>
              <a:t>Assortment Optimization aims at maximizing category sales and reach by optimal usage of the space available</a:t>
            </a:r>
            <a:endParaRPr lang="en-IN" dirty="0"/>
          </a:p>
        </p:txBody>
      </p:sp>
      <p:sp>
        <p:nvSpPr>
          <p:cNvPr id="8" name="TextBox 7">
            <a:extLst>
              <a:ext uri="{FF2B5EF4-FFF2-40B4-BE49-F238E27FC236}">
                <a16:creationId xmlns:a16="http://schemas.microsoft.com/office/drawing/2014/main" id="{3E0F4024-11A2-4402-8A99-D0404D40A446}"/>
              </a:ext>
            </a:extLst>
          </p:cNvPr>
          <p:cNvSpPr txBox="1"/>
          <p:nvPr/>
        </p:nvSpPr>
        <p:spPr>
          <a:xfrm>
            <a:off x="7241904" y="2057261"/>
            <a:ext cx="4344000" cy="461665"/>
          </a:xfrm>
          <a:prstGeom prst="rect">
            <a:avLst/>
          </a:prstGeom>
          <a:noFill/>
        </p:spPr>
        <p:txBody>
          <a:bodyPr wrap="square" rtlCol="0">
            <a:spAutoFit/>
          </a:bodyPr>
          <a:lstStyle/>
          <a:p>
            <a:pPr marL="228594" marR="0" lvl="0" indent="-228594" algn="l" defTabSz="91344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Outcome: Better Assortments meet customer needs and expectations</a:t>
            </a:r>
          </a:p>
        </p:txBody>
      </p:sp>
      <p:sp>
        <p:nvSpPr>
          <p:cNvPr id="9" name="TextBox 8">
            <a:extLst>
              <a:ext uri="{FF2B5EF4-FFF2-40B4-BE49-F238E27FC236}">
                <a16:creationId xmlns:a16="http://schemas.microsoft.com/office/drawing/2014/main" id="{2323F23E-7C52-4146-B3CF-AE73F119C387}"/>
              </a:ext>
            </a:extLst>
          </p:cNvPr>
          <p:cNvSpPr txBox="1"/>
          <p:nvPr/>
        </p:nvSpPr>
        <p:spPr>
          <a:xfrm>
            <a:off x="7241904" y="2876517"/>
            <a:ext cx="4344000" cy="646331"/>
          </a:xfrm>
          <a:prstGeom prst="rect">
            <a:avLst/>
          </a:prstGeom>
          <a:noFill/>
        </p:spPr>
        <p:txBody>
          <a:bodyPr wrap="square" rtlCol="0">
            <a:spAutoFit/>
          </a:bodyPr>
          <a:lstStyle/>
          <a:p>
            <a:pPr marL="228594" marR="0" lvl="0" indent="-228594" algn="l" defTabSz="91344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Buyers and category managers follow a standardized approach to analyze categories and make assortment decisions</a:t>
            </a:r>
          </a:p>
        </p:txBody>
      </p:sp>
      <p:sp>
        <p:nvSpPr>
          <p:cNvPr id="10" name="TextBox 9">
            <a:extLst>
              <a:ext uri="{FF2B5EF4-FFF2-40B4-BE49-F238E27FC236}">
                <a16:creationId xmlns:a16="http://schemas.microsoft.com/office/drawing/2014/main" id="{AC67EBC2-1390-43F8-AD37-14DE0C2078AE}"/>
              </a:ext>
            </a:extLst>
          </p:cNvPr>
          <p:cNvSpPr txBox="1"/>
          <p:nvPr/>
        </p:nvSpPr>
        <p:spPr>
          <a:xfrm>
            <a:off x="7269932" y="3880437"/>
            <a:ext cx="4344000" cy="461665"/>
          </a:xfrm>
          <a:prstGeom prst="rect">
            <a:avLst/>
          </a:prstGeom>
          <a:noFill/>
        </p:spPr>
        <p:txBody>
          <a:bodyPr wrap="square" rtlCol="0">
            <a:spAutoFit/>
          </a:bodyPr>
          <a:lstStyle/>
          <a:p>
            <a:pPr marL="228594" marR="0" lvl="0" indent="-228594" algn="l" defTabSz="91344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Decisions can be made efficiently and data is accessed easily </a:t>
            </a:r>
          </a:p>
        </p:txBody>
      </p:sp>
      <p:sp>
        <p:nvSpPr>
          <p:cNvPr id="11" name="Text Placeholder 4">
            <a:extLst>
              <a:ext uri="{FF2B5EF4-FFF2-40B4-BE49-F238E27FC236}">
                <a16:creationId xmlns:a16="http://schemas.microsoft.com/office/drawing/2014/main" id="{7ACD1DAB-1F89-4970-935F-082244D7D0FA}"/>
              </a:ext>
            </a:extLst>
          </p:cNvPr>
          <p:cNvSpPr txBox="1">
            <a:spLocks/>
          </p:cNvSpPr>
          <p:nvPr/>
        </p:nvSpPr>
        <p:spPr>
          <a:xfrm>
            <a:off x="1828872" y="5206305"/>
            <a:ext cx="4040965" cy="650067"/>
          </a:xfrm>
          <a:prstGeom prst="rect">
            <a:avLst/>
          </a:prstGeom>
        </p:spPr>
        <p:txBody>
          <a:bodyPr anchor="ctr"/>
          <a:lstStyle>
            <a:lvl1pPr marL="365742" indent="-365742" algn="l" rtl="0" fontAlgn="base">
              <a:spcBef>
                <a:spcPct val="0"/>
              </a:spcBef>
              <a:spcAft>
                <a:spcPct val="0"/>
              </a:spcAft>
              <a:buClr>
                <a:schemeClr val="accent1"/>
              </a:buClr>
              <a:buSzPct val="120000"/>
              <a:buFont typeface="Times" pitchFamily="18" charset="0"/>
              <a:buChar char="•"/>
              <a:defRPr sz="16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1pPr>
            <a:lvl2pPr marL="609570" indent="-365742" algn="l" rtl="0" fontAlgn="base">
              <a:spcBef>
                <a:spcPct val="0"/>
              </a:spcBef>
              <a:spcAft>
                <a:spcPct val="0"/>
              </a:spcAft>
              <a:buClr>
                <a:schemeClr val="accent1"/>
              </a:buClr>
              <a:buChar char="–"/>
              <a:defRPr sz="14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2pPr>
            <a:lvl3pPr marL="975312" indent="-365742" algn="l" rtl="0" fontAlgn="base">
              <a:spcBef>
                <a:spcPct val="0"/>
              </a:spcBef>
              <a:spcAft>
                <a:spcPct val="0"/>
              </a:spcAft>
              <a:buClr>
                <a:schemeClr val="accent1"/>
              </a:buClr>
              <a:buFont typeface="Times" pitchFamily="18" charset="0"/>
              <a:buChar char="•"/>
              <a:defRPr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3pPr>
            <a:lvl4pPr marL="1341053" indent="-365742" algn="l" rtl="0" fontAlgn="base">
              <a:spcBef>
                <a:spcPct val="0"/>
              </a:spcBef>
              <a:spcAft>
                <a:spcPct val="0"/>
              </a:spcAft>
              <a:buClr>
                <a:schemeClr val="accent1"/>
              </a:buClr>
              <a:buFont typeface="Estrangelo Edessa" panose="03080600000000000000" pitchFamily="66" charset="0"/>
              <a:buChar char="›"/>
              <a:defRPr sz="10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4pPr>
            <a:lvl5pPr marL="1706795" indent="-365742" algn="l" rtl="0" fontAlgn="base">
              <a:spcBef>
                <a:spcPct val="0"/>
              </a:spcBef>
              <a:spcAft>
                <a:spcPct val="0"/>
              </a:spcAft>
              <a:buClr>
                <a:schemeClr val="accent1"/>
              </a:buClr>
              <a:buChar char="»"/>
              <a:defRPr sz="9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5pPr>
            <a:lvl6pPr marL="2743063" indent="-298437" algn="l" rtl="0" fontAlgn="base">
              <a:spcBef>
                <a:spcPct val="0"/>
              </a:spcBef>
              <a:spcAft>
                <a:spcPct val="0"/>
              </a:spcAft>
              <a:buChar char="»"/>
              <a:defRPr sz="2667">
                <a:solidFill>
                  <a:schemeClr val="tx1"/>
                </a:solidFill>
                <a:latin typeface="+mn-lt"/>
              </a:defRPr>
            </a:lvl6pPr>
            <a:lvl7pPr marL="3352632" indent="-298437" algn="l" rtl="0" fontAlgn="base">
              <a:spcBef>
                <a:spcPct val="0"/>
              </a:spcBef>
              <a:spcAft>
                <a:spcPct val="0"/>
              </a:spcAft>
              <a:buChar char="»"/>
              <a:defRPr sz="2667">
                <a:solidFill>
                  <a:schemeClr val="tx1"/>
                </a:solidFill>
                <a:latin typeface="+mn-lt"/>
              </a:defRPr>
            </a:lvl7pPr>
            <a:lvl8pPr marL="3962202" indent="-298437" algn="l" rtl="0" fontAlgn="base">
              <a:spcBef>
                <a:spcPct val="0"/>
              </a:spcBef>
              <a:spcAft>
                <a:spcPct val="0"/>
              </a:spcAft>
              <a:buChar char="»"/>
              <a:defRPr sz="2667">
                <a:solidFill>
                  <a:schemeClr val="tx1"/>
                </a:solidFill>
                <a:latin typeface="+mn-lt"/>
              </a:defRPr>
            </a:lvl8pPr>
            <a:lvl9pPr marL="4571771" indent="-298437" algn="l" rtl="0" fontAlgn="base">
              <a:spcBef>
                <a:spcPct val="0"/>
              </a:spcBef>
              <a:spcAft>
                <a:spcPct val="0"/>
              </a:spcAft>
              <a:buChar char="»"/>
              <a:defRPr sz="2667">
                <a:solidFill>
                  <a:schemeClr val="tx1"/>
                </a:solidFill>
                <a:latin typeface="+mn-lt"/>
              </a:defRPr>
            </a:lvl9pPr>
          </a:lstStyle>
          <a:p>
            <a:pPr marL="0" marR="0" lvl="0" indent="0" algn="l" defTabSz="913448" rtl="0" eaLnBrk="1" fontAlgn="base" latinLnBrk="0" hangingPunct="1">
              <a:lnSpc>
                <a:spcPct val="100000"/>
              </a:lnSpc>
              <a:spcBef>
                <a:spcPct val="0"/>
              </a:spcBef>
              <a:spcAft>
                <a:spcPct val="0"/>
              </a:spcAft>
              <a:buClr>
                <a:srgbClr val="1A75CF"/>
              </a:buClr>
              <a:buSzPct val="120000"/>
              <a:buFont typeface="Times" pitchFamily="18" charset="0"/>
              <a:buNone/>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The team is missing a standardized assortment process to gather data and make informed decisions quickly</a:t>
            </a:r>
          </a:p>
        </p:txBody>
      </p:sp>
      <p:sp>
        <p:nvSpPr>
          <p:cNvPr id="12" name="Text Placeholder 4">
            <a:extLst>
              <a:ext uri="{FF2B5EF4-FFF2-40B4-BE49-F238E27FC236}">
                <a16:creationId xmlns:a16="http://schemas.microsoft.com/office/drawing/2014/main" id="{177E4B4F-99E1-4DF8-AAAC-20C22E912E95}"/>
              </a:ext>
            </a:extLst>
          </p:cNvPr>
          <p:cNvSpPr txBox="1">
            <a:spLocks/>
          </p:cNvSpPr>
          <p:nvPr/>
        </p:nvSpPr>
        <p:spPr>
          <a:xfrm>
            <a:off x="7583136" y="5261759"/>
            <a:ext cx="3556000" cy="583908"/>
          </a:xfrm>
          <a:prstGeom prst="rect">
            <a:avLst/>
          </a:prstGeom>
        </p:spPr>
        <p:txBody>
          <a:bodyPr anchor="ctr"/>
          <a:lstStyle>
            <a:lvl1pPr marL="365742" indent="-365742" algn="l" rtl="0" fontAlgn="base">
              <a:spcBef>
                <a:spcPct val="0"/>
              </a:spcBef>
              <a:spcAft>
                <a:spcPct val="0"/>
              </a:spcAft>
              <a:buClr>
                <a:schemeClr val="accent1"/>
              </a:buClr>
              <a:buSzPct val="120000"/>
              <a:buFont typeface="Times" pitchFamily="18" charset="0"/>
              <a:buChar char="•"/>
              <a:defRPr sz="16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1pPr>
            <a:lvl2pPr marL="609570" indent="-365742" algn="l" rtl="0" fontAlgn="base">
              <a:spcBef>
                <a:spcPct val="0"/>
              </a:spcBef>
              <a:spcAft>
                <a:spcPct val="0"/>
              </a:spcAft>
              <a:buClr>
                <a:schemeClr val="accent1"/>
              </a:buClr>
              <a:buChar char="–"/>
              <a:defRPr sz="14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2pPr>
            <a:lvl3pPr marL="975312" indent="-365742" algn="l" rtl="0" fontAlgn="base">
              <a:spcBef>
                <a:spcPct val="0"/>
              </a:spcBef>
              <a:spcAft>
                <a:spcPct val="0"/>
              </a:spcAft>
              <a:buClr>
                <a:schemeClr val="accent1"/>
              </a:buClr>
              <a:buFont typeface="Times" pitchFamily="18" charset="0"/>
              <a:buChar char="•"/>
              <a:defRPr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3pPr>
            <a:lvl4pPr marL="1341053" indent="-365742" algn="l" rtl="0" fontAlgn="base">
              <a:spcBef>
                <a:spcPct val="0"/>
              </a:spcBef>
              <a:spcAft>
                <a:spcPct val="0"/>
              </a:spcAft>
              <a:buClr>
                <a:schemeClr val="accent1"/>
              </a:buClr>
              <a:buFont typeface="Estrangelo Edessa" panose="03080600000000000000" pitchFamily="66" charset="0"/>
              <a:buChar char="›"/>
              <a:defRPr sz="10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4pPr>
            <a:lvl5pPr marL="1706795" indent="-365742" algn="l" rtl="0" fontAlgn="base">
              <a:spcBef>
                <a:spcPct val="0"/>
              </a:spcBef>
              <a:spcAft>
                <a:spcPct val="0"/>
              </a:spcAft>
              <a:buClr>
                <a:schemeClr val="accent1"/>
              </a:buClr>
              <a:buChar char="»"/>
              <a:defRPr sz="9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defRPr>
            </a:lvl5pPr>
            <a:lvl6pPr marL="2743063" indent="-298437" algn="l" rtl="0" fontAlgn="base">
              <a:spcBef>
                <a:spcPct val="0"/>
              </a:spcBef>
              <a:spcAft>
                <a:spcPct val="0"/>
              </a:spcAft>
              <a:buChar char="»"/>
              <a:defRPr sz="2667">
                <a:solidFill>
                  <a:schemeClr val="tx1"/>
                </a:solidFill>
                <a:latin typeface="+mn-lt"/>
              </a:defRPr>
            </a:lvl6pPr>
            <a:lvl7pPr marL="3352632" indent="-298437" algn="l" rtl="0" fontAlgn="base">
              <a:spcBef>
                <a:spcPct val="0"/>
              </a:spcBef>
              <a:spcAft>
                <a:spcPct val="0"/>
              </a:spcAft>
              <a:buChar char="»"/>
              <a:defRPr sz="2667">
                <a:solidFill>
                  <a:schemeClr val="tx1"/>
                </a:solidFill>
                <a:latin typeface="+mn-lt"/>
              </a:defRPr>
            </a:lvl7pPr>
            <a:lvl8pPr marL="3962202" indent="-298437" algn="l" rtl="0" fontAlgn="base">
              <a:spcBef>
                <a:spcPct val="0"/>
              </a:spcBef>
              <a:spcAft>
                <a:spcPct val="0"/>
              </a:spcAft>
              <a:buChar char="»"/>
              <a:defRPr sz="2667">
                <a:solidFill>
                  <a:schemeClr val="tx1"/>
                </a:solidFill>
                <a:latin typeface="+mn-lt"/>
              </a:defRPr>
            </a:lvl8pPr>
            <a:lvl9pPr marL="4571771" indent="-298437" algn="l" rtl="0" fontAlgn="base">
              <a:spcBef>
                <a:spcPct val="0"/>
              </a:spcBef>
              <a:spcAft>
                <a:spcPct val="0"/>
              </a:spcAft>
              <a:buChar char="»"/>
              <a:defRPr sz="2667">
                <a:solidFill>
                  <a:schemeClr val="tx1"/>
                </a:solidFill>
                <a:latin typeface="+mn-lt"/>
              </a:defRPr>
            </a:lvl9pPr>
          </a:lstStyle>
          <a:p>
            <a:pPr marL="0" marR="0" lvl="0" indent="0" algn="l" defTabSz="913448" rtl="0" eaLnBrk="1" fontAlgn="base" latinLnBrk="0" hangingPunct="1">
              <a:lnSpc>
                <a:spcPct val="100000"/>
              </a:lnSpc>
              <a:spcBef>
                <a:spcPct val="0"/>
              </a:spcBef>
              <a:spcAft>
                <a:spcPct val="0"/>
              </a:spcAft>
              <a:buClr>
                <a:srgbClr val="1A75CF"/>
              </a:buClr>
              <a:buSzPct val="120000"/>
              <a:buFont typeface="Times" pitchFamily="18" charset="0"/>
              <a:buNone/>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Factors/considerations in adding/ removing products from a store are unknown </a:t>
            </a:r>
          </a:p>
        </p:txBody>
      </p:sp>
      <p:grpSp>
        <p:nvGrpSpPr>
          <p:cNvPr id="13" name="Group 12">
            <a:extLst>
              <a:ext uri="{FF2B5EF4-FFF2-40B4-BE49-F238E27FC236}">
                <a16:creationId xmlns:a16="http://schemas.microsoft.com/office/drawing/2014/main" id="{D06917CD-7275-4906-B8FA-CA2C7EDBBAD1}"/>
              </a:ext>
            </a:extLst>
          </p:cNvPr>
          <p:cNvGrpSpPr/>
          <p:nvPr/>
        </p:nvGrpSpPr>
        <p:grpSpPr>
          <a:xfrm>
            <a:off x="729153" y="1436679"/>
            <a:ext cx="5295201" cy="475336"/>
            <a:chOff x="1366110" y="3186393"/>
            <a:chExt cx="1978062" cy="481958"/>
          </a:xfrm>
        </p:grpSpPr>
        <p:sp>
          <p:nvSpPr>
            <p:cNvPr id="14" name="Freeform 38">
              <a:extLst>
                <a:ext uri="{FF2B5EF4-FFF2-40B4-BE49-F238E27FC236}">
                  <a16:creationId xmlns:a16="http://schemas.microsoft.com/office/drawing/2014/main" id="{146B3E86-8BB9-4F1A-A387-7A79B7CA990C}"/>
                </a:ext>
              </a:extLst>
            </p:cNvPr>
            <p:cNvSpPr/>
            <p:nvPr/>
          </p:nvSpPr>
          <p:spPr>
            <a:xfrm>
              <a:off x="1366110" y="3186393"/>
              <a:ext cx="1978062" cy="481958"/>
            </a:xfrm>
            <a:prstGeom prst="homePlat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341" tIns="69320" rIns="697701" bIns="69320" numCol="1" spcCol="1270" anchor="ctr" anchorCtr="0">
              <a:noAutofit/>
            </a:bodyPr>
            <a:lstStyle/>
            <a:p>
              <a:pPr marL="0" marR="0" lvl="0" indent="0" algn="l" defTabSz="2310432" rtl="0" eaLnBrk="1" fontAlgn="auto" latinLnBrk="0" hangingPunct="1">
                <a:lnSpc>
                  <a:spcPct val="90000"/>
                </a:lnSpc>
                <a:spcBef>
                  <a:spcPct val="0"/>
                </a:spcBef>
                <a:spcAft>
                  <a:spcPct val="35000"/>
                </a:spcAft>
                <a:buClrTx/>
                <a:buSzTx/>
                <a:buFontTx/>
                <a:buNone/>
                <a:tabLst/>
                <a:defRPr/>
              </a:pPr>
              <a:endParaRPr kumimoji="0" lang="en-US" sz="5199" b="0" i="0" u="none" strike="noStrike" kern="1200" cap="none" spc="0" normalizeH="0" baseline="0" noProof="0">
                <a:ln>
                  <a:noFill/>
                </a:ln>
                <a:solidFill>
                  <a:prstClr val="white"/>
                </a:solidFill>
                <a:effectLst/>
                <a:uLnTx/>
                <a:uFillTx/>
                <a:latin typeface="Arial"/>
                <a:ea typeface="+mn-ea"/>
                <a:cs typeface="+mn-cs"/>
              </a:endParaRPr>
            </a:p>
          </p:txBody>
        </p:sp>
        <p:sp>
          <p:nvSpPr>
            <p:cNvPr id="15" name="TextBox 14">
              <a:extLst>
                <a:ext uri="{FF2B5EF4-FFF2-40B4-BE49-F238E27FC236}">
                  <a16:creationId xmlns:a16="http://schemas.microsoft.com/office/drawing/2014/main" id="{425F7E29-3204-42F5-BF2C-EE22325BCD22}"/>
                </a:ext>
              </a:extLst>
            </p:cNvPr>
            <p:cNvSpPr txBox="1"/>
            <p:nvPr/>
          </p:nvSpPr>
          <p:spPr>
            <a:xfrm>
              <a:off x="1419768" y="3206119"/>
              <a:ext cx="1798857" cy="343270"/>
            </a:xfrm>
            <a:prstGeom prst="homePlate">
              <a:avLst/>
            </a:prstGeom>
            <a:noFill/>
          </p:spPr>
          <p:txBody>
            <a:bodyPr wrap="square" rtlCol="0">
              <a:spAutoFit/>
            </a:bodyPr>
            <a:lstStyle/>
            <a:p>
              <a:pPr marL="0" marR="0" lvl="0" indent="0" algn="l" defTabSz="913448"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a:ea typeface="+mn-ea"/>
                  <a:cs typeface="+mn-cs"/>
                </a:rPr>
                <a:t>Current State</a:t>
              </a: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p:txBody>
        </p:sp>
      </p:grpSp>
      <p:grpSp>
        <p:nvGrpSpPr>
          <p:cNvPr id="16" name="Group 15">
            <a:extLst>
              <a:ext uri="{FF2B5EF4-FFF2-40B4-BE49-F238E27FC236}">
                <a16:creationId xmlns:a16="http://schemas.microsoft.com/office/drawing/2014/main" id="{F672BB64-DD43-48A0-89C1-8ED462C23269}"/>
              </a:ext>
            </a:extLst>
          </p:cNvPr>
          <p:cNvGrpSpPr/>
          <p:nvPr/>
        </p:nvGrpSpPr>
        <p:grpSpPr>
          <a:xfrm>
            <a:off x="6400801" y="1472113"/>
            <a:ext cx="5283200" cy="475337"/>
            <a:chOff x="1366110" y="3186393"/>
            <a:chExt cx="2022076" cy="481958"/>
          </a:xfrm>
        </p:grpSpPr>
        <p:sp>
          <p:nvSpPr>
            <p:cNvPr id="17" name="Freeform 38">
              <a:extLst>
                <a:ext uri="{FF2B5EF4-FFF2-40B4-BE49-F238E27FC236}">
                  <a16:creationId xmlns:a16="http://schemas.microsoft.com/office/drawing/2014/main" id="{295DC056-63BF-4C56-B38B-905BEEC1AA93}"/>
                </a:ext>
              </a:extLst>
            </p:cNvPr>
            <p:cNvSpPr/>
            <p:nvPr/>
          </p:nvSpPr>
          <p:spPr>
            <a:xfrm>
              <a:off x="1366110" y="3186393"/>
              <a:ext cx="1978062" cy="481958"/>
            </a:xfrm>
            <a:prstGeom prst="homePlat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341" tIns="69320" rIns="697701" bIns="69320" numCol="1" spcCol="1270" anchor="ctr" anchorCtr="0">
              <a:noAutofit/>
            </a:bodyPr>
            <a:lstStyle/>
            <a:p>
              <a:pPr marL="0" marR="0" lvl="0" indent="0" algn="l" defTabSz="2310432" rtl="0" eaLnBrk="1" fontAlgn="auto" latinLnBrk="0" hangingPunct="1">
                <a:lnSpc>
                  <a:spcPct val="90000"/>
                </a:lnSpc>
                <a:spcBef>
                  <a:spcPct val="0"/>
                </a:spcBef>
                <a:spcAft>
                  <a:spcPct val="35000"/>
                </a:spcAft>
                <a:buClrTx/>
                <a:buSzTx/>
                <a:buFontTx/>
                <a:buNone/>
                <a:tabLst/>
                <a:defRPr/>
              </a:pPr>
              <a:endParaRPr kumimoji="0" lang="en-US" sz="5199" b="0" i="0" u="none" strike="noStrike" kern="1200" cap="none" spc="0" normalizeH="0" baseline="0" noProof="0">
                <a:ln>
                  <a:noFill/>
                </a:ln>
                <a:solidFill>
                  <a:prstClr val="white"/>
                </a:solidFill>
                <a:effectLst/>
                <a:uLnTx/>
                <a:uFillTx/>
                <a:latin typeface="Arial"/>
                <a:ea typeface="+mn-ea"/>
                <a:cs typeface="+mn-cs"/>
              </a:endParaRPr>
            </a:p>
          </p:txBody>
        </p:sp>
        <p:sp>
          <p:nvSpPr>
            <p:cNvPr id="18" name="TextBox 17">
              <a:extLst>
                <a:ext uri="{FF2B5EF4-FFF2-40B4-BE49-F238E27FC236}">
                  <a16:creationId xmlns:a16="http://schemas.microsoft.com/office/drawing/2014/main" id="{D289C25B-DBCA-470E-95F7-E9B0B2DF0B54}"/>
                </a:ext>
              </a:extLst>
            </p:cNvPr>
            <p:cNvSpPr txBox="1"/>
            <p:nvPr/>
          </p:nvSpPr>
          <p:spPr>
            <a:xfrm>
              <a:off x="1381974" y="3219809"/>
              <a:ext cx="2006212" cy="343270"/>
            </a:xfrm>
            <a:prstGeom prst="homePlate">
              <a:avLst/>
            </a:prstGeom>
            <a:noFill/>
          </p:spPr>
          <p:txBody>
            <a:bodyPr wrap="square" rtlCol="0">
              <a:spAutoFit/>
            </a:bodyPr>
            <a:lstStyle/>
            <a:p>
              <a:pPr marL="0" marR="0" lvl="0" indent="0" algn="l" defTabSz="913448"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a:ea typeface="+mn-ea"/>
                  <a:cs typeface="+mn-cs"/>
                </a:rPr>
                <a:t>Future State</a:t>
              </a: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p:txBody>
        </p:sp>
      </p:grpSp>
      <p:grpSp>
        <p:nvGrpSpPr>
          <p:cNvPr id="4" name="Group 3">
            <a:extLst>
              <a:ext uri="{FF2B5EF4-FFF2-40B4-BE49-F238E27FC236}">
                <a16:creationId xmlns:a16="http://schemas.microsoft.com/office/drawing/2014/main" id="{77C3AB2F-9D67-4EB2-9AC2-8261AA86E0B7}"/>
              </a:ext>
            </a:extLst>
          </p:cNvPr>
          <p:cNvGrpSpPr/>
          <p:nvPr/>
        </p:nvGrpSpPr>
        <p:grpSpPr>
          <a:xfrm>
            <a:off x="810165" y="2016171"/>
            <a:ext cx="5193999" cy="2325931"/>
            <a:chOff x="609201" y="2016171"/>
            <a:chExt cx="5193999" cy="2325931"/>
          </a:xfrm>
        </p:grpSpPr>
        <p:sp>
          <p:nvSpPr>
            <p:cNvPr id="5" name="TextBox 4">
              <a:extLst>
                <a:ext uri="{FF2B5EF4-FFF2-40B4-BE49-F238E27FC236}">
                  <a16:creationId xmlns:a16="http://schemas.microsoft.com/office/drawing/2014/main" id="{EA20C623-8397-4153-8EBA-5F86D4347A12}"/>
                </a:ext>
              </a:extLst>
            </p:cNvPr>
            <p:cNvSpPr txBox="1"/>
            <p:nvPr/>
          </p:nvSpPr>
          <p:spPr>
            <a:xfrm>
              <a:off x="1457435" y="2869612"/>
              <a:ext cx="4345765" cy="276999"/>
            </a:xfrm>
            <a:prstGeom prst="rect">
              <a:avLst/>
            </a:prstGeom>
            <a:noFill/>
          </p:spPr>
          <p:txBody>
            <a:bodyPr wrap="square" rtlCol="0">
              <a:spAutoFit/>
            </a:bodyPr>
            <a:lstStyle/>
            <a:p>
              <a:pPr marL="228594" marR="0" lvl="0" indent="-228594" algn="l" defTabSz="91344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Myriad Pro"/>
                  <a:ea typeface="+mn-ea"/>
                  <a:cs typeface="+mn-cs"/>
                </a:rPr>
                <a:t>Buyers rely on heuristics to make changes in their category</a:t>
              </a:r>
            </a:p>
          </p:txBody>
        </p:sp>
        <p:sp>
          <p:nvSpPr>
            <p:cNvPr id="6" name="TextBox 5">
              <a:extLst>
                <a:ext uri="{FF2B5EF4-FFF2-40B4-BE49-F238E27FC236}">
                  <a16:creationId xmlns:a16="http://schemas.microsoft.com/office/drawing/2014/main" id="{44C96634-80D1-495C-9E23-1218310A2967}"/>
                </a:ext>
              </a:extLst>
            </p:cNvPr>
            <p:cNvSpPr txBox="1"/>
            <p:nvPr/>
          </p:nvSpPr>
          <p:spPr>
            <a:xfrm>
              <a:off x="1457435" y="3880437"/>
              <a:ext cx="4345765" cy="461665"/>
            </a:xfrm>
            <a:prstGeom prst="rect">
              <a:avLst/>
            </a:prstGeom>
            <a:noFill/>
          </p:spPr>
          <p:txBody>
            <a:bodyPr wrap="square" rtlCol="0">
              <a:spAutoFit/>
            </a:bodyPr>
            <a:lstStyle/>
            <a:p>
              <a:pPr marL="228594" marR="0" lvl="0" indent="-228594" algn="l" defTabSz="91344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Myriad Pro"/>
                  <a:ea typeface="+mn-ea"/>
                  <a:cs typeface="+mn-cs"/>
                </a:rPr>
                <a:t>Products performance measurement and implications of adding/removing certain products is an unknown</a:t>
              </a:r>
            </a:p>
          </p:txBody>
        </p:sp>
        <p:sp>
          <p:nvSpPr>
            <p:cNvPr id="7" name="TextBox 6">
              <a:extLst>
                <a:ext uri="{FF2B5EF4-FFF2-40B4-BE49-F238E27FC236}">
                  <a16:creationId xmlns:a16="http://schemas.microsoft.com/office/drawing/2014/main" id="{CC52309C-48A6-4453-A691-C77610F2518C}"/>
                </a:ext>
              </a:extLst>
            </p:cNvPr>
            <p:cNvSpPr txBox="1"/>
            <p:nvPr/>
          </p:nvSpPr>
          <p:spPr>
            <a:xfrm>
              <a:off x="1457435" y="2057261"/>
              <a:ext cx="4345765" cy="461665"/>
            </a:xfrm>
            <a:prstGeom prst="rect">
              <a:avLst/>
            </a:prstGeom>
            <a:noFill/>
          </p:spPr>
          <p:txBody>
            <a:bodyPr wrap="square" rtlCol="0">
              <a:spAutoFit/>
            </a:bodyPr>
            <a:lstStyle/>
            <a:p>
              <a:pPr marL="228594" marR="0" lvl="0" indent="-228594" algn="l" defTabSz="91344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Myriad Pro"/>
                  <a:ea typeface="+mn-ea"/>
                  <a:cs typeface="+mn-cs"/>
                </a:rPr>
                <a:t>The Assortment team has limited bandwidth to analyze data for assortment decisions</a:t>
              </a:r>
            </a:p>
          </p:txBody>
        </p:sp>
        <p:grpSp>
          <p:nvGrpSpPr>
            <p:cNvPr id="39" name="Group 38">
              <a:extLst>
                <a:ext uri="{FF2B5EF4-FFF2-40B4-BE49-F238E27FC236}">
                  <a16:creationId xmlns:a16="http://schemas.microsoft.com/office/drawing/2014/main" id="{65FD4490-AB0F-4F92-AE68-03B18CD688E7}"/>
                </a:ext>
              </a:extLst>
            </p:cNvPr>
            <p:cNvGrpSpPr/>
            <p:nvPr/>
          </p:nvGrpSpPr>
          <p:grpSpPr>
            <a:xfrm>
              <a:off x="609201" y="2888749"/>
              <a:ext cx="853440" cy="853440"/>
              <a:chOff x="457200" y="2087935"/>
              <a:chExt cx="640080" cy="640080"/>
            </a:xfrm>
          </p:grpSpPr>
          <p:sp>
            <p:nvSpPr>
              <p:cNvPr id="20" name="Freeform 23">
                <a:extLst>
                  <a:ext uri="{FF2B5EF4-FFF2-40B4-BE49-F238E27FC236}">
                    <a16:creationId xmlns:a16="http://schemas.microsoft.com/office/drawing/2014/main" id="{99B6AA55-8112-4EA8-ADC4-9480163C3F8D}"/>
                  </a:ext>
                </a:extLst>
              </p:cNvPr>
              <p:cNvSpPr>
                <a:spLocks/>
              </p:cNvSpPr>
              <p:nvPr/>
            </p:nvSpPr>
            <p:spPr bwMode="auto">
              <a:xfrm>
                <a:off x="457200" y="2087935"/>
                <a:ext cx="640080" cy="640080"/>
              </a:xfrm>
              <a:custGeom>
                <a:avLst/>
                <a:gdLst>
                  <a:gd name="T0" fmla="*/ 1611 w 3223"/>
                  <a:gd name="T1" fmla="*/ 0 h 3222"/>
                  <a:gd name="T2" fmla="*/ 1611 w 3223"/>
                  <a:gd name="T3" fmla="*/ 0 h 3222"/>
                  <a:gd name="T4" fmla="*/ 0 w 3223"/>
                  <a:gd name="T5" fmla="*/ 1611 h 3222"/>
                  <a:gd name="T6" fmla="*/ 1611 w 3223"/>
                  <a:gd name="T7" fmla="*/ 3222 h 3222"/>
                  <a:gd name="T8" fmla="*/ 3223 w 3223"/>
                  <a:gd name="T9" fmla="*/ 1611 h 3222"/>
                  <a:gd name="T10" fmla="*/ 1611 w 3223"/>
                  <a:gd name="T11" fmla="*/ 0 h 3222"/>
                </a:gdLst>
                <a:ahLst/>
                <a:cxnLst>
                  <a:cxn ang="0">
                    <a:pos x="T0" y="T1"/>
                  </a:cxn>
                  <a:cxn ang="0">
                    <a:pos x="T2" y="T3"/>
                  </a:cxn>
                  <a:cxn ang="0">
                    <a:pos x="T4" y="T5"/>
                  </a:cxn>
                  <a:cxn ang="0">
                    <a:pos x="T6" y="T7"/>
                  </a:cxn>
                  <a:cxn ang="0">
                    <a:pos x="T8" y="T9"/>
                  </a:cxn>
                  <a:cxn ang="0">
                    <a:pos x="T10" y="T11"/>
                  </a:cxn>
                </a:cxnLst>
                <a:rect l="0" t="0" r="r" b="b"/>
                <a:pathLst>
                  <a:path w="3223" h="3222">
                    <a:moveTo>
                      <a:pt x="1611" y="0"/>
                    </a:moveTo>
                    <a:lnTo>
                      <a:pt x="1611" y="0"/>
                    </a:lnTo>
                    <a:cubicBezTo>
                      <a:pt x="721" y="0"/>
                      <a:pt x="0" y="721"/>
                      <a:pt x="0" y="1611"/>
                    </a:cubicBezTo>
                    <a:cubicBezTo>
                      <a:pt x="0" y="2501"/>
                      <a:pt x="721" y="3222"/>
                      <a:pt x="1611" y="3222"/>
                    </a:cubicBezTo>
                    <a:cubicBezTo>
                      <a:pt x="2501" y="3222"/>
                      <a:pt x="3223" y="2501"/>
                      <a:pt x="3223" y="1611"/>
                    </a:cubicBezTo>
                    <a:cubicBezTo>
                      <a:pt x="3223" y="721"/>
                      <a:pt x="2501" y="0"/>
                      <a:pt x="1611" y="0"/>
                    </a:cubicBezTo>
                    <a:close/>
                  </a:path>
                </a:pathLst>
              </a:custGeom>
              <a:solidFill>
                <a:srgbClr val="F4732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21" name="Freeform 24">
                <a:extLst>
                  <a:ext uri="{FF2B5EF4-FFF2-40B4-BE49-F238E27FC236}">
                    <a16:creationId xmlns:a16="http://schemas.microsoft.com/office/drawing/2014/main" id="{87512998-DA6D-4B34-B094-B1FB00EABA8C}"/>
                  </a:ext>
                </a:extLst>
              </p:cNvPr>
              <p:cNvSpPr>
                <a:spLocks noEditPoints="1"/>
              </p:cNvSpPr>
              <p:nvPr/>
            </p:nvSpPr>
            <p:spPr bwMode="auto">
              <a:xfrm>
                <a:off x="547164" y="2230919"/>
                <a:ext cx="473526" cy="354113"/>
              </a:xfrm>
              <a:custGeom>
                <a:avLst/>
                <a:gdLst>
                  <a:gd name="T0" fmla="*/ 520 w 2385"/>
                  <a:gd name="T1" fmla="*/ 999 h 1782"/>
                  <a:gd name="T2" fmla="*/ 440 w 2385"/>
                  <a:gd name="T3" fmla="*/ 1058 h 1782"/>
                  <a:gd name="T4" fmla="*/ 323 w 2385"/>
                  <a:gd name="T5" fmla="*/ 932 h 1782"/>
                  <a:gd name="T6" fmla="*/ 126 w 2385"/>
                  <a:gd name="T7" fmla="*/ 577 h 1782"/>
                  <a:gd name="T8" fmla="*/ 1339 w 2385"/>
                  <a:gd name="T9" fmla="*/ 577 h 1782"/>
                  <a:gd name="T10" fmla="*/ 520 w 2385"/>
                  <a:gd name="T11" fmla="*/ 999 h 1782"/>
                  <a:gd name="T12" fmla="*/ 1465 w 2385"/>
                  <a:gd name="T13" fmla="*/ 577 h 1782"/>
                  <a:gd name="T14" fmla="*/ 0 w 2385"/>
                  <a:gd name="T15" fmla="*/ 577 h 1782"/>
                  <a:gd name="T16" fmla="*/ 486 w 2385"/>
                  <a:gd name="T17" fmla="*/ 1379 h 1782"/>
                  <a:gd name="T18" fmla="*/ 524 w 2385"/>
                  <a:gd name="T19" fmla="*/ 1391 h 1782"/>
                  <a:gd name="T20" fmla="*/ 584 w 2385"/>
                  <a:gd name="T21" fmla="*/ 1309 h 1782"/>
                  <a:gd name="T22" fmla="*/ 733 w 2385"/>
                  <a:gd name="T23" fmla="*/ 1154 h 1782"/>
                  <a:gd name="T24" fmla="*/ 2085 w 2385"/>
                  <a:gd name="T25" fmla="*/ 1014 h 1782"/>
                  <a:gd name="T26" fmla="*/ 2001 w 2385"/>
                  <a:gd name="T27" fmla="*/ 930 h 1782"/>
                  <a:gd name="T28" fmla="*/ 2001 w 2385"/>
                  <a:gd name="T29" fmla="*/ 1099 h 1782"/>
                  <a:gd name="T30" fmla="*/ 1652 w 2385"/>
                  <a:gd name="T31" fmla="*/ 438 h 1782"/>
                  <a:gd name="T32" fmla="*/ 1606 w 2385"/>
                  <a:gd name="T33" fmla="*/ 439 h 1782"/>
                  <a:gd name="T34" fmla="*/ 1612 w 2385"/>
                  <a:gd name="T35" fmla="*/ 565 h 1782"/>
                  <a:gd name="T36" fmla="*/ 2259 w 2385"/>
                  <a:gd name="T37" fmla="*/ 1015 h 1782"/>
                  <a:gd name="T38" fmla="*/ 1605 w 2385"/>
                  <a:gd name="T39" fmla="*/ 1464 h 1782"/>
                  <a:gd name="T40" fmla="*/ 1348 w 2385"/>
                  <a:gd name="T41" fmla="*/ 1616 h 1782"/>
                  <a:gd name="T42" fmla="*/ 1415 w 2385"/>
                  <a:gd name="T43" fmla="*/ 1452 h 1782"/>
                  <a:gd name="T44" fmla="*/ 1091 w 2385"/>
                  <a:gd name="T45" fmla="*/ 1184 h 1782"/>
                  <a:gd name="T46" fmla="*/ 981 w 2385"/>
                  <a:gd name="T47" fmla="*/ 1245 h 1782"/>
                  <a:gd name="T48" fmla="*/ 1148 w 2385"/>
                  <a:gd name="T49" fmla="*/ 1678 h 1782"/>
                  <a:gd name="T50" fmla="*/ 1197 w 2385"/>
                  <a:gd name="T51" fmla="*/ 1782 h 1782"/>
                  <a:gd name="T52" fmla="*/ 1628 w 2385"/>
                  <a:gd name="T53" fmla="*/ 1591 h 1782"/>
                  <a:gd name="T54" fmla="*/ 2385 w 2385"/>
                  <a:gd name="T55" fmla="*/ 1015 h 1782"/>
                  <a:gd name="T56" fmla="*/ 1389 w 2385"/>
                  <a:gd name="T57" fmla="*/ 955 h 1782"/>
                  <a:gd name="T58" fmla="*/ 1365 w 2385"/>
                  <a:gd name="T59" fmla="*/ 1014 h 1782"/>
                  <a:gd name="T60" fmla="*/ 1449 w 2385"/>
                  <a:gd name="T61" fmla="*/ 1099 h 1782"/>
                  <a:gd name="T62" fmla="*/ 1533 w 2385"/>
                  <a:gd name="T63" fmla="*/ 1014 h 1782"/>
                  <a:gd name="T64" fmla="*/ 1449 w 2385"/>
                  <a:gd name="T65" fmla="*/ 930 h 1782"/>
                  <a:gd name="T66" fmla="*/ 817 w 2385"/>
                  <a:gd name="T67" fmla="*/ 585 h 1782"/>
                  <a:gd name="T68" fmla="*/ 733 w 2385"/>
                  <a:gd name="T69" fmla="*/ 501 h 1782"/>
                  <a:gd name="T70" fmla="*/ 733 w 2385"/>
                  <a:gd name="T71" fmla="*/ 669 h 1782"/>
                  <a:gd name="T72" fmla="*/ 1725 w 2385"/>
                  <a:gd name="T73" fmla="*/ 1099 h 1782"/>
                  <a:gd name="T74" fmla="*/ 1809 w 2385"/>
                  <a:gd name="T75" fmla="*/ 1014 h 1782"/>
                  <a:gd name="T76" fmla="*/ 1641 w 2385"/>
                  <a:gd name="T77" fmla="*/ 1014 h 1782"/>
                  <a:gd name="T78" fmla="*/ 457 w 2385"/>
                  <a:gd name="T79" fmla="*/ 501 h 1782"/>
                  <a:gd name="T80" fmla="*/ 397 w 2385"/>
                  <a:gd name="T81" fmla="*/ 525 h 1782"/>
                  <a:gd name="T82" fmla="*/ 397 w 2385"/>
                  <a:gd name="T83" fmla="*/ 644 h 1782"/>
                  <a:gd name="T84" fmla="*/ 516 w 2385"/>
                  <a:gd name="T85" fmla="*/ 644 h 1782"/>
                  <a:gd name="T86" fmla="*/ 516 w 2385"/>
                  <a:gd name="T87" fmla="*/ 525 h 1782"/>
                  <a:gd name="T88" fmla="*/ 1009 w 2385"/>
                  <a:gd name="T89" fmla="*/ 669 h 1782"/>
                  <a:gd name="T90" fmla="*/ 1093 w 2385"/>
                  <a:gd name="T91" fmla="*/ 585 h 1782"/>
                  <a:gd name="T92" fmla="*/ 924 w 2385"/>
                  <a:gd name="T93" fmla="*/ 585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85" h="1782">
                    <a:moveTo>
                      <a:pt x="520" y="999"/>
                    </a:moveTo>
                    <a:lnTo>
                      <a:pt x="520" y="999"/>
                    </a:lnTo>
                    <a:cubicBezTo>
                      <a:pt x="501" y="994"/>
                      <a:pt x="481" y="998"/>
                      <a:pt x="465" y="1009"/>
                    </a:cubicBezTo>
                    <a:cubicBezTo>
                      <a:pt x="450" y="1021"/>
                      <a:pt x="440" y="1039"/>
                      <a:pt x="440" y="1058"/>
                    </a:cubicBezTo>
                    <a:cubicBezTo>
                      <a:pt x="439" y="1094"/>
                      <a:pt x="440" y="1130"/>
                      <a:pt x="442" y="1164"/>
                    </a:cubicBezTo>
                    <a:cubicBezTo>
                      <a:pt x="390" y="1103"/>
                      <a:pt x="337" y="1022"/>
                      <a:pt x="323" y="932"/>
                    </a:cubicBezTo>
                    <a:cubicBezTo>
                      <a:pt x="321" y="916"/>
                      <a:pt x="312" y="901"/>
                      <a:pt x="299" y="891"/>
                    </a:cubicBezTo>
                    <a:cubicBezTo>
                      <a:pt x="188" y="807"/>
                      <a:pt x="126" y="695"/>
                      <a:pt x="126" y="577"/>
                    </a:cubicBezTo>
                    <a:cubicBezTo>
                      <a:pt x="126" y="329"/>
                      <a:pt x="398" y="126"/>
                      <a:pt x="733" y="126"/>
                    </a:cubicBezTo>
                    <a:cubicBezTo>
                      <a:pt x="1067" y="126"/>
                      <a:pt x="1339" y="329"/>
                      <a:pt x="1339" y="577"/>
                    </a:cubicBezTo>
                    <a:cubicBezTo>
                      <a:pt x="1339" y="826"/>
                      <a:pt x="1067" y="1028"/>
                      <a:pt x="733" y="1028"/>
                    </a:cubicBezTo>
                    <a:cubicBezTo>
                      <a:pt x="659" y="1028"/>
                      <a:pt x="588" y="1018"/>
                      <a:pt x="520" y="999"/>
                    </a:cubicBezTo>
                    <a:close/>
                    <a:moveTo>
                      <a:pt x="1465" y="577"/>
                    </a:moveTo>
                    <a:lnTo>
                      <a:pt x="1465" y="577"/>
                    </a:lnTo>
                    <a:cubicBezTo>
                      <a:pt x="1465" y="259"/>
                      <a:pt x="1136" y="0"/>
                      <a:pt x="733" y="0"/>
                    </a:cubicBezTo>
                    <a:cubicBezTo>
                      <a:pt x="329" y="0"/>
                      <a:pt x="0" y="259"/>
                      <a:pt x="0" y="577"/>
                    </a:cubicBezTo>
                    <a:cubicBezTo>
                      <a:pt x="0" y="728"/>
                      <a:pt x="72" y="869"/>
                      <a:pt x="203" y="976"/>
                    </a:cubicBezTo>
                    <a:cubicBezTo>
                      <a:pt x="253" y="1208"/>
                      <a:pt x="477" y="1372"/>
                      <a:pt x="486" y="1379"/>
                    </a:cubicBezTo>
                    <a:cubicBezTo>
                      <a:pt x="497" y="1387"/>
                      <a:pt x="510" y="1391"/>
                      <a:pt x="523" y="1391"/>
                    </a:cubicBezTo>
                    <a:lnTo>
                      <a:pt x="524" y="1391"/>
                    </a:lnTo>
                    <a:cubicBezTo>
                      <a:pt x="558" y="1391"/>
                      <a:pt x="587" y="1362"/>
                      <a:pt x="587" y="1328"/>
                    </a:cubicBezTo>
                    <a:cubicBezTo>
                      <a:pt x="587" y="1321"/>
                      <a:pt x="586" y="1315"/>
                      <a:pt x="584" y="1309"/>
                    </a:cubicBezTo>
                    <a:cubicBezTo>
                      <a:pt x="580" y="1288"/>
                      <a:pt x="570" y="1219"/>
                      <a:pt x="566" y="1139"/>
                    </a:cubicBezTo>
                    <a:cubicBezTo>
                      <a:pt x="621" y="1149"/>
                      <a:pt x="676" y="1154"/>
                      <a:pt x="733" y="1154"/>
                    </a:cubicBezTo>
                    <a:cubicBezTo>
                      <a:pt x="1136" y="1154"/>
                      <a:pt x="1465" y="895"/>
                      <a:pt x="1465" y="577"/>
                    </a:cubicBezTo>
                    <a:close/>
                    <a:moveTo>
                      <a:pt x="2085" y="1014"/>
                    </a:moveTo>
                    <a:lnTo>
                      <a:pt x="2085" y="1014"/>
                    </a:lnTo>
                    <a:cubicBezTo>
                      <a:pt x="2085" y="968"/>
                      <a:pt x="2048" y="930"/>
                      <a:pt x="2001" y="930"/>
                    </a:cubicBezTo>
                    <a:cubicBezTo>
                      <a:pt x="1954" y="930"/>
                      <a:pt x="1917" y="968"/>
                      <a:pt x="1917" y="1014"/>
                    </a:cubicBezTo>
                    <a:cubicBezTo>
                      <a:pt x="1917" y="1061"/>
                      <a:pt x="1954" y="1099"/>
                      <a:pt x="2001" y="1099"/>
                    </a:cubicBezTo>
                    <a:cubicBezTo>
                      <a:pt x="2048" y="1099"/>
                      <a:pt x="2085" y="1061"/>
                      <a:pt x="2085" y="1014"/>
                    </a:cubicBezTo>
                    <a:close/>
                    <a:moveTo>
                      <a:pt x="1652" y="438"/>
                    </a:moveTo>
                    <a:lnTo>
                      <a:pt x="1652" y="438"/>
                    </a:lnTo>
                    <a:cubicBezTo>
                      <a:pt x="1637" y="438"/>
                      <a:pt x="1621" y="438"/>
                      <a:pt x="1606" y="439"/>
                    </a:cubicBezTo>
                    <a:cubicBezTo>
                      <a:pt x="1571" y="441"/>
                      <a:pt x="1544" y="470"/>
                      <a:pt x="1546" y="505"/>
                    </a:cubicBezTo>
                    <a:cubicBezTo>
                      <a:pt x="1548" y="540"/>
                      <a:pt x="1577" y="566"/>
                      <a:pt x="1612" y="565"/>
                    </a:cubicBezTo>
                    <a:cubicBezTo>
                      <a:pt x="1625" y="564"/>
                      <a:pt x="1639" y="564"/>
                      <a:pt x="1652" y="564"/>
                    </a:cubicBezTo>
                    <a:cubicBezTo>
                      <a:pt x="1987" y="564"/>
                      <a:pt x="2259" y="766"/>
                      <a:pt x="2259" y="1015"/>
                    </a:cubicBezTo>
                    <a:cubicBezTo>
                      <a:pt x="2259" y="1263"/>
                      <a:pt x="1987" y="1465"/>
                      <a:pt x="1652" y="1465"/>
                    </a:cubicBezTo>
                    <a:cubicBezTo>
                      <a:pt x="1637" y="1465"/>
                      <a:pt x="1621" y="1465"/>
                      <a:pt x="1605" y="1464"/>
                    </a:cubicBezTo>
                    <a:cubicBezTo>
                      <a:pt x="1586" y="1463"/>
                      <a:pt x="1567" y="1471"/>
                      <a:pt x="1554" y="1485"/>
                    </a:cubicBezTo>
                    <a:cubicBezTo>
                      <a:pt x="1498" y="1549"/>
                      <a:pt x="1419" y="1590"/>
                      <a:pt x="1348" y="1616"/>
                    </a:cubicBezTo>
                    <a:cubicBezTo>
                      <a:pt x="1370" y="1582"/>
                      <a:pt x="1393" y="1543"/>
                      <a:pt x="1413" y="1503"/>
                    </a:cubicBezTo>
                    <a:cubicBezTo>
                      <a:pt x="1421" y="1487"/>
                      <a:pt x="1421" y="1469"/>
                      <a:pt x="1415" y="1452"/>
                    </a:cubicBezTo>
                    <a:cubicBezTo>
                      <a:pt x="1408" y="1436"/>
                      <a:pt x="1395" y="1423"/>
                      <a:pt x="1379" y="1416"/>
                    </a:cubicBezTo>
                    <a:cubicBezTo>
                      <a:pt x="1248" y="1367"/>
                      <a:pt x="1146" y="1285"/>
                      <a:pt x="1091" y="1184"/>
                    </a:cubicBezTo>
                    <a:cubicBezTo>
                      <a:pt x="1074" y="1154"/>
                      <a:pt x="1036" y="1143"/>
                      <a:pt x="1005" y="1159"/>
                    </a:cubicBezTo>
                    <a:cubicBezTo>
                      <a:pt x="975" y="1176"/>
                      <a:pt x="964" y="1215"/>
                      <a:pt x="981" y="1245"/>
                    </a:cubicBezTo>
                    <a:cubicBezTo>
                      <a:pt x="1040" y="1353"/>
                      <a:pt x="1141" y="1444"/>
                      <a:pt x="1268" y="1506"/>
                    </a:cubicBezTo>
                    <a:cubicBezTo>
                      <a:pt x="1213" y="1600"/>
                      <a:pt x="1149" y="1678"/>
                      <a:pt x="1148" y="1678"/>
                    </a:cubicBezTo>
                    <a:cubicBezTo>
                      <a:pt x="1132" y="1698"/>
                      <a:pt x="1129" y="1726"/>
                      <a:pt x="1141" y="1749"/>
                    </a:cubicBezTo>
                    <a:cubicBezTo>
                      <a:pt x="1153" y="1769"/>
                      <a:pt x="1174" y="1782"/>
                      <a:pt x="1197" y="1782"/>
                    </a:cubicBezTo>
                    <a:cubicBezTo>
                      <a:pt x="1199" y="1782"/>
                      <a:pt x="1201" y="1781"/>
                      <a:pt x="1204" y="1781"/>
                    </a:cubicBezTo>
                    <a:cubicBezTo>
                      <a:pt x="1215" y="1780"/>
                      <a:pt x="1469" y="1750"/>
                      <a:pt x="1628" y="1591"/>
                    </a:cubicBezTo>
                    <a:cubicBezTo>
                      <a:pt x="1636" y="1591"/>
                      <a:pt x="1644" y="1591"/>
                      <a:pt x="1652" y="1591"/>
                    </a:cubicBezTo>
                    <a:cubicBezTo>
                      <a:pt x="2056" y="1591"/>
                      <a:pt x="2385" y="1333"/>
                      <a:pt x="2385" y="1015"/>
                    </a:cubicBezTo>
                    <a:cubicBezTo>
                      <a:pt x="2385" y="697"/>
                      <a:pt x="2056" y="438"/>
                      <a:pt x="1652" y="438"/>
                    </a:cubicBezTo>
                    <a:close/>
                    <a:moveTo>
                      <a:pt x="1389" y="955"/>
                    </a:moveTo>
                    <a:lnTo>
                      <a:pt x="1389" y="955"/>
                    </a:lnTo>
                    <a:cubicBezTo>
                      <a:pt x="1374" y="971"/>
                      <a:pt x="1365" y="992"/>
                      <a:pt x="1365" y="1014"/>
                    </a:cubicBezTo>
                    <a:cubicBezTo>
                      <a:pt x="1365" y="1037"/>
                      <a:pt x="1374" y="1058"/>
                      <a:pt x="1389" y="1074"/>
                    </a:cubicBezTo>
                    <a:cubicBezTo>
                      <a:pt x="1405" y="1090"/>
                      <a:pt x="1427" y="1099"/>
                      <a:pt x="1449" y="1099"/>
                    </a:cubicBezTo>
                    <a:cubicBezTo>
                      <a:pt x="1471" y="1099"/>
                      <a:pt x="1493" y="1090"/>
                      <a:pt x="1508" y="1074"/>
                    </a:cubicBezTo>
                    <a:cubicBezTo>
                      <a:pt x="1524" y="1058"/>
                      <a:pt x="1533" y="1037"/>
                      <a:pt x="1533" y="1014"/>
                    </a:cubicBezTo>
                    <a:cubicBezTo>
                      <a:pt x="1533" y="992"/>
                      <a:pt x="1524" y="971"/>
                      <a:pt x="1508" y="955"/>
                    </a:cubicBezTo>
                    <a:cubicBezTo>
                      <a:pt x="1493" y="939"/>
                      <a:pt x="1471" y="930"/>
                      <a:pt x="1449" y="930"/>
                    </a:cubicBezTo>
                    <a:cubicBezTo>
                      <a:pt x="1427" y="930"/>
                      <a:pt x="1405" y="939"/>
                      <a:pt x="1389" y="955"/>
                    </a:cubicBezTo>
                    <a:close/>
                    <a:moveTo>
                      <a:pt x="817" y="585"/>
                    </a:moveTo>
                    <a:lnTo>
                      <a:pt x="817" y="585"/>
                    </a:lnTo>
                    <a:cubicBezTo>
                      <a:pt x="817" y="539"/>
                      <a:pt x="779" y="501"/>
                      <a:pt x="733" y="501"/>
                    </a:cubicBezTo>
                    <a:cubicBezTo>
                      <a:pt x="686" y="501"/>
                      <a:pt x="648" y="539"/>
                      <a:pt x="648" y="585"/>
                    </a:cubicBezTo>
                    <a:cubicBezTo>
                      <a:pt x="648" y="631"/>
                      <a:pt x="686" y="669"/>
                      <a:pt x="733" y="669"/>
                    </a:cubicBezTo>
                    <a:cubicBezTo>
                      <a:pt x="779" y="669"/>
                      <a:pt x="817" y="631"/>
                      <a:pt x="817" y="585"/>
                    </a:cubicBezTo>
                    <a:close/>
                    <a:moveTo>
                      <a:pt x="1725" y="1099"/>
                    </a:moveTo>
                    <a:lnTo>
                      <a:pt x="1725" y="1099"/>
                    </a:lnTo>
                    <a:cubicBezTo>
                      <a:pt x="1771" y="1099"/>
                      <a:pt x="1809" y="1061"/>
                      <a:pt x="1809" y="1014"/>
                    </a:cubicBezTo>
                    <a:cubicBezTo>
                      <a:pt x="1809" y="968"/>
                      <a:pt x="1771" y="930"/>
                      <a:pt x="1725" y="930"/>
                    </a:cubicBezTo>
                    <a:cubicBezTo>
                      <a:pt x="1678" y="930"/>
                      <a:pt x="1641" y="968"/>
                      <a:pt x="1641" y="1014"/>
                    </a:cubicBezTo>
                    <a:cubicBezTo>
                      <a:pt x="1641" y="1061"/>
                      <a:pt x="1678" y="1099"/>
                      <a:pt x="1725" y="1099"/>
                    </a:cubicBezTo>
                    <a:close/>
                    <a:moveTo>
                      <a:pt x="457" y="501"/>
                    </a:moveTo>
                    <a:lnTo>
                      <a:pt x="457" y="501"/>
                    </a:lnTo>
                    <a:cubicBezTo>
                      <a:pt x="435" y="501"/>
                      <a:pt x="413" y="510"/>
                      <a:pt x="397" y="525"/>
                    </a:cubicBezTo>
                    <a:cubicBezTo>
                      <a:pt x="381" y="541"/>
                      <a:pt x="372" y="563"/>
                      <a:pt x="372" y="585"/>
                    </a:cubicBezTo>
                    <a:cubicBezTo>
                      <a:pt x="372" y="607"/>
                      <a:pt x="381" y="629"/>
                      <a:pt x="397" y="644"/>
                    </a:cubicBezTo>
                    <a:cubicBezTo>
                      <a:pt x="413" y="660"/>
                      <a:pt x="435" y="669"/>
                      <a:pt x="457" y="669"/>
                    </a:cubicBezTo>
                    <a:cubicBezTo>
                      <a:pt x="479" y="669"/>
                      <a:pt x="501" y="660"/>
                      <a:pt x="516" y="644"/>
                    </a:cubicBezTo>
                    <a:cubicBezTo>
                      <a:pt x="532" y="629"/>
                      <a:pt x="541" y="607"/>
                      <a:pt x="541" y="585"/>
                    </a:cubicBezTo>
                    <a:cubicBezTo>
                      <a:pt x="541" y="563"/>
                      <a:pt x="532" y="541"/>
                      <a:pt x="516" y="525"/>
                    </a:cubicBezTo>
                    <a:cubicBezTo>
                      <a:pt x="501" y="510"/>
                      <a:pt x="479" y="501"/>
                      <a:pt x="457" y="501"/>
                    </a:cubicBezTo>
                    <a:close/>
                    <a:moveTo>
                      <a:pt x="1009" y="669"/>
                    </a:moveTo>
                    <a:lnTo>
                      <a:pt x="1009" y="669"/>
                    </a:lnTo>
                    <a:cubicBezTo>
                      <a:pt x="1055" y="669"/>
                      <a:pt x="1093" y="631"/>
                      <a:pt x="1093" y="585"/>
                    </a:cubicBezTo>
                    <a:cubicBezTo>
                      <a:pt x="1093" y="539"/>
                      <a:pt x="1055" y="501"/>
                      <a:pt x="1009" y="501"/>
                    </a:cubicBezTo>
                    <a:cubicBezTo>
                      <a:pt x="962" y="501"/>
                      <a:pt x="924" y="539"/>
                      <a:pt x="924" y="585"/>
                    </a:cubicBezTo>
                    <a:cubicBezTo>
                      <a:pt x="924" y="631"/>
                      <a:pt x="962" y="669"/>
                      <a:pt x="1009" y="669"/>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38" name="Group 37">
              <a:extLst>
                <a:ext uri="{FF2B5EF4-FFF2-40B4-BE49-F238E27FC236}">
                  <a16:creationId xmlns:a16="http://schemas.microsoft.com/office/drawing/2014/main" id="{9DFF116A-C90E-49D8-9978-E7EDA4D39F2F}"/>
                </a:ext>
              </a:extLst>
            </p:cNvPr>
            <p:cNvGrpSpPr/>
            <p:nvPr/>
          </p:nvGrpSpPr>
          <p:grpSpPr>
            <a:xfrm>
              <a:off x="609201" y="2016171"/>
              <a:ext cx="853440" cy="853440"/>
              <a:chOff x="457200" y="1499133"/>
              <a:chExt cx="640080" cy="640080"/>
            </a:xfrm>
          </p:grpSpPr>
          <p:sp>
            <p:nvSpPr>
              <p:cNvPr id="22" name="Freeform 9">
                <a:extLst>
                  <a:ext uri="{FF2B5EF4-FFF2-40B4-BE49-F238E27FC236}">
                    <a16:creationId xmlns:a16="http://schemas.microsoft.com/office/drawing/2014/main" id="{9D1A5DAB-80D5-424D-A6FC-484CDBB509ED}"/>
                  </a:ext>
                </a:extLst>
              </p:cNvPr>
              <p:cNvSpPr>
                <a:spLocks/>
              </p:cNvSpPr>
              <p:nvPr/>
            </p:nvSpPr>
            <p:spPr bwMode="auto">
              <a:xfrm>
                <a:off x="457200" y="1499133"/>
                <a:ext cx="640080" cy="640080"/>
              </a:xfrm>
              <a:custGeom>
                <a:avLst/>
                <a:gdLst>
                  <a:gd name="T0" fmla="*/ 0 w 3222"/>
                  <a:gd name="T1" fmla="*/ 1611 h 3222"/>
                  <a:gd name="T2" fmla="*/ 0 w 3222"/>
                  <a:gd name="T3" fmla="*/ 1611 h 3222"/>
                  <a:gd name="T4" fmla="*/ 1611 w 3222"/>
                  <a:gd name="T5" fmla="*/ 0 h 3222"/>
                  <a:gd name="T6" fmla="*/ 3222 w 3222"/>
                  <a:gd name="T7" fmla="*/ 1611 h 3222"/>
                  <a:gd name="T8" fmla="*/ 1611 w 3222"/>
                  <a:gd name="T9" fmla="*/ 3222 h 3222"/>
                  <a:gd name="T10" fmla="*/ 0 w 3222"/>
                  <a:gd name="T11" fmla="*/ 1611 h 3222"/>
                </a:gdLst>
                <a:ahLst/>
                <a:cxnLst>
                  <a:cxn ang="0">
                    <a:pos x="T0" y="T1"/>
                  </a:cxn>
                  <a:cxn ang="0">
                    <a:pos x="T2" y="T3"/>
                  </a:cxn>
                  <a:cxn ang="0">
                    <a:pos x="T4" y="T5"/>
                  </a:cxn>
                  <a:cxn ang="0">
                    <a:pos x="T6" y="T7"/>
                  </a:cxn>
                  <a:cxn ang="0">
                    <a:pos x="T8" y="T9"/>
                  </a:cxn>
                  <a:cxn ang="0">
                    <a:pos x="T10" y="T11"/>
                  </a:cxn>
                </a:cxnLst>
                <a:rect l="0" t="0" r="r" b="b"/>
                <a:pathLst>
                  <a:path w="3222" h="3222">
                    <a:moveTo>
                      <a:pt x="0" y="1611"/>
                    </a:moveTo>
                    <a:lnTo>
                      <a:pt x="0" y="1611"/>
                    </a:lnTo>
                    <a:cubicBezTo>
                      <a:pt x="0" y="721"/>
                      <a:pt x="721" y="0"/>
                      <a:pt x="1611" y="0"/>
                    </a:cubicBezTo>
                    <a:cubicBezTo>
                      <a:pt x="2501" y="0"/>
                      <a:pt x="3222" y="721"/>
                      <a:pt x="3222" y="1611"/>
                    </a:cubicBezTo>
                    <a:cubicBezTo>
                      <a:pt x="3222" y="2501"/>
                      <a:pt x="2501" y="3222"/>
                      <a:pt x="1611" y="3222"/>
                    </a:cubicBezTo>
                    <a:cubicBezTo>
                      <a:pt x="721" y="3222"/>
                      <a:pt x="0" y="2501"/>
                      <a:pt x="0" y="1611"/>
                    </a:cubicBezTo>
                    <a:close/>
                  </a:path>
                </a:pathLst>
              </a:custGeom>
              <a:solidFill>
                <a:srgbClr val="F4732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23" name="Freeform 10">
                <a:extLst>
                  <a:ext uri="{FF2B5EF4-FFF2-40B4-BE49-F238E27FC236}">
                    <a16:creationId xmlns:a16="http://schemas.microsoft.com/office/drawing/2014/main" id="{794B5A21-0483-461D-A7D5-47D5D69AD47F}"/>
                  </a:ext>
                </a:extLst>
              </p:cNvPr>
              <p:cNvSpPr>
                <a:spLocks noEditPoints="1"/>
              </p:cNvSpPr>
              <p:nvPr/>
            </p:nvSpPr>
            <p:spPr bwMode="auto">
              <a:xfrm>
                <a:off x="536762" y="1579218"/>
                <a:ext cx="480359" cy="479911"/>
              </a:xfrm>
              <a:custGeom>
                <a:avLst/>
                <a:gdLst>
                  <a:gd name="T0" fmla="*/ 1209 w 2417"/>
                  <a:gd name="T1" fmla="*/ 2244 h 2417"/>
                  <a:gd name="T2" fmla="*/ 1209 w 2417"/>
                  <a:gd name="T3" fmla="*/ 174 h 2417"/>
                  <a:gd name="T4" fmla="*/ 1209 w 2417"/>
                  <a:gd name="T5" fmla="*/ 2244 h 2417"/>
                  <a:gd name="T6" fmla="*/ 1209 w 2417"/>
                  <a:gd name="T7" fmla="*/ 0 h 2417"/>
                  <a:gd name="T8" fmla="*/ 1209 w 2417"/>
                  <a:gd name="T9" fmla="*/ 2417 h 2417"/>
                  <a:gd name="T10" fmla="*/ 1209 w 2417"/>
                  <a:gd name="T11" fmla="*/ 0 h 2417"/>
                  <a:gd name="T12" fmla="*/ 1833 w 2417"/>
                  <a:gd name="T13" fmla="*/ 1684 h 2417"/>
                  <a:gd name="T14" fmla="*/ 1617 w 2417"/>
                  <a:gd name="T15" fmla="*/ 1179 h 2417"/>
                  <a:gd name="T16" fmla="*/ 1865 w 2417"/>
                  <a:gd name="T17" fmla="*/ 1198 h 2417"/>
                  <a:gd name="T18" fmla="*/ 1833 w 2417"/>
                  <a:gd name="T19" fmla="*/ 1684 h 2417"/>
                  <a:gd name="T20" fmla="*/ 1508 w 2417"/>
                  <a:gd name="T21" fmla="*/ 1527 h 2417"/>
                  <a:gd name="T22" fmla="*/ 1280 w 2417"/>
                  <a:gd name="T23" fmla="*/ 1333 h 2417"/>
                  <a:gd name="T24" fmla="*/ 1508 w 2417"/>
                  <a:gd name="T25" fmla="*/ 1232 h 2417"/>
                  <a:gd name="T26" fmla="*/ 1171 w 2417"/>
                  <a:gd name="T27" fmla="*/ 1465 h 2417"/>
                  <a:gd name="T28" fmla="*/ 943 w 2417"/>
                  <a:gd name="T29" fmla="*/ 1506 h 2417"/>
                  <a:gd name="T30" fmla="*/ 1171 w 2417"/>
                  <a:gd name="T31" fmla="*/ 1334 h 2417"/>
                  <a:gd name="T32" fmla="*/ 834 w 2417"/>
                  <a:gd name="T33" fmla="*/ 1555 h 2417"/>
                  <a:gd name="T34" fmla="*/ 696 w 2417"/>
                  <a:gd name="T35" fmla="*/ 1642 h 2417"/>
                  <a:gd name="T36" fmla="*/ 556 w 2417"/>
                  <a:gd name="T37" fmla="*/ 1710 h 2417"/>
                  <a:gd name="T38" fmla="*/ 834 w 2417"/>
                  <a:gd name="T39" fmla="*/ 1303 h 2417"/>
                  <a:gd name="T40" fmla="*/ 2033 w 2417"/>
                  <a:gd name="T41" fmla="*/ 1216 h 2417"/>
                  <a:gd name="T42" fmla="*/ 1906 w 2417"/>
                  <a:gd name="T43" fmla="*/ 1093 h 2417"/>
                  <a:gd name="T44" fmla="*/ 1429 w 2417"/>
                  <a:gd name="T45" fmla="*/ 1149 h 2417"/>
                  <a:gd name="T46" fmla="*/ 1209 w 2417"/>
                  <a:gd name="T47" fmla="*/ 1224 h 2417"/>
                  <a:gd name="T48" fmla="*/ 446 w 2417"/>
                  <a:gd name="T49" fmla="*/ 1197 h 2417"/>
                  <a:gd name="T50" fmla="*/ 566 w 2417"/>
                  <a:gd name="T51" fmla="*/ 1825 h 2417"/>
                  <a:gd name="T52" fmla="*/ 1201 w 2417"/>
                  <a:gd name="T53" fmla="*/ 1578 h 2417"/>
                  <a:gd name="T54" fmla="*/ 1858 w 2417"/>
                  <a:gd name="T55" fmla="*/ 1819 h 2417"/>
                  <a:gd name="T56" fmla="*/ 1927 w 2417"/>
                  <a:gd name="T57" fmla="*/ 1747 h 2417"/>
                  <a:gd name="T58" fmla="*/ 668 w 2417"/>
                  <a:gd name="T59" fmla="*/ 944 h 2417"/>
                  <a:gd name="T60" fmla="*/ 1111 w 2417"/>
                  <a:gd name="T61" fmla="*/ 944 h 2417"/>
                  <a:gd name="T62" fmla="*/ 1164 w 2417"/>
                  <a:gd name="T63" fmla="*/ 870 h 2417"/>
                  <a:gd name="T64" fmla="*/ 1101 w 2417"/>
                  <a:gd name="T65" fmla="*/ 797 h 2417"/>
                  <a:gd name="T66" fmla="*/ 723 w 2417"/>
                  <a:gd name="T67" fmla="*/ 556 h 2417"/>
                  <a:gd name="T68" fmla="*/ 723 w 2417"/>
                  <a:gd name="T69" fmla="*/ 668 h 2417"/>
                  <a:gd name="T70" fmla="*/ 919 w 2417"/>
                  <a:gd name="T71" fmla="*/ 831 h 2417"/>
                  <a:gd name="T72" fmla="*/ 611 w 2417"/>
                  <a:gd name="T73" fmla="*/ 887 h 2417"/>
                  <a:gd name="T74" fmla="*/ 1306 w 2417"/>
                  <a:gd name="T75" fmla="*/ 944 h 2417"/>
                  <a:gd name="T76" fmla="*/ 1750 w 2417"/>
                  <a:gd name="T77" fmla="*/ 944 h 2417"/>
                  <a:gd name="T78" fmla="*/ 1750 w 2417"/>
                  <a:gd name="T79" fmla="*/ 831 h 2417"/>
                  <a:gd name="T80" fmla="*/ 1554 w 2417"/>
                  <a:gd name="T81" fmla="*/ 771 h 2417"/>
                  <a:gd name="T82" fmla="*/ 1751 w 2417"/>
                  <a:gd name="T83" fmla="*/ 612 h 2417"/>
                  <a:gd name="T84" fmla="*/ 1470 w 2417"/>
                  <a:gd name="T85" fmla="*/ 697 h 2417"/>
                  <a:gd name="T86" fmla="*/ 1251 w 2417"/>
                  <a:gd name="T87" fmla="*/ 842 h 2417"/>
                  <a:gd name="T88" fmla="*/ 1250 w 2417"/>
                  <a:gd name="T89" fmla="*/ 887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7" h="2417">
                    <a:moveTo>
                      <a:pt x="1209" y="2244"/>
                    </a:moveTo>
                    <a:lnTo>
                      <a:pt x="1209" y="2244"/>
                    </a:lnTo>
                    <a:cubicBezTo>
                      <a:pt x="638" y="2244"/>
                      <a:pt x="174" y="1779"/>
                      <a:pt x="174" y="1209"/>
                    </a:cubicBezTo>
                    <a:cubicBezTo>
                      <a:pt x="174" y="638"/>
                      <a:pt x="638" y="174"/>
                      <a:pt x="1209" y="174"/>
                    </a:cubicBezTo>
                    <a:cubicBezTo>
                      <a:pt x="1780" y="174"/>
                      <a:pt x="2244" y="638"/>
                      <a:pt x="2244" y="1209"/>
                    </a:cubicBezTo>
                    <a:cubicBezTo>
                      <a:pt x="2244" y="1779"/>
                      <a:pt x="1780" y="2244"/>
                      <a:pt x="1209" y="2244"/>
                    </a:cubicBezTo>
                    <a:close/>
                    <a:moveTo>
                      <a:pt x="1209" y="0"/>
                    </a:moveTo>
                    <a:lnTo>
                      <a:pt x="1209" y="0"/>
                    </a:lnTo>
                    <a:cubicBezTo>
                      <a:pt x="542" y="0"/>
                      <a:pt x="0" y="542"/>
                      <a:pt x="0" y="1209"/>
                    </a:cubicBezTo>
                    <a:cubicBezTo>
                      <a:pt x="0" y="1875"/>
                      <a:pt x="542" y="2417"/>
                      <a:pt x="1209" y="2417"/>
                    </a:cubicBezTo>
                    <a:cubicBezTo>
                      <a:pt x="1875" y="2417"/>
                      <a:pt x="2417" y="1875"/>
                      <a:pt x="2417" y="1209"/>
                    </a:cubicBezTo>
                    <a:cubicBezTo>
                      <a:pt x="2417" y="542"/>
                      <a:pt x="1875" y="0"/>
                      <a:pt x="1209" y="0"/>
                    </a:cubicBezTo>
                    <a:close/>
                    <a:moveTo>
                      <a:pt x="1833" y="1684"/>
                    </a:moveTo>
                    <a:lnTo>
                      <a:pt x="1833" y="1684"/>
                    </a:lnTo>
                    <a:cubicBezTo>
                      <a:pt x="1785" y="1655"/>
                      <a:pt x="1710" y="1610"/>
                      <a:pt x="1617" y="1569"/>
                    </a:cubicBezTo>
                    <a:lnTo>
                      <a:pt x="1617" y="1179"/>
                    </a:lnTo>
                    <a:cubicBezTo>
                      <a:pt x="1645" y="1169"/>
                      <a:pt x="1676" y="1163"/>
                      <a:pt x="1709" y="1163"/>
                    </a:cubicBezTo>
                    <a:cubicBezTo>
                      <a:pt x="1756" y="1163"/>
                      <a:pt x="1807" y="1174"/>
                      <a:pt x="1865" y="1198"/>
                    </a:cubicBezTo>
                    <a:cubicBezTo>
                      <a:pt x="1897" y="1210"/>
                      <a:pt x="1917" y="1229"/>
                      <a:pt x="1929" y="1258"/>
                    </a:cubicBezTo>
                    <a:cubicBezTo>
                      <a:pt x="1975" y="1373"/>
                      <a:pt x="1876" y="1593"/>
                      <a:pt x="1833" y="1684"/>
                    </a:cubicBezTo>
                    <a:close/>
                    <a:moveTo>
                      <a:pt x="1508" y="1527"/>
                    </a:moveTo>
                    <a:lnTo>
                      <a:pt x="1508" y="1527"/>
                    </a:lnTo>
                    <a:cubicBezTo>
                      <a:pt x="1439" y="1503"/>
                      <a:pt x="1362" y="1484"/>
                      <a:pt x="1280" y="1473"/>
                    </a:cubicBezTo>
                    <a:lnTo>
                      <a:pt x="1280" y="1333"/>
                    </a:lnTo>
                    <a:cubicBezTo>
                      <a:pt x="1361" y="1321"/>
                      <a:pt x="1425" y="1283"/>
                      <a:pt x="1487" y="1245"/>
                    </a:cubicBezTo>
                    <a:cubicBezTo>
                      <a:pt x="1494" y="1241"/>
                      <a:pt x="1501" y="1236"/>
                      <a:pt x="1508" y="1232"/>
                    </a:cubicBezTo>
                    <a:lnTo>
                      <a:pt x="1508" y="1527"/>
                    </a:lnTo>
                    <a:close/>
                    <a:moveTo>
                      <a:pt x="1171" y="1465"/>
                    </a:moveTo>
                    <a:lnTo>
                      <a:pt x="1171" y="1465"/>
                    </a:lnTo>
                    <a:cubicBezTo>
                      <a:pt x="1086" y="1465"/>
                      <a:pt x="1010" y="1481"/>
                      <a:pt x="943" y="1506"/>
                    </a:cubicBezTo>
                    <a:lnTo>
                      <a:pt x="943" y="1314"/>
                    </a:lnTo>
                    <a:cubicBezTo>
                      <a:pt x="1015" y="1321"/>
                      <a:pt x="1092" y="1328"/>
                      <a:pt x="1171" y="1334"/>
                    </a:cubicBezTo>
                    <a:lnTo>
                      <a:pt x="1171" y="1465"/>
                    </a:lnTo>
                    <a:close/>
                    <a:moveTo>
                      <a:pt x="834" y="1555"/>
                    </a:moveTo>
                    <a:lnTo>
                      <a:pt x="834" y="1555"/>
                    </a:lnTo>
                    <a:cubicBezTo>
                      <a:pt x="782" y="1584"/>
                      <a:pt x="736" y="1615"/>
                      <a:pt x="696" y="1642"/>
                    </a:cubicBezTo>
                    <a:cubicBezTo>
                      <a:pt x="645" y="1677"/>
                      <a:pt x="593" y="1713"/>
                      <a:pt x="566" y="1713"/>
                    </a:cubicBezTo>
                    <a:cubicBezTo>
                      <a:pt x="562" y="1713"/>
                      <a:pt x="559" y="1712"/>
                      <a:pt x="556" y="1710"/>
                    </a:cubicBezTo>
                    <a:cubicBezTo>
                      <a:pt x="508" y="1678"/>
                      <a:pt x="513" y="1464"/>
                      <a:pt x="546" y="1271"/>
                    </a:cubicBezTo>
                    <a:cubicBezTo>
                      <a:pt x="605" y="1278"/>
                      <a:pt x="707" y="1290"/>
                      <a:pt x="834" y="1303"/>
                    </a:cubicBezTo>
                    <a:lnTo>
                      <a:pt x="834" y="1555"/>
                    </a:lnTo>
                    <a:close/>
                    <a:moveTo>
                      <a:pt x="2033" y="1216"/>
                    </a:moveTo>
                    <a:lnTo>
                      <a:pt x="2033" y="1216"/>
                    </a:lnTo>
                    <a:cubicBezTo>
                      <a:pt x="2010" y="1158"/>
                      <a:pt x="1967" y="1116"/>
                      <a:pt x="1906" y="1093"/>
                    </a:cubicBezTo>
                    <a:cubicBezTo>
                      <a:pt x="1836" y="1065"/>
                      <a:pt x="1771" y="1051"/>
                      <a:pt x="1709" y="1051"/>
                    </a:cubicBezTo>
                    <a:cubicBezTo>
                      <a:pt x="1590" y="1051"/>
                      <a:pt x="1504" y="1103"/>
                      <a:pt x="1429" y="1149"/>
                    </a:cubicBezTo>
                    <a:cubicBezTo>
                      <a:pt x="1361" y="1190"/>
                      <a:pt x="1303" y="1225"/>
                      <a:pt x="1228" y="1225"/>
                    </a:cubicBezTo>
                    <a:cubicBezTo>
                      <a:pt x="1222" y="1225"/>
                      <a:pt x="1216" y="1225"/>
                      <a:pt x="1209" y="1224"/>
                    </a:cubicBezTo>
                    <a:cubicBezTo>
                      <a:pt x="840" y="1196"/>
                      <a:pt x="511" y="1153"/>
                      <a:pt x="508" y="1153"/>
                    </a:cubicBezTo>
                    <a:cubicBezTo>
                      <a:pt x="479" y="1149"/>
                      <a:pt x="452" y="1168"/>
                      <a:pt x="446" y="1197"/>
                    </a:cubicBezTo>
                    <a:cubicBezTo>
                      <a:pt x="421" y="1316"/>
                      <a:pt x="352" y="1711"/>
                      <a:pt x="494" y="1804"/>
                    </a:cubicBezTo>
                    <a:cubicBezTo>
                      <a:pt x="516" y="1818"/>
                      <a:pt x="540" y="1825"/>
                      <a:pt x="566" y="1825"/>
                    </a:cubicBezTo>
                    <a:cubicBezTo>
                      <a:pt x="627" y="1825"/>
                      <a:pt x="686" y="1786"/>
                      <a:pt x="759" y="1735"/>
                    </a:cubicBezTo>
                    <a:cubicBezTo>
                      <a:pt x="869" y="1660"/>
                      <a:pt x="1008" y="1566"/>
                      <a:pt x="1201" y="1578"/>
                    </a:cubicBezTo>
                    <a:cubicBezTo>
                      <a:pt x="1473" y="1595"/>
                      <a:pt x="1691" y="1729"/>
                      <a:pt x="1784" y="1786"/>
                    </a:cubicBezTo>
                    <a:cubicBezTo>
                      <a:pt x="1824" y="1811"/>
                      <a:pt x="1838" y="1819"/>
                      <a:pt x="1858" y="1819"/>
                    </a:cubicBezTo>
                    <a:cubicBezTo>
                      <a:pt x="1885" y="1819"/>
                      <a:pt x="1908" y="1800"/>
                      <a:pt x="1914" y="1776"/>
                    </a:cubicBezTo>
                    <a:cubicBezTo>
                      <a:pt x="1917" y="1770"/>
                      <a:pt x="1921" y="1760"/>
                      <a:pt x="1927" y="1747"/>
                    </a:cubicBezTo>
                    <a:cubicBezTo>
                      <a:pt x="2008" y="1578"/>
                      <a:pt x="2093" y="1364"/>
                      <a:pt x="2033" y="1216"/>
                    </a:cubicBezTo>
                    <a:close/>
                    <a:moveTo>
                      <a:pt x="668" y="944"/>
                    </a:moveTo>
                    <a:lnTo>
                      <a:pt x="668" y="944"/>
                    </a:lnTo>
                    <a:lnTo>
                      <a:pt x="1111" y="944"/>
                    </a:lnTo>
                    <a:cubicBezTo>
                      <a:pt x="1142" y="944"/>
                      <a:pt x="1168" y="918"/>
                      <a:pt x="1168" y="887"/>
                    </a:cubicBezTo>
                    <a:cubicBezTo>
                      <a:pt x="1168" y="881"/>
                      <a:pt x="1166" y="875"/>
                      <a:pt x="1164" y="870"/>
                    </a:cubicBezTo>
                    <a:cubicBezTo>
                      <a:pt x="1167" y="861"/>
                      <a:pt x="1168" y="851"/>
                      <a:pt x="1167" y="842"/>
                    </a:cubicBezTo>
                    <a:cubicBezTo>
                      <a:pt x="1161" y="811"/>
                      <a:pt x="1132" y="791"/>
                      <a:pt x="1101" y="797"/>
                    </a:cubicBezTo>
                    <a:cubicBezTo>
                      <a:pt x="1047" y="807"/>
                      <a:pt x="1008" y="765"/>
                      <a:pt x="948" y="697"/>
                    </a:cubicBezTo>
                    <a:cubicBezTo>
                      <a:pt x="890" y="631"/>
                      <a:pt x="824" y="556"/>
                      <a:pt x="723" y="556"/>
                    </a:cubicBezTo>
                    <a:cubicBezTo>
                      <a:pt x="692" y="556"/>
                      <a:pt x="667" y="581"/>
                      <a:pt x="667" y="612"/>
                    </a:cubicBezTo>
                    <a:cubicBezTo>
                      <a:pt x="667" y="643"/>
                      <a:pt x="692" y="668"/>
                      <a:pt x="723" y="668"/>
                    </a:cubicBezTo>
                    <a:cubicBezTo>
                      <a:pt x="773" y="668"/>
                      <a:pt x="817" y="718"/>
                      <a:pt x="863" y="771"/>
                    </a:cubicBezTo>
                    <a:cubicBezTo>
                      <a:pt x="881" y="791"/>
                      <a:pt x="899" y="812"/>
                      <a:pt x="919" y="831"/>
                    </a:cubicBezTo>
                    <a:lnTo>
                      <a:pt x="668" y="831"/>
                    </a:lnTo>
                    <a:cubicBezTo>
                      <a:pt x="637" y="831"/>
                      <a:pt x="611" y="856"/>
                      <a:pt x="611" y="887"/>
                    </a:cubicBezTo>
                    <a:cubicBezTo>
                      <a:pt x="611" y="918"/>
                      <a:pt x="637" y="944"/>
                      <a:pt x="668" y="944"/>
                    </a:cubicBezTo>
                    <a:close/>
                    <a:moveTo>
                      <a:pt x="1306" y="944"/>
                    </a:moveTo>
                    <a:lnTo>
                      <a:pt x="1306" y="944"/>
                    </a:lnTo>
                    <a:lnTo>
                      <a:pt x="1750" y="944"/>
                    </a:lnTo>
                    <a:cubicBezTo>
                      <a:pt x="1781" y="944"/>
                      <a:pt x="1806" y="918"/>
                      <a:pt x="1806" y="887"/>
                    </a:cubicBezTo>
                    <a:cubicBezTo>
                      <a:pt x="1806" y="856"/>
                      <a:pt x="1781" y="831"/>
                      <a:pt x="1750" y="831"/>
                    </a:cubicBezTo>
                    <a:lnTo>
                      <a:pt x="1498" y="831"/>
                    </a:lnTo>
                    <a:cubicBezTo>
                      <a:pt x="1519" y="812"/>
                      <a:pt x="1537" y="791"/>
                      <a:pt x="1554" y="771"/>
                    </a:cubicBezTo>
                    <a:cubicBezTo>
                      <a:pt x="1601" y="718"/>
                      <a:pt x="1645" y="668"/>
                      <a:pt x="1695" y="668"/>
                    </a:cubicBezTo>
                    <a:cubicBezTo>
                      <a:pt x="1726" y="668"/>
                      <a:pt x="1751" y="643"/>
                      <a:pt x="1751" y="612"/>
                    </a:cubicBezTo>
                    <a:cubicBezTo>
                      <a:pt x="1751" y="581"/>
                      <a:pt x="1726" y="556"/>
                      <a:pt x="1695" y="556"/>
                    </a:cubicBezTo>
                    <a:cubicBezTo>
                      <a:pt x="1594" y="556"/>
                      <a:pt x="1528" y="631"/>
                      <a:pt x="1470" y="697"/>
                    </a:cubicBezTo>
                    <a:cubicBezTo>
                      <a:pt x="1410" y="765"/>
                      <a:pt x="1370" y="807"/>
                      <a:pt x="1317" y="797"/>
                    </a:cubicBezTo>
                    <a:cubicBezTo>
                      <a:pt x="1286" y="791"/>
                      <a:pt x="1257" y="811"/>
                      <a:pt x="1251" y="842"/>
                    </a:cubicBezTo>
                    <a:cubicBezTo>
                      <a:pt x="1249" y="851"/>
                      <a:pt x="1250" y="861"/>
                      <a:pt x="1253" y="870"/>
                    </a:cubicBezTo>
                    <a:cubicBezTo>
                      <a:pt x="1251" y="875"/>
                      <a:pt x="1250" y="881"/>
                      <a:pt x="1250" y="887"/>
                    </a:cubicBezTo>
                    <a:cubicBezTo>
                      <a:pt x="1250" y="918"/>
                      <a:pt x="1275" y="944"/>
                      <a:pt x="1306" y="944"/>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grpSp>
      </p:grpSp>
      <p:grpSp>
        <p:nvGrpSpPr>
          <p:cNvPr id="25" name="Group 24">
            <a:extLst>
              <a:ext uri="{FF2B5EF4-FFF2-40B4-BE49-F238E27FC236}">
                <a16:creationId xmlns:a16="http://schemas.microsoft.com/office/drawing/2014/main" id="{3DA90B9D-64C6-4004-89C9-9C113BA72258}"/>
              </a:ext>
            </a:extLst>
          </p:cNvPr>
          <p:cNvGrpSpPr/>
          <p:nvPr/>
        </p:nvGrpSpPr>
        <p:grpSpPr>
          <a:xfrm>
            <a:off x="872794" y="3797643"/>
            <a:ext cx="853440" cy="853440"/>
            <a:chOff x="1990725" y="3448050"/>
            <a:chExt cx="1698625" cy="1700213"/>
          </a:xfrm>
        </p:grpSpPr>
        <p:sp>
          <p:nvSpPr>
            <p:cNvPr id="26" name="Freeform 19">
              <a:extLst>
                <a:ext uri="{FF2B5EF4-FFF2-40B4-BE49-F238E27FC236}">
                  <a16:creationId xmlns:a16="http://schemas.microsoft.com/office/drawing/2014/main" id="{1F06BFA8-2271-4C95-B4AF-F56A67708668}"/>
                </a:ext>
              </a:extLst>
            </p:cNvPr>
            <p:cNvSpPr>
              <a:spLocks/>
            </p:cNvSpPr>
            <p:nvPr/>
          </p:nvSpPr>
          <p:spPr bwMode="auto">
            <a:xfrm>
              <a:off x="1990725" y="3448050"/>
              <a:ext cx="1698625" cy="1700213"/>
            </a:xfrm>
            <a:custGeom>
              <a:avLst/>
              <a:gdLst>
                <a:gd name="T0" fmla="*/ 0 w 3223"/>
                <a:gd name="T1" fmla="*/ 1611 h 3223"/>
                <a:gd name="T2" fmla="*/ 0 w 3223"/>
                <a:gd name="T3" fmla="*/ 1611 h 3223"/>
                <a:gd name="T4" fmla="*/ 1611 w 3223"/>
                <a:gd name="T5" fmla="*/ 0 h 3223"/>
                <a:gd name="T6" fmla="*/ 3223 w 3223"/>
                <a:gd name="T7" fmla="*/ 1611 h 3223"/>
                <a:gd name="T8" fmla="*/ 1611 w 3223"/>
                <a:gd name="T9" fmla="*/ 3223 h 3223"/>
                <a:gd name="T10" fmla="*/ 0 w 3223"/>
                <a:gd name="T11" fmla="*/ 1611 h 3223"/>
              </a:gdLst>
              <a:ahLst/>
              <a:cxnLst>
                <a:cxn ang="0">
                  <a:pos x="T0" y="T1"/>
                </a:cxn>
                <a:cxn ang="0">
                  <a:pos x="T2" y="T3"/>
                </a:cxn>
                <a:cxn ang="0">
                  <a:pos x="T4" y="T5"/>
                </a:cxn>
                <a:cxn ang="0">
                  <a:pos x="T6" y="T7"/>
                </a:cxn>
                <a:cxn ang="0">
                  <a:pos x="T8" y="T9"/>
                </a:cxn>
                <a:cxn ang="0">
                  <a:pos x="T10" y="T11"/>
                </a:cxn>
              </a:cxnLst>
              <a:rect l="0" t="0" r="r" b="b"/>
              <a:pathLst>
                <a:path w="3223" h="3223">
                  <a:moveTo>
                    <a:pt x="0" y="1611"/>
                  </a:moveTo>
                  <a:lnTo>
                    <a:pt x="0" y="1611"/>
                  </a:lnTo>
                  <a:cubicBezTo>
                    <a:pt x="0" y="721"/>
                    <a:pt x="721" y="0"/>
                    <a:pt x="1611" y="0"/>
                  </a:cubicBezTo>
                  <a:cubicBezTo>
                    <a:pt x="2501" y="0"/>
                    <a:pt x="3223" y="721"/>
                    <a:pt x="3223" y="1611"/>
                  </a:cubicBezTo>
                  <a:cubicBezTo>
                    <a:pt x="3223" y="2501"/>
                    <a:pt x="2501" y="3223"/>
                    <a:pt x="1611" y="3223"/>
                  </a:cubicBezTo>
                  <a:cubicBezTo>
                    <a:pt x="721" y="3223"/>
                    <a:pt x="0" y="2501"/>
                    <a:pt x="0" y="1611"/>
                  </a:cubicBezTo>
                  <a:close/>
                </a:path>
              </a:pathLst>
            </a:custGeom>
            <a:solidFill>
              <a:srgbClr val="F4732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27" name="Freeform 20">
              <a:extLst>
                <a:ext uri="{FF2B5EF4-FFF2-40B4-BE49-F238E27FC236}">
                  <a16:creationId xmlns:a16="http://schemas.microsoft.com/office/drawing/2014/main" id="{FF0F8144-D8DE-47EE-B77C-7E11B244B9FD}"/>
                </a:ext>
              </a:extLst>
            </p:cNvPr>
            <p:cNvSpPr>
              <a:spLocks noEditPoints="1"/>
            </p:cNvSpPr>
            <p:nvPr/>
          </p:nvSpPr>
          <p:spPr bwMode="auto">
            <a:xfrm>
              <a:off x="2203450" y="3684588"/>
              <a:ext cx="1273175" cy="1227138"/>
            </a:xfrm>
            <a:custGeom>
              <a:avLst/>
              <a:gdLst>
                <a:gd name="T0" fmla="*/ 1641 w 2416"/>
                <a:gd name="T1" fmla="*/ 1429 h 2326"/>
                <a:gd name="T2" fmla="*/ 1641 w 2416"/>
                <a:gd name="T3" fmla="*/ 1429 h 2326"/>
                <a:gd name="T4" fmla="*/ 1971 w 2416"/>
                <a:gd name="T5" fmla="*/ 532 h 2326"/>
                <a:gd name="T6" fmla="*/ 2300 w 2416"/>
                <a:gd name="T7" fmla="*/ 1429 h 2326"/>
                <a:gd name="T8" fmla="*/ 1641 w 2416"/>
                <a:gd name="T9" fmla="*/ 1429 h 2326"/>
                <a:gd name="T10" fmla="*/ 1971 w 2416"/>
                <a:gd name="T11" fmla="*/ 1651 h 2326"/>
                <a:gd name="T12" fmla="*/ 1971 w 2416"/>
                <a:gd name="T13" fmla="*/ 1651 h 2326"/>
                <a:gd name="T14" fmla="*/ 1671 w 2416"/>
                <a:gd name="T15" fmla="*/ 1522 h 2326"/>
                <a:gd name="T16" fmla="*/ 2270 w 2416"/>
                <a:gd name="T17" fmla="*/ 1522 h 2326"/>
                <a:gd name="T18" fmla="*/ 1971 w 2416"/>
                <a:gd name="T19" fmla="*/ 1651 h 2326"/>
                <a:gd name="T20" fmla="*/ 1625 w 2416"/>
                <a:gd name="T21" fmla="*/ 2151 h 2326"/>
                <a:gd name="T22" fmla="*/ 1625 w 2416"/>
                <a:gd name="T23" fmla="*/ 2151 h 2326"/>
                <a:gd name="T24" fmla="*/ 1745 w 2416"/>
                <a:gd name="T25" fmla="*/ 2233 h 2326"/>
                <a:gd name="T26" fmla="*/ 640 w 2416"/>
                <a:gd name="T27" fmla="*/ 2233 h 2326"/>
                <a:gd name="T28" fmla="*/ 760 w 2416"/>
                <a:gd name="T29" fmla="*/ 2151 h 2326"/>
                <a:gd name="T30" fmla="*/ 1625 w 2416"/>
                <a:gd name="T31" fmla="*/ 2151 h 2326"/>
                <a:gd name="T32" fmla="*/ 775 w 2416"/>
                <a:gd name="T33" fmla="*/ 1127 h 2326"/>
                <a:gd name="T34" fmla="*/ 775 w 2416"/>
                <a:gd name="T35" fmla="*/ 1127 h 2326"/>
                <a:gd name="T36" fmla="*/ 116 w 2416"/>
                <a:gd name="T37" fmla="*/ 1127 h 2326"/>
                <a:gd name="T38" fmla="*/ 446 w 2416"/>
                <a:gd name="T39" fmla="*/ 231 h 2326"/>
                <a:gd name="T40" fmla="*/ 775 w 2416"/>
                <a:gd name="T41" fmla="*/ 1127 h 2326"/>
                <a:gd name="T42" fmla="*/ 446 w 2416"/>
                <a:gd name="T43" fmla="*/ 1350 h 2326"/>
                <a:gd name="T44" fmla="*/ 446 w 2416"/>
                <a:gd name="T45" fmla="*/ 1350 h 2326"/>
                <a:gd name="T46" fmla="*/ 146 w 2416"/>
                <a:gd name="T47" fmla="*/ 1221 h 2326"/>
                <a:gd name="T48" fmla="*/ 745 w 2416"/>
                <a:gd name="T49" fmla="*/ 1221 h 2326"/>
                <a:gd name="T50" fmla="*/ 446 w 2416"/>
                <a:gd name="T51" fmla="*/ 1350 h 2326"/>
                <a:gd name="T52" fmla="*/ 2411 w 2416"/>
                <a:gd name="T53" fmla="*/ 1459 h 2326"/>
                <a:gd name="T54" fmla="*/ 2411 w 2416"/>
                <a:gd name="T55" fmla="*/ 1459 h 2326"/>
                <a:gd name="T56" fmla="*/ 2014 w 2416"/>
                <a:gd name="T57" fmla="*/ 381 h 2326"/>
                <a:gd name="T58" fmla="*/ 1981 w 2416"/>
                <a:gd name="T59" fmla="*/ 352 h 2326"/>
                <a:gd name="T60" fmla="*/ 1979 w 2416"/>
                <a:gd name="T61" fmla="*/ 351 h 2326"/>
                <a:gd name="T62" fmla="*/ 1292 w 2416"/>
                <a:gd name="T63" fmla="*/ 216 h 2326"/>
                <a:gd name="T64" fmla="*/ 1292 w 2416"/>
                <a:gd name="T65" fmla="*/ 99 h 2326"/>
                <a:gd name="T66" fmla="*/ 1193 w 2416"/>
                <a:gd name="T67" fmla="*/ 0 h 2326"/>
                <a:gd name="T68" fmla="*/ 1094 w 2416"/>
                <a:gd name="T69" fmla="*/ 99 h 2326"/>
                <a:gd name="T70" fmla="*/ 1094 w 2416"/>
                <a:gd name="T71" fmla="*/ 177 h 2326"/>
                <a:gd name="T72" fmla="*/ 456 w 2416"/>
                <a:gd name="T73" fmla="*/ 50 h 2326"/>
                <a:gd name="T74" fmla="*/ 455 w 2416"/>
                <a:gd name="T75" fmla="*/ 50 h 2326"/>
                <a:gd name="T76" fmla="*/ 446 w 2416"/>
                <a:gd name="T77" fmla="*/ 49 h 2326"/>
                <a:gd name="T78" fmla="*/ 402 w 2416"/>
                <a:gd name="T79" fmla="*/ 80 h 2326"/>
                <a:gd name="T80" fmla="*/ 5 w 2416"/>
                <a:gd name="T81" fmla="*/ 1158 h 2326"/>
                <a:gd name="T82" fmla="*/ 11 w 2416"/>
                <a:gd name="T83" fmla="*/ 1201 h 2326"/>
                <a:gd name="T84" fmla="*/ 446 w 2416"/>
                <a:gd name="T85" fmla="*/ 1443 h 2326"/>
                <a:gd name="T86" fmla="*/ 880 w 2416"/>
                <a:gd name="T87" fmla="*/ 1201 h 2326"/>
                <a:gd name="T88" fmla="*/ 886 w 2416"/>
                <a:gd name="T89" fmla="*/ 1158 h 2326"/>
                <a:gd name="T90" fmla="*/ 518 w 2416"/>
                <a:gd name="T91" fmla="*/ 158 h 2326"/>
                <a:gd name="T92" fmla="*/ 1094 w 2416"/>
                <a:gd name="T93" fmla="*/ 272 h 2326"/>
                <a:gd name="T94" fmla="*/ 1094 w 2416"/>
                <a:gd name="T95" fmla="*/ 2057 h 2326"/>
                <a:gd name="T96" fmla="*/ 760 w 2416"/>
                <a:gd name="T97" fmla="*/ 2057 h 2326"/>
                <a:gd name="T98" fmla="*/ 538 w 2416"/>
                <a:gd name="T99" fmla="*/ 2279 h 2326"/>
                <a:gd name="T100" fmla="*/ 585 w 2416"/>
                <a:gd name="T101" fmla="*/ 2326 h 2326"/>
                <a:gd name="T102" fmla="*/ 1801 w 2416"/>
                <a:gd name="T103" fmla="*/ 2326 h 2326"/>
                <a:gd name="T104" fmla="*/ 1847 w 2416"/>
                <a:gd name="T105" fmla="*/ 2279 h 2326"/>
                <a:gd name="T106" fmla="*/ 1625 w 2416"/>
                <a:gd name="T107" fmla="*/ 2057 h 2326"/>
                <a:gd name="T108" fmla="*/ 1292 w 2416"/>
                <a:gd name="T109" fmla="*/ 2057 h 2326"/>
                <a:gd name="T110" fmla="*/ 1292 w 2416"/>
                <a:gd name="T111" fmla="*/ 311 h 2326"/>
                <a:gd name="T112" fmla="*/ 1908 w 2416"/>
                <a:gd name="T113" fmla="*/ 433 h 2326"/>
                <a:gd name="T114" fmla="*/ 1531 w 2416"/>
                <a:gd name="T115" fmla="*/ 1459 h 2326"/>
                <a:gd name="T116" fmla="*/ 1536 w 2416"/>
                <a:gd name="T117" fmla="*/ 1502 h 2326"/>
                <a:gd name="T118" fmla="*/ 1971 w 2416"/>
                <a:gd name="T119" fmla="*/ 1745 h 2326"/>
                <a:gd name="T120" fmla="*/ 2405 w 2416"/>
                <a:gd name="T121" fmla="*/ 1502 h 2326"/>
                <a:gd name="T122" fmla="*/ 2411 w 2416"/>
                <a:gd name="T123" fmla="*/ 1459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326">
                  <a:moveTo>
                    <a:pt x="1641" y="1429"/>
                  </a:moveTo>
                  <a:lnTo>
                    <a:pt x="1641" y="1429"/>
                  </a:lnTo>
                  <a:lnTo>
                    <a:pt x="1971" y="532"/>
                  </a:lnTo>
                  <a:lnTo>
                    <a:pt x="2300" y="1429"/>
                  </a:lnTo>
                  <a:lnTo>
                    <a:pt x="1641" y="1429"/>
                  </a:lnTo>
                  <a:close/>
                  <a:moveTo>
                    <a:pt x="1971" y="1651"/>
                  </a:moveTo>
                  <a:lnTo>
                    <a:pt x="1971" y="1651"/>
                  </a:lnTo>
                  <a:cubicBezTo>
                    <a:pt x="1846" y="1651"/>
                    <a:pt x="1754" y="1613"/>
                    <a:pt x="1671" y="1522"/>
                  </a:cubicBezTo>
                  <a:lnTo>
                    <a:pt x="2270" y="1522"/>
                  </a:lnTo>
                  <a:cubicBezTo>
                    <a:pt x="2187" y="1613"/>
                    <a:pt x="2095" y="1651"/>
                    <a:pt x="1971" y="1651"/>
                  </a:cubicBezTo>
                  <a:close/>
                  <a:moveTo>
                    <a:pt x="1625" y="2151"/>
                  </a:moveTo>
                  <a:lnTo>
                    <a:pt x="1625" y="2151"/>
                  </a:lnTo>
                  <a:cubicBezTo>
                    <a:pt x="1680" y="2151"/>
                    <a:pt x="1727" y="2185"/>
                    <a:pt x="1745" y="2233"/>
                  </a:cubicBezTo>
                  <a:lnTo>
                    <a:pt x="640" y="2233"/>
                  </a:lnTo>
                  <a:cubicBezTo>
                    <a:pt x="659" y="2185"/>
                    <a:pt x="706" y="2151"/>
                    <a:pt x="760" y="2151"/>
                  </a:cubicBezTo>
                  <a:lnTo>
                    <a:pt x="1625" y="2151"/>
                  </a:lnTo>
                  <a:close/>
                  <a:moveTo>
                    <a:pt x="775" y="1127"/>
                  </a:moveTo>
                  <a:lnTo>
                    <a:pt x="775" y="1127"/>
                  </a:lnTo>
                  <a:lnTo>
                    <a:pt x="116" y="1127"/>
                  </a:lnTo>
                  <a:lnTo>
                    <a:pt x="446" y="231"/>
                  </a:lnTo>
                  <a:lnTo>
                    <a:pt x="775" y="1127"/>
                  </a:lnTo>
                  <a:close/>
                  <a:moveTo>
                    <a:pt x="446" y="1350"/>
                  </a:moveTo>
                  <a:lnTo>
                    <a:pt x="446" y="1350"/>
                  </a:lnTo>
                  <a:cubicBezTo>
                    <a:pt x="321" y="1350"/>
                    <a:pt x="229" y="1311"/>
                    <a:pt x="146" y="1221"/>
                  </a:cubicBezTo>
                  <a:lnTo>
                    <a:pt x="745" y="1221"/>
                  </a:lnTo>
                  <a:cubicBezTo>
                    <a:pt x="662" y="1311"/>
                    <a:pt x="570" y="1350"/>
                    <a:pt x="446" y="1350"/>
                  </a:cubicBezTo>
                  <a:close/>
                  <a:moveTo>
                    <a:pt x="2411" y="1459"/>
                  </a:moveTo>
                  <a:lnTo>
                    <a:pt x="2411" y="1459"/>
                  </a:lnTo>
                  <a:lnTo>
                    <a:pt x="2014" y="381"/>
                  </a:lnTo>
                  <a:cubicBezTo>
                    <a:pt x="2009" y="366"/>
                    <a:pt x="1996" y="356"/>
                    <a:pt x="1981" y="352"/>
                  </a:cubicBezTo>
                  <a:cubicBezTo>
                    <a:pt x="1981" y="352"/>
                    <a:pt x="1980" y="352"/>
                    <a:pt x="1979" y="351"/>
                  </a:cubicBezTo>
                  <a:lnTo>
                    <a:pt x="1292" y="216"/>
                  </a:lnTo>
                  <a:lnTo>
                    <a:pt x="1292" y="99"/>
                  </a:lnTo>
                  <a:cubicBezTo>
                    <a:pt x="1292" y="45"/>
                    <a:pt x="1247" y="0"/>
                    <a:pt x="1193" y="0"/>
                  </a:cubicBezTo>
                  <a:cubicBezTo>
                    <a:pt x="1138" y="0"/>
                    <a:pt x="1094" y="45"/>
                    <a:pt x="1094" y="99"/>
                  </a:cubicBezTo>
                  <a:lnTo>
                    <a:pt x="1094" y="177"/>
                  </a:lnTo>
                  <a:lnTo>
                    <a:pt x="456" y="50"/>
                  </a:lnTo>
                  <a:cubicBezTo>
                    <a:pt x="455" y="50"/>
                    <a:pt x="455" y="50"/>
                    <a:pt x="455" y="50"/>
                  </a:cubicBezTo>
                  <a:cubicBezTo>
                    <a:pt x="452" y="50"/>
                    <a:pt x="449" y="49"/>
                    <a:pt x="446" y="49"/>
                  </a:cubicBezTo>
                  <a:cubicBezTo>
                    <a:pt x="426" y="49"/>
                    <a:pt x="409" y="61"/>
                    <a:pt x="402" y="80"/>
                  </a:cubicBezTo>
                  <a:lnTo>
                    <a:pt x="5" y="1158"/>
                  </a:lnTo>
                  <a:cubicBezTo>
                    <a:pt x="0" y="1172"/>
                    <a:pt x="2" y="1188"/>
                    <a:pt x="11" y="1201"/>
                  </a:cubicBezTo>
                  <a:cubicBezTo>
                    <a:pt x="128" y="1368"/>
                    <a:pt x="262" y="1443"/>
                    <a:pt x="446" y="1443"/>
                  </a:cubicBezTo>
                  <a:cubicBezTo>
                    <a:pt x="629" y="1443"/>
                    <a:pt x="763" y="1368"/>
                    <a:pt x="880" y="1201"/>
                  </a:cubicBezTo>
                  <a:cubicBezTo>
                    <a:pt x="889" y="1188"/>
                    <a:pt x="891" y="1172"/>
                    <a:pt x="886" y="1158"/>
                  </a:cubicBezTo>
                  <a:lnTo>
                    <a:pt x="518" y="158"/>
                  </a:lnTo>
                  <a:lnTo>
                    <a:pt x="1094" y="272"/>
                  </a:lnTo>
                  <a:lnTo>
                    <a:pt x="1094" y="2057"/>
                  </a:lnTo>
                  <a:lnTo>
                    <a:pt x="760" y="2057"/>
                  </a:lnTo>
                  <a:cubicBezTo>
                    <a:pt x="638" y="2057"/>
                    <a:pt x="538" y="2157"/>
                    <a:pt x="538" y="2279"/>
                  </a:cubicBezTo>
                  <a:cubicBezTo>
                    <a:pt x="538" y="2305"/>
                    <a:pt x="559" y="2326"/>
                    <a:pt x="585" y="2326"/>
                  </a:cubicBezTo>
                  <a:lnTo>
                    <a:pt x="1801" y="2326"/>
                  </a:lnTo>
                  <a:cubicBezTo>
                    <a:pt x="1826" y="2326"/>
                    <a:pt x="1847" y="2305"/>
                    <a:pt x="1847" y="2279"/>
                  </a:cubicBezTo>
                  <a:cubicBezTo>
                    <a:pt x="1847" y="2157"/>
                    <a:pt x="1748" y="2057"/>
                    <a:pt x="1625" y="2057"/>
                  </a:cubicBezTo>
                  <a:lnTo>
                    <a:pt x="1292" y="2057"/>
                  </a:lnTo>
                  <a:lnTo>
                    <a:pt x="1292" y="311"/>
                  </a:lnTo>
                  <a:lnTo>
                    <a:pt x="1908" y="433"/>
                  </a:lnTo>
                  <a:lnTo>
                    <a:pt x="1531" y="1459"/>
                  </a:lnTo>
                  <a:cubicBezTo>
                    <a:pt x="1525" y="1474"/>
                    <a:pt x="1527" y="1490"/>
                    <a:pt x="1536" y="1502"/>
                  </a:cubicBezTo>
                  <a:cubicBezTo>
                    <a:pt x="1653" y="1670"/>
                    <a:pt x="1787" y="1745"/>
                    <a:pt x="1971" y="1745"/>
                  </a:cubicBezTo>
                  <a:cubicBezTo>
                    <a:pt x="2154" y="1745"/>
                    <a:pt x="2288" y="1670"/>
                    <a:pt x="2405" y="1502"/>
                  </a:cubicBezTo>
                  <a:cubicBezTo>
                    <a:pt x="2414" y="1490"/>
                    <a:pt x="2416" y="1474"/>
                    <a:pt x="2411" y="1459"/>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37" name="Group 36">
            <a:extLst>
              <a:ext uri="{FF2B5EF4-FFF2-40B4-BE49-F238E27FC236}">
                <a16:creationId xmlns:a16="http://schemas.microsoft.com/office/drawing/2014/main" id="{79A69B12-B7E7-45A6-A0F7-197A1A7DDD62}"/>
              </a:ext>
            </a:extLst>
          </p:cNvPr>
          <p:cNvGrpSpPr/>
          <p:nvPr/>
        </p:nvGrpSpPr>
        <p:grpSpPr>
          <a:xfrm>
            <a:off x="6400801" y="2016171"/>
            <a:ext cx="853440" cy="853440"/>
            <a:chOff x="4800601" y="1512128"/>
            <a:chExt cx="640080" cy="640080"/>
          </a:xfrm>
        </p:grpSpPr>
        <p:sp>
          <p:nvSpPr>
            <p:cNvPr id="28" name="Freeform 7">
              <a:extLst>
                <a:ext uri="{FF2B5EF4-FFF2-40B4-BE49-F238E27FC236}">
                  <a16:creationId xmlns:a16="http://schemas.microsoft.com/office/drawing/2014/main" id="{D4A8E47D-5E74-42BF-A12A-1C4F70AE4A1F}"/>
                </a:ext>
              </a:extLst>
            </p:cNvPr>
            <p:cNvSpPr>
              <a:spLocks/>
            </p:cNvSpPr>
            <p:nvPr/>
          </p:nvSpPr>
          <p:spPr bwMode="auto">
            <a:xfrm>
              <a:off x="4800601" y="1512128"/>
              <a:ext cx="640080" cy="640080"/>
            </a:xfrm>
            <a:custGeom>
              <a:avLst/>
              <a:gdLst>
                <a:gd name="T0" fmla="*/ 0 w 3219"/>
                <a:gd name="T1" fmla="*/ 1611 h 3222"/>
                <a:gd name="T2" fmla="*/ 0 w 3219"/>
                <a:gd name="T3" fmla="*/ 1611 h 3222"/>
                <a:gd name="T4" fmla="*/ 1609 w 3219"/>
                <a:gd name="T5" fmla="*/ 0 h 3222"/>
                <a:gd name="T6" fmla="*/ 3219 w 3219"/>
                <a:gd name="T7" fmla="*/ 1611 h 3222"/>
                <a:gd name="T8" fmla="*/ 1609 w 3219"/>
                <a:gd name="T9" fmla="*/ 3222 h 3222"/>
                <a:gd name="T10" fmla="*/ 0 w 3219"/>
                <a:gd name="T11" fmla="*/ 1611 h 3222"/>
              </a:gdLst>
              <a:ahLst/>
              <a:cxnLst>
                <a:cxn ang="0">
                  <a:pos x="T0" y="T1"/>
                </a:cxn>
                <a:cxn ang="0">
                  <a:pos x="T2" y="T3"/>
                </a:cxn>
                <a:cxn ang="0">
                  <a:pos x="T4" y="T5"/>
                </a:cxn>
                <a:cxn ang="0">
                  <a:pos x="T6" y="T7"/>
                </a:cxn>
                <a:cxn ang="0">
                  <a:pos x="T8" y="T9"/>
                </a:cxn>
                <a:cxn ang="0">
                  <a:pos x="T10" y="T11"/>
                </a:cxn>
              </a:cxnLst>
              <a:rect l="0" t="0" r="r" b="b"/>
              <a:pathLst>
                <a:path w="3219" h="3222">
                  <a:moveTo>
                    <a:pt x="0" y="1611"/>
                  </a:moveTo>
                  <a:lnTo>
                    <a:pt x="0" y="1611"/>
                  </a:lnTo>
                  <a:cubicBezTo>
                    <a:pt x="0" y="721"/>
                    <a:pt x="721" y="0"/>
                    <a:pt x="1609" y="0"/>
                  </a:cubicBezTo>
                  <a:cubicBezTo>
                    <a:pt x="2498" y="0"/>
                    <a:pt x="3219" y="721"/>
                    <a:pt x="3219" y="1611"/>
                  </a:cubicBezTo>
                  <a:cubicBezTo>
                    <a:pt x="3219" y="2501"/>
                    <a:pt x="2498" y="3222"/>
                    <a:pt x="1609" y="3222"/>
                  </a:cubicBezTo>
                  <a:cubicBezTo>
                    <a:pt x="721" y="3222"/>
                    <a:pt x="0" y="2501"/>
                    <a:pt x="0" y="1611"/>
                  </a:cubicBezTo>
                  <a:close/>
                </a:path>
              </a:pathLst>
            </a:custGeom>
            <a:solidFill>
              <a:srgbClr val="76C043"/>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29" name="Freeform 9">
              <a:extLst>
                <a:ext uri="{FF2B5EF4-FFF2-40B4-BE49-F238E27FC236}">
                  <a16:creationId xmlns:a16="http://schemas.microsoft.com/office/drawing/2014/main" id="{4A130B41-05A7-464E-B45D-3ABD5FB9E7A7}"/>
                </a:ext>
              </a:extLst>
            </p:cNvPr>
            <p:cNvSpPr>
              <a:spLocks noEditPoints="1"/>
            </p:cNvSpPr>
            <p:nvPr/>
          </p:nvSpPr>
          <p:spPr bwMode="auto">
            <a:xfrm>
              <a:off x="4820850" y="1627102"/>
              <a:ext cx="599583" cy="448056"/>
            </a:xfrm>
            <a:custGeom>
              <a:avLst/>
              <a:gdLst>
                <a:gd name="T0" fmla="*/ 3017 w 3018"/>
                <a:gd name="T1" fmla="*/ 945 h 2258"/>
                <a:gd name="T2" fmla="*/ 2723 w 3018"/>
                <a:gd name="T3" fmla="*/ 420 h 2258"/>
                <a:gd name="T4" fmla="*/ 2119 w 3018"/>
                <a:gd name="T5" fmla="*/ 572 h 2258"/>
                <a:gd name="T6" fmla="*/ 1899 w 3018"/>
                <a:gd name="T7" fmla="*/ 572 h 2258"/>
                <a:gd name="T8" fmla="*/ 1296 w 3018"/>
                <a:gd name="T9" fmla="*/ 420 h 2258"/>
                <a:gd name="T10" fmla="*/ 1010 w 3018"/>
                <a:gd name="T11" fmla="*/ 920 h 2258"/>
                <a:gd name="T12" fmla="*/ 724 w 3018"/>
                <a:gd name="T13" fmla="*/ 420 h 2258"/>
                <a:gd name="T14" fmla="*/ 120 w 3018"/>
                <a:gd name="T15" fmla="*/ 572 h 2258"/>
                <a:gd name="T16" fmla="*/ 0 w 3018"/>
                <a:gd name="T17" fmla="*/ 994 h 2258"/>
                <a:gd name="T18" fmla="*/ 89 w 3018"/>
                <a:gd name="T19" fmla="*/ 1215 h 2258"/>
                <a:gd name="T20" fmla="*/ 273 w 3018"/>
                <a:gd name="T21" fmla="*/ 708 h 2258"/>
                <a:gd name="T22" fmla="*/ 490 w 3018"/>
                <a:gd name="T23" fmla="*/ 2108 h 2258"/>
                <a:gd name="T24" fmla="*/ 529 w 3018"/>
                <a:gd name="T25" fmla="*/ 1305 h 2258"/>
                <a:gd name="T26" fmla="*/ 673 w 3018"/>
                <a:gd name="T27" fmla="*/ 2251 h 2258"/>
                <a:gd name="T28" fmla="*/ 746 w 3018"/>
                <a:gd name="T29" fmla="*/ 708 h 2258"/>
                <a:gd name="T30" fmla="*/ 930 w 3018"/>
                <a:gd name="T31" fmla="*/ 1215 h 2258"/>
                <a:gd name="T32" fmla="*/ 1010 w 3018"/>
                <a:gd name="T33" fmla="*/ 1273 h 2258"/>
                <a:gd name="T34" fmla="*/ 1089 w 3018"/>
                <a:gd name="T35" fmla="*/ 1215 h 2258"/>
                <a:gd name="T36" fmla="*/ 1274 w 3018"/>
                <a:gd name="T37" fmla="*/ 708 h 2258"/>
                <a:gd name="T38" fmla="*/ 1382 w 3018"/>
                <a:gd name="T39" fmla="*/ 2258 h 2258"/>
                <a:gd name="T40" fmla="*/ 1491 w 3018"/>
                <a:gd name="T41" fmla="*/ 1305 h 2258"/>
                <a:gd name="T42" fmla="*/ 1529 w 3018"/>
                <a:gd name="T43" fmla="*/ 2149 h 2258"/>
                <a:gd name="T44" fmla="*/ 1746 w 3018"/>
                <a:gd name="T45" fmla="*/ 2149 h 2258"/>
                <a:gd name="T46" fmla="*/ 1765 w 3018"/>
                <a:gd name="T47" fmla="*/ 708 h 2258"/>
                <a:gd name="T48" fmla="*/ 1985 w 3018"/>
                <a:gd name="T49" fmla="*/ 1270 h 2258"/>
                <a:gd name="T50" fmla="*/ 2034 w 3018"/>
                <a:gd name="T51" fmla="*/ 1270 h 2258"/>
                <a:gd name="T52" fmla="*/ 2253 w 3018"/>
                <a:gd name="T53" fmla="*/ 708 h 2258"/>
                <a:gd name="T54" fmla="*/ 2272 w 3018"/>
                <a:gd name="T55" fmla="*/ 2149 h 2258"/>
                <a:gd name="T56" fmla="*/ 2489 w 3018"/>
                <a:gd name="T57" fmla="*/ 2142 h 2258"/>
                <a:gd name="T58" fmla="*/ 2528 w 3018"/>
                <a:gd name="T59" fmla="*/ 1305 h 2258"/>
                <a:gd name="T60" fmla="*/ 2745 w 3018"/>
                <a:gd name="T61" fmla="*/ 1860 h 2258"/>
                <a:gd name="T62" fmla="*/ 2764 w 3018"/>
                <a:gd name="T63" fmla="*/ 708 h 2258"/>
                <a:gd name="T64" fmla="*/ 2992 w 3018"/>
                <a:gd name="T65" fmla="*/ 1271 h 2258"/>
                <a:gd name="T66" fmla="*/ 3017 w 3018"/>
                <a:gd name="T67" fmla="*/ 945 h 2258"/>
                <a:gd name="T68" fmla="*/ 509 w 3018"/>
                <a:gd name="T69" fmla="*/ 379 h 2258"/>
                <a:gd name="T70" fmla="*/ 509 w 3018"/>
                <a:gd name="T71" fmla="*/ 0 h 2258"/>
                <a:gd name="T72" fmla="*/ 509 w 3018"/>
                <a:gd name="T73" fmla="*/ 379 h 2258"/>
                <a:gd name="T74" fmla="*/ 1509 w 3018"/>
                <a:gd name="T75" fmla="*/ 379 h 2258"/>
                <a:gd name="T76" fmla="*/ 1509 w 3018"/>
                <a:gd name="T77" fmla="*/ 0 h 2258"/>
                <a:gd name="T78" fmla="*/ 1509 w 3018"/>
                <a:gd name="T79" fmla="*/ 379 h 2258"/>
                <a:gd name="T80" fmla="*/ 2508 w 3018"/>
                <a:gd name="T81" fmla="*/ 379 h 2258"/>
                <a:gd name="T82" fmla="*/ 2508 w 3018"/>
                <a:gd name="T83" fmla="*/ 0 h 2258"/>
                <a:gd name="T84" fmla="*/ 2508 w 3018"/>
                <a:gd name="T85" fmla="*/ 379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8" h="2258">
                  <a:moveTo>
                    <a:pt x="3017" y="945"/>
                  </a:moveTo>
                  <a:lnTo>
                    <a:pt x="3017" y="945"/>
                  </a:lnTo>
                  <a:cubicBezTo>
                    <a:pt x="2967" y="789"/>
                    <a:pt x="2907" y="602"/>
                    <a:pt x="2898" y="572"/>
                  </a:cubicBezTo>
                  <a:cubicBezTo>
                    <a:pt x="2869" y="483"/>
                    <a:pt x="2827" y="420"/>
                    <a:pt x="2723" y="420"/>
                  </a:cubicBezTo>
                  <a:lnTo>
                    <a:pt x="2294" y="420"/>
                  </a:lnTo>
                  <a:cubicBezTo>
                    <a:pt x="2190" y="420"/>
                    <a:pt x="2148" y="483"/>
                    <a:pt x="2119" y="572"/>
                  </a:cubicBezTo>
                  <a:cubicBezTo>
                    <a:pt x="2110" y="600"/>
                    <a:pt x="2057" y="768"/>
                    <a:pt x="2009" y="918"/>
                  </a:cubicBezTo>
                  <a:cubicBezTo>
                    <a:pt x="1962" y="768"/>
                    <a:pt x="1908" y="600"/>
                    <a:pt x="1899" y="572"/>
                  </a:cubicBezTo>
                  <a:cubicBezTo>
                    <a:pt x="1871" y="483"/>
                    <a:pt x="1829" y="420"/>
                    <a:pt x="1724" y="420"/>
                  </a:cubicBezTo>
                  <a:lnTo>
                    <a:pt x="1296" y="420"/>
                  </a:lnTo>
                  <a:cubicBezTo>
                    <a:pt x="1191" y="420"/>
                    <a:pt x="1149" y="483"/>
                    <a:pt x="1121" y="572"/>
                  </a:cubicBezTo>
                  <a:cubicBezTo>
                    <a:pt x="1112" y="601"/>
                    <a:pt x="1058" y="770"/>
                    <a:pt x="1010" y="920"/>
                  </a:cubicBezTo>
                  <a:cubicBezTo>
                    <a:pt x="962" y="770"/>
                    <a:pt x="908" y="601"/>
                    <a:pt x="899" y="572"/>
                  </a:cubicBezTo>
                  <a:cubicBezTo>
                    <a:pt x="870" y="483"/>
                    <a:pt x="828" y="420"/>
                    <a:pt x="724" y="420"/>
                  </a:cubicBezTo>
                  <a:lnTo>
                    <a:pt x="295" y="420"/>
                  </a:lnTo>
                  <a:cubicBezTo>
                    <a:pt x="191" y="420"/>
                    <a:pt x="149" y="483"/>
                    <a:pt x="120" y="572"/>
                  </a:cubicBezTo>
                  <a:cubicBezTo>
                    <a:pt x="111" y="602"/>
                    <a:pt x="51" y="789"/>
                    <a:pt x="1" y="945"/>
                  </a:cubicBezTo>
                  <a:cubicBezTo>
                    <a:pt x="1" y="962"/>
                    <a:pt x="0" y="978"/>
                    <a:pt x="0" y="994"/>
                  </a:cubicBezTo>
                  <a:cubicBezTo>
                    <a:pt x="0" y="1089"/>
                    <a:pt x="9" y="1181"/>
                    <a:pt x="26" y="1271"/>
                  </a:cubicBezTo>
                  <a:cubicBezTo>
                    <a:pt x="55" y="1266"/>
                    <a:pt x="80" y="1245"/>
                    <a:pt x="89" y="1215"/>
                  </a:cubicBezTo>
                  <a:lnTo>
                    <a:pt x="254" y="708"/>
                  </a:lnTo>
                  <a:lnTo>
                    <a:pt x="273" y="708"/>
                  </a:lnTo>
                  <a:lnTo>
                    <a:pt x="273" y="1860"/>
                  </a:lnTo>
                  <a:cubicBezTo>
                    <a:pt x="337" y="1951"/>
                    <a:pt x="409" y="2034"/>
                    <a:pt x="490" y="2108"/>
                  </a:cubicBezTo>
                  <a:lnTo>
                    <a:pt x="490" y="1305"/>
                  </a:lnTo>
                  <a:lnTo>
                    <a:pt x="529" y="1305"/>
                  </a:lnTo>
                  <a:lnTo>
                    <a:pt x="529" y="2142"/>
                  </a:lnTo>
                  <a:cubicBezTo>
                    <a:pt x="575" y="2181"/>
                    <a:pt x="623" y="2218"/>
                    <a:pt x="673" y="2251"/>
                  </a:cubicBezTo>
                  <a:cubicBezTo>
                    <a:pt x="715" y="2237"/>
                    <a:pt x="746" y="2197"/>
                    <a:pt x="746" y="2149"/>
                  </a:cubicBezTo>
                  <a:lnTo>
                    <a:pt x="746" y="708"/>
                  </a:lnTo>
                  <a:lnTo>
                    <a:pt x="765" y="708"/>
                  </a:lnTo>
                  <a:lnTo>
                    <a:pt x="930" y="1215"/>
                  </a:lnTo>
                  <a:cubicBezTo>
                    <a:pt x="940" y="1248"/>
                    <a:pt x="970" y="1270"/>
                    <a:pt x="1002" y="1273"/>
                  </a:cubicBezTo>
                  <a:cubicBezTo>
                    <a:pt x="1005" y="1273"/>
                    <a:pt x="1007" y="1273"/>
                    <a:pt x="1010" y="1273"/>
                  </a:cubicBezTo>
                  <a:cubicBezTo>
                    <a:pt x="1012" y="1273"/>
                    <a:pt x="1015" y="1273"/>
                    <a:pt x="1017" y="1273"/>
                  </a:cubicBezTo>
                  <a:cubicBezTo>
                    <a:pt x="1050" y="1270"/>
                    <a:pt x="1079" y="1248"/>
                    <a:pt x="1089" y="1215"/>
                  </a:cubicBezTo>
                  <a:lnTo>
                    <a:pt x="1255" y="708"/>
                  </a:lnTo>
                  <a:lnTo>
                    <a:pt x="1274" y="708"/>
                  </a:lnTo>
                  <a:lnTo>
                    <a:pt x="1274" y="2149"/>
                  </a:lnTo>
                  <a:cubicBezTo>
                    <a:pt x="1274" y="2209"/>
                    <a:pt x="1322" y="2258"/>
                    <a:pt x="1382" y="2258"/>
                  </a:cubicBezTo>
                  <a:cubicBezTo>
                    <a:pt x="1442" y="2258"/>
                    <a:pt x="1491" y="2209"/>
                    <a:pt x="1491" y="2149"/>
                  </a:cubicBezTo>
                  <a:lnTo>
                    <a:pt x="1491" y="1305"/>
                  </a:lnTo>
                  <a:lnTo>
                    <a:pt x="1529" y="1305"/>
                  </a:lnTo>
                  <a:lnTo>
                    <a:pt x="1529" y="2149"/>
                  </a:lnTo>
                  <a:cubicBezTo>
                    <a:pt x="1529" y="2209"/>
                    <a:pt x="1578" y="2258"/>
                    <a:pt x="1638" y="2258"/>
                  </a:cubicBezTo>
                  <a:cubicBezTo>
                    <a:pt x="1698" y="2258"/>
                    <a:pt x="1746" y="2209"/>
                    <a:pt x="1746" y="2149"/>
                  </a:cubicBezTo>
                  <a:lnTo>
                    <a:pt x="1746" y="708"/>
                  </a:lnTo>
                  <a:lnTo>
                    <a:pt x="1765" y="708"/>
                  </a:lnTo>
                  <a:lnTo>
                    <a:pt x="1929" y="1209"/>
                  </a:lnTo>
                  <a:cubicBezTo>
                    <a:pt x="1935" y="1237"/>
                    <a:pt x="1956" y="1261"/>
                    <a:pt x="1985" y="1270"/>
                  </a:cubicBezTo>
                  <a:cubicBezTo>
                    <a:pt x="1993" y="1272"/>
                    <a:pt x="2001" y="1273"/>
                    <a:pt x="2009" y="1273"/>
                  </a:cubicBezTo>
                  <a:cubicBezTo>
                    <a:pt x="2017" y="1273"/>
                    <a:pt x="2026" y="1272"/>
                    <a:pt x="2034" y="1270"/>
                  </a:cubicBezTo>
                  <a:cubicBezTo>
                    <a:pt x="2063" y="1261"/>
                    <a:pt x="2083" y="1237"/>
                    <a:pt x="2090" y="1209"/>
                  </a:cubicBezTo>
                  <a:lnTo>
                    <a:pt x="2253" y="708"/>
                  </a:lnTo>
                  <a:lnTo>
                    <a:pt x="2272" y="708"/>
                  </a:lnTo>
                  <a:lnTo>
                    <a:pt x="2272" y="2149"/>
                  </a:lnTo>
                  <a:cubicBezTo>
                    <a:pt x="2272" y="2197"/>
                    <a:pt x="2303" y="2237"/>
                    <a:pt x="2345" y="2251"/>
                  </a:cubicBezTo>
                  <a:cubicBezTo>
                    <a:pt x="2395" y="2218"/>
                    <a:pt x="2444" y="2181"/>
                    <a:pt x="2489" y="2142"/>
                  </a:cubicBezTo>
                  <a:lnTo>
                    <a:pt x="2489" y="1305"/>
                  </a:lnTo>
                  <a:lnTo>
                    <a:pt x="2528" y="1305"/>
                  </a:lnTo>
                  <a:lnTo>
                    <a:pt x="2528" y="2108"/>
                  </a:lnTo>
                  <a:cubicBezTo>
                    <a:pt x="2609" y="2034"/>
                    <a:pt x="2682" y="1951"/>
                    <a:pt x="2745" y="1860"/>
                  </a:cubicBezTo>
                  <a:lnTo>
                    <a:pt x="2745" y="708"/>
                  </a:lnTo>
                  <a:lnTo>
                    <a:pt x="2764" y="708"/>
                  </a:lnTo>
                  <a:lnTo>
                    <a:pt x="2929" y="1215"/>
                  </a:lnTo>
                  <a:cubicBezTo>
                    <a:pt x="2938" y="1245"/>
                    <a:pt x="2963" y="1266"/>
                    <a:pt x="2992" y="1271"/>
                  </a:cubicBezTo>
                  <a:cubicBezTo>
                    <a:pt x="3009" y="1181"/>
                    <a:pt x="3018" y="1089"/>
                    <a:pt x="3018" y="994"/>
                  </a:cubicBezTo>
                  <a:cubicBezTo>
                    <a:pt x="3018" y="978"/>
                    <a:pt x="3017" y="961"/>
                    <a:pt x="3017" y="945"/>
                  </a:cubicBezTo>
                  <a:close/>
                  <a:moveTo>
                    <a:pt x="509" y="379"/>
                  </a:moveTo>
                  <a:lnTo>
                    <a:pt x="509" y="379"/>
                  </a:lnTo>
                  <a:cubicBezTo>
                    <a:pt x="613" y="379"/>
                    <a:pt x="698" y="294"/>
                    <a:pt x="698" y="189"/>
                  </a:cubicBezTo>
                  <a:cubicBezTo>
                    <a:pt x="698" y="85"/>
                    <a:pt x="613" y="0"/>
                    <a:pt x="509" y="0"/>
                  </a:cubicBezTo>
                  <a:cubicBezTo>
                    <a:pt x="404" y="0"/>
                    <a:pt x="319" y="85"/>
                    <a:pt x="319" y="189"/>
                  </a:cubicBezTo>
                  <a:cubicBezTo>
                    <a:pt x="319" y="294"/>
                    <a:pt x="404" y="379"/>
                    <a:pt x="509" y="379"/>
                  </a:cubicBezTo>
                  <a:close/>
                  <a:moveTo>
                    <a:pt x="1509" y="379"/>
                  </a:moveTo>
                  <a:lnTo>
                    <a:pt x="1509" y="379"/>
                  </a:lnTo>
                  <a:cubicBezTo>
                    <a:pt x="1614" y="379"/>
                    <a:pt x="1698" y="294"/>
                    <a:pt x="1698" y="189"/>
                  </a:cubicBezTo>
                  <a:cubicBezTo>
                    <a:pt x="1698" y="85"/>
                    <a:pt x="1614" y="0"/>
                    <a:pt x="1509" y="0"/>
                  </a:cubicBezTo>
                  <a:cubicBezTo>
                    <a:pt x="1405" y="0"/>
                    <a:pt x="1320" y="85"/>
                    <a:pt x="1320" y="189"/>
                  </a:cubicBezTo>
                  <a:cubicBezTo>
                    <a:pt x="1320" y="294"/>
                    <a:pt x="1405" y="379"/>
                    <a:pt x="1509" y="379"/>
                  </a:cubicBezTo>
                  <a:close/>
                  <a:moveTo>
                    <a:pt x="2508" y="379"/>
                  </a:moveTo>
                  <a:lnTo>
                    <a:pt x="2508" y="379"/>
                  </a:lnTo>
                  <a:cubicBezTo>
                    <a:pt x="2612" y="379"/>
                    <a:pt x="2697" y="294"/>
                    <a:pt x="2697" y="189"/>
                  </a:cubicBezTo>
                  <a:cubicBezTo>
                    <a:pt x="2697" y="85"/>
                    <a:pt x="2612" y="0"/>
                    <a:pt x="2508" y="0"/>
                  </a:cubicBezTo>
                  <a:cubicBezTo>
                    <a:pt x="2403" y="0"/>
                    <a:pt x="2318" y="85"/>
                    <a:pt x="2318" y="189"/>
                  </a:cubicBezTo>
                  <a:cubicBezTo>
                    <a:pt x="2318" y="294"/>
                    <a:pt x="2403" y="379"/>
                    <a:pt x="2508" y="379"/>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36" name="Group 35">
            <a:extLst>
              <a:ext uri="{FF2B5EF4-FFF2-40B4-BE49-F238E27FC236}">
                <a16:creationId xmlns:a16="http://schemas.microsoft.com/office/drawing/2014/main" id="{ECEDA843-A2E5-4651-BC9B-89BA22F6D3DC}"/>
              </a:ext>
            </a:extLst>
          </p:cNvPr>
          <p:cNvGrpSpPr/>
          <p:nvPr/>
        </p:nvGrpSpPr>
        <p:grpSpPr>
          <a:xfrm>
            <a:off x="6400801" y="3771360"/>
            <a:ext cx="853440" cy="853440"/>
            <a:chOff x="4800601" y="2828520"/>
            <a:chExt cx="640080" cy="640080"/>
          </a:xfrm>
        </p:grpSpPr>
        <p:sp>
          <p:nvSpPr>
            <p:cNvPr id="30" name="Freeform 5">
              <a:extLst>
                <a:ext uri="{FF2B5EF4-FFF2-40B4-BE49-F238E27FC236}">
                  <a16:creationId xmlns:a16="http://schemas.microsoft.com/office/drawing/2014/main" id="{ACD9235E-5CC7-405E-A0E4-A014E51E09E8}"/>
                </a:ext>
              </a:extLst>
            </p:cNvPr>
            <p:cNvSpPr>
              <a:spLocks/>
            </p:cNvSpPr>
            <p:nvPr/>
          </p:nvSpPr>
          <p:spPr bwMode="auto">
            <a:xfrm>
              <a:off x="4800601" y="2828520"/>
              <a:ext cx="640080" cy="640080"/>
            </a:xfrm>
            <a:custGeom>
              <a:avLst/>
              <a:gdLst>
                <a:gd name="T0" fmla="*/ 1611 w 3223"/>
                <a:gd name="T1" fmla="*/ 0 h 3222"/>
                <a:gd name="T2" fmla="*/ 1611 w 3223"/>
                <a:gd name="T3" fmla="*/ 0 h 3222"/>
                <a:gd name="T4" fmla="*/ 0 w 3223"/>
                <a:gd name="T5" fmla="*/ 1611 h 3222"/>
                <a:gd name="T6" fmla="*/ 1611 w 3223"/>
                <a:gd name="T7" fmla="*/ 3222 h 3222"/>
                <a:gd name="T8" fmla="*/ 3223 w 3223"/>
                <a:gd name="T9" fmla="*/ 1611 h 3222"/>
                <a:gd name="T10" fmla="*/ 1611 w 3223"/>
                <a:gd name="T11" fmla="*/ 0 h 3222"/>
              </a:gdLst>
              <a:ahLst/>
              <a:cxnLst>
                <a:cxn ang="0">
                  <a:pos x="T0" y="T1"/>
                </a:cxn>
                <a:cxn ang="0">
                  <a:pos x="T2" y="T3"/>
                </a:cxn>
                <a:cxn ang="0">
                  <a:pos x="T4" y="T5"/>
                </a:cxn>
                <a:cxn ang="0">
                  <a:pos x="T6" y="T7"/>
                </a:cxn>
                <a:cxn ang="0">
                  <a:pos x="T8" y="T9"/>
                </a:cxn>
                <a:cxn ang="0">
                  <a:pos x="T10" y="T11"/>
                </a:cxn>
              </a:cxnLst>
              <a:rect l="0" t="0" r="r" b="b"/>
              <a:pathLst>
                <a:path w="3223" h="3222">
                  <a:moveTo>
                    <a:pt x="1611" y="0"/>
                  </a:moveTo>
                  <a:lnTo>
                    <a:pt x="1611" y="0"/>
                  </a:lnTo>
                  <a:cubicBezTo>
                    <a:pt x="721" y="0"/>
                    <a:pt x="0" y="721"/>
                    <a:pt x="0" y="1611"/>
                  </a:cubicBezTo>
                  <a:cubicBezTo>
                    <a:pt x="0" y="2501"/>
                    <a:pt x="721" y="3222"/>
                    <a:pt x="1611" y="3222"/>
                  </a:cubicBezTo>
                  <a:cubicBezTo>
                    <a:pt x="2501" y="3222"/>
                    <a:pt x="3223" y="2501"/>
                    <a:pt x="3223" y="1611"/>
                  </a:cubicBezTo>
                  <a:cubicBezTo>
                    <a:pt x="3223" y="721"/>
                    <a:pt x="2501" y="0"/>
                    <a:pt x="1611" y="0"/>
                  </a:cubicBezTo>
                  <a:close/>
                </a:path>
              </a:pathLst>
            </a:custGeom>
            <a:solidFill>
              <a:srgbClr val="76C043"/>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31" name="Freeform 6">
              <a:extLst>
                <a:ext uri="{FF2B5EF4-FFF2-40B4-BE49-F238E27FC236}">
                  <a16:creationId xmlns:a16="http://schemas.microsoft.com/office/drawing/2014/main" id="{EDDA8A13-C872-40C8-A6EA-985F7A6F7157}"/>
                </a:ext>
              </a:extLst>
            </p:cNvPr>
            <p:cNvSpPr>
              <a:spLocks noEditPoints="1"/>
            </p:cNvSpPr>
            <p:nvPr/>
          </p:nvSpPr>
          <p:spPr bwMode="auto">
            <a:xfrm>
              <a:off x="4909527" y="2900389"/>
              <a:ext cx="449179" cy="528347"/>
            </a:xfrm>
            <a:custGeom>
              <a:avLst/>
              <a:gdLst>
                <a:gd name="T0" fmla="*/ 1352 w 2264"/>
                <a:gd name="T1" fmla="*/ 966 h 2658"/>
                <a:gd name="T2" fmla="*/ 1352 w 2264"/>
                <a:gd name="T3" fmla="*/ 966 h 2658"/>
                <a:gd name="T4" fmla="*/ 1044 w 2264"/>
                <a:gd name="T5" fmla="*/ 1110 h 2658"/>
                <a:gd name="T6" fmla="*/ 777 w 2264"/>
                <a:gd name="T7" fmla="*/ 1414 h 2658"/>
                <a:gd name="T8" fmla="*/ 369 w 2264"/>
                <a:gd name="T9" fmla="*/ 1482 h 2658"/>
                <a:gd name="T10" fmla="*/ 261 w 2264"/>
                <a:gd name="T11" fmla="*/ 1254 h 2658"/>
                <a:gd name="T12" fmla="*/ 62 w 2264"/>
                <a:gd name="T13" fmla="*/ 887 h 2658"/>
                <a:gd name="T14" fmla="*/ 1032 w 2264"/>
                <a:gd name="T15" fmla="*/ 63 h 2658"/>
                <a:gd name="T16" fmla="*/ 1930 w 2264"/>
                <a:gd name="T17" fmla="*/ 703 h 2658"/>
                <a:gd name="T18" fmla="*/ 1352 w 2264"/>
                <a:gd name="T19" fmla="*/ 966 h 2658"/>
                <a:gd name="T20" fmla="*/ 2006 w 2264"/>
                <a:gd name="T21" fmla="*/ 1016 h 2658"/>
                <a:gd name="T22" fmla="*/ 2006 w 2264"/>
                <a:gd name="T23" fmla="*/ 1016 h 2658"/>
                <a:gd name="T24" fmla="*/ 2043 w 2264"/>
                <a:gd name="T25" fmla="*/ 847 h 2658"/>
                <a:gd name="T26" fmla="*/ 2015 w 2264"/>
                <a:gd name="T27" fmla="*/ 631 h 2658"/>
                <a:gd name="T28" fmla="*/ 1044 w 2264"/>
                <a:gd name="T29" fmla="*/ 0 h 2658"/>
                <a:gd name="T30" fmla="*/ 0 w 2264"/>
                <a:gd name="T31" fmla="*/ 894 h 2658"/>
                <a:gd name="T32" fmla="*/ 441 w 2264"/>
                <a:gd name="T33" fmla="*/ 1677 h 2658"/>
                <a:gd name="T34" fmla="*/ 399 w 2264"/>
                <a:gd name="T35" fmla="*/ 2492 h 2658"/>
                <a:gd name="T36" fmla="*/ 1064 w 2264"/>
                <a:gd name="T37" fmla="*/ 2658 h 2658"/>
                <a:gd name="T38" fmla="*/ 1381 w 2264"/>
                <a:gd name="T39" fmla="*/ 2622 h 2658"/>
                <a:gd name="T40" fmla="*/ 1407 w 2264"/>
                <a:gd name="T41" fmla="*/ 2131 h 2658"/>
                <a:gd name="T42" fmla="*/ 1880 w 2264"/>
                <a:gd name="T43" fmla="*/ 2228 h 2658"/>
                <a:gd name="T44" fmla="*/ 2039 w 2264"/>
                <a:gd name="T45" fmla="*/ 2128 h 2658"/>
                <a:gd name="T46" fmla="*/ 2039 w 2264"/>
                <a:gd name="T47" fmla="*/ 1954 h 2658"/>
                <a:gd name="T48" fmla="*/ 2090 w 2264"/>
                <a:gd name="T49" fmla="*/ 1845 h 2658"/>
                <a:gd name="T50" fmla="*/ 2074 w 2264"/>
                <a:gd name="T51" fmla="*/ 1789 h 2658"/>
                <a:gd name="T52" fmla="*/ 2124 w 2264"/>
                <a:gd name="T53" fmla="*/ 1731 h 2658"/>
                <a:gd name="T54" fmla="*/ 2101 w 2264"/>
                <a:gd name="T55" fmla="*/ 1661 h 2658"/>
                <a:gd name="T56" fmla="*/ 2106 w 2264"/>
                <a:gd name="T57" fmla="*/ 1577 h 2658"/>
                <a:gd name="T58" fmla="*/ 2223 w 2264"/>
                <a:gd name="T59" fmla="*/ 1547 h 2658"/>
                <a:gd name="T60" fmla="*/ 2263 w 2264"/>
                <a:gd name="T61" fmla="*/ 1479 h 2658"/>
                <a:gd name="T62" fmla="*/ 2006 w 2264"/>
                <a:gd name="T63" fmla="*/ 1016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4" h="2658">
                  <a:moveTo>
                    <a:pt x="1352" y="966"/>
                  </a:moveTo>
                  <a:lnTo>
                    <a:pt x="1352" y="966"/>
                  </a:lnTo>
                  <a:cubicBezTo>
                    <a:pt x="1340" y="1062"/>
                    <a:pt x="1220" y="1190"/>
                    <a:pt x="1044" y="1110"/>
                  </a:cubicBezTo>
                  <a:cubicBezTo>
                    <a:pt x="1096" y="1214"/>
                    <a:pt x="949" y="1414"/>
                    <a:pt x="777" y="1414"/>
                  </a:cubicBezTo>
                  <a:cubicBezTo>
                    <a:pt x="733" y="1666"/>
                    <a:pt x="513" y="1626"/>
                    <a:pt x="369" y="1482"/>
                  </a:cubicBezTo>
                  <a:cubicBezTo>
                    <a:pt x="319" y="1432"/>
                    <a:pt x="261" y="1314"/>
                    <a:pt x="261" y="1254"/>
                  </a:cubicBezTo>
                  <a:cubicBezTo>
                    <a:pt x="206" y="1247"/>
                    <a:pt x="62" y="1195"/>
                    <a:pt x="62" y="887"/>
                  </a:cubicBezTo>
                  <a:cubicBezTo>
                    <a:pt x="62" y="439"/>
                    <a:pt x="325" y="63"/>
                    <a:pt x="1032" y="63"/>
                  </a:cubicBezTo>
                  <a:cubicBezTo>
                    <a:pt x="1528" y="63"/>
                    <a:pt x="1930" y="427"/>
                    <a:pt x="1930" y="703"/>
                  </a:cubicBezTo>
                  <a:cubicBezTo>
                    <a:pt x="1930" y="978"/>
                    <a:pt x="1652" y="986"/>
                    <a:pt x="1352" y="966"/>
                  </a:cubicBezTo>
                  <a:close/>
                  <a:moveTo>
                    <a:pt x="2006" y="1016"/>
                  </a:moveTo>
                  <a:lnTo>
                    <a:pt x="2006" y="1016"/>
                  </a:lnTo>
                  <a:cubicBezTo>
                    <a:pt x="2004" y="1002"/>
                    <a:pt x="2042" y="911"/>
                    <a:pt x="2043" y="847"/>
                  </a:cubicBezTo>
                  <a:cubicBezTo>
                    <a:pt x="2044" y="783"/>
                    <a:pt x="2030" y="689"/>
                    <a:pt x="2015" y="631"/>
                  </a:cubicBezTo>
                  <a:cubicBezTo>
                    <a:pt x="2001" y="574"/>
                    <a:pt x="1836" y="0"/>
                    <a:pt x="1044" y="0"/>
                  </a:cubicBezTo>
                  <a:cubicBezTo>
                    <a:pt x="233" y="0"/>
                    <a:pt x="0" y="411"/>
                    <a:pt x="0" y="894"/>
                  </a:cubicBezTo>
                  <a:cubicBezTo>
                    <a:pt x="0" y="1389"/>
                    <a:pt x="410" y="1557"/>
                    <a:pt x="441" y="1677"/>
                  </a:cubicBezTo>
                  <a:cubicBezTo>
                    <a:pt x="524" y="2005"/>
                    <a:pt x="476" y="2295"/>
                    <a:pt x="399" y="2492"/>
                  </a:cubicBezTo>
                  <a:cubicBezTo>
                    <a:pt x="597" y="2598"/>
                    <a:pt x="824" y="2658"/>
                    <a:pt x="1064" y="2658"/>
                  </a:cubicBezTo>
                  <a:cubicBezTo>
                    <a:pt x="1173" y="2658"/>
                    <a:pt x="1279" y="2645"/>
                    <a:pt x="1381" y="2622"/>
                  </a:cubicBezTo>
                  <a:cubicBezTo>
                    <a:pt x="1378" y="2404"/>
                    <a:pt x="1385" y="2153"/>
                    <a:pt x="1407" y="2131"/>
                  </a:cubicBezTo>
                  <a:cubicBezTo>
                    <a:pt x="1462" y="2147"/>
                    <a:pt x="1822" y="2227"/>
                    <a:pt x="1880" y="2228"/>
                  </a:cubicBezTo>
                  <a:cubicBezTo>
                    <a:pt x="1935" y="2229"/>
                    <a:pt x="2017" y="2228"/>
                    <a:pt x="2039" y="2128"/>
                  </a:cubicBezTo>
                  <a:cubicBezTo>
                    <a:pt x="2058" y="2041"/>
                    <a:pt x="2034" y="1972"/>
                    <a:pt x="2039" y="1954"/>
                  </a:cubicBezTo>
                  <a:cubicBezTo>
                    <a:pt x="2051" y="1914"/>
                    <a:pt x="2088" y="1861"/>
                    <a:pt x="2090" y="1845"/>
                  </a:cubicBezTo>
                  <a:cubicBezTo>
                    <a:pt x="2092" y="1829"/>
                    <a:pt x="2074" y="1789"/>
                    <a:pt x="2074" y="1789"/>
                  </a:cubicBezTo>
                  <a:cubicBezTo>
                    <a:pt x="2074" y="1789"/>
                    <a:pt x="2121" y="1752"/>
                    <a:pt x="2124" y="1731"/>
                  </a:cubicBezTo>
                  <a:cubicBezTo>
                    <a:pt x="2127" y="1709"/>
                    <a:pt x="2103" y="1669"/>
                    <a:pt x="2101" y="1661"/>
                  </a:cubicBezTo>
                  <a:cubicBezTo>
                    <a:pt x="2099" y="1653"/>
                    <a:pt x="2106" y="1577"/>
                    <a:pt x="2106" y="1577"/>
                  </a:cubicBezTo>
                  <a:cubicBezTo>
                    <a:pt x="2106" y="1577"/>
                    <a:pt x="2202" y="1559"/>
                    <a:pt x="2223" y="1547"/>
                  </a:cubicBezTo>
                  <a:cubicBezTo>
                    <a:pt x="2243" y="1535"/>
                    <a:pt x="2264" y="1495"/>
                    <a:pt x="2263" y="1479"/>
                  </a:cubicBezTo>
                  <a:cubicBezTo>
                    <a:pt x="2262" y="1464"/>
                    <a:pt x="2014" y="1085"/>
                    <a:pt x="2006" y="1016"/>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32" name="Group 31">
            <a:extLst>
              <a:ext uri="{FF2B5EF4-FFF2-40B4-BE49-F238E27FC236}">
                <a16:creationId xmlns:a16="http://schemas.microsoft.com/office/drawing/2014/main" id="{6E5ECF76-706C-4111-AB27-75C1EC2D9897}"/>
              </a:ext>
            </a:extLst>
          </p:cNvPr>
          <p:cNvGrpSpPr/>
          <p:nvPr/>
        </p:nvGrpSpPr>
        <p:grpSpPr>
          <a:xfrm>
            <a:off x="6394633" y="2889148"/>
            <a:ext cx="853440" cy="853440"/>
            <a:chOff x="266700" y="1722437"/>
            <a:chExt cx="1698625" cy="1698625"/>
          </a:xfrm>
        </p:grpSpPr>
        <p:sp>
          <p:nvSpPr>
            <p:cNvPr id="33" name="Freeform 20">
              <a:extLst>
                <a:ext uri="{FF2B5EF4-FFF2-40B4-BE49-F238E27FC236}">
                  <a16:creationId xmlns:a16="http://schemas.microsoft.com/office/drawing/2014/main" id="{25D83523-3E5C-414C-B9CD-547E5206D98C}"/>
                </a:ext>
              </a:extLst>
            </p:cNvPr>
            <p:cNvSpPr>
              <a:spLocks/>
            </p:cNvSpPr>
            <p:nvPr/>
          </p:nvSpPr>
          <p:spPr bwMode="auto">
            <a:xfrm>
              <a:off x="266700" y="1722437"/>
              <a:ext cx="1698625" cy="1698625"/>
            </a:xfrm>
            <a:custGeom>
              <a:avLst/>
              <a:gdLst>
                <a:gd name="T0" fmla="*/ 0 w 3222"/>
                <a:gd name="T1" fmla="*/ 1612 h 3223"/>
                <a:gd name="T2" fmla="*/ 0 w 3222"/>
                <a:gd name="T3" fmla="*/ 1612 h 3223"/>
                <a:gd name="T4" fmla="*/ 1611 w 3222"/>
                <a:gd name="T5" fmla="*/ 0 h 3223"/>
                <a:gd name="T6" fmla="*/ 3222 w 3222"/>
                <a:gd name="T7" fmla="*/ 1612 h 3223"/>
                <a:gd name="T8" fmla="*/ 1611 w 3222"/>
                <a:gd name="T9" fmla="*/ 3223 h 3223"/>
                <a:gd name="T10" fmla="*/ 0 w 3222"/>
                <a:gd name="T11" fmla="*/ 1612 h 3223"/>
              </a:gdLst>
              <a:ahLst/>
              <a:cxnLst>
                <a:cxn ang="0">
                  <a:pos x="T0" y="T1"/>
                </a:cxn>
                <a:cxn ang="0">
                  <a:pos x="T2" y="T3"/>
                </a:cxn>
                <a:cxn ang="0">
                  <a:pos x="T4" y="T5"/>
                </a:cxn>
                <a:cxn ang="0">
                  <a:pos x="T6" y="T7"/>
                </a:cxn>
                <a:cxn ang="0">
                  <a:pos x="T8" y="T9"/>
                </a:cxn>
                <a:cxn ang="0">
                  <a:pos x="T10" y="T11"/>
                </a:cxn>
              </a:cxnLst>
              <a:rect l="0" t="0" r="r" b="b"/>
              <a:pathLst>
                <a:path w="3222" h="3223">
                  <a:moveTo>
                    <a:pt x="0" y="1612"/>
                  </a:moveTo>
                  <a:lnTo>
                    <a:pt x="0" y="1612"/>
                  </a:lnTo>
                  <a:cubicBezTo>
                    <a:pt x="0" y="722"/>
                    <a:pt x="721" y="0"/>
                    <a:pt x="1611" y="0"/>
                  </a:cubicBezTo>
                  <a:cubicBezTo>
                    <a:pt x="2501" y="0"/>
                    <a:pt x="3222" y="722"/>
                    <a:pt x="3222" y="1612"/>
                  </a:cubicBezTo>
                  <a:cubicBezTo>
                    <a:pt x="3222" y="2502"/>
                    <a:pt x="2501" y="3223"/>
                    <a:pt x="1611" y="3223"/>
                  </a:cubicBezTo>
                  <a:cubicBezTo>
                    <a:pt x="721" y="3223"/>
                    <a:pt x="0" y="2502"/>
                    <a:pt x="0" y="1612"/>
                  </a:cubicBezTo>
                  <a:close/>
                </a:path>
              </a:pathLst>
            </a:custGeom>
            <a:solidFill>
              <a:srgbClr val="76C043"/>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34" name="Freeform 21">
              <a:extLst>
                <a:ext uri="{FF2B5EF4-FFF2-40B4-BE49-F238E27FC236}">
                  <a16:creationId xmlns:a16="http://schemas.microsoft.com/office/drawing/2014/main" id="{14A33577-7218-4328-B7F0-5900AF7FB750}"/>
                </a:ext>
              </a:extLst>
            </p:cNvPr>
            <p:cNvSpPr>
              <a:spLocks/>
            </p:cNvSpPr>
            <p:nvPr/>
          </p:nvSpPr>
          <p:spPr bwMode="auto">
            <a:xfrm>
              <a:off x="1060450" y="2514600"/>
              <a:ext cx="133350" cy="134938"/>
            </a:xfrm>
            <a:custGeom>
              <a:avLst/>
              <a:gdLst>
                <a:gd name="T0" fmla="*/ 126 w 251"/>
                <a:gd name="T1" fmla="*/ 0 h 257"/>
                <a:gd name="T2" fmla="*/ 126 w 251"/>
                <a:gd name="T3" fmla="*/ 0 h 257"/>
                <a:gd name="T4" fmla="*/ 0 w 251"/>
                <a:gd name="T5" fmla="*/ 128 h 257"/>
                <a:gd name="T6" fmla="*/ 126 w 251"/>
                <a:gd name="T7" fmla="*/ 257 h 257"/>
                <a:gd name="T8" fmla="*/ 251 w 251"/>
                <a:gd name="T9" fmla="*/ 128 h 257"/>
                <a:gd name="T10" fmla="*/ 126 w 251"/>
                <a:gd name="T11" fmla="*/ 0 h 257"/>
              </a:gdLst>
              <a:ahLst/>
              <a:cxnLst>
                <a:cxn ang="0">
                  <a:pos x="T0" y="T1"/>
                </a:cxn>
                <a:cxn ang="0">
                  <a:pos x="T2" y="T3"/>
                </a:cxn>
                <a:cxn ang="0">
                  <a:pos x="T4" y="T5"/>
                </a:cxn>
                <a:cxn ang="0">
                  <a:pos x="T6" y="T7"/>
                </a:cxn>
                <a:cxn ang="0">
                  <a:pos x="T8" y="T9"/>
                </a:cxn>
                <a:cxn ang="0">
                  <a:pos x="T10" y="T11"/>
                </a:cxn>
              </a:cxnLst>
              <a:rect l="0" t="0" r="r" b="b"/>
              <a:pathLst>
                <a:path w="251" h="257">
                  <a:moveTo>
                    <a:pt x="126" y="0"/>
                  </a:moveTo>
                  <a:lnTo>
                    <a:pt x="126" y="0"/>
                  </a:lnTo>
                  <a:cubicBezTo>
                    <a:pt x="56" y="0"/>
                    <a:pt x="0" y="57"/>
                    <a:pt x="0" y="128"/>
                  </a:cubicBezTo>
                  <a:cubicBezTo>
                    <a:pt x="0" y="199"/>
                    <a:pt x="56" y="257"/>
                    <a:pt x="126" y="257"/>
                  </a:cubicBezTo>
                  <a:cubicBezTo>
                    <a:pt x="195" y="257"/>
                    <a:pt x="251" y="199"/>
                    <a:pt x="251" y="128"/>
                  </a:cubicBezTo>
                  <a:cubicBezTo>
                    <a:pt x="251" y="57"/>
                    <a:pt x="195" y="0"/>
                    <a:pt x="126" y="0"/>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35" name="Freeform 22">
              <a:extLst>
                <a:ext uri="{FF2B5EF4-FFF2-40B4-BE49-F238E27FC236}">
                  <a16:creationId xmlns:a16="http://schemas.microsoft.com/office/drawing/2014/main" id="{C0883ADA-3949-46DB-B234-3A0F188D39ED}"/>
                </a:ext>
              </a:extLst>
            </p:cNvPr>
            <p:cNvSpPr>
              <a:spLocks noEditPoints="1"/>
            </p:cNvSpPr>
            <p:nvPr/>
          </p:nvSpPr>
          <p:spPr bwMode="auto">
            <a:xfrm>
              <a:off x="538163" y="1931987"/>
              <a:ext cx="1184275" cy="1277938"/>
            </a:xfrm>
            <a:custGeom>
              <a:avLst/>
              <a:gdLst>
                <a:gd name="T0" fmla="*/ 1095 w 2247"/>
                <a:gd name="T1" fmla="*/ 1514 h 2422"/>
                <a:gd name="T2" fmla="*/ 776 w 2247"/>
                <a:gd name="T3" fmla="*/ 1091 h 2422"/>
                <a:gd name="T4" fmla="*/ 1345 w 2247"/>
                <a:gd name="T5" fmla="*/ 1602 h 2422"/>
                <a:gd name="T6" fmla="*/ 2193 w 2247"/>
                <a:gd name="T7" fmla="*/ 1476 h 2422"/>
                <a:gd name="T8" fmla="*/ 2062 w 2247"/>
                <a:gd name="T9" fmla="*/ 1304 h 2422"/>
                <a:gd name="T10" fmla="*/ 1771 w 2247"/>
                <a:gd name="T11" fmla="*/ 1205 h 2422"/>
                <a:gd name="T12" fmla="*/ 1946 w 2247"/>
                <a:gd name="T13" fmla="*/ 1450 h 2422"/>
                <a:gd name="T14" fmla="*/ 2069 w 2247"/>
                <a:gd name="T15" fmla="*/ 1564 h 2422"/>
                <a:gd name="T16" fmla="*/ 2069 w 2247"/>
                <a:gd name="T17" fmla="*/ 1669 h 2422"/>
                <a:gd name="T18" fmla="*/ 1797 w 2247"/>
                <a:gd name="T19" fmla="*/ 1697 h 2422"/>
                <a:gd name="T20" fmla="*/ 1461 w 2247"/>
                <a:gd name="T21" fmla="*/ 1070 h 2422"/>
                <a:gd name="T22" fmla="*/ 1804 w 2247"/>
                <a:gd name="T23" fmla="*/ 743 h 2422"/>
                <a:gd name="T24" fmla="*/ 2123 w 2247"/>
                <a:gd name="T25" fmla="*/ 790 h 2422"/>
                <a:gd name="T26" fmla="*/ 2056 w 2247"/>
                <a:gd name="T27" fmla="*/ 985 h 2422"/>
                <a:gd name="T28" fmla="*/ 2145 w 2247"/>
                <a:gd name="T29" fmla="*/ 944 h 2422"/>
                <a:gd name="T30" fmla="*/ 2179 w 2247"/>
                <a:gd name="T31" fmla="*/ 757 h 2422"/>
                <a:gd name="T32" fmla="*/ 1831 w 2247"/>
                <a:gd name="T33" fmla="*/ 656 h 2422"/>
                <a:gd name="T34" fmla="*/ 1359 w 2247"/>
                <a:gd name="T35" fmla="*/ 333 h 2422"/>
                <a:gd name="T36" fmla="*/ 1080 w 2247"/>
                <a:gd name="T37" fmla="*/ 3 h 2422"/>
                <a:gd name="T38" fmla="*/ 876 w 2247"/>
                <a:gd name="T39" fmla="*/ 172 h 2422"/>
                <a:gd name="T40" fmla="*/ 712 w 2247"/>
                <a:gd name="T41" fmla="*/ 439 h 2422"/>
                <a:gd name="T42" fmla="*/ 935 w 2247"/>
                <a:gd name="T43" fmla="*/ 598 h 2422"/>
                <a:gd name="T44" fmla="*/ 982 w 2247"/>
                <a:gd name="T45" fmla="*/ 333 h 2422"/>
                <a:gd name="T46" fmla="*/ 1079 w 2247"/>
                <a:gd name="T47" fmla="*/ 149 h 2422"/>
                <a:gd name="T48" fmla="*/ 1092 w 2247"/>
                <a:gd name="T49" fmla="*/ 143 h 2422"/>
                <a:gd name="T50" fmla="*/ 1097 w 2247"/>
                <a:gd name="T51" fmla="*/ 142 h 2422"/>
                <a:gd name="T52" fmla="*/ 1096 w 2247"/>
                <a:gd name="T53" fmla="*/ 142 h 2422"/>
                <a:gd name="T54" fmla="*/ 1108 w 2247"/>
                <a:gd name="T55" fmla="*/ 144 h 2422"/>
                <a:gd name="T56" fmla="*/ 1306 w 2247"/>
                <a:gd name="T57" fmla="*/ 598 h 2422"/>
                <a:gd name="T58" fmla="*/ 730 w 2247"/>
                <a:gd name="T59" fmla="*/ 998 h 2422"/>
                <a:gd name="T60" fmla="*/ 203 w 2247"/>
                <a:gd name="T61" fmla="*/ 984 h 2422"/>
                <a:gd name="T62" fmla="*/ 142 w 2247"/>
                <a:gd name="T63" fmla="*/ 907 h 2422"/>
                <a:gd name="T64" fmla="*/ 120 w 2247"/>
                <a:gd name="T65" fmla="*/ 811 h 2422"/>
                <a:gd name="T66" fmla="*/ 209 w 2247"/>
                <a:gd name="T67" fmla="*/ 749 h 2422"/>
                <a:gd name="T68" fmla="*/ 263 w 2247"/>
                <a:gd name="T69" fmla="*/ 740 h 2422"/>
                <a:gd name="T70" fmla="*/ 801 w 2247"/>
                <a:gd name="T71" fmla="*/ 775 h 2422"/>
                <a:gd name="T72" fmla="*/ 237 w 2247"/>
                <a:gd name="T73" fmla="*/ 669 h 2422"/>
                <a:gd name="T74" fmla="*/ 68 w 2247"/>
                <a:gd name="T75" fmla="*/ 736 h 2422"/>
                <a:gd name="T76" fmla="*/ 238 w 2247"/>
                <a:gd name="T77" fmla="*/ 1142 h 2422"/>
                <a:gd name="T78" fmla="*/ 159 w 2247"/>
                <a:gd name="T79" fmla="*/ 1376 h 2422"/>
                <a:gd name="T80" fmla="*/ 18 w 2247"/>
                <a:gd name="T81" fmla="*/ 1713 h 2422"/>
                <a:gd name="T82" fmla="*/ 185 w 2247"/>
                <a:gd name="T83" fmla="*/ 1833 h 2422"/>
                <a:gd name="T84" fmla="*/ 389 w 2247"/>
                <a:gd name="T85" fmla="*/ 1856 h 2422"/>
                <a:gd name="T86" fmla="*/ 658 w 2247"/>
                <a:gd name="T87" fmla="*/ 1834 h 2422"/>
                <a:gd name="T88" fmla="*/ 411 w 2247"/>
                <a:gd name="T89" fmla="*/ 1674 h 2422"/>
                <a:gd name="T90" fmla="*/ 205 w 2247"/>
                <a:gd name="T91" fmla="*/ 1686 h 2422"/>
                <a:gd name="T92" fmla="*/ 146 w 2247"/>
                <a:gd name="T93" fmla="*/ 1598 h 2422"/>
                <a:gd name="T94" fmla="*/ 441 w 2247"/>
                <a:gd name="T95" fmla="*/ 1294 h 2422"/>
                <a:gd name="T96" fmla="*/ 1334 w 2247"/>
                <a:gd name="T97" fmla="*/ 1711 h 2422"/>
                <a:gd name="T98" fmla="*/ 1123 w 2247"/>
                <a:gd name="T99" fmla="*/ 2335 h 2422"/>
                <a:gd name="T100" fmla="*/ 979 w 2247"/>
                <a:gd name="T101" fmla="*/ 2236 h 2422"/>
                <a:gd name="T102" fmla="*/ 828 w 2247"/>
                <a:gd name="T103" fmla="*/ 1858 h 2422"/>
                <a:gd name="T104" fmla="*/ 896 w 2247"/>
                <a:gd name="T105" fmla="*/ 2206 h 2422"/>
                <a:gd name="T106" fmla="*/ 1055 w 2247"/>
                <a:gd name="T107" fmla="*/ 2414 h 2422"/>
                <a:gd name="T108" fmla="*/ 1252 w 2247"/>
                <a:gd name="T109" fmla="*/ 2314 h 2422"/>
                <a:gd name="T110" fmla="*/ 1427 w 2247"/>
                <a:gd name="T111" fmla="*/ 1740 h 2422"/>
                <a:gd name="T112" fmla="*/ 2033 w 2247"/>
                <a:gd name="T113" fmla="*/ 1821 h 2422"/>
                <a:gd name="T114" fmla="*/ 2104 w 2247"/>
                <a:gd name="T115" fmla="*/ 1804 h 2422"/>
                <a:gd name="T116" fmla="*/ 2240 w 2247"/>
                <a:gd name="T117" fmla="*/ 1654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7" h="2422">
                  <a:moveTo>
                    <a:pt x="1345" y="1602"/>
                  </a:moveTo>
                  <a:lnTo>
                    <a:pt x="1345" y="1602"/>
                  </a:lnTo>
                  <a:cubicBezTo>
                    <a:pt x="1259" y="1576"/>
                    <a:pt x="1175" y="1546"/>
                    <a:pt x="1095" y="1514"/>
                  </a:cubicBezTo>
                  <a:cubicBezTo>
                    <a:pt x="945" y="1455"/>
                    <a:pt x="806" y="1390"/>
                    <a:pt x="679" y="1321"/>
                  </a:cubicBezTo>
                  <a:cubicBezTo>
                    <a:pt x="627" y="1293"/>
                    <a:pt x="577" y="1264"/>
                    <a:pt x="529" y="1234"/>
                  </a:cubicBezTo>
                  <a:cubicBezTo>
                    <a:pt x="611" y="1181"/>
                    <a:pt x="695" y="1133"/>
                    <a:pt x="776" y="1091"/>
                  </a:cubicBezTo>
                  <a:cubicBezTo>
                    <a:pt x="975" y="990"/>
                    <a:pt x="1166" y="911"/>
                    <a:pt x="1343" y="853"/>
                  </a:cubicBezTo>
                  <a:cubicBezTo>
                    <a:pt x="1351" y="928"/>
                    <a:pt x="1356" y="1002"/>
                    <a:pt x="1359" y="1074"/>
                  </a:cubicBezTo>
                  <a:cubicBezTo>
                    <a:pt x="1365" y="1262"/>
                    <a:pt x="1360" y="1439"/>
                    <a:pt x="1345" y="1602"/>
                  </a:cubicBezTo>
                  <a:close/>
                  <a:moveTo>
                    <a:pt x="2221" y="1529"/>
                  </a:moveTo>
                  <a:lnTo>
                    <a:pt x="2221" y="1529"/>
                  </a:lnTo>
                  <a:cubicBezTo>
                    <a:pt x="2213" y="1510"/>
                    <a:pt x="2203" y="1492"/>
                    <a:pt x="2193" y="1476"/>
                  </a:cubicBezTo>
                  <a:cubicBezTo>
                    <a:pt x="2186" y="1463"/>
                    <a:pt x="2178" y="1451"/>
                    <a:pt x="2170" y="1440"/>
                  </a:cubicBezTo>
                  <a:cubicBezTo>
                    <a:pt x="2140" y="1396"/>
                    <a:pt x="2112" y="1366"/>
                    <a:pt x="2093" y="1344"/>
                  </a:cubicBezTo>
                  <a:cubicBezTo>
                    <a:pt x="2074" y="1322"/>
                    <a:pt x="2063" y="1308"/>
                    <a:pt x="2062" y="1304"/>
                  </a:cubicBezTo>
                  <a:cubicBezTo>
                    <a:pt x="2055" y="1263"/>
                    <a:pt x="2039" y="1213"/>
                    <a:pt x="1984" y="1172"/>
                  </a:cubicBezTo>
                  <a:cubicBezTo>
                    <a:pt x="1947" y="1144"/>
                    <a:pt x="1904" y="1135"/>
                    <a:pt x="1866" y="1141"/>
                  </a:cubicBezTo>
                  <a:cubicBezTo>
                    <a:pt x="1827" y="1148"/>
                    <a:pt x="1793" y="1170"/>
                    <a:pt x="1771" y="1205"/>
                  </a:cubicBezTo>
                  <a:cubicBezTo>
                    <a:pt x="1749" y="1241"/>
                    <a:pt x="1744" y="1282"/>
                    <a:pt x="1752" y="1319"/>
                  </a:cubicBezTo>
                  <a:cubicBezTo>
                    <a:pt x="1759" y="1357"/>
                    <a:pt x="1779" y="1391"/>
                    <a:pt x="1811" y="1415"/>
                  </a:cubicBezTo>
                  <a:cubicBezTo>
                    <a:pt x="1860" y="1452"/>
                    <a:pt x="1907" y="1451"/>
                    <a:pt x="1946" y="1450"/>
                  </a:cubicBezTo>
                  <a:cubicBezTo>
                    <a:pt x="1950" y="1450"/>
                    <a:pt x="1962" y="1458"/>
                    <a:pt x="1981" y="1473"/>
                  </a:cubicBezTo>
                  <a:cubicBezTo>
                    <a:pt x="2000" y="1488"/>
                    <a:pt x="2025" y="1511"/>
                    <a:pt x="2051" y="1541"/>
                  </a:cubicBezTo>
                  <a:cubicBezTo>
                    <a:pt x="2057" y="1548"/>
                    <a:pt x="2064" y="1557"/>
                    <a:pt x="2069" y="1564"/>
                  </a:cubicBezTo>
                  <a:cubicBezTo>
                    <a:pt x="2073" y="1569"/>
                    <a:pt x="2077" y="1574"/>
                    <a:pt x="2081" y="1581"/>
                  </a:cubicBezTo>
                  <a:cubicBezTo>
                    <a:pt x="2087" y="1593"/>
                    <a:pt x="2094" y="1608"/>
                    <a:pt x="2094" y="1625"/>
                  </a:cubicBezTo>
                  <a:cubicBezTo>
                    <a:pt x="2094" y="1642"/>
                    <a:pt x="2084" y="1658"/>
                    <a:pt x="2069" y="1669"/>
                  </a:cubicBezTo>
                  <a:cubicBezTo>
                    <a:pt x="2061" y="1674"/>
                    <a:pt x="2053" y="1678"/>
                    <a:pt x="2043" y="1682"/>
                  </a:cubicBezTo>
                  <a:cubicBezTo>
                    <a:pt x="2034" y="1686"/>
                    <a:pt x="2027" y="1688"/>
                    <a:pt x="2009" y="1691"/>
                  </a:cubicBezTo>
                  <a:cubicBezTo>
                    <a:pt x="1948" y="1704"/>
                    <a:pt x="1873" y="1703"/>
                    <a:pt x="1797" y="1697"/>
                  </a:cubicBezTo>
                  <a:cubicBezTo>
                    <a:pt x="1721" y="1690"/>
                    <a:pt x="1641" y="1677"/>
                    <a:pt x="1561" y="1659"/>
                  </a:cubicBezTo>
                  <a:cubicBezTo>
                    <a:pt x="1521" y="1650"/>
                    <a:pt x="1481" y="1641"/>
                    <a:pt x="1441" y="1630"/>
                  </a:cubicBezTo>
                  <a:cubicBezTo>
                    <a:pt x="1465" y="1417"/>
                    <a:pt x="1466" y="1219"/>
                    <a:pt x="1461" y="1070"/>
                  </a:cubicBezTo>
                  <a:cubicBezTo>
                    <a:pt x="1458" y="990"/>
                    <a:pt x="1453" y="906"/>
                    <a:pt x="1445" y="821"/>
                  </a:cubicBezTo>
                  <a:cubicBezTo>
                    <a:pt x="1463" y="816"/>
                    <a:pt x="1481" y="811"/>
                    <a:pt x="1498" y="806"/>
                  </a:cubicBezTo>
                  <a:cubicBezTo>
                    <a:pt x="1607" y="776"/>
                    <a:pt x="1709" y="755"/>
                    <a:pt x="1804" y="743"/>
                  </a:cubicBezTo>
                  <a:cubicBezTo>
                    <a:pt x="1851" y="737"/>
                    <a:pt x="1895" y="734"/>
                    <a:pt x="1937" y="734"/>
                  </a:cubicBezTo>
                  <a:cubicBezTo>
                    <a:pt x="1979" y="735"/>
                    <a:pt x="2019" y="738"/>
                    <a:pt x="2052" y="747"/>
                  </a:cubicBezTo>
                  <a:cubicBezTo>
                    <a:pt x="2086" y="756"/>
                    <a:pt x="2112" y="772"/>
                    <a:pt x="2123" y="790"/>
                  </a:cubicBezTo>
                  <a:cubicBezTo>
                    <a:pt x="2135" y="808"/>
                    <a:pt x="2135" y="834"/>
                    <a:pt x="2127" y="859"/>
                  </a:cubicBezTo>
                  <a:cubicBezTo>
                    <a:pt x="2120" y="884"/>
                    <a:pt x="2107" y="908"/>
                    <a:pt x="2095" y="929"/>
                  </a:cubicBezTo>
                  <a:cubicBezTo>
                    <a:pt x="2082" y="950"/>
                    <a:pt x="2069" y="969"/>
                    <a:pt x="2056" y="985"/>
                  </a:cubicBezTo>
                  <a:cubicBezTo>
                    <a:pt x="2006" y="1050"/>
                    <a:pt x="1976" y="1083"/>
                    <a:pt x="1983" y="1091"/>
                  </a:cubicBezTo>
                  <a:cubicBezTo>
                    <a:pt x="1985" y="1094"/>
                    <a:pt x="2004" y="1084"/>
                    <a:pt x="2033" y="1060"/>
                  </a:cubicBezTo>
                  <a:cubicBezTo>
                    <a:pt x="2062" y="1036"/>
                    <a:pt x="2104" y="1001"/>
                    <a:pt x="2145" y="944"/>
                  </a:cubicBezTo>
                  <a:cubicBezTo>
                    <a:pt x="2155" y="929"/>
                    <a:pt x="2165" y="914"/>
                    <a:pt x="2174" y="895"/>
                  </a:cubicBezTo>
                  <a:cubicBezTo>
                    <a:pt x="2182" y="877"/>
                    <a:pt x="2190" y="857"/>
                    <a:pt x="2192" y="833"/>
                  </a:cubicBezTo>
                  <a:cubicBezTo>
                    <a:pt x="2195" y="809"/>
                    <a:pt x="2192" y="782"/>
                    <a:pt x="2179" y="757"/>
                  </a:cubicBezTo>
                  <a:cubicBezTo>
                    <a:pt x="2166" y="733"/>
                    <a:pt x="2146" y="714"/>
                    <a:pt x="2124" y="701"/>
                  </a:cubicBezTo>
                  <a:cubicBezTo>
                    <a:pt x="2080" y="675"/>
                    <a:pt x="2031" y="665"/>
                    <a:pt x="1982" y="659"/>
                  </a:cubicBezTo>
                  <a:cubicBezTo>
                    <a:pt x="1933" y="653"/>
                    <a:pt x="1882" y="653"/>
                    <a:pt x="1831" y="656"/>
                  </a:cubicBezTo>
                  <a:cubicBezTo>
                    <a:pt x="1701" y="664"/>
                    <a:pt x="1566" y="690"/>
                    <a:pt x="1435" y="725"/>
                  </a:cubicBezTo>
                  <a:cubicBezTo>
                    <a:pt x="1429" y="676"/>
                    <a:pt x="1422" y="626"/>
                    <a:pt x="1414" y="577"/>
                  </a:cubicBezTo>
                  <a:cubicBezTo>
                    <a:pt x="1400" y="494"/>
                    <a:pt x="1382" y="412"/>
                    <a:pt x="1359" y="333"/>
                  </a:cubicBezTo>
                  <a:cubicBezTo>
                    <a:pt x="1335" y="254"/>
                    <a:pt x="1307" y="178"/>
                    <a:pt x="1260" y="109"/>
                  </a:cubicBezTo>
                  <a:cubicBezTo>
                    <a:pt x="1236" y="74"/>
                    <a:pt x="1207" y="39"/>
                    <a:pt x="1159" y="17"/>
                  </a:cubicBezTo>
                  <a:cubicBezTo>
                    <a:pt x="1135" y="6"/>
                    <a:pt x="1106" y="0"/>
                    <a:pt x="1080" y="3"/>
                  </a:cubicBezTo>
                  <a:cubicBezTo>
                    <a:pt x="1051" y="5"/>
                    <a:pt x="1027" y="14"/>
                    <a:pt x="1007" y="25"/>
                  </a:cubicBezTo>
                  <a:cubicBezTo>
                    <a:pt x="968" y="48"/>
                    <a:pt x="944" y="76"/>
                    <a:pt x="923" y="101"/>
                  </a:cubicBezTo>
                  <a:cubicBezTo>
                    <a:pt x="903" y="126"/>
                    <a:pt x="888" y="150"/>
                    <a:pt x="876" y="172"/>
                  </a:cubicBezTo>
                  <a:cubicBezTo>
                    <a:pt x="850" y="216"/>
                    <a:pt x="834" y="252"/>
                    <a:pt x="822" y="277"/>
                  </a:cubicBezTo>
                  <a:cubicBezTo>
                    <a:pt x="810" y="303"/>
                    <a:pt x="803" y="318"/>
                    <a:pt x="799" y="320"/>
                  </a:cubicBezTo>
                  <a:cubicBezTo>
                    <a:pt x="766" y="342"/>
                    <a:pt x="727" y="375"/>
                    <a:pt x="712" y="439"/>
                  </a:cubicBezTo>
                  <a:cubicBezTo>
                    <a:pt x="701" y="482"/>
                    <a:pt x="710" y="525"/>
                    <a:pt x="731" y="558"/>
                  </a:cubicBezTo>
                  <a:cubicBezTo>
                    <a:pt x="752" y="591"/>
                    <a:pt x="785" y="615"/>
                    <a:pt x="825" y="622"/>
                  </a:cubicBezTo>
                  <a:cubicBezTo>
                    <a:pt x="865" y="629"/>
                    <a:pt x="904" y="619"/>
                    <a:pt x="935" y="598"/>
                  </a:cubicBezTo>
                  <a:cubicBezTo>
                    <a:pt x="966" y="578"/>
                    <a:pt x="989" y="547"/>
                    <a:pt x="997" y="510"/>
                  </a:cubicBezTo>
                  <a:cubicBezTo>
                    <a:pt x="1012" y="451"/>
                    <a:pt x="992" y="409"/>
                    <a:pt x="976" y="373"/>
                  </a:cubicBezTo>
                  <a:cubicBezTo>
                    <a:pt x="974" y="370"/>
                    <a:pt x="976" y="356"/>
                    <a:pt x="982" y="333"/>
                  </a:cubicBezTo>
                  <a:cubicBezTo>
                    <a:pt x="988" y="310"/>
                    <a:pt x="998" y="278"/>
                    <a:pt x="1014" y="242"/>
                  </a:cubicBezTo>
                  <a:cubicBezTo>
                    <a:pt x="1022" y="225"/>
                    <a:pt x="1031" y="206"/>
                    <a:pt x="1043" y="189"/>
                  </a:cubicBezTo>
                  <a:cubicBezTo>
                    <a:pt x="1054" y="172"/>
                    <a:pt x="1068" y="157"/>
                    <a:pt x="1079" y="149"/>
                  </a:cubicBezTo>
                  <a:cubicBezTo>
                    <a:pt x="1082" y="147"/>
                    <a:pt x="1085" y="146"/>
                    <a:pt x="1087" y="145"/>
                  </a:cubicBezTo>
                  <a:cubicBezTo>
                    <a:pt x="1088" y="144"/>
                    <a:pt x="1089" y="144"/>
                    <a:pt x="1090" y="144"/>
                  </a:cubicBezTo>
                  <a:cubicBezTo>
                    <a:pt x="1091" y="143"/>
                    <a:pt x="1093" y="143"/>
                    <a:pt x="1092" y="143"/>
                  </a:cubicBezTo>
                  <a:cubicBezTo>
                    <a:pt x="1091" y="143"/>
                    <a:pt x="1093" y="143"/>
                    <a:pt x="1094" y="143"/>
                  </a:cubicBezTo>
                  <a:lnTo>
                    <a:pt x="1096" y="142"/>
                  </a:lnTo>
                  <a:lnTo>
                    <a:pt x="1097" y="142"/>
                  </a:lnTo>
                  <a:cubicBezTo>
                    <a:pt x="1096" y="142"/>
                    <a:pt x="1099" y="142"/>
                    <a:pt x="1095" y="142"/>
                  </a:cubicBezTo>
                  <a:lnTo>
                    <a:pt x="1095" y="142"/>
                  </a:lnTo>
                  <a:lnTo>
                    <a:pt x="1096" y="142"/>
                  </a:lnTo>
                  <a:lnTo>
                    <a:pt x="1097" y="142"/>
                  </a:lnTo>
                  <a:cubicBezTo>
                    <a:pt x="1098" y="142"/>
                    <a:pt x="1099" y="142"/>
                    <a:pt x="1100" y="142"/>
                  </a:cubicBezTo>
                  <a:cubicBezTo>
                    <a:pt x="1102" y="143"/>
                    <a:pt x="1105" y="143"/>
                    <a:pt x="1108" y="144"/>
                  </a:cubicBezTo>
                  <a:cubicBezTo>
                    <a:pt x="1121" y="149"/>
                    <a:pt x="1141" y="165"/>
                    <a:pt x="1158" y="188"/>
                  </a:cubicBezTo>
                  <a:cubicBezTo>
                    <a:pt x="1193" y="235"/>
                    <a:pt x="1223" y="301"/>
                    <a:pt x="1247" y="372"/>
                  </a:cubicBezTo>
                  <a:cubicBezTo>
                    <a:pt x="1271" y="443"/>
                    <a:pt x="1290" y="520"/>
                    <a:pt x="1306" y="598"/>
                  </a:cubicBezTo>
                  <a:cubicBezTo>
                    <a:pt x="1316" y="650"/>
                    <a:pt x="1324" y="702"/>
                    <a:pt x="1331" y="754"/>
                  </a:cubicBezTo>
                  <a:cubicBezTo>
                    <a:pt x="1294" y="766"/>
                    <a:pt x="1258" y="777"/>
                    <a:pt x="1222" y="790"/>
                  </a:cubicBezTo>
                  <a:cubicBezTo>
                    <a:pt x="1029" y="855"/>
                    <a:pt x="856" y="933"/>
                    <a:pt x="730" y="998"/>
                  </a:cubicBezTo>
                  <a:cubicBezTo>
                    <a:pt x="632" y="1048"/>
                    <a:pt x="529" y="1105"/>
                    <a:pt x="430" y="1170"/>
                  </a:cubicBezTo>
                  <a:cubicBezTo>
                    <a:pt x="397" y="1148"/>
                    <a:pt x="366" y="1125"/>
                    <a:pt x="337" y="1103"/>
                  </a:cubicBezTo>
                  <a:cubicBezTo>
                    <a:pt x="288" y="1064"/>
                    <a:pt x="242" y="1025"/>
                    <a:pt x="203" y="984"/>
                  </a:cubicBezTo>
                  <a:cubicBezTo>
                    <a:pt x="184" y="963"/>
                    <a:pt x="166" y="942"/>
                    <a:pt x="151" y="921"/>
                  </a:cubicBezTo>
                  <a:lnTo>
                    <a:pt x="146" y="913"/>
                  </a:lnTo>
                  <a:lnTo>
                    <a:pt x="142" y="907"/>
                  </a:lnTo>
                  <a:cubicBezTo>
                    <a:pt x="139" y="903"/>
                    <a:pt x="137" y="899"/>
                    <a:pt x="134" y="894"/>
                  </a:cubicBezTo>
                  <a:cubicBezTo>
                    <a:pt x="130" y="886"/>
                    <a:pt x="125" y="877"/>
                    <a:pt x="122" y="868"/>
                  </a:cubicBezTo>
                  <a:cubicBezTo>
                    <a:pt x="116" y="849"/>
                    <a:pt x="114" y="829"/>
                    <a:pt x="120" y="811"/>
                  </a:cubicBezTo>
                  <a:cubicBezTo>
                    <a:pt x="126" y="793"/>
                    <a:pt x="140" y="780"/>
                    <a:pt x="155" y="771"/>
                  </a:cubicBezTo>
                  <a:cubicBezTo>
                    <a:pt x="170" y="761"/>
                    <a:pt x="187" y="755"/>
                    <a:pt x="203" y="751"/>
                  </a:cubicBezTo>
                  <a:lnTo>
                    <a:pt x="209" y="749"/>
                  </a:lnTo>
                  <a:lnTo>
                    <a:pt x="217" y="748"/>
                  </a:lnTo>
                  <a:lnTo>
                    <a:pt x="232" y="745"/>
                  </a:lnTo>
                  <a:cubicBezTo>
                    <a:pt x="243" y="743"/>
                    <a:pt x="253" y="741"/>
                    <a:pt x="263" y="740"/>
                  </a:cubicBezTo>
                  <a:cubicBezTo>
                    <a:pt x="347" y="731"/>
                    <a:pt x="425" y="737"/>
                    <a:pt x="491" y="743"/>
                  </a:cubicBezTo>
                  <a:cubicBezTo>
                    <a:pt x="557" y="750"/>
                    <a:pt x="614" y="758"/>
                    <a:pt x="659" y="765"/>
                  </a:cubicBezTo>
                  <a:cubicBezTo>
                    <a:pt x="750" y="778"/>
                    <a:pt x="799" y="785"/>
                    <a:pt x="801" y="775"/>
                  </a:cubicBezTo>
                  <a:cubicBezTo>
                    <a:pt x="803" y="768"/>
                    <a:pt x="718" y="733"/>
                    <a:pt x="573" y="700"/>
                  </a:cubicBezTo>
                  <a:cubicBezTo>
                    <a:pt x="501" y="684"/>
                    <a:pt x="414" y="668"/>
                    <a:pt x="315" y="666"/>
                  </a:cubicBezTo>
                  <a:cubicBezTo>
                    <a:pt x="290" y="666"/>
                    <a:pt x="264" y="667"/>
                    <a:pt x="237" y="669"/>
                  </a:cubicBezTo>
                  <a:cubicBezTo>
                    <a:pt x="224" y="670"/>
                    <a:pt x="211" y="672"/>
                    <a:pt x="197" y="675"/>
                  </a:cubicBezTo>
                  <a:cubicBezTo>
                    <a:pt x="182" y="677"/>
                    <a:pt x="166" y="681"/>
                    <a:pt x="151" y="686"/>
                  </a:cubicBezTo>
                  <a:cubicBezTo>
                    <a:pt x="121" y="696"/>
                    <a:pt x="91" y="712"/>
                    <a:pt x="68" y="736"/>
                  </a:cubicBezTo>
                  <a:cubicBezTo>
                    <a:pt x="45" y="759"/>
                    <a:pt x="31" y="793"/>
                    <a:pt x="30" y="827"/>
                  </a:cubicBezTo>
                  <a:cubicBezTo>
                    <a:pt x="29" y="896"/>
                    <a:pt x="75" y="968"/>
                    <a:pt x="110" y="1012"/>
                  </a:cubicBezTo>
                  <a:cubicBezTo>
                    <a:pt x="149" y="1060"/>
                    <a:pt x="193" y="1102"/>
                    <a:pt x="238" y="1142"/>
                  </a:cubicBezTo>
                  <a:cubicBezTo>
                    <a:pt x="273" y="1172"/>
                    <a:pt x="308" y="1200"/>
                    <a:pt x="344" y="1227"/>
                  </a:cubicBezTo>
                  <a:cubicBezTo>
                    <a:pt x="343" y="1228"/>
                    <a:pt x="341" y="1229"/>
                    <a:pt x="339" y="1231"/>
                  </a:cubicBezTo>
                  <a:cubicBezTo>
                    <a:pt x="276" y="1275"/>
                    <a:pt x="215" y="1323"/>
                    <a:pt x="159" y="1376"/>
                  </a:cubicBezTo>
                  <a:cubicBezTo>
                    <a:pt x="131" y="1403"/>
                    <a:pt x="104" y="1431"/>
                    <a:pt x="80" y="1462"/>
                  </a:cubicBezTo>
                  <a:cubicBezTo>
                    <a:pt x="58" y="1489"/>
                    <a:pt x="28" y="1536"/>
                    <a:pt x="15" y="1581"/>
                  </a:cubicBezTo>
                  <a:cubicBezTo>
                    <a:pt x="0" y="1625"/>
                    <a:pt x="1" y="1673"/>
                    <a:pt x="18" y="1713"/>
                  </a:cubicBezTo>
                  <a:cubicBezTo>
                    <a:pt x="36" y="1753"/>
                    <a:pt x="68" y="1782"/>
                    <a:pt x="103" y="1802"/>
                  </a:cubicBezTo>
                  <a:cubicBezTo>
                    <a:pt x="121" y="1811"/>
                    <a:pt x="139" y="1819"/>
                    <a:pt x="157" y="1825"/>
                  </a:cubicBezTo>
                  <a:cubicBezTo>
                    <a:pt x="166" y="1828"/>
                    <a:pt x="176" y="1831"/>
                    <a:pt x="185" y="1833"/>
                  </a:cubicBezTo>
                  <a:cubicBezTo>
                    <a:pt x="194" y="1835"/>
                    <a:pt x="200" y="1837"/>
                    <a:pt x="207" y="1838"/>
                  </a:cubicBezTo>
                  <a:cubicBezTo>
                    <a:pt x="235" y="1844"/>
                    <a:pt x="260" y="1847"/>
                    <a:pt x="283" y="1850"/>
                  </a:cubicBezTo>
                  <a:cubicBezTo>
                    <a:pt x="328" y="1854"/>
                    <a:pt x="364" y="1855"/>
                    <a:pt x="389" y="1856"/>
                  </a:cubicBezTo>
                  <a:cubicBezTo>
                    <a:pt x="415" y="1857"/>
                    <a:pt x="430" y="1858"/>
                    <a:pt x="434" y="1861"/>
                  </a:cubicBezTo>
                  <a:cubicBezTo>
                    <a:pt x="465" y="1884"/>
                    <a:pt x="506" y="1907"/>
                    <a:pt x="566" y="1897"/>
                  </a:cubicBezTo>
                  <a:cubicBezTo>
                    <a:pt x="606" y="1890"/>
                    <a:pt x="639" y="1866"/>
                    <a:pt x="658" y="1834"/>
                  </a:cubicBezTo>
                  <a:cubicBezTo>
                    <a:pt x="678" y="1802"/>
                    <a:pt x="685" y="1762"/>
                    <a:pt x="676" y="1721"/>
                  </a:cubicBezTo>
                  <a:cubicBezTo>
                    <a:pt x="657" y="1640"/>
                    <a:pt x="586" y="1588"/>
                    <a:pt x="518" y="1600"/>
                  </a:cubicBezTo>
                  <a:cubicBezTo>
                    <a:pt x="463" y="1609"/>
                    <a:pt x="435" y="1644"/>
                    <a:pt x="411" y="1674"/>
                  </a:cubicBezTo>
                  <a:cubicBezTo>
                    <a:pt x="407" y="1679"/>
                    <a:pt x="360" y="1690"/>
                    <a:pt x="286" y="1692"/>
                  </a:cubicBezTo>
                  <a:cubicBezTo>
                    <a:pt x="268" y="1692"/>
                    <a:pt x="248" y="1691"/>
                    <a:pt x="228" y="1689"/>
                  </a:cubicBezTo>
                  <a:cubicBezTo>
                    <a:pt x="217" y="1687"/>
                    <a:pt x="212" y="1687"/>
                    <a:pt x="205" y="1686"/>
                  </a:cubicBezTo>
                  <a:cubicBezTo>
                    <a:pt x="199" y="1684"/>
                    <a:pt x="192" y="1682"/>
                    <a:pt x="185" y="1680"/>
                  </a:cubicBezTo>
                  <a:cubicBezTo>
                    <a:pt x="171" y="1674"/>
                    <a:pt x="157" y="1666"/>
                    <a:pt x="148" y="1650"/>
                  </a:cubicBezTo>
                  <a:cubicBezTo>
                    <a:pt x="140" y="1635"/>
                    <a:pt x="141" y="1616"/>
                    <a:pt x="146" y="1598"/>
                  </a:cubicBezTo>
                  <a:cubicBezTo>
                    <a:pt x="152" y="1570"/>
                    <a:pt x="195" y="1510"/>
                    <a:pt x="242" y="1462"/>
                  </a:cubicBezTo>
                  <a:cubicBezTo>
                    <a:pt x="289" y="1413"/>
                    <a:pt x="345" y="1366"/>
                    <a:pt x="404" y="1322"/>
                  </a:cubicBezTo>
                  <a:cubicBezTo>
                    <a:pt x="416" y="1313"/>
                    <a:pt x="428" y="1304"/>
                    <a:pt x="441" y="1294"/>
                  </a:cubicBezTo>
                  <a:cubicBezTo>
                    <a:pt x="469" y="1313"/>
                    <a:pt x="497" y="1331"/>
                    <a:pt x="525" y="1348"/>
                  </a:cubicBezTo>
                  <a:cubicBezTo>
                    <a:pt x="720" y="1467"/>
                    <a:pt x="912" y="1554"/>
                    <a:pt x="1058" y="1612"/>
                  </a:cubicBezTo>
                  <a:cubicBezTo>
                    <a:pt x="1146" y="1647"/>
                    <a:pt x="1239" y="1681"/>
                    <a:pt x="1334" y="1711"/>
                  </a:cubicBezTo>
                  <a:cubicBezTo>
                    <a:pt x="1325" y="1783"/>
                    <a:pt x="1314" y="1853"/>
                    <a:pt x="1301" y="1918"/>
                  </a:cubicBezTo>
                  <a:cubicBezTo>
                    <a:pt x="1277" y="2038"/>
                    <a:pt x="1246" y="2149"/>
                    <a:pt x="1201" y="2237"/>
                  </a:cubicBezTo>
                  <a:cubicBezTo>
                    <a:pt x="1179" y="2280"/>
                    <a:pt x="1151" y="2319"/>
                    <a:pt x="1123" y="2335"/>
                  </a:cubicBezTo>
                  <a:cubicBezTo>
                    <a:pt x="1109" y="2343"/>
                    <a:pt x="1097" y="2346"/>
                    <a:pt x="1084" y="2344"/>
                  </a:cubicBezTo>
                  <a:cubicBezTo>
                    <a:pt x="1072" y="2341"/>
                    <a:pt x="1058" y="2333"/>
                    <a:pt x="1045" y="2322"/>
                  </a:cubicBezTo>
                  <a:cubicBezTo>
                    <a:pt x="1018" y="2300"/>
                    <a:pt x="997" y="2267"/>
                    <a:pt x="979" y="2236"/>
                  </a:cubicBezTo>
                  <a:cubicBezTo>
                    <a:pt x="961" y="2205"/>
                    <a:pt x="947" y="2173"/>
                    <a:pt x="935" y="2143"/>
                  </a:cubicBezTo>
                  <a:cubicBezTo>
                    <a:pt x="910" y="2083"/>
                    <a:pt x="893" y="2030"/>
                    <a:pt x="879" y="1987"/>
                  </a:cubicBezTo>
                  <a:cubicBezTo>
                    <a:pt x="852" y="1901"/>
                    <a:pt x="838" y="1856"/>
                    <a:pt x="828" y="1858"/>
                  </a:cubicBezTo>
                  <a:cubicBezTo>
                    <a:pt x="824" y="1858"/>
                    <a:pt x="824" y="1881"/>
                    <a:pt x="829" y="1922"/>
                  </a:cubicBezTo>
                  <a:cubicBezTo>
                    <a:pt x="833" y="1962"/>
                    <a:pt x="842" y="2020"/>
                    <a:pt x="860" y="2091"/>
                  </a:cubicBezTo>
                  <a:cubicBezTo>
                    <a:pt x="869" y="2127"/>
                    <a:pt x="881" y="2165"/>
                    <a:pt x="896" y="2206"/>
                  </a:cubicBezTo>
                  <a:cubicBezTo>
                    <a:pt x="911" y="2246"/>
                    <a:pt x="930" y="2289"/>
                    <a:pt x="959" y="2331"/>
                  </a:cubicBezTo>
                  <a:cubicBezTo>
                    <a:pt x="974" y="2352"/>
                    <a:pt x="991" y="2373"/>
                    <a:pt x="1014" y="2391"/>
                  </a:cubicBezTo>
                  <a:cubicBezTo>
                    <a:pt x="1026" y="2400"/>
                    <a:pt x="1039" y="2408"/>
                    <a:pt x="1055" y="2414"/>
                  </a:cubicBezTo>
                  <a:cubicBezTo>
                    <a:pt x="1070" y="2419"/>
                    <a:pt x="1088" y="2422"/>
                    <a:pt x="1104" y="2421"/>
                  </a:cubicBezTo>
                  <a:cubicBezTo>
                    <a:pt x="1140" y="2419"/>
                    <a:pt x="1170" y="2402"/>
                    <a:pt x="1194" y="2382"/>
                  </a:cubicBezTo>
                  <a:cubicBezTo>
                    <a:pt x="1217" y="2362"/>
                    <a:pt x="1236" y="2338"/>
                    <a:pt x="1252" y="2314"/>
                  </a:cubicBezTo>
                  <a:cubicBezTo>
                    <a:pt x="1284" y="2265"/>
                    <a:pt x="1308" y="2212"/>
                    <a:pt x="1328" y="2157"/>
                  </a:cubicBezTo>
                  <a:cubicBezTo>
                    <a:pt x="1348" y="2103"/>
                    <a:pt x="1365" y="2047"/>
                    <a:pt x="1379" y="1991"/>
                  </a:cubicBezTo>
                  <a:cubicBezTo>
                    <a:pt x="1400" y="1907"/>
                    <a:pt x="1415" y="1823"/>
                    <a:pt x="1427" y="1740"/>
                  </a:cubicBezTo>
                  <a:cubicBezTo>
                    <a:pt x="1464" y="1750"/>
                    <a:pt x="1501" y="1760"/>
                    <a:pt x="1537" y="1769"/>
                  </a:cubicBezTo>
                  <a:cubicBezTo>
                    <a:pt x="1620" y="1790"/>
                    <a:pt x="1704" y="1807"/>
                    <a:pt x="1786" y="1817"/>
                  </a:cubicBezTo>
                  <a:cubicBezTo>
                    <a:pt x="1869" y="1827"/>
                    <a:pt x="1951" y="1832"/>
                    <a:pt x="2033" y="1821"/>
                  </a:cubicBezTo>
                  <a:lnTo>
                    <a:pt x="2048" y="1818"/>
                  </a:lnTo>
                  <a:cubicBezTo>
                    <a:pt x="2053" y="1817"/>
                    <a:pt x="2061" y="1816"/>
                    <a:pt x="2067" y="1814"/>
                  </a:cubicBezTo>
                  <a:cubicBezTo>
                    <a:pt x="2079" y="1811"/>
                    <a:pt x="2092" y="1808"/>
                    <a:pt x="2104" y="1804"/>
                  </a:cubicBezTo>
                  <a:cubicBezTo>
                    <a:pt x="2128" y="1795"/>
                    <a:pt x="2150" y="1784"/>
                    <a:pt x="2169" y="1770"/>
                  </a:cubicBezTo>
                  <a:cubicBezTo>
                    <a:pt x="2189" y="1755"/>
                    <a:pt x="2205" y="1738"/>
                    <a:pt x="2217" y="1718"/>
                  </a:cubicBezTo>
                  <a:cubicBezTo>
                    <a:pt x="2230" y="1698"/>
                    <a:pt x="2237" y="1676"/>
                    <a:pt x="2240" y="1654"/>
                  </a:cubicBezTo>
                  <a:cubicBezTo>
                    <a:pt x="2247" y="1610"/>
                    <a:pt x="2237" y="1567"/>
                    <a:pt x="2221" y="1529"/>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grpSp>
      <p:sp>
        <p:nvSpPr>
          <p:cNvPr id="41" name="Rectangle 40">
            <a:extLst>
              <a:ext uri="{FF2B5EF4-FFF2-40B4-BE49-F238E27FC236}">
                <a16:creationId xmlns:a16="http://schemas.microsoft.com/office/drawing/2014/main" id="{73FD8DCD-6F53-49FC-AD7D-6C9D411ECE78}"/>
              </a:ext>
            </a:extLst>
          </p:cNvPr>
          <p:cNvSpPr/>
          <p:nvPr/>
        </p:nvSpPr>
        <p:spPr>
          <a:xfrm>
            <a:off x="1016000" y="5080293"/>
            <a:ext cx="10160000" cy="888708"/>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IN" sz="2533" b="0" i="0" u="none" strike="noStrike" kern="1200" cap="none" spc="0" normalizeH="0" baseline="0" noProof="0">
              <a:ln>
                <a:noFill/>
              </a:ln>
              <a:solidFill>
                <a:prstClr val="white"/>
              </a:solidFill>
              <a:effectLst/>
              <a:uLnTx/>
              <a:uFillTx/>
              <a:latin typeface="Arial"/>
              <a:ea typeface="+mn-ea"/>
              <a:cs typeface="+mn-cs"/>
            </a:endParaRPr>
          </a:p>
        </p:txBody>
      </p:sp>
      <p:sp>
        <p:nvSpPr>
          <p:cNvPr id="45" name="Freeform 34">
            <a:extLst>
              <a:ext uri="{FF2B5EF4-FFF2-40B4-BE49-F238E27FC236}">
                <a16:creationId xmlns:a16="http://schemas.microsoft.com/office/drawing/2014/main" id="{E7FCA44A-C422-4CA0-B883-C34B5F9CD6CB}"/>
              </a:ext>
            </a:extLst>
          </p:cNvPr>
          <p:cNvSpPr>
            <a:spLocks noEditPoints="1"/>
          </p:cNvSpPr>
          <p:nvPr/>
        </p:nvSpPr>
        <p:spPr bwMode="auto">
          <a:xfrm>
            <a:off x="6718665" y="5329883"/>
            <a:ext cx="815155" cy="418744"/>
          </a:xfrm>
          <a:custGeom>
            <a:avLst/>
            <a:gdLst>
              <a:gd name="T0" fmla="*/ 2319 w 3077"/>
              <a:gd name="T1" fmla="*/ 1248 h 1578"/>
              <a:gd name="T2" fmla="*/ 2319 w 3077"/>
              <a:gd name="T3" fmla="*/ 1248 h 1578"/>
              <a:gd name="T4" fmla="*/ 2095 w 3077"/>
              <a:gd name="T5" fmla="*/ 1024 h 1578"/>
              <a:gd name="T6" fmla="*/ 2319 w 3077"/>
              <a:gd name="T7" fmla="*/ 800 h 1578"/>
              <a:gd name="T8" fmla="*/ 2543 w 3077"/>
              <a:gd name="T9" fmla="*/ 1024 h 1578"/>
              <a:gd name="T10" fmla="*/ 2319 w 3077"/>
              <a:gd name="T11" fmla="*/ 1248 h 1578"/>
              <a:gd name="T12" fmla="*/ 1392 w 3077"/>
              <a:gd name="T13" fmla="*/ 784 h 1578"/>
              <a:gd name="T14" fmla="*/ 1392 w 3077"/>
              <a:gd name="T15" fmla="*/ 784 h 1578"/>
              <a:gd name="T16" fmla="*/ 1169 w 3077"/>
              <a:gd name="T17" fmla="*/ 561 h 1578"/>
              <a:gd name="T18" fmla="*/ 1392 w 3077"/>
              <a:gd name="T19" fmla="*/ 337 h 1578"/>
              <a:gd name="T20" fmla="*/ 1616 w 3077"/>
              <a:gd name="T21" fmla="*/ 561 h 1578"/>
              <a:gd name="T22" fmla="*/ 1392 w 3077"/>
              <a:gd name="T23" fmla="*/ 784 h 1578"/>
              <a:gd name="T24" fmla="*/ 550 w 3077"/>
              <a:gd name="T25" fmla="*/ 1523 h 1578"/>
              <a:gd name="T26" fmla="*/ 550 w 3077"/>
              <a:gd name="T27" fmla="*/ 1523 h 1578"/>
              <a:gd name="T28" fmla="*/ 326 w 3077"/>
              <a:gd name="T29" fmla="*/ 1300 h 1578"/>
              <a:gd name="T30" fmla="*/ 550 w 3077"/>
              <a:gd name="T31" fmla="*/ 1076 h 1578"/>
              <a:gd name="T32" fmla="*/ 774 w 3077"/>
              <a:gd name="T33" fmla="*/ 1300 h 1578"/>
              <a:gd name="T34" fmla="*/ 550 w 3077"/>
              <a:gd name="T35" fmla="*/ 1523 h 1578"/>
              <a:gd name="T36" fmla="*/ 3066 w 3077"/>
              <a:gd name="T37" fmla="*/ 461 h 1578"/>
              <a:gd name="T38" fmla="*/ 3066 w 3077"/>
              <a:gd name="T39" fmla="*/ 461 h 1578"/>
              <a:gd name="T40" fmla="*/ 2947 w 3077"/>
              <a:gd name="T41" fmla="*/ 495 h 1578"/>
              <a:gd name="T42" fmla="*/ 2723 w 3077"/>
              <a:gd name="T43" fmla="*/ 271 h 1578"/>
              <a:gd name="T44" fmla="*/ 2916 w 3077"/>
              <a:gd name="T45" fmla="*/ 50 h 1578"/>
              <a:gd name="T46" fmla="*/ 2888 w 3077"/>
              <a:gd name="T47" fmla="*/ 0 h 1578"/>
              <a:gd name="T48" fmla="*/ 2669 w 3077"/>
              <a:gd name="T49" fmla="*/ 271 h 1578"/>
              <a:gd name="T50" fmla="*/ 2714 w 3077"/>
              <a:gd name="T51" fmla="*/ 423 h 1578"/>
              <a:gd name="T52" fmla="*/ 2427 w 3077"/>
              <a:gd name="T53" fmla="*/ 768 h 1578"/>
              <a:gd name="T54" fmla="*/ 2319 w 3077"/>
              <a:gd name="T55" fmla="*/ 746 h 1578"/>
              <a:gd name="T56" fmla="*/ 2118 w 3077"/>
              <a:gd name="T57" fmla="*/ 833 h 1578"/>
              <a:gd name="T58" fmla="*/ 1666 w 3077"/>
              <a:gd name="T59" fmla="*/ 607 h 1578"/>
              <a:gd name="T60" fmla="*/ 1671 w 3077"/>
              <a:gd name="T61" fmla="*/ 561 h 1578"/>
              <a:gd name="T62" fmla="*/ 1392 w 3077"/>
              <a:gd name="T63" fmla="*/ 282 h 1578"/>
              <a:gd name="T64" fmla="*/ 1114 w 3077"/>
              <a:gd name="T65" fmla="*/ 561 h 1578"/>
              <a:gd name="T66" fmla="*/ 1139 w 3077"/>
              <a:gd name="T67" fmla="*/ 674 h 1578"/>
              <a:gd name="T68" fmla="*/ 696 w 3077"/>
              <a:gd name="T69" fmla="*/ 1063 h 1578"/>
              <a:gd name="T70" fmla="*/ 550 w 3077"/>
              <a:gd name="T71" fmla="*/ 1021 h 1578"/>
              <a:gd name="T72" fmla="*/ 409 w 3077"/>
              <a:gd name="T73" fmla="*/ 1060 h 1578"/>
              <a:gd name="T74" fmla="*/ 4 w 3077"/>
              <a:gd name="T75" fmla="*/ 689 h 1578"/>
              <a:gd name="T76" fmla="*/ 0 w 3077"/>
              <a:gd name="T77" fmla="*/ 782 h 1578"/>
              <a:gd name="T78" fmla="*/ 6 w 3077"/>
              <a:gd name="T79" fmla="*/ 912 h 1578"/>
              <a:gd name="T80" fmla="*/ 299 w 3077"/>
              <a:gd name="T81" fmla="*/ 1180 h 1578"/>
              <a:gd name="T82" fmla="*/ 272 w 3077"/>
              <a:gd name="T83" fmla="*/ 1300 h 1578"/>
              <a:gd name="T84" fmla="*/ 550 w 3077"/>
              <a:gd name="T85" fmla="*/ 1578 h 1578"/>
              <a:gd name="T86" fmla="*/ 828 w 3077"/>
              <a:gd name="T87" fmla="*/ 1300 h 1578"/>
              <a:gd name="T88" fmla="*/ 803 w 3077"/>
              <a:gd name="T89" fmla="*/ 1185 h 1578"/>
              <a:gd name="T90" fmla="*/ 1246 w 3077"/>
              <a:gd name="T91" fmla="*/ 797 h 1578"/>
              <a:gd name="T92" fmla="*/ 1392 w 3077"/>
              <a:gd name="T93" fmla="*/ 839 h 1578"/>
              <a:gd name="T94" fmla="*/ 1594 w 3077"/>
              <a:gd name="T95" fmla="*/ 752 h 1578"/>
              <a:gd name="T96" fmla="*/ 2045 w 3077"/>
              <a:gd name="T97" fmla="*/ 978 h 1578"/>
              <a:gd name="T98" fmla="*/ 2041 w 3077"/>
              <a:gd name="T99" fmla="*/ 1024 h 1578"/>
              <a:gd name="T100" fmla="*/ 2319 w 3077"/>
              <a:gd name="T101" fmla="*/ 1302 h 1578"/>
              <a:gd name="T102" fmla="*/ 2597 w 3077"/>
              <a:gd name="T103" fmla="*/ 1024 h 1578"/>
              <a:gd name="T104" fmla="*/ 2552 w 3077"/>
              <a:gd name="T105" fmla="*/ 872 h 1578"/>
              <a:gd name="T106" fmla="*/ 2839 w 3077"/>
              <a:gd name="T107" fmla="*/ 528 h 1578"/>
              <a:gd name="T108" fmla="*/ 2947 w 3077"/>
              <a:gd name="T109" fmla="*/ 550 h 1578"/>
              <a:gd name="T110" fmla="*/ 3077 w 3077"/>
              <a:gd name="T111" fmla="*/ 517 h 1578"/>
              <a:gd name="T112" fmla="*/ 3066 w 3077"/>
              <a:gd name="T113" fmla="*/ 461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77" h="1578">
                <a:moveTo>
                  <a:pt x="2319" y="1248"/>
                </a:moveTo>
                <a:lnTo>
                  <a:pt x="2319" y="1248"/>
                </a:lnTo>
                <a:cubicBezTo>
                  <a:pt x="2195" y="1248"/>
                  <a:pt x="2095" y="1148"/>
                  <a:pt x="2095" y="1024"/>
                </a:cubicBezTo>
                <a:cubicBezTo>
                  <a:pt x="2095" y="901"/>
                  <a:pt x="2195" y="800"/>
                  <a:pt x="2319" y="800"/>
                </a:cubicBezTo>
                <a:cubicBezTo>
                  <a:pt x="2442" y="800"/>
                  <a:pt x="2543" y="901"/>
                  <a:pt x="2543" y="1024"/>
                </a:cubicBezTo>
                <a:cubicBezTo>
                  <a:pt x="2543" y="1148"/>
                  <a:pt x="2442" y="1248"/>
                  <a:pt x="2319" y="1248"/>
                </a:cubicBezTo>
                <a:close/>
                <a:moveTo>
                  <a:pt x="1392" y="784"/>
                </a:moveTo>
                <a:lnTo>
                  <a:pt x="1392" y="784"/>
                </a:lnTo>
                <a:cubicBezTo>
                  <a:pt x="1269" y="784"/>
                  <a:pt x="1169" y="684"/>
                  <a:pt x="1169" y="561"/>
                </a:cubicBezTo>
                <a:cubicBezTo>
                  <a:pt x="1169" y="437"/>
                  <a:pt x="1269" y="337"/>
                  <a:pt x="1392" y="337"/>
                </a:cubicBezTo>
                <a:cubicBezTo>
                  <a:pt x="1516" y="337"/>
                  <a:pt x="1616" y="437"/>
                  <a:pt x="1616" y="561"/>
                </a:cubicBezTo>
                <a:cubicBezTo>
                  <a:pt x="1616" y="684"/>
                  <a:pt x="1516" y="784"/>
                  <a:pt x="1392" y="784"/>
                </a:cubicBezTo>
                <a:close/>
                <a:moveTo>
                  <a:pt x="550" y="1523"/>
                </a:moveTo>
                <a:lnTo>
                  <a:pt x="550" y="1523"/>
                </a:lnTo>
                <a:cubicBezTo>
                  <a:pt x="426" y="1523"/>
                  <a:pt x="326" y="1423"/>
                  <a:pt x="326" y="1300"/>
                </a:cubicBezTo>
                <a:cubicBezTo>
                  <a:pt x="326" y="1176"/>
                  <a:pt x="426" y="1076"/>
                  <a:pt x="550" y="1076"/>
                </a:cubicBezTo>
                <a:cubicBezTo>
                  <a:pt x="673" y="1076"/>
                  <a:pt x="774" y="1176"/>
                  <a:pt x="774" y="1300"/>
                </a:cubicBezTo>
                <a:cubicBezTo>
                  <a:pt x="774" y="1423"/>
                  <a:pt x="673" y="1523"/>
                  <a:pt x="550" y="1523"/>
                </a:cubicBezTo>
                <a:close/>
                <a:moveTo>
                  <a:pt x="3066" y="461"/>
                </a:moveTo>
                <a:lnTo>
                  <a:pt x="3066" y="461"/>
                </a:lnTo>
                <a:cubicBezTo>
                  <a:pt x="3031" y="482"/>
                  <a:pt x="2990" y="495"/>
                  <a:pt x="2947" y="495"/>
                </a:cubicBezTo>
                <a:cubicBezTo>
                  <a:pt x="2823" y="495"/>
                  <a:pt x="2723" y="395"/>
                  <a:pt x="2723" y="271"/>
                </a:cubicBezTo>
                <a:cubicBezTo>
                  <a:pt x="2723" y="158"/>
                  <a:pt x="2807" y="65"/>
                  <a:pt x="2916" y="50"/>
                </a:cubicBezTo>
                <a:cubicBezTo>
                  <a:pt x="2907" y="33"/>
                  <a:pt x="2898" y="16"/>
                  <a:pt x="2888" y="0"/>
                </a:cubicBezTo>
                <a:cubicBezTo>
                  <a:pt x="2763" y="27"/>
                  <a:pt x="2669" y="138"/>
                  <a:pt x="2669" y="271"/>
                </a:cubicBezTo>
                <a:cubicBezTo>
                  <a:pt x="2669" y="327"/>
                  <a:pt x="2685" y="380"/>
                  <a:pt x="2714" y="423"/>
                </a:cubicBezTo>
                <a:lnTo>
                  <a:pt x="2427" y="768"/>
                </a:lnTo>
                <a:cubicBezTo>
                  <a:pt x="2394" y="754"/>
                  <a:pt x="2357" y="746"/>
                  <a:pt x="2319" y="746"/>
                </a:cubicBezTo>
                <a:cubicBezTo>
                  <a:pt x="2240" y="746"/>
                  <a:pt x="2168" y="779"/>
                  <a:pt x="2118" y="833"/>
                </a:cubicBezTo>
                <a:lnTo>
                  <a:pt x="1666" y="607"/>
                </a:lnTo>
                <a:cubicBezTo>
                  <a:pt x="1669" y="592"/>
                  <a:pt x="1671" y="576"/>
                  <a:pt x="1671" y="561"/>
                </a:cubicBezTo>
                <a:cubicBezTo>
                  <a:pt x="1671" y="407"/>
                  <a:pt x="1546" y="282"/>
                  <a:pt x="1392" y="282"/>
                </a:cubicBezTo>
                <a:cubicBezTo>
                  <a:pt x="1239" y="282"/>
                  <a:pt x="1114" y="407"/>
                  <a:pt x="1114" y="561"/>
                </a:cubicBezTo>
                <a:cubicBezTo>
                  <a:pt x="1114" y="601"/>
                  <a:pt x="1123" y="640"/>
                  <a:pt x="1139" y="674"/>
                </a:cubicBezTo>
                <a:lnTo>
                  <a:pt x="696" y="1063"/>
                </a:lnTo>
                <a:cubicBezTo>
                  <a:pt x="653" y="1037"/>
                  <a:pt x="604" y="1021"/>
                  <a:pt x="550" y="1021"/>
                </a:cubicBezTo>
                <a:cubicBezTo>
                  <a:pt x="498" y="1021"/>
                  <a:pt x="450" y="1036"/>
                  <a:pt x="409" y="1060"/>
                </a:cubicBezTo>
                <a:lnTo>
                  <a:pt x="4" y="689"/>
                </a:lnTo>
                <a:cubicBezTo>
                  <a:pt x="2" y="719"/>
                  <a:pt x="0" y="751"/>
                  <a:pt x="0" y="782"/>
                </a:cubicBezTo>
                <a:cubicBezTo>
                  <a:pt x="0" y="825"/>
                  <a:pt x="3" y="869"/>
                  <a:pt x="6" y="912"/>
                </a:cubicBezTo>
                <a:lnTo>
                  <a:pt x="299" y="1180"/>
                </a:lnTo>
                <a:cubicBezTo>
                  <a:pt x="282" y="1216"/>
                  <a:pt x="272" y="1257"/>
                  <a:pt x="272" y="1300"/>
                </a:cubicBezTo>
                <a:cubicBezTo>
                  <a:pt x="272" y="1453"/>
                  <a:pt x="397" y="1578"/>
                  <a:pt x="550" y="1578"/>
                </a:cubicBezTo>
                <a:cubicBezTo>
                  <a:pt x="703" y="1578"/>
                  <a:pt x="828" y="1453"/>
                  <a:pt x="828" y="1300"/>
                </a:cubicBezTo>
                <a:cubicBezTo>
                  <a:pt x="828" y="1259"/>
                  <a:pt x="819" y="1220"/>
                  <a:pt x="803" y="1185"/>
                </a:cubicBezTo>
                <a:lnTo>
                  <a:pt x="1246" y="797"/>
                </a:lnTo>
                <a:cubicBezTo>
                  <a:pt x="1289" y="823"/>
                  <a:pt x="1339" y="839"/>
                  <a:pt x="1392" y="839"/>
                </a:cubicBezTo>
                <a:cubicBezTo>
                  <a:pt x="1472" y="839"/>
                  <a:pt x="1543" y="805"/>
                  <a:pt x="1594" y="752"/>
                </a:cubicBezTo>
                <a:lnTo>
                  <a:pt x="2045" y="978"/>
                </a:lnTo>
                <a:cubicBezTo>
                  <a:pt x="2042" y="993"/>
                  <a:pt x="2041" y="1008"/>
                  <a:pt x="2041" y="1024"/>
                </a:cubicBezTo>
                <a:cubicBezTo>
                  <a:pt x="2041" y="1177"/>
                  <a:pt x="2165" y="1302"/>
                  <a:pt x="2319" y="1302"/>
                </a:cubicBezTo>
                <a:cubicBezTo>
                  <a:pt x="2472" y="1302"/>
                  <a:pt x="2597" y="1177"/>
                  <a:pt x="2597" y="1024"/>
                </a:cubicBezTo>
                <a:cubicBezTo>
                  <a:pt x="2597" y="968"/>
                  <a:pt x="2580" y="916"/>
                  <a:pt x="2552" y="872"/>
                </a:cubicBezTo>
                <a:lnTo>
                  <a:pt x="2839" y="528"/>
                </a:lnTo>
                <a:cubicBezTo>
                  <a:pt x="2872" y="542"/>
                  <a:pt x="2908" y="550"/>
                  <a:pt x="2947" y="550"/>
                </a:cubicBezTo>
                <a:cubicBezTo>
                  <a:pt x="2994" y="550"/>
                  <a:pt x="3038" y="538"/>
                  <a:pt x="3077" y="517"/>
                </a:cubicBezTo>
                <a:cubicBezTo>
                  <a:pt x="3073" y="498"/>
                  <a:pt x="3070" y="479"/>
                  <a:pt x="3066" y="461"/>
                </a:cubicBezTo>
                <a:close/>
              </a:path>
            </a:pathLst>
          </a:custGeom>
          <a:solidFill>
            <a:srgbClr val="007DC6"/>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
        <p:nvSpPr>
          <p:cNvPr id="46" name="Freeform 16">
            <a:extLst>
              <a:ext uri="{FF2B5EF4-FFF2-40B4-BE49-F238E27FC236}">
                <a16:creationId xmlns:a16="http://schemas.microsoft.com/office/drawing/2014/main" id="{F57E91F7-3CF7-4172-8686-D9A8C68A9C1D}"/>
              </a:ext>
            </a:extLst>
          </p:cNvPr>
          <p:cNvSpPr>
            <a:spLocks/>
          </p:cNvSpPr>
          <p:nvPr/>
        </p:nvSpPr>
        <p:spPr bwMode="auto">
          <a:xfrm>
            <a:off x="1422401" y="5261759"/>
            <a:ext cx="493719" cy="474717"/>
          </a:xfrm>
          <a:custGeom>
            <a:avLst/>
            <a:gdLst>
              <a:gd name="T0" fmla="*/ 2527 w 2547"/>
              <a:gd name="T1" fmla="*/ 886 h 2168"/>
              <a:gd name="T2" fmla="*/ 2527 w 2547"/>
              <a:gd name="T3" fmla="*/ 886 h 2168"/>
              <a:gd name="T4" fmla="*/ 2405 w 2547"/>
              <a:gd name="T5" fmla="*/ 764 h 2168"/>
              <a:gd name="T6" fmla="*/ 2355 w 2547"/>
              <a:gd name="T7" fmla="*/ 747 h 2168"/>
              <a:gd name="T8" fmla="*/ 2212 w 2547"/>
              <a:gd name="T9" fmla="*/ 712 h 2168"/>
              <a:gd name="T10" fmla="*/ 2199 w 2547"/>
              <a:gd name="T11" fmla="*/ 580 h 2168"/>
              <a:gd name="T12" fmla="*/ 2039 w 2547"/>
              <a:gd name="T13" fmla="*/ 372 h 2168"/>
              <a:gd name="T14" fmla="*/ 1123 w 2547"/>
              <a:gd name="T15" fmla="*/ 140 h 2168"/>
              <a:gd name="T16" fmla="*/ 1147 w 2547"/>
              <a:gd name="T17" fmla="*/ 193 h 2168"/>
              <a:gd name="T18" fmla="*/ 1471 w 2547"/>
              <a:gd name="T19" fmla="*/ 316 h 2168"/>
              <a:gd name="T20" fmla="*/ 1489 w 2547"/>
              <a:gd name="T21" fmla="*/ 762 h 2168"/>
              <a:gd name="T22" fmla="*/ 1422 w 2547"/>
              <a:gd name="T23" fmla="*/ 828 h 2168"/>
              <a:gd name="T24" fmla="*/ 1387 w 2547"/>
              <a:gd name="T25" fmla="*/ 860 h 2168"/>
              <a:gd name="T26" fmla="*/ 1329 w 2547"/>
              <a:gd name="T27" fmla="*/ 858 h 2168"/>
              <a:gd name="T28" fmla="*/ 1144 w 2547"/>
              <a:gd name="T29" fmla="*/ 1000 h 2168"/>
              <a:gd name="T30" fmla="*/ 731 w 2547"/>
              <a:gd name="T31" fmla="*/ 588 h 2168"/>
              <a:gd name="T32" fmla="*/ 643 w 2547"/>
              <a:gd name="T33" fmla="*/ 218 h 2168"/>
              <a:gd name="T34" fmla="*/ 273 w 2547"/>
              <a:gd name="T35" fmla="*/ 129 h 2168"/>
              <a:gd name="T36" fmla="*/ 465 w 2547"/>
              <a:gd name="T37" fmla="*/ 322 h 2168"/>
              <a:gd name="T38" fmla="*/ 440 w 2547"/>
              <a:gd name="T39" fmla="*/ 528 h 2168"/>
              <a:gd name="T40" fmla="*/ 234 w 2547"/>
              <a:gd name="T41" fmla="*/ 553 h 2168"/>
              <a:gd name="T42" fmla="*/ 42 w 2547"/>
              <a:gd name="T43" fmla="*/ 361 h 2168"/>
              <a:gd name="T44" fmla="*/ 130 w 2547"/>
              <a:gd name="T45" fmla="*/ 731 h 2168"/>
              <a:gd name="T46" fmla="*/ 500 w 2547"/>
              <a:gd name="T47" fmla="*/ 819 h 2168"/>
              <a:gd name="T48" fmla="*/ 899 w 2547"/>
              <a:gd name="T49" fmla="*/ 1218 h 2168"/>
              <a:gd name="T50" fmla="*/ 596 w 2547"/>
              <a:gd name="T51" fmla="*/ 1549 h 2168"/>
              <a:gd name="T52" fmla="*/ 284 w 2547"/>
              <a:gd name="T53" fmla="*/ 1779 h 2168"/>
              <a:gd name="T54" fmla="*/ 285 w 2547"/>
              <a:gd name="T55" fmla="*/ 1855 h 2168"/>
              <a:gd name="T56" fmla="*/ 481 w 2547"/>
              <a:gd name="T57" fmla="*/ 2051 h 2168"/>
              <a:gd name="T58" fmla="*/ 571 w 2547"/>
              <a:gd name="T59" fmla="*/ 2141 h 2168"/>
              <a:gd name="T60" fmla="*/ 647 w 2547"/>
              <a:gd name="T61" fmla="*/ 2142 h 2168"/>
              <a:gd name="T62" fmla="*/ 961 w 2547"/>
              <a:gd name="T63" fmla="*/ 1746 h 2168"/>
              <a:gd name="T64" fmla="*/ 1208 w 2547"/>
              <a:gd name="T65" fmla="*/ 1526 h 2168"/>
              <a:gd name="T66" fmla="*/ 1792 w 2547"/>
              <a:gd name="T67" fmla="*/ 2111 h 2168"/>
              <a:gd name="T68" fmla="*/ 2010 w 2547"/>
              <a:gd name="T69" fmla="*/ 2098 h 2168"/>
              <a:gd name="T70" fmla="*/ 2023 w 2547"/>
              <a:gd name="T71" fmla="*/ 1880 h 2168"/>
              <a:gd name="T72" fmla="*/ 1426 w 2547"/>
              <a:gd name="T73" fmla="*/ 1282 h 2168"/>
              <a:gd name="T74" fmla="*/ 1568 w 2547"/>
              <a:gd name="T75" fmla="*/ 1097 h 2168"/>
              <a:gd name="T76" fmla="*/ 1564 w 2547"/>
              <a:gd name="T77" fmla="*/ 1037 h 2168"/>
              <a:gd name="T78" fmla="*/ 1563 w 2547"/>
              <a:gd name="T79" fmla="*/ 1037 h 2168"/>
              <a:gd name="T80" fmla="*/ 1867 w 2547"/>
              <a:gd name="T81" fmla="*/ 818 h 2168"/>
              <a:gd name="T82" fmla="*/ 2028 w 2547"/>
              <a:gd name="T83" fmla="*/ 879 h 2168"/>
              <a:gd name="T84" fmla="*/ 2062 w 2547"/>
              <a:gd name="T85" fmla="*/ 1043 h 2168"/>
              <a:gd name="T86" fmla="*/ 2076 w 2547"/>
              <a:gd name="T87" fmla="*/ 1094 h 2168"/>
              <a:gd name="T88" fmla="*/ 2197 w 2547"/>
              <a:gd name="T89" fmla="*/ 1216 h 2168"/>
              <a:gd name="T90" fmla="*/ 2271 w 2547"/>
              <a:gd name="T91" fmla="*/ 1216 h 2168"/>
              <a:gd name="T92" fmla="*/ 2527 w 2547"/>
              <a:gd name="T93" fmla="*/ 960 h 2168"/>
              <a:gd name="T94" fmla="*/ 2527 w 2547"/>
              <a:gd name="T95" fmla="*/ 886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47" h="2168">
                <a:moveTo>
                  <a:pt x="2527" y="886"/>
                </a:moveTo>
                <a:lnTo>
                  <a:pt x="2527" y="886"/>
                </a:lnTo>
                <a:lnTo>
                  <a:pt x="2405" y="764"/>
                </a:lnTo>
                <a:cubicBezTo>
                  <a:pt x="2391" y="751"/>
                  <a:pt x="2373" y="745"/>
                  <a:pt x="2355" y="747"/>
                </a:cubicBezTo>
                <a:cubicBezTo>
                  <a:pt x="2288" y="756"/>
                  <a:pt x="2244" y="744"/>
                  <a:pt x="2212" y="712"/>
                </a:cubicBezTo>
                <a:cubicBezTo>
                  <a:pt x="2179" y="680"/>
                  <a:pt x="2207" y="630"/>
                  <a:pt x="2199" y="580"/>
                </a:cubicBezTo>
                <a:cubicBezTo>
                  <a:pt x="2190" y="530"/>
                  <a:pt x="2115" y="448"/>
                  <a:pt x="2039" y="372"/>
                </a:cubicBezTo>
                <a:cubicBezTo>
                  <a:pt x="1667" y="0"/>
                  <a:pt x="1253" y="67"/>
                  <a:pt x="1123" y="140"/>
                </a:cubicBezTo>
                <a:cubicBezTo>
                  <a:pt x="1094" y="156"/>
                  <a:pt x="1115" y="199"/>
                  <a:pt x="1147" y="193"/>
                </a:cubicBezTo>
                <a:cubicBezTo>
                  <a:pt x="1179" y="186"/>
                  <a:pt x="1345" y="189"/>
                  <a:pt x="1471" y="316"/>
                </a:cubicBezTo>
                <a:cubicBezTo>
                  <a:pt x="1669" y="514"/>
                  <a:pt x="1568" y="683"/>
                  <a:pt x="1489" y="762"/>
                </a:cubicBezTo>
                <a:lnTo>
                  <a:pt x="1422" y="828"/>
                </a:lnTo>
                <a:lnTo>
                  <a:pt x="1387" y="860"/>
                </a:lnTo>
                <a:cubicBezTo>
                  <a:pt x="1374" y="848"/>
                  <a:pt x="1354" y="837"/>
                  <a:pt x="1329" y="858"/>
                </a:cubicBezTo>
                <a:cubicBezTo>
                  <a:pt x="1314" y="870"/>
                  <a:pt x="1233" y="930"/>
                  <a:pt x="1144" y="1000"/>
                </a:cubicBezTo>
                <a:lnTo>
                  <a:pt x="731" y="588"/>
                </a:lnTo>
                <a:cubicBezTo>
                  <a:pt x="773" y="462"/>
                  <a:pt x="743" y="318"/>
                  <a:pt x="643" y="218"/>
                </a:cubicBezTo>
                <a:cubicBezTo>
                  <a:pt x="543" y="117"/>
                  <a:pt x="399" y="88"/>
                  <a:pt x="273" y="129"/>
                </a:cubicBezTo>
                <a:lnTo>
                  <a:pt x="465" y="322"/>
                </a:lnTo>
                <a:cubicBezTo>
                  <a:pt x="484" y="341"/>
                  <a:pt x="460" y="507"/>
                  <a:pt x="440" y="528"/>
                </a:cubicBezTo>
                <a:cubicBezTo>
                  <a:pt x="420" y="548"/>
                  <a:pt x="255" y="574"/>
                  <a:pt x="234" y="553"/>
                </a:cubicBezTo>
                <a:lnTo>
                  <a:pt x="42" y="361"/>
                </a:lnTo>
                <a:cubicBezTo>
                  <a:pt x="0" y="487"/>
                  <a:pt x="29" y="631"/>
                  <a:pt x="130" y="731"/>
                </a:cubicBezTo>
                <a:cubicBezTo>
                  <a:pt x="230" y="831"/>
                  <a:pt x="374" y="860"/>
                  <a:pt x="500" y="819"/>
                </a:cubicBezTo>
                <a:lnTo>
                  <a:pt x="899" y="1218"/>
                </a:lnTo>
                <a:cubicBezTo>
                  <a:pt x="796" y="1327"/>
                  <a:pt x="682" y="1463"/>
                  <a:pt x="596" y="1549"/>
                </a:cubicBezTo>
                <a:cubicBezTo>
                  <a:pt x="497" y="1648"/>
                  <a:pt x="294" y="1768"/>
                  <a:pt x="284" y="1779"/>
                </a:cubicBezTo>
                <a:cubicBezTo>
                  <a:pt x="274" y="1789"/>
                  <a:pt x="273" y="1843"/>
                  <a:pt x="285" y="1855"/>
                </a:cubicBezTo>
                <a:cubicBezTo>
                  <a:pt x="297" y="1867"/>
                  <a:pt x="481" y="2051"/>
                  <a:pt x="481" y="2051"/>
                </a:cubicBezTo>
                <a:cubicBezTo>
                  <a:pt x="528" y="2098"/>
                  <a:pt x="567" y="2137"/>
                  <a:pt x="571" y="2141"/>
                </a:cubicBezTo>
                <a:cubicBezTo>
                  <a:pt x="583" y="2153"/>
                  <a:pt x="637" y="2152"/>
                  <a:pt x="647" y="2142"/>
                </a:cubicBezTo>
                <a:cubicBezTo>
                  <a:pt x="658" y="2132"/>
                  <a:pt x="862" y="1845"/>
                  <a:pt x="961" y="1746"/>
                </a:cubicBezTo>
                <a:cubicBezTo>
                  <a:pt x="1046" y="1661"/>
                  <a:pt x="1118" y="1610"/>
                  <a:pt x="1208" y="1526"/>
                </a:cubicBezTo>
                <a:lnTo>
                  <a:pt x="1792" y="2111"/>
                </a:lnTo>
                <a:cubicBezTo>
                  <a:pt x="1849" y="2168"/>
                  <a:pt x="1946" y="2162"/>
                  <a:pt x="2010" y="2098"/>
                </a:cubicBezTo>
                <a:cubicBezTo>
                  <a:pt x="2074" y="2034"/>
                  <a:pt x="2080" y="1937"/>
                  <a:pt x="2023" y="1880"/>
                </a:cubicBezTo>
                <a:lnTo>
                  <a:pt x="1426" y="1282"/>
                </a:lnTo>
                <a:cubicBezTo>
                  <a:pt x="1496" y="1193"/>
                  <a:pt x="1556" y="1112"/>
                  <a:pt x="1568" y="1097"/>
                </a:cubicBezTo>
                <a:cubicBezTo>
                  <a:pt x="1590" y="1071"/>
                  <a:pt x="1577" y="1051"/>
                  <a:pt x="1564" y="1037"/>
                </a:cubicBezTo>
                <a:cubicBezTo>
                  <a:pt x="1564" y="1037"/>
                  <a:pt x="1564" y="1037"/>
                  <a:pt x="1563" y="1037"/>
                </a:cubicBezTo>
                <a:cubicBezTo>
                  <a:pt x="1638" y="962"/>
                  <a:pt x="1783" y="828"/>
                  <a:pt x="1867" y="818"/>
                </a:cubicBezTo>
                <a:cubicBezTo>
                  <a:pt x="1939" y="809"/>
                  <a:pt x="1980" y="831"/>
                  <a:pt x="2028" y="879"/>
                </a:cubicBezTo>
                <a:cubicBezTo>
                  <a:pt x="2073" y="924"/>
                  <a:pt x="2073" y="988"/>
                  <a:pt x="2062" y="1043"/>
                </a:cubicBezTo>
                <a:cubicBezTo>
                  <a:pt x="2059" y="1061"/>
                  <a:pt x="2062" y="1080"/>
                  <a:pt x="2076" y="1094"/>
                </a:cubicBezTo>
                <a:lnTo>
                  <a:pt x="2197" y="1216"/>
                </a:lnTo>
                <a:cubicBezTo>
                  <a:pt x="2218" y="1236"/>
                  <a:pt x="2251" y="1236"/>
                  <a:pt x="2271" y="1216"/>
                </a:cubicBezTo>
                <a:lnTo>
                  <a:pt x="2527" y="960"/>
                </a:lnTo>
                <a:cubicBezTo>
                  <a:pt x="2547" y="940"/>
                  <a:pt x="2547" y="907"/>
                  <a:pt x="2527" y="886"/>
                </a:cubicBezTo>
                <a:close/>
              </a:path>
            </a:pathLst>
          </a:custGeom>
          <a:solidFill>
            <a:srgbClr val="007DC6"/>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3448" rtl="0" eaLnBrk="1" fontAlgn="auto" latinLnBrk="0" hangingPunct="1">
              <a:lnSpc>
                <a:spcPct val="100000"/>
              </a:lnSpc>
              <a:spcBef>
                <a:spcPts val="0"/>
              </a:spcBef>
              <a:spcAft>
                <a:spcPts val="0"/>
              </a:spcAft>
              <a:buClrTx/>
              <a:buSzTx/>
              <a:buFontTx/>
              <a:buNone/>
              <a:tabLst/>
              <a:defRPr/>
            </a:pPr>
            <a:endParaRPr kumimoji="0" lang="en-US" sz="2533"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812915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7DABC-844D-432D-9F7B-309F5EBE518F}"/>
              </a:ext>
            </a:extLst>
          </p:cNvPr>
          <p:cNvSpPr>
            <a:spLocks noGrp="1"/>
          </p:cNvSpPr>
          <p:nvPr>
            <p:ph type="title"/>
          </p:nvPr>
        </p:nvSpPr>
        <p:spPr>
          <a:xfrm>
            <a:off x="679301" y="180046"/>
            <a:ext cx="10972800" cy="488951"/>
          </a:xfrm>
        </p:spPr>
        <p:txBody>
          <a:bodyPr/>
          <a:lstStyle/>
          <a:p>
            <a:r>
              <a:rPr lang="en-US" sz="2400" dirty="0"/>
              <a:t>The final outcome will guide the user through all the steps of the process from data pulls to final assortment decisions</a:t>
            </a:r>
          </a:p>
        </p:txBody>
      </p:sp>
      <p:sp>
        <p:nvSpPr>
          <p:cNvPr id="38" name="Rounded Rectangle 42">
            <a:extLst>
              <a:ext uri="{FF2B5EF4-FFF2-40B4-BE49-F238E27FC236}">
                <a16:creationId xmlns:a16="http://schemas.microsoft.com/office/drawing/2014/main" id="{AC6FA118-7D2B-486F-ABCB-09D38EFD46FC}"/>
              </a:ext>
            </a:extLst>
          </p:cNvPr>
          <p:cNvSpPr/>
          <p:nvPr/>
        </p:nvSpPr>
        <p:spPr>
          <a:xfrm>
            <a:off x="6613451" y="3732028"/>
            <a:ext cx="4902056" cy="2445487"/>
          </a:xfrm>
          <a:prstGeom prst="roundRect">
            <a:avLst>
              <a:gd name="adj" fmla="val 6979"/>
            </a:avLst>
          </a:prstGeom>
          <a:solidFill>
            <a:srgbClr val="FFFFFF"/>
          </a:solidFill>
          <a:ln w="19050" cap="flat" cmpd="sng" algn="ctr">
            <a:solidFill>
              <a:srgbClr val="FFC000"/>
            </a:solidFill>
            <a:prstDash val="solid"/>
          </a:ln>
          <a:effectLst/>
        </p:spPr>
        <p:txBody>
          <a:bodyPr lIns="32556" tIns="32556" rIns="32556" bIns="32556"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2" rtl="0" eaLnBrk="1" fontAlgn="base" latinLnBrk="0" hangingPunct="1">
              <a:lnSpc>
                <a:spcPct val="100000"/>
              </a:lnSpc>
              <a:spcBef>
                <a:spcPct val="0"/>
              </a:spcBef>
              <a:spcAft>
                <a:spcPct val="0"/>
              </a:spcAft>
              <a:buClrTx/>
              <a:buSzTx/>
              <a:buFontTx/>
              <a:buNone/>
              <a:tabLst/>
              <a:defRPr/>
            </a:pPr>
            <a:endParaRPr kumimoji="0" lang="en-US" sz="1139" b="0" i="0" u="none" strike="noStrike" kern="0" cap="none" spc="0" normalizeH="0" baseline="0" noProof="0" dirty="0">
              <a:ln>
                <a:noFill/>
              </a:ln>
              <a:solidFill>
                <a:srgbClr val="FFFFFF"/>
              </a:solidFill>
              <a:effectLst/>
              <a:uLnTx/>
              <a:uFillTx/>
              <a:latin typeface="Arial"/>
              <a:ea typeface="+mn-ea"/>
              <a:cs typeface="Arial" charset="0"/>
            </a:endParaRPr>
          </a:p>
        </p:txBody>
      </p:sp>
      <p:sp>
        <p:nvSpPr>
          <p:cNvPr id="44" name="TextBox 55">
            <a:extLst>
              <a:ext uri="{FF2B5EF4-FFF2-40B4-BE49-F238E27FC236}">
                <a16:creationId xmlns:a16="http://schemas.microsoft.com/office/drawing/2014/main" id="{BC298B48-292E-453D-9D09-27469F716FFC}"/>
              </a:ext>
            </a:extLst>
          </p:cNvPr>
          <p:cNvSpPr txBox="1"/>
          <p:nvPr/>
        </p:nvSpPr>
        <p:spPr>
          <a:xfrm>
            <a:off x="7754219" y="3767472"/>
            <a:ext cx="2620520" cy="415498"/>
          </a:xfrm>
          <a:prstGeom prst="rect">
            <a:avLst/>
          </a:prstGeom>
          <a:noFill/>
        </p:spPr>
        <p:txBody>
          <a:bodyPr wrap="square" lIns="32556" rIns="32556"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3448"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Arial"/>
                <a:ea typeface="+mn-ea"/>
                <a:cs typeface="Arial" charset="0"/>
              </a:rPr>
              <a:t>Loyalty &amp; Substitution analysis</a:t>
            </a:r>
            <a:r>
              <a:rPr kumimoji="0" lang="en-US" sz="1050" b="0" i="1" u="none" strike="noStrike" kern="1200" cap="none" spc="0" normalizeH="0" baseline="0" noProof="0" dirty="0">
                <a:ln>
                  <a:noFill/>
                </a:ln>
                <a:solidFill>
                  <a:srgbClr val="000000"/>
                </a:solidFill>
                <a:effectLst/>
                <a:uLnTx/>
                <a:uFillTx/>
                <a:latin typeface="Arial"/>
                <a:ea typeface="+mn-ea"/>
                <a:cs typeface="Arial" charset="0"/>
              </a:rPr>
              <a:t> </a:t>
            </a:r>
          </a:p>
          <a:p>
            <a:pPr marL="0" marR="0" lvl="0" indent="0" algn="ctr" defTabSz="913448" rtl="0" eaLnBrk="1" fontAlgn="base" latinLnBrk="0" hangingPunct="1">
              <a:lnSpc>
                <a:spcPct val="100000"/>
              </a:lnSpc>
              <a:spcBef>
                <a:spcPct val="0"/>
              </a:spcBef>
              <a:spcAft>
                <a:spcPct val="0"/>
              </a:spcAft>
              <a:buClrTx/>
              <a:buSzTx/>
              <a:buFontTx/>
              <a:buNone/>
              <a:tabLst/>
              <a:defRPr/>
            </a:pPr>
            <a:endParaRPr kumimoji="0" lang="en-US" sz="1050" b="0" i="1" u="none" strike="noStrike" kern="1200" cap="none" spc="0" normalizeH="0" baseline="0" noProof="0" dirty="0">
              <a:ln>
                <a:noFill/>
              </a:ln>
              <a:solidFill>
                <a:srgbClr val="000000"/>
              </a:solidFill>
              <a:effectLst/>
              <a:uLnTx/>
              <a:uFillTx/>
              <a:latin typeface="Arial"/>
              <a:ea typeface="+mn-ea"/>
              <a:cs typeface="Arial" charset="0"/>
            </a:endParaRPr>
          </a:p>
        </p:txBody>
      </p:sp>
      <p:sp>
        <p:nvSpPr>
          <p:cNvPr id="71" name="Rounded Rectangle 42">
            <a:extLst>
              <a:ext uri="{FF2B5EF4-FFF2-40B4-BE49-F238E27FC236}">
                <a16:creationId xmlns:a16="http://schemas.microsoft.com/office/drawing/2014/main" id="{3F0261CE-ABAF-4AB6-88D4-64C63C1A1856}"/>
              </a:ext>
            </a:extLst>
          </p:cNvPr>
          <p:cNvSpPr/>
          <p:nvPr/>
        </p:nvSpPr>
        <p:spPr>
          <a:xfrm>
            <a:off x="6613451" y="952180"/>
            <a:ext cx="4881654" cy="2602427"/>
          </a:xfrm>
          <a:prstGeom prst="roundRect">
            <a:avLst>
              <a:gd name="adj" fmla="val 6979"/>
            </a:avLst>
          </a:prstGeom>
          <a:solidFill>
            <a:srgbClr val="FFFFFF"/>
          </a:solidFill>
          <a:ln w="19050" cap="flat" cmpd="sng" algn="ctr">
            <a:solidFill>
              <a:srgbClr val="FFC000"/>
            </a:solidFill>
            <a:prstDash val="solid"/>
          </a:ln>
          <a:effectLst/>
        </p:spPr>
        <p:txBody>
          <a:bodyPr lIns="32556" tIns="32556" rIns="32556" bIns="32556"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2" rtl="0" eaLnBrk="1" fontAlgn="base" latinLnBrk="0" hangingPunct="1">
              <a:lnSpc>
                <a:spcPct val="100000"/>
              </a:lnSpc>
              <a:spcBef>
                <a:spcPct val="0"/>
              </a:spcBef>
              <a:spcAft>
                <a:spcPct val="0"/>
              </a:spcAft>
              <a:buClrTx/>
              <a:buSzTx/>
              <a:buFontTx/>
              <a:buNone/>
              <a:tabLst/>
              <a:defRPr/>
            </a:pPr>
            <a:endParaRPr kumimoji="0" lang="en-US" sz="1139" b="0" i="0" u="none" strike="noStrike" kern="0" cap="none" spc="0" normalizeH="0" baseline="0" noProof="0" dirty="0">
              <a:ln>
                <a:noFill/>
              </a:ln>
              <a:solidFill>
                <a:srgbClr val="FFFFFF"/>
              </a:solidFill>
              <a:effectLst/>
              <a:uLnTx/>
              <a:uFillTx/>
              <a:latin typeface="Arial"/>
              <a:ea typeface="+mn-ea"/>
              <a:cs typeface="Arial" charset="0"/>
            </a:endParaRPr>
          </a:p>
        </p:txBody>
      </p:sp>
      <p:sp>
        <p:nvSpPr>
          <p:cNvPr id="72" name="TextBox 55">
            <a:extLst>
              <a:ext uri="{FF2B5EF4-FFF2-40B4-BE49-F238E27FC236}">
                <a16:creationId xmlns:a16="http://schemas.microsoft.com/office/drawing/2014/main" id="{115C92BB-02CA-4B16-985B-9A50D1B9672F}"/>
              </a:ext>
            </a:extLst>
          </p:cNvPr>
          <p:cNvSpPr txBox="1"/>
          <p:nvPr/>
        </p:nvSpPr>
        <p:spPr>
          <a:xfrm>
            <a:off x="7631846" y="951471"/>
            <a:ext cx="2844861" cy="430887"/>
          </a:xfrm>
          <a:prstGeom prst="rect">
            <a:avLst/>
          </a:prstGeom>
          <a:noFill/>
        </p:spPr>
        <p:txBody>
          <a:bodyPr wrap="square" lIns="32556" rIns="32556"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3448"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Arial" charset="0"/>
              </a:rPr>
              <a:t>Store Clustering</a:t>
            </a:r>
            <a:endParaRPr kumimoji="0" lang="en-US" sz="1100" b="0" i="1" u="none" strike="noStrike" kern="1200" cap="none" spc="0" normalizeH="0" baseline="0" noProof="0" dirty="0">
              <a:ln>
                <a:noFill/>
              </a:ln>
              <a:solidFill>
                <a:srgbClr val="000000"/>
              </a:solidFill>
              <a:effectLst/>
              <a:uLnTx/>
              <a:uFillTx/>
              <a:latin typeface="Arial"/>
              <a:ea typeface="+mn-ea"/>
              <a:cs typeface="Arial" charset="0"/>
            </a:endParaRPr>
          </a:p>
          <a:p>
            <a:pPr marL="0" marR="0" lvl="0" indent="0" algn="ctr" defTabSz="913448" rtl="0" eaLnBrk="1" fontAlgn="base" latinLnBrk="0" hangingPunct="1">
              <a:lnSpc>
                <a:spcPct val="100000"/>
              </a:lnSpc>
              <a:spcBef>
                <a:spcPct val="0"/>
              </a:spcBef>
              <a:spcAft>
                <a:spcPct val="0"/>
              </a:spcAft>
              <a:buClrTx/>
              <a:buSzTx/>
              <a:buFontTx/>
              <a:buNone/>
              <a:tabLst/>
              <a:defRPr/>
            </a:pPr>
            <a:endParaRPr kumimoji="0" lang="en-US" sz="1100" b="0" i="1" u="none" strike="noStrike" kern="1200" cap="none" spc="0" normalizeH="0" baseline="0" noProof="0" dirty="0">
              <a:ln>
                <a:noFill/>
              </a:ln>
              <a:solidFill>
                <a:srgbClr val="000000"/>
              </a:solidFill>
              <a:effectLst/>
              <a:uLnTx/>
              <a:uFillTx/>
              <a:latin typeface="Arial"/>
              <a:ea typeface="+mn-ea"/>
              <a:cs typeface="Arial" charset="0"/>
            </a:endParaRPr>
          </a:p>
        </p:txBody>
      </p:sp>
      <p:sp>
        <p:nvSpPr>
          <p:cNvPr id="92" name="Rounded Rectangle 42">
            <a:extLst>
              <a:ext uri="{FF2B5EF4-FFF2-40B4-BE49-F238E27FC236}">
                <a16:creationId xmlns:a16="http://schemas.microsoft.com/office/drawing/2014/main" id="{75237117-C806-425F-85CC-11EA7CC649B4}"/>
              </a:ext>
            </a:extLst>
          </p:cNvPr>
          <p:cNvSpPr/>
          <p:nvPr/>
        </p:nvSpPr>
        <p:spPr>
          <a:xfrm>
            <a:off x="1101770" y="948762"/>
            <a:ext cx="5063931" cy="2609262"/>
          </a:xfrm>
          <a:prstGeom prst="roundRect">
            <a:avLst>
              <a:gd name="adj" fmla="val 6979"/>
            </a:avLst>
          </a:prstGeom>
          <a:solidFill>
            <a:srgbClr val="FFFFFF"/>
          </a:solidFill>
          <a:ln w="19050" cap="flat" cmpd="sng" algn="ctr">
            <a:solidFill>
              <a:srgbClr val="FFC000"/>
            </a:solidFill>
            <a:prstDash val="solid"/>
          </a:ln>
          <a:effectLst/>
        </p:spPr>
        <p:txBody>
          <a:bodyPr lIns="32556" tIns="32556" rIns="32556" bIns="32556"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2" rtl="0" eaLnBrk="1" fontAlgn="base" latinLnBrk="0" hangingPunct="1">
              <a:lnSpc>
                <a:spcPct val="100000"/>
              </a:lnSpc>
              <a:spcBef>
                <a:spcPct val="0"/>
              </a:spcBef>
              <a:spcAft>
                <a:spcPct val="0"/>
              </a:spcAft>
              <a:buClrTx/>
              <a:buSzTx/>
              <a:buFontTx/>
              <a:buNone/>
              <a:tabLst/>
              <a:defRPr/>
            </a:pPr>
            <a:endParaRPr kumimoji="0" lang="en-US" sz="1139" b="0" i="0" u="none" strike="noStrike" kern="0" cap="none" spc="0" normalizeH="0" baseline="0" noProof="0" dirty="0">
              <a:ln>
                <a:noFill/>
              </a:ln>
              <a:solidFill>
                <a:srgbClr val="FFFFFF"/>
              </a:solidFill>
              <a:effectLst/>
              <a:uLnTx/>
              <a:uFillTx/>
              <a:latin typeface="Arial"/>
              <a:ea typeface="+mn-ea"/>
              <a:cs typeface="Arial" charset="0"/>
            </a:endParaRPr>
          </a:p>
        </p:txBody>
      </p:sp>
      <p:sp>
        <p:nvSpPr>
          <p:cNvPr id="40" name="TextBox 43">
            <a:extLst>
              <a:ext uri="{FF2B5EF4-FFF2-40B4-BE49-F238E27FC236}">
                <a16:creationId xmlns:a16="http://schemas.microsoft.com/office/drawing/2014/main" id="{FAB75FCD-3302-4092-9353-E2C47735C25A}"/>
              </a:ext>
            </a:extLst>
          </p:cNvPr>
          <p:cNvSpPr txBox="1"/>
          <p:nvPr/>
        </p:nvSpPr>
        <p:spPr>
          <a:xfrm>
            <a:off x="2290080" y="951472"/>
            <a:ext cx="2250318" cy="430887"/>
          </a:xfrm>
          <a:prstGeom prst="rect">
            <a:avLst/>
          </a:prstGeom>
          <a:noFill/>
        </p:spPr>
        <p:txBody>
          <a:bodyPr wrap="square" lIns="32556" rIns="32556"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3448"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Arial" charset="0"/>
              </a:rPr>
              <a:t>Category Performance</a:t>
            </a:r>
          </a:p>
          <a:p>
            <a:pPr marL="0" marR="0" lvl="0" indent="0" algn="ctr" defTabSz="913448"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Arial" charset="0"/>
            </a:endParaRPr>
          </a:p>
        </p:txBody>
      </p:sp>
      <p:sp>
        <p:nvSpPr>
          <p:cNvPr id="109" name="Rounded Rectangle 42">
            <a:extLst>
              <a:ext uri="{FF2B5EF4-FFF2-40B4-BE49-F238E27FC236}">
                <a16:creationId xmlns:a16="http://schemas.microsoft.com/office/drawing/2014/main" id="{7823D485-595C-420F-93E6-A835672D2795}"/>
              </a:ext>
            </a:extLst>
          </p:cNvPr>
          <p:cNvSpPr/>
          <p:nvPr/>
        </p:nvSpPr>
        <p:spPr>
          <a:xfrm>
            <a:off x="1122145" y="3732028"/>
            <a:ext cx="5043556" cy="2434008"/>
          </a:xfrm>
          <a:prstGeom prst="roundRect">
            <a:avLst>
              <a:gd name="adj" fmla="val 6979"/>
            </a:avLst>
          </a:prstGeom>
          <a:solidFill>
            <a:srgbClr val="FFFFFF"/>
          </a:solidFill>
          <a:ln w="19050" cap="flat" cmpd="sng" algn="ctr">
            <a:solidFill>
              <a:srgbClr val="FFC000"/>
            </a:solidFill>
            <a:prstDash val="solid"/>
          </a:ln>
          <a:effectLst/>
        </p:spPr>
        <p:txBody>
          <a:bodyPr lIns="32556" tIns="32556" rIns="32556" bIns="32556"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2" rtl="0" eaLnBrk="1" fontAlgn="base" latinLnBrk="0" hangingPunct="1">
              <a:lnSpc>
                <a:spcPct val="100000"/>
              </a:lnSpc>
              <a:spcBef>
                <a:spcPct val="0"/>
              </a:spcBef>
              <a:spcAft>
                <a:spcPct val="0"/>
              </a:spcAft>
              <a:buClrTx/>
              <a:buSzTx/>
              <a:buFontTx/>
              <a:buNone/>
              <a:tabLst/>
              <a:defRPr/>
            </a:pPr>
            <a:endParaRPr kumimoji="0" lang="en-US" sz="1139" b="0" i="0" u="none" strike="noStrike" kern="0" cap="none" spc="0" normalizeH="0" baseline="0" noProof="0" dirty="0">
              <a:ln>
                <a:noFill/>
              </a:ln>
              <a:solidFill>
                <a:srgbClr val="FFFFFF"/>
              </a:solidFill>
              <a:effectLst/>
              <a:uLnTx/>
              <a:uFillTx/>
              <a:latin typeface="Arial"/>
              <a:ea typeface="+mn-ea"/>
              <a:cs typeface="Arial" charset="0"/>
            </a:endParaRPr>
          </a:p>
        </p:txBody>
      </p:sp>
      <p:sp>
        <p:nvSpPr>
          <p:cNvPr id="116" name="TextBox 43">
            <a:extLst>
              <a:ext uri="{FF2B5EF4-FFF2-40B4-BE49-F238E27FC236}">
                <a16:creationId xmlns:a16="http://schemas.microsoft.com/office/drawing/2014/main" id="{3351E833-4A99-4663-93C7-F5EB02392DB2}"/>
              </a:ext>
            </a:extLst>
          </p:cNvPr>
          <p:cNvSpPr txBox="1"/>
          <p:nvPr/>
        </p:nvSpPr>
        <p:spPr>
          <a:xfrm>
            <a:off x="2023172" y="3805330"/>
            <a:ext cx="2784134" cy="430887"/>
          </a:xfrm>
          <a:prstGeom prst="rect">
            <a:avLst/>
          </a:prstGeom>
          <a:noFill/>
        </p:spPr>
        <p:txBody>
          <a:bodyPr wrap="square" lIns="32556" rIns="32556"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3448"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Arial" charset="0"/>
              </a:rPr>
              <a:t>Customer Decision Tree (CDT)</a:t>
            </a:r>
          </a:p>
          <a:p>
            <a:pPr marL="0" marR="0" lvl="0" indent="0" algn="ctr" defTabSz="913448"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Arial" charset="0"/>
            </a:endParaRPr>
          </a:p>
        </p:txBody>
      </p:sp>
      <p:pic>
        <p:nvPicPr>
          <p:cNvPr id="5" name="Picture 4">
            <a:extLst>
              <a:ext uri="{FF2B5EF4-FFF2-40B4-BE49-F238E27FC236}">
                <a16:creationId xmlns:a16="http://schemas.microsoft.com/office/drawing/2014/main" id="{61B4F682-C3AA-4751-9175-5FAE19BC30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9070" y="1285936"/>
            <a:ext cx="4646428" cy="2148380"/>
          </a:xfrm>
          <a:prstGeom prst="rect">
            <a:avLst/>
          </a:prstGeom>
        </p:spPr>
      </p:pic>
      <p:pic>
        <p:nvPicPr>
          <p:cNvPr id="8" name="Picture 7">
            <a:extLst>
              <a:ext uri="{FF2B5EF4-FFF2-40B4-BE49-F238E27FC236}">
                <a16:creationId xmlns:a16="http://schemas.microsoft.com/office/drawing/2014/main" id="{2A8C8F1A-89CB-403A-894B-D1C0FAB04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3647" y="1285336"/>
            <a:ext cx="4448130" cy="2148980"/>
          </a:xfrm>
          <a:prstGeom prst="rect">
            <a:avLst/>
          </a:prstGeom>
        </p:spPr>
      </p:pic>
      <p:pic>
        <p:nvPicPr>
          <p:cNvPr id="10" name="Picture 9">
            <a:extLst>
              <a:ext uri="{FF2B5EF4-FFF2-40B4-BE49-F238E27FC236}">
                <a16:creationId xmlns:a16="http://schemas.microsoft.com/office/drawing/2014/main" id="{12C26CCA-313C-460F-8351-0F62590EEE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9070" y="4100375"/>
            <a:ext cx="4646428" cy="1917653"/>
          </a:xfrm>
          <a:prstGeom prst="rect">
            <a:avLst/>
          </a:prstGeom>
        </p:spPr>
      </p:pic>
      <p:pic>
        <p:nvPicPr>
          <p:cNvPr id="12" name="Picture 11">
            <a:extLst>
              <a:ext uri="{FF2B5EF4-FFF2-40B4-BE49-F238E27FC236}">
                <a16:creationId xmlns:a16="http://schemas.microsoft.com/office/drawing/2014/main" id="{C8550E58-0AC8-45CC-BF31-DCB153D994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9803" y="4020773"/>
            <a:ext cx="4431974" cy="1997255"/>
          </a:xfrm>
          <a:prstGeom prst="rect">
            <a:avLst/>
          </a:prstGeom>
        </p:spPr>
      </p:pic>
    </p:spTree>
    <p:extLst>
      <p:ext uri="{BB962C8B-B14F-4D97-AF65-F5344CB8AC3E}">
        <p14:creationId xmlns:p14="http://schemas.microsoft.com/office/powerpoint/2010/main" val="204756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30AA3E-FAFC-4702-94D4-C0144D1A4E3F}"/>
              </a:ext>
            </a:extLst>
          </p:cNvPr>
          <p:cNvSpPr/>
          <p:nvPr/>
        </p:nvSpPr>
        <p:spPr>
          <a:xfrm>
            <a:off x="9207031" y="2320290"/>
            <a:ext cx="1463455" cy="274588"/>
          </a:xfrm>
          <a:prstGeom prst="rect">
            <a:avLst/>
          </a:prstGeom>
          <a:solidFill>
            <a:srgbClr val="CDF1B3"/>
          </a:solidFill>
          <a:ln w="19050">
            <a:solidFill>
              <a:srgbClr val="61BF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IN" sz="2533" b="0" i="0" u="none" strike="noStrike" kern="1200" cap="none" spc="0" normalizeH="0" baseline="0" noProof="0">
              <a:ln>
                <a:noFill/>
              </a:ln>
              <a:solidFill>
                <a:prstClr val="white"/>
              </a:solidFill>
              <a:effectLst/>
              <a:uLnTx/>
              <a:uFillTx/>
              <a:latin typeface="Arial"/>
              <a:ea typeface="+mn-ea"/>
              <a:cs typeface="+mn-cs"/>
            </a:endParaRPr>
          </a:p>
        </p:txBody>
      </p:sp>
      <p:graphicFrame>
        <p:nvGraphicFramePr>
          <p:cNvPr id="10" name="table_type_name">
            <a:extLst>
              <a:ext uri="{FF2B5EF4-FFF2-40B4-BE49-F238E27FC236}">
                <a16:creationId xmlns:a16="http://schemas.microsoft.com/office/drawing/2014/main" id="{B4D6073B-851F-4681-B670-BAFEDA04CF99}"/>
              </a:ext>
            </a:extLst>
          </p:cNvPr>
          <p:cNvGraphicFramePr>
            <a:graphicFrameLocks noGrp="1"/>
          </p:cNvGraphicFramePr>
          <p:nvPr/>
        </p:nvGraphicFramePr>
        <p:xfrm>
          <a:off x="6624313" y="1726003"/>
          <a:ext cx="4046175" cy="2007797"/>
        </p:xfrm>
        <a:graphic>
          <a:graphicData uri="http://schemas.openxmlformats.org/drawingml/2006/table">
            <a:tbl>
              <a:tblPr bandRow="1">
                <a:tableStyleId>{EB344D84-9AFB-497E-A393-DC336BA19D2E}</a:tableStyleId>
              </a:tblPr>
              <a:tblGrid>
                <a:gridCol w="1112691">
                  <a:extLst>
                    <a:ext uri="{9D8B030D-6E8A-4147-A177-3AD203B41FA5}">
                      <a16:colId xmlns:a16="http://schemas.microsoft.com/office/drawing/2014/main" val="20000"/>
                    </a:ext>
                  </a:extLst>
                </a:gridCol>
                <a:gridCol w="111269">
                  <a:extLst>
                    <a:ext uri="{9D8B030D-6E8A-4147-A177-3AD203B41FA5}">
                      <a16:colId xmlns:a16="http://schemas.microsoft.com/office/drawing/2014/main" val="1733960543"/>
                    </a:ext>
                  </a:extLst>
                </a:gridCol>
                <a:gridCol w="1271475">
                  <a:extLst>
                    <a:ext uri="{9D8B030D-6E8A-4147-A177-3AD203B41FA5}">
                      <a16:colId xmlns:a16="http://schemas.microsoft.com/office/drawing/2014/main" val="3896767220"/>
                    </a:ext>
                  </a:extLst>
                </a:gridCol>
                <a:gridCol w="86153">
                  <a:extLst>
                    <a:ext uri="{9D8B030D-6E8A-4147-A177-3AD203B41FA5}">
                      <a16:colId xmlns:a16="http://schemas.microsoft.com/office/drawing/2014/main" val="20001"/>
                    </a:ext>
                  </a:extLst>
                </a:gridCol>
                <a:gridCol w="667760">
                  <a:extLst>
                    <a:ext uri="{9D8B030D-6E8A-4147-A177-3AD203B41FA5}">
                      <a16:colId xmlns:a16="http://schemas.microsoft.com/office/drawing/2014/main" val="20002"/>
                    </a:ext>
                  </a:extLst>
                </a:gridCol>
                <a:gridCol w="73224">
                  <a:extLst>
                    <a:ext uri="{9D8B030D-6E8A-4147-A177-3AD203B41FA5}">
                      <a16:colId xmlns:a16="http://schemas.microsoft.com/office/drawing/2014/main" val="20003"/>
                    </a:ext>
                  </a:extLst>
                </a:gridCol>
                <a:gridCol w="723603">
                  <a:extLst>
                    <a:ext uri="{9D8B030D-6E8A-4147-A177-3AD203B41FA5}">
                      <a16:colId xmlns:a16="http://schemas.microsoft.com/office/drawing/2014/main" val="20004"/>
                    </a:ext>
                  </a:extLst>
                </a:gridCol>
              </a:tblGrid>
              <a:tr h="526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120000" marB="120000" anchor="b" horzOverflow="overflow">
                    <a:lnL>
                      <a:noFill/>
                    </a:lnL>
                    <a:lnR>
                      <a:noFill/>
                    </a:lnR>
                    <a:lnT w="25400" cmpd="sng">
                      <a:noFill/>
                    </a:lnT>
                    <a:lnB w="19050" cap="flat" cmpd="sng" algn="ctr">
                      <a:solidFill>
                        <a:srgbClr val="3D7ED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120000" marB="120000" anchor="b" horzOverflow="overflow">
                    <a:lnL>
                      <a:noFill/>
                    </a:lnL>
                    <a:lnR>
                      <a:noFill/>
                    </a:lnR>
                    <a:lnT w="25400" cmpd="sng">
                      <a:noFill/>
                    </a:lnT>
                    <a:lnB w="19050" cap="flat" cmpd="sng" algn="ctr">
                      <a:solidFill>
                        <a:srgbClr val="3D7ED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120000" marB="120000" anchor="b" horzOverflow="overflow">
                    <a:lnL>
                      <a:noFill/>
                    </a:lnL>
                    <a:lnR>
                      <a:noFill/>
                    </a:lnR>
                    <a:lnT w="25400" cmpd="sng">
                      <a:noFill/>
                    </a:lnT>
                    <a:lnB w="19050" cap="flat" cmpd="sng" algn="ctr">
                      <a:solidFill>
                        <a:srgbClr val="3D7ED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b" horzOverflow="overflow">
                    <a:lnL>
                      <a:noFill/>
                    </a:lnL>
                    <a:lnR>
                      <a:noFill/>
                    </a:lnR>
                    <a:lnT w="25400" cmpd="sng">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chemeClr val="bg1"/>
                          </a:solidFill>
                          <a:effectLst/>
                          <a:uLnTx/>
                          <a:uFillTx/>
                          <a:latin typeface="Myriad Pro"/>
                        </a:rPr>
                        <a:t>Year 1</a:t>
                      </a:r>
                    </a:p>
                  </a:txBody>
                  <a:tcPr marL="0" marR="0" marT="120000" marB="120000" anchor="b" horzOverflow="overflow">
                    <a:lnL>
                      <a:noFill/>
                    </a:lnL>
                    <a:lnR>
                      <a:noFill/>
                    </a:lnR>
                    <a:lnT w="25400" cmpd="sng">
                      <a:noFill/>
                    </a:lnT>
                    <a:lnB w="19050" cap="flat" cmpd="sng" algn="ctr">
                      <a:solidFill>
                        <a:srgbClr val="3D7EDB"/>
                      </a:solidFill>
                      <a:prstDash val="solid"/>
                      <a:round/>
                      <a:headEnd type="none" w="med" len="med"/>
                      <a:tailEnd type="none" w="med" len="med"/>
                    </a:lnB>
                    <a:lnTlToBr w="12700" cmpd="sng">
                      <a:noFill/>
                      <a:prstDash val="solid"/>
                    </a:lnTlToBr>
                    <a:lnBlToTr w="12700" cmpd="sng">
                      <a:noFill/>
                      <a:prstDash val="solid"/>
                    </a:lnBlToTr>
                    <a:solidFill>
                      <a:srgbClr val="558E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chemeClr val="bg1"/>
                        </a:solidFill>
                        <a:effectLst/>
                        <a:latin typeface="Myriad Pro"/>
                        <a:cs typeface="Arial" charset="0"/>
                      </a:endParaRPr>
                    </a:p>
                  </a:txBody>
                  <a:tcPr marL="0" marR="0" marT="0" marB="0" anchor="b" horzOverflow="overflow">
                    <a:lnL>
                      <a:noFill/>
                    </a:lnL>
                    <a:lnR>
                      <a:noFill/>
                    </a:lnR>
                    <a:lnT w="25400" cmpd="sng">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chemeClr val="bg1"/>
                          </a:solidFill>
                          <a:effectLst/>
                          <a:uLnTx/>
                          <a:uFillTx/>
                          <a:latin typeface="Myriad Pro"/>
                        </a:rPr>
                        <a:t>Year 2</a:t>
                      </a:r>
                    </a:p>
                  </a:txBody>
                  <a:tcPr marL="0" marR="0" marT="120000" marB="120000" anchor="b" horzOverflow="overflow">
                    <a:lnL>
                      <a:noFill/>
                    </a:lnL>
                    <a:lnR>
                      <a:noFill/>
                    </a:lnR>
                    <a:lnT w="25400" cmpd="sng">
                      <a:noFill/>
                    </a:lnT>
                    <a:lnB w="19050" cap="flat" cmpd="sng" algn="ctr">
                      <a:solidFill>
                        <a:srgbClr val="3D7EDB"/>
                      </a:solidFill>
                      <a:prstDash val="solid"/>
                      <a:round/>
                      <a:headEnd type="none" w="med" len="med"/>
                      <a:tailEnd type="none" w="med" len="med"/>
                    </a:lnB>
                    <a:lnTlToBr w="12700" cmpd="sng">
                      <a:noFill/>
                      <a:prstDash val="solid"/>
                    </a:lnTlToBr>
                    <a:lnBlToTr w="12700" cmpd="sng">
                      <a:noFill/>
                      <a:prstDash val="solid"/>
                    </a:lnBlToTr>
                    <a:solidFill>
                      <a:srgbClr val="558EE0"/>
                    </a:solidFill>
                  </a:tcPr>
                </a:tc>
                <a:extLst>
                  <a:ext uri="{0D108BD9-81ED-4DB2-BD59-A6C34878D82A}">
                    <a16:rowId xmlns:a16="http://schemas.microsoft.com/office/drawing/2014/main" val="10000"/>
                  </a:ext>
                </a:extLst>
              </a:tr>
              <a:tr h="399920">
                <a:tc rowSpan="2">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4 Categories</a:t>
                      </a:r>
                    </a:p>
                  </a:txBody>
                  <a:tcPr marL="0" marR="0" marT="0" marB="0" anchor="ctr" horzOverflow="overflow">
                    <a:lnL>
                      <a:noFill/>
                    </a:lnL>
                    <a:lnR>
                      <a:noFill/>
                    </a:lnR>
                    <a:lnT w="19050" cap="flat" cmpd="sng" algn="ctr">
                      <a:solidFill>
                        <a:srgbClr val="3D7EDB"/>
                      </a:solid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0" marB="0" anchor="ctr" horzOverflow="overflow">
                    <a:lnL>
                      <a:noFill/>
                    </a:lnL>
                    <a:lnR>
                      <a:noFill/>
                    </a:lnR>
                    <a:lnT w="19050" cap="flat" cmpd="sng" algn="ctr">
                      <a:solidFill>
                        <a:srgbClr val="3D7EDB"/>
                      </a:solid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Incremental Sales</a:t>
                      </a:r>
                    </a:p>
                  </a:txBody>
                  <a:tcPr marL="0" marR="0" marT="0" marB="0" anchor="ctr" horzOverflow="overflow">
                    <a:lnL>
                      <a:noFill/>
                    </a:lnL>
                    <a:lnR>
                      <a:noFill/>
                    </a:lnR>
                    <a:lnT w="19050" cap="flat" cmpd="sng" algn="ctr">
                      <a:solidFill>
                        <a:srgbClr val="3D7EDB"/>
                      </a:solid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no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1.38</a:t>
                      </a:r>
                    </a:p>
                  </a:txBody>
                  <a:tcPr marL="0" marR="0" marT="0" marB="0" anchor="ctr" horzOverflow="overflow">
                    <a:lnL>
                      <a:noFill/>
                    </a:lnL>
                    <a:lnR>
                      <a:noFill/>
                    </a:lnR>
                    <a:lnT w="19050" cap="flat" cmpd="sng" algn="ctr">
                      <a:solidFill>
                        <a:srgbClr val="3D7EDB"/>
                      </a:solid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no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4.13</a:t>
                      </a:r>
                    </a:p>
                  </a:txBody>
                  <a:tcPr marL="0" marR="0" marT="0" marB="0" anchor="ctr" horzOverflow="overflow">
                    <a:lnL>
                      <a:noFill/>
                    </a:lnL>
                    <a:lnR>
                      <a:noFill/>
                    </a:lnR>
                    <a:lnT w="19050" cap="flat" cmpd="sng" algn="ctr">
                      <a:solidFill>
                        <a:srgbClr val="3D7EDB"/>
                      </a:solid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471">
                <a:tc vMerge="1">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endParaRPr kumimoji="0" lang="en-GB" sz="800" b="1" i="0" u="none" strike="noStrike" kern="1200" cap="none" spc="0" normalizeH="0" baseline="0" noProof="0" dirty="0">
                        <a:ln>
                          <a:noFill/>
                        </a:ln>
                        <a:solidFill>
                          <a:srgbClr val="000000"/>
                        </a:solidFill>
                        <a:effectLst/>
                        <a:uLnTx/>
                        <a:uFillTx/>
                        <a:latin typeface="Myriad Pro"/>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Margin</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1" u="none" strike="noStrike" kern="1200" cap="none" spc="0" normalizeH="0" baseline="0" noProof="0" dirty="0">
                          <a:ln>
                            <a:noFill/>
                          </a:ln>
                          <a:solidFill>
                            <a:srgbClr val="000000"/>
                          </a:solidFill>
                          <a:effectLst/>
                          <a:uLnTx/>
                          <a:uFillTx/>
                          <a:latin typeface="Myriad Pro"/>
                        </a:rPr>
                        <a:t>0.3</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1" u="none" strike="noStrike" kern="1200" cap="none" spc="0" normalizeH="0" baseline="0" noProof="0" dirty="0">
                          <a:ln>
                            <a:noFill/>
                          </a:ln>
                          <a:solidFill>
                            <a:srgbClr val="000000"/>
                          </a:solidFill>
                          <a:effectLst/>
                          <a:uLnTx/>
                          <a:uFillTx/>
                          <a:latin typeface="Myriad Pro"/>
                        </a:rPr>
                        <a:t>0.8</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7529">
                <a:tc rowSpan="2">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Total box</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Incremental Sales</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0" u="none" strike="noStrike" kern="1200" cap="none" spc="0" normalizeH="0" baseline="0" noProof="0" dirty="0">
                          <a:ln>
                            <a:noFill/>
                          </a:ln>
                          <a:solidFill>
                            <a:srgbClr val="000000"/>
                          </a:solidFill>
                          <a:effectLst/>
                          <a:uLnTx/>
                          <a:uFillTx/>
                          <a:latin typeface="Myriad Pro"/>
                        </a:rPr>
                        <a:t>186.4</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0" u="none" strike="noStrike" kern="1200" cap="none" spc="0" normalizeH="0" baseline="0" noProof="0" dirty="0">
                          <a:ln>
                            <a:noFill/>
                          </a:ln>
                          <a:solidFill>
                            <a:srgbClr val="000000"/>
                          </a:solidFill>
                          <a:effectLst/>
                          <a:uLnTx/>
                          <a:uFillTx/>
                          <a:latin typeface="Myriad Pro"/>
                        </a:rPr>
                        <a:t>559</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5014270"/>
                  </a:ext>
                </a:extLst>
              </a:tr>
              <a:tr h="367529">
                <a:tc vMerge="1">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endParaRPr kumimoji="0" lang="en-GB" sz="800" b="1" i="0" u="none" strike="noStrike" kern="1200" cap="none" spc="0" normalizeH="0" baseline="0" noProof="0" dirty="0">
                        <a:ln>
                          <a:noFill/>
                        </a:ln>
                        <a:solidFill>
                          <a:srgbClr val="000000"/>
                        </a:solidFill>
                        <a:effectLst/>
                        <a:uLnTx/>
                        <a:uFillTx/>
                        <a:latin typeface="Myriad Pro"/>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Margin</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0" u="none" strike="noStrike" kern="1200" cap="none" spc="0" normalizeH="0" baseline="0" noProof="0" dirty="0">
                          <a:ln>
                            <a:noFill/>
                          </a:ln>
                          <a:solidFill>
                            <a:srgbClr val="000000"/>
                          </a:solidFill>
                          <a:effectLst/>
                          <a:uLnTx/>
                          <a:uFillTx/>
                          <a:latin typeface="Myriad Pro"/>
                        </a:rPr>
                        <a:t>37</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0" u="none" strike="noStrike" kern="1200" cap="none" spc="0" normalizeH="0" baseline="0" noProof="0" dirty="0">
                          <a:ln>
                            <a:noFill/>
                          </a:ln>
                          <a:solidFill>
                            <a:srgbClr val="000000"/>
                          </a:solidFill>
                          <a:effectLst/>
                          <a:uLnTx/>
                          <a:uFillTx/>
                          <a:latin typeface="Myriad Pro"/>
                        </a:rPr>
                        <a:t>111.13</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 name="Content Placeholder 1">
            <a:extLst>
              <a:ext uri="{FF2B5EF4-FFF2-40B4-BE49-F238E27FC236}">
                <a16:creationId xmlns:a16="http://schemas.microsoft.com/office/drawing/2014/main" id="{E3B2174D-0F91-4135-927E-6462C3D75905}"/>
              </a:ext>
            </a:extLst>
          </p:cNvPr>
          <p:cNvSpPr>
            <a:spLocks noGrp="1"/>
          </p:cNvSpPr>
          <p:nvPr>
            <p:ph idx="1"/>
          </p:nvPr>
        </p:nvSpPr>
        <p:spPr>
          <a:xfrm>
            <a:off x="609600" y="4221485"/>
            <a:ext cx="10972800" cy="1638300"/>
          </a:xfrm>
        </p:spPr>
        <p:txBody>
          <a:bodyPr>
            <a:normAutofit fontScale="85000" lnSpcReduction="10000"/>
          </a:bodyPr>
          <a:lstStyle/>
          <a:p>
            <a:r>
              <a:rPr lang="en-US" sz="1867" dirty="0"/>
              <a:t>Walmart US assortment discipline team realized incremental sales worth USD 600mn within first 6 months of solution delivery</a:t>
            </a:r>
            <a:br>
              <a:rPr lang="en-US" sz="1867" dirty="0"/>
            </a:br>
            <a:endParaRPr lang="en-US" sz="267" dirty="0"/>
          </a:p>
          <a:p>
            <a:pPr lvl="2">
              <a:buFont typeface="Courier New" panose="02070309020205020404" pitchFamily="49" charset="0"/>
              <a:buChar char="o"/>
            </a:pPr>
            <a:r>
              <a:rPr lang="en-US" sz="1333" dirty="0"/>
              <a:t>For China, estimation of 1% lift in all sales as a direct result of Assortment intelligence</a:t>
            </a:r>
            <a:endParaRPr lang="en-US" sz="133" dirty="0"/>
          </a:p>
          <a:p>
            <a:endParaRPr lang="en-US" sz="1867" dirty="0"/>
          </a:p>
          <a:p>
            <a:r>
              <a:rPr lang="en-US" sz="1867" dirty="0"/>
              <a:t>Four Categories to realize incremental sales worth ~1.4mn RMB by end of 2018 and ~4.1mn RMB by end of 2019</a:t>
            </a:r>
          </a:p>
          <a:p>
            <a:endParaRPr lang="en-US" sz="1867" dirty="0"/>
          </a:p>
          <a:p>
            <a:endParaRPr lang="en-IN" sz="1867" dirty="0"/>
          </a:p>
        </p:txBody>
      </p:sp>
      <p:sp>
        <p:nvSpPr>
          <p:cNvPr id="3" name="Title 2">
            <a:extLst>
              <a:ext uri="{FF2B5EF4-FFF2-40B4-BE49-F238E27FC236}">
                <a16:creationId xmlns:a16="http://schemas.microsoft.com/office/drawing/2014/main" id="{70D15A16-E63E-4F94-96AA-72CF42691697}"/>
              </a:ext>
            </a:extLst>
          </p:cNvPr>
          <p:cNvSpPr>
            <a:spLocks noGrp="1"/>
          </p:cNvSpPr>
          <p:nvPr>
            <p:ph type="title"/>
          </p:nvPr>
        </p:nvSpPr>
        <p:spPr>
          <a:xfrm>
            <a:off x="609600" y="241222"/>
            <a:ext cx="10972800" cy="1025921"/>
          </a:xfrm>
        </p:spPr>
        <p:txBody>
          <a:bodyPr/>
          <a:lstStyle/>
          <a:p>
            <a:r>
              <a:rPr lang="en-US" dirty="0"/>
              <a:t>Walmart China leadership believes Assortment Intelligence has potential to increase margins by 111.13mn RMB by end of Year 2</a:t>
            </a:r>
            <a:endParaRPr lang="en-IN" dirty="0"/>
          </a:p>
        </p:txBody>
      </p:sp>
      <p:graphicFrame>
        <p:nvGraphicFramePr>
          <p:cNvPr id="7" name="table_type_name">
            <a:extLst>
              <a:ext uri="{FF2B5EF4-FFF2-40B4-BE49-F238E27FC236}">
                <a16:creationId xmlns:a16="http://schemas.microsoft.com/office/drawing/2014/main" id="{1DCDED63-1FE8-49C9-B8D0-4B7A6CE300D8}"/>
              </a:ext>
            </a:extLst>
          </p:cNvPr>
          <p:cNvGraphicFramePr>
            <a:graphicFrameLocks noGrp="1"/>
          </p:cNvGraphicFramePr>
          <p:nvPr/>
        </p:nvGraphicFramePr>
        <p:xfrm>
          <a:off x="1480462" y="1726003"/>
          <a:ext cx="2006687" cy="2007797"/>
        </p:xfrm>
        <a:graphic>
          <a:graphicData uri="http://schemas.openxmlformats.org/drawingml/2006/table">
            <a:tbl>
              <a:tblPr bandRow="1">
                <a:tableStyleId>{EB344D84-9AFB-497E-A393-DC336BA19D2E}</a:tableStyleId>
              </a:tblPr>
              <a:tblGrid>
                <a:gridCol w="1052633">
                  <a:extLst>
                    <a:ext uri="{9D8B030D-6E8A-4147-A177-3AD203B41FA5}">
                      <a16:colId xmlns:a16="http://schemas.microsoft.com/office/drawing/2014/main" val="20000"/>
                    </a:ext>
                  </a:extLst>
                </a:gridCol>
                <a:gridCol w="109023">
                  <a:extLst>
                    <a:ext uri="{9D8B030D-6E8A-4147-A177-3AD203B41FA5}">
                      <a16:colId xmlns:a16="http://schemas.microsoft.com/office/drawing/2014/main" val="20001"/>
                    </a:ext>
                  </a:extLst>
                </a:gridCol>
                <a:gridCol w="845031">
                  <a:extLst>
                    <a:ext uri="{9D8B030D-6E8A-4147-A177-3AD203B41FA5}">
                      <a16:colId xmlns:a16="http://schemas.microsoft.com/office/drawing/2014/main" val="20002"/>
                    </a:ext>
                  </a:extLst>
                </a:gridCol>
              </a:tblGrid>
              <a:tr h="6029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dirty="0">
                        <a:ln>
                          <a:noFill/>
                        </a:ln>
                        <a:solidFill>
                          <a:srgbClr val="000000"/>
                        </a:solidFill>
                        <a:effectLst/>
                        <a:uLnTx/>
                        <a:uFillTx/>
                        <a:latin typeface="Myriad Pro"/>
                      </a:endParaRPr>
                    </a:p>
                  </a:txBody>
                  <a:tcPr marL="0" marR="0" marT="120000" marB="120000" anchor="b" horzOverflow="overflow">
                    <a:lnL>
                      <a:noFill/>
                    </a:lnL>
                    <a:lnR>
                      <a:noFill/>
                    </a:lnR>
                    <a:lnT w="25400" cmpd="sng">
                      <a:noFill/>
                    </a:lnT>
                    <a:lnB w="19050" cap="flat" cmpd="sng" algn="ctr">
                      <a:solidFill>
                        <a:srgbClr val="3D7ED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b" horzOverflow="overflow">
                    <a:lnL>
                      <a:noFill/>
                    </a:lnL>
                    <a:lnR>
                      <a:noFill/>
                    </a:lnR>
                    <a:lnT w="25400" cmpd="sng">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chemeClr val="bg1"/>
                          </a:solidFill>
                          <a:effectLst/>
                          <a:uLnTx/>
                          <a:uFillTx/>
                          <a:latin typeface="Myriad Pro"/>
                        </a:rPr>
                        <a:t>2017 Sales</a:t>
                      </a:r>
                    </a:p>
                  </a:txBody>
                  <a:tcPr marL="0" marR="0" marT="120000" marB="120000" anchor="b" horzOverflow="overflow">
                    <a:lnL>
                      <a:noFill/>
                    </a:lnL>
                    <a:lnR>
                      <a:noFill/>
                    </a:lnR>
                    <a:lnT w="25400" cmpd="sng">
                      <a:noFill/>
                    </a:lnT>
                    <a:lnB w="19050" cap="flat" cmpd="sng" algn="ctr">
                      <a:solidFill>
                        <a:srgbClr val="3D7EDB"/>
                      </a:solidFill>
                      <a:prstDash val="solid"/>
                      <a:round/>
                      <a:headEnd type="none" w="med" len="med"/>
                      <a:tailEnd type="none" w="med" len="med"/>
                    </a:lnB>
                    <a:lnTlToBr w="12700" cmpd="sng">
                      <a:noFill/>
                      <a:prstDash val="solid"/>
                    </a:lnTlToBr>
                    <a:lnBlToTr w="12700" cmpd="sng">
                      <a:noFill/>
                      <a:prstDash val="solid"/>
                    </a:lnBlToTr>
                    <a:solidFill>
                      <a:srgbClr val="558EE0"/>
                    </a:solidFill>
                  </a:tcPr>
                </a:tc>
                <a:extLst>
                  <a:ext uri="{0D108BD9-81ED-4DB2-BD59-A6C34878D82A}">
                    <a16:rowId xmlns:a16="http://schemas.microsoft.com/office/drawing/2014/main" val="10000"/>
                  </a:ext>
                </a:extLst>
              </a:tr>
              <a:tr h="458128">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4 Departments</a:t>
                      </a:r>
                    </a:p>
                  </a:txBody>
                  <a:tcPr marL="0" marR="0" marT="0" marB="0" anchor="ctr" horzOverflow="overflow">
                    <a:lnL>
                      <a:noFill/>
                    </a:lnL>
                    <a:lnR>
                      <a:noFill/>
                    </a:lnR>
                    <a:lnT w="19050" cap="flat" cmpd="sng" algn="ctr">
                      <a:solidFill>
                        <a:srgbClr val="3D7EDB"/>
                      </a:solid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no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0" u="none" strike="noStrike" kern="1200" cap="none" spc="0" normalizeH="0" baseline="0" noProof="0" dirty="0">
                          <a:ln>
                            <a:noFill/>
                          </a:ln>
                          <a:solidFill>
                            <a:srgbClr val="000000"/>
                          </a:solidFill>
                          <a:effectLst/>
                          <a:uLnTx/>
                          <a:uFillTx/>
                          <a:latin typeface="Myriad Pro"/>
                        </a:rPr>
                        <a:t>4760</a:t>
                      </a:r>
                    </a:p>
                  </a:txBody>
                  <a:tcPr marL="0" marR="0" marT="0" marB="0" anchor="ctr" horzOverflow="overflow">
                    <a:lnL>
                      <a:noFill/>
                    </a:lnL>
                    <a:lnR>
                      <a:noFill/>
                    </a:lnR>
                    <a:lnT w="19050" cap="flat" cmpd="sng" algn="ctr">
                      <a:solidFill>
                        <a:srgbClr val="3D7EDB"/>
                      </a:solid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5692">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4 Categories</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1" u="none" strike="noStrike" kern="1200" cap="none" spc="0" normalizeH="0" baseline="0" noProof="0" dirty="0">
                          <a:ln>
                            <a:noFill/>
                          </a:ln>
                          <a:solidFill>
                            <a:srgbClr val="000000"/>
                          </a:solidFill>
                          <a:effectLst/>
                          <a:uLnTx/>
                          <a:uFillTx/>
                          <a:latin typeface="Myriad Pro"/>
                        </a:rPr>
                        <a:t>412.8</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21021">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1" i="0" u="none" strike="noStrike" kern="1200" cap="none" spc="0" normalizeH="0" baseline="0" noProof="0" dirty="0">
                          <a:ln>
                            <a:noFill/>
                          </a:ln>
                          <a:solidFill>
                            <a:srgbClr val="000000"/>
                          </a:solidFill>
                          <a:effectLst/>
                          <a:uLnTx/>
                          <a:uFillTx/>
                          <a:latin typeface="Myriad Pro"/>
                        </a:rPr>
                        <a:t>Total box</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GB" sz="1100" b="1" i="0" u="none" strike="noStrike" cap="none" normalizeH="0" baseline="0" dirty="0">
                        <a:ln>
                          <a:noFill/>
                        </a:ln>
                        <a:solidFill>
                          <a:schemeClr val="tx1"/>
                        </a:solidFill>
                        <a:effectLst/>
                        <a:latin typeface="Myriad Pro"/>
                        <a:cs typeface="Arial" charset="0"/>
                      </a:endParaRP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3D7EDB"/>
                        </a:buClr>
                        <a:buSzTx/>
                        <a:buFontTx/>
                        <a:buNone/>
                        <a:tabLst/>
                        <a:defRPr/>
                      </a:pPr>
                      <a:r>
                        <a:rPr kumimoji="0" lang="en-GB" sz="1100" b="0" i="0" u="none" strike="noStrike" kern="1200" cap="none" spc="0" normalizeH="0" baseline="0" noProof="0" dirty="0">
                          <a:ln>
                            <a:noFill/>
                          </a:ln>
                          <a:solidFill>
                            <a:srgbClr val="000000"/>
                          </a:solidFill>
                          <a:effectLst/>
                          <a:uLnTx/>
                          <a:uFillTx/>
                          <a:latin typeface="Myriad Pro"/>
                        </a:rPr>
                        <a:t>55930</a:t>
                      </a:r>
                    </a:p>
                  </a:txBody>
                  <a:tcPr marL="0" marR="0" marT="0" marB="0" anchor="ctr" horzOverflow="overflow">
                    <a:lnL>
                      <a:noFill/>
                    </a:lnL>
                    <a:lnR>
                      <a:noFill/>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25593EA4-19C0-441F-A04A-3CE8C4F24E00}"/>
              </a:ext>
            </a:extLst>
          </p:cNvPr>
          <p:cNvSpPr txBox="1"/>
          <p:nvPr/>
        </p:nvSpPr>
        <p:spPr>
          <a:xfrm>
            <a:off x="4003032" y="2618101"/>
            <a:ext cx="2008776" cy="749179"/>
          </a:xfrm>
          <a:prstGeom prst="rect">
            <a:avLst/>
          </a:prstGeom>
          <a:noFill/>
        </p:spPr>
        <p:txBody>
          <a:bodyPr wrap="square" rtlCol="0">
            <a:spAutoFit/>
          </a:bodyPr>
          <a:lstStyle/>
          <a:p>
            <a:pPr marL="0" marR="0" lvl="0" indent="0" algn="ctr" defTabSz="913448" rtl="0" eaLnBrk="1" fontAlgn="auto" latinLnBrk="0" hangingPunct="1">
              <a:lnSpc>
                <a:spcPct val="100000"/>
              </a:lnSpc>
              <a:spcBef>
                <a:spcPts val="0"/>
              </a:spcBef>
              <a:spcAft>
                <a:spcPts val="0"/>
              </a:spcAft>
              <a:buClrTx/>
              <a:buSzTx/>
              <a:buFontTx/>
              <a:buNone/>
              <a:tabLst/>
              <a:defRPr/>
            </a:pPr>
            <a:r>
              <a:rPr kumimoji="0" lang="en-US" sz="1067" b="1" i="1" u="none" strike="noStrike" kern="1200" cap="none" spc="0" normalizeH="0" baseline="0" noProof="0" dirty="0">
                <a:ln>
                  <a:noFill/>
                </a:ln>
                <a:solidFill>
                  <a:prstClr val="black"/>
                </a:solidFill>
                <a:effectLst/>
                <a:uLnTx/>
                <a:uFillTx/>
                <a:latin typeface="Arial"/>
                <a:ea typeface="+mn-ea"/>
                <a:cs typeface="+mn-cs"/>
              </a:rPr>
              <a:t>Lift assumption of 1% YoY </a:t>
            </a:r>
          </a:p>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067" b="1" i="1"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US" sz="1067" b="1" i="1"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3448" rtl="0" eaLnBrk="1" fontAlgn="auto" latinLnBrk="0" hangingPunct="1">
              <a:lnSpc>
                <a:spcPct val="100000"/>
              </a:lnSpc>
              <a:spcBef>
                <a:spcPts val="0"/>
              </a:spcBef>
              <a:spcAft>
                <a:spcPts val="0"/>
              </a:spcAft>
              <a:buClrTx/>
              <a:buSzTx/>
              <a:buFontTx/>
              <a:buNone/>
              <a:tabLst/>
              <a:defRPr/>
            </a:pPr>
            <a:r>
              <a:rPr kumimoji="0" lang="en-US" sz="1067" b="1" i="1" u="none" strike="noStrike" kern="1200" cap="none" spc="0" normalizeH="0" baseline="0" noProof="0" dirty="0">
                <a:ln>
                  <a:noFill/>
                </a:ln>
                <a:solidFill>
                  <a:prstClr val="black"/>
                </a:solidFill>
                <a:effectLst/>
                <a:uLnTx/>
                <a:uFillTx/>
                <a:latin typeface="Arial"/>
                <a:ea typeface="+mn-ea"/>
                <a:cs typeface="+mn-cs"/>
              </a:rPr>
              <a:t>on 2017 sales</a:t>
            </a:r>
            <a:endParaRPr kumimoji="0" lang="en-IN" sz="1067" b="1" i="1" u="none" strike="noStrike" kern="1200" cap="none" spc="0" normalizeH="0" baseline="0" noProof="0" dirty="0">
              <a:ln>
                <a:noFill/>
              </a:ln>
              <a:solidFill>
                <a:prstClr val="black"/>
              </a:solidFill>
              <a:effectLst/>
              <a:uLnTx/>
              <a:uFillTx/>
              <a:latin typeface="Arial"/>
              <a:ea typeface="+mn-ea"/>
              <a:cs typeface="+mn-cs"/>
            </a:endParaRPr>
          </a:p>
        </p:txBody>
      </p:sp>
      <p:sp>
        <p:nvSpPr>
          <p:cNvPr id="9" name="Speech Bubble: Rectangle 8">
            <a:extLst>
              <a:ext uri="{FF2B5EF4-FFF2-40B4-BE49-F238E27FC236}">
                <a16:creationId xmlns:a16="http://schemas.microsoft.com/office/drawing/2014/main" id="{826EFDB5-F7A3-46EA-B6FD-9CC5EEF1EBA4}"/>
              </a:ext>
            </a:extLst>
          </p:cNvPr>
          <p:cNvSpPr/>
          <p:nvPr/>
        </p:nvSpPr>
        <p:spPr>
          <a:xfrm>
            <a:off x="260009" y="3252363"/>
            <a:ext cx="1368697" cy="397899"/>
          </a:xfrm>
          <a:prstGeom prst="wedgeRectCallout">
            <a:avLst>
              <a:gd name="adj1" fmla="val 42824"/>
              <a:gd name="adj2" fmla="val -93323"/>
            </a:avLst>
          </a:prstGeom>
          <a:solidFill>
            <a:srgbClr val="F0F8FE">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0" normalizeH="0" baseline="0" noProof="0" dirty="0">
                <a:ln>
                  <a:noFill/>
                </a:ln>
                <a:solidFill>
                  <a:prstClr val="black"/>
                </a:solidFill>
                <a:effectLst/>
                <a:uLnTx/>
                <a:uFillTx/>
                <a:latin typeface="Myriad Pro"/>
                <a:ea typeface="+mn-ea"/>
                <a:cs typeface="+mn-cs"/>
              </a:rPr>
              <a:t>Averaged across 542 categories</a:t>
            </a:r>
            <a:endParaRPr kumimoji="0" lang="en-IN" sz="933" b="1" i="0" u="none" strike="noStrike" kern="1200" cap="none" spc="0" normalizeH="0" baseline="0" noProof="0" dirty="0">
              <a:ln>
                <a:noFill/>
              </a:ln>
              <a:solidFill>
                <a:prstClr val="black"/>
              </a:solidFill>
              <a:effectLst/>
              <a:uLnTx/>
              <a:uFillTx/>
              <a:latin typeface="Myriad Pro"/>
              <a:ea typeface="+mn-ea"/>
              <a:cs typeface="+mn-cs"/>
            </a:endParaRPr>
          </a:p>
        </p:txBody>
      </p:sp>
      <p:sp>
        <p:nvSpPr>
          <p:cNvPr id="11" name="Speech Bubble: Rectangle 10">
            <a:extLst>
              <a:ext uri="{FF2B5EF4-FFF2-40B4-BE49-F238E27FC236}">
                <a16:creationId xmlns:a16="http://schemas.microsoft.com/office/drawing/2014/main" id="{8FD4A059-6AA6-4741-9907-7304E4F9D616}"/>
              </a:ext>
            </a:extLst>
          </p:cNvPr>
          <p:cNvSpPr/>
          <p:nvPr/>
        </p:nvSpPr>
        <p:spPr>
          <a:xfrm>
            <a:off x="4503460" y="1860044"/>
            <a:ext cx="1814601" cy="397899"/>
          </a:xfrm>
          <a:prstGeom prst="wedgeRectCallout">
            <a:avLst>
              <a:gd name="adj1" fmla="val 2763"/>
              <a:gd name="adj2" fmla="val 108032"/>
            </a:avLst>
          </a:prstGeom>
          <a:solidFill>
            <a:srgbClr val="F0F8FE">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0" normalizeH="0" baseline="0" noProof="0" dirty="0">
                <a:ln>
                  <a:noFill/>
                </a:ln>
                <a:solidFill>
                  <a:prstClr val="black"/>
                </a:solidFill>
                <a:effectLst/>
                <a:uLnTx/>
                <a:uFillTx/>
                <a:latin typeface="Myriad Pro"/>
                <a:ea typeface="+mn-ea"/>
                <a:cs typeface="+mn-cs"/>
              </a:rPr>
              <a:t>Based on prior Mu Sigma impact on Walmart projects</a:t>
            </a:r>
            <a:endParaRPr kumimoji="0" lang="en-IN" sz="933" b="1" i="0" u="none" strike="noStrike" kern="1200" cap="none" spc="0" normalizeH="0" baseline="0" noProof="0" dirty="0">
              <a:ln>
                <a:noFill/>
              </a:ln>
              <a:solidFill>
                <a:prstClr val="black"/>
              </a:solidFill>
              <a:effectLst/>
              <a:uLnTx/>
              <a:uFillTx/>
              <a:latin typeface="Myriad Pro"/>
              <a:ea typeface="+mn-ea"/>
              <a:cs typeface="+mn-cs"/>
            </a:endParaRPr>
          </a:p>
        </p:txBody>
      </p:sp>
      <p:sp>
        <p:nvSpPr>
          <p:cNvPr id="12" name="Arrow: Right 11">
            <a:extLst>
              <a:ext uri="{FF2B5EF4-FFF2-40B4-BE49-F238E27FC236}">
                <a16:creationId xmlns:a16="http://schemas.microsoft.com/office/drawing/2014/main" id="{150F388B-1E64-461F-B01C-081FCAB1D5F8}"/>
              </a:ext>
            </a:extLst>
          </p:cNvPr>
          <p:cNvSpPr/>
          <p:nvPr/>
        </p:nvSpPr>
        <p:spPr>
          <a:xfrm>
            <a:off x="4003032" y="2866475"/>
            <a:ext cx="2133600" cy="276900"/>
          </a:xfrm>
          <a:prstGeom prst="rightArrow">
            <a:avLst/>
          </a:prstGeom>
          <a:solidFill>
            <a:srgbClr val="558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448" rtl="0" eaLnBrk="1" fontAlgn="auto" latinLnBrk="0" hangingPunct="1">
              <a:lnSpc>
                <a:spcPct val="100000"/>
              </a:lnSpc>
              <a:spcBef>
                <a:spcPts val="0"/>
              </a:spcBef>
              <a:spcAft>
                <a:spcPts val="0"/>
              </a:spcAft>
              <a:buClrTx/>
              <a:buSzTx/>
              <a:buFontTx/>
              <a:buNone/>
              <a:tabLst/>
              <a:defRPr/>
            </a:pPr>
            <a:endParaRPr kumimoji="0" lang="en-IN" sz="2533" b="0" i="0" u="none" strike="noStrike" kern="1200" cap="none" spc="0" normalizeH="0" baseline="0" noProof="0">
              <a:ln>
                <a:noFill/>
              </a:ln>
              <a:solidFill>
                <a:prstClr val="white"/>
              </a:solidFill>
              <a:effectLst/>
              <a:uLnTx/>
              <a:uFillTx/>
              <a:latin typeface="Arial"/>
              <a:ea typeface="+mn-ea"/>
              <a:cs typeface="+mn-cs"/>
            </a:endParaRPr>
          </a:p>
        </p:txBody>
      </p:sp>
      <p:sp>
        <p:nvSpPr>
          <p:cNvPr id="14" name="Speech Bubble: Rectangle 13">
            <a:extLst>
              <a:ext uri="{FF2B5EF4-FFF2-40B4-BE49-F238E27FC236}">
                <a16:creationId xmlns:a16="http://schemas.microsoft.com/office/drawing/2014/main" id="{7444E887-3E26-466E-9715-460C45BC4992}"/>
              </a:ext>
            </a:extLst>
          </p:cNvPr>
          <p:cNvSpPr/>
          <p:nvPr/>
        </p:nvSpPr>
        <p:spPr>
          <a:xfrm>
            <a:off x="8624175" y="3740958"/>
            <a:ext cx="2157971" cy="259908"/>
          </a:xfrm>
          <a:prstGeom prst="wedgeRectCallout">
            <a:avLst>
              <a:gd name="adj1" fmla="val 3839"/>
              <a:gd name="adj2" fmla="val 4548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3448"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dirty="0">
                <a:ln>
                  <a:noFill/>
                </a:ln>
                <a:solidFill>
                  <a:prstClr val="black"/>
                </a:solidFill>
                <a:effectLst/>
                <a:uLnTx/>
                <a:uFillTx/>
                <a:latin typeface="Myriad Pro"/>
                <a:ea typeface="+mn-ea"/>
                <a:cs typeface="+mn-cs"/>
              </a:rPr>
              <a:t>*NOTE: All figures in Million RMB</a:t>
            </a:r>
            <a:endParaRPr kumimoji="0" lang="en-IN" sz="800" b="1" i="1" u="none" strike="noStrike" kern="1200" cap="none" spc="0" normalizeH="0" baseline="0" noProof="0" dirty="0">
              <a:ln>
                <a:noFill/>
              </a:ln>
              <a:solidFill>
                <a:prstClr val="black"/>
              </a:solidFill>
              <a:effectLst/>
              <a:uLnTx/>
              <a:uFillTx/>
              <a:latin typeface="Myriad Pro"/>
              <a:ea typeface="+mn-ea"/>
              <a:cs typeface="+mn-cs"/>
            </a:endParaRPr>
          </a:p>
        </p:txBody>
      </p:sp>
    </p:spTree>
    <p:extLst>
      <p:ext uri="{BB962C8B-B14F-4D97-AF65-F5344CB8AC3E}">
        <p14:creationId xmlns:p14="http://schemas.microsoft.com/office/powerpoint/2010/main" val="327019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594DEF9-D39B-4241-B85E-82620D0B2F23}"/>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47EAC586-802B-4A35-9AD9-FF8325CF63AF}"/>
              </a:ext>
            </a:extLst>
          </p:cNvPr>
          <p:cNvSpPr>
            <a:spLocks noGrp="1"/>
          </p:cNvSpPr>
          <p:nvPr>
            <p:ph type="ctrTitle"/>
          </p:nvPr>
        </p:nvSpPr>
        <p:spPr/>
        <p:txBody>
          <a:bodyPr/>
          <a:lstStyle/>
          <a:p>
            <a:r>
              <a:rPr lang="en-US" dirty="0"/>
              <a:t>LIFT</a:t>
            </a:r>
          </a:p>
        </p:txBody>
      </p:sp>
    </p:spTree>
    <p:extLst>
      <p:ext uri="{BB962C8B-B14F-4D97-AF65-F5344CB8AC3E}">
        <p14:creationId xmlns:p14="http://schemas.microsoft.com/office/powerpoint/2010/main" val="126485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581" y="108897"/>
            <a:ext cx="8985250" cy="838200"/>
          </a:xfrm>
        </p:spPr>
        <p:txBody>
          <a:bodyPr/>
          <a:lstStyle/>
          <a:p>
            <a:r>
              <a:rPr lang="en-US" dirty="0"/>
              <a:t>Enabled centralized analytics organization coordinate outcomes across various business stakeholders</a:t>
            </a:r>
          </a:p>
        </p:txBody>
      </p:sp>
      <p:sp>
        <p:nvSpPr>
          <p:cNvPr id="4" name="TextBox 3"/>
          <p:cNvSpPr txBox="1"/>
          <p:nvPr/>
        </p:nvSpPr>
        <p:spPr>
          <a:xfrm>
            <a:off x="1262262" y="1375858"/>
            <a:ext cx="3312125" cy="447815"/>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Multiple business functions working in silos to</a:t>
            </a:r>
          </a:p>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measure campaign effectiveness</a:t>
            </a:r>
          </a:p>
        </p:txBody>
      </p:sp>
      <p:sp>
        <p:nvSpPr>
          <p:cNvPr id="5" name="TextBox 4"/>
          <p:cNvSpPr txBox="1"/>
          <p:nvPr/>
        </p:nvSpPr>
        <p:spPr>
          <a:xfrm>
            <a:off x="7577789" y="1378061"/>
            <a:ext cx="2940227" cy="634020"/>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Developed single platform for end-to-end</a:t>
            </a:r>
          </a:p>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LIFT reporting and scenario comparison</a:t>
            </a:r>
          </a:p>
          <a:p>
            <a:pPr algn="ctr" eaLnBrk="0" fontAlgn="base" hangingPunct="0">
              <a:spcBef>
                <a:spcPct val="10000"/>
              </a:spcBef>
              <a:spcAft>
                <a:spcPct val="0"/>
              </a:spcAft>
              <a:buClr>
                <a:srgbClr val="0B1F65"/>
              </a:buClr>
            </a:pPr>
            <a:endParaRPr lang="en-US" sz="1100" b="1" dirty="0">
              <a:solidFill>
                <a:srgbClr val="000000"/>
              </a:solidFill>
              <a:latin typeface="Arial" charset="0"/>
              <a:cs typeface="Times New Roman" pitchFamily="18" charset="0"/>
            </a:endParaRPr>
          </a:p>
        </p:txBody>
      </p:sp>
      <p:sp>
        <p:nvSpPr>
          <p:cNvPr id="6" name="TextBox 5"/>
          <p:cNvSpPr txBox="1"/>
          <p:nvPr/>
        </p:nvSpPr>
        <p:spPr>
          <a:xfrm>
            <a:off x="4608965" y="1375858"/>
            <a:ext cx="2587568" cy="447815"/>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Got stakeholders to collaborate and</a:t>
            </a:r>
          </a:p>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align on outcomes</a:t>
            </a:r>
          </a:p>
        </p:txBody>
      </p:sp>
      <p:sp>
        <p:nvSpPr>
          <p:cNvPr id="12" name="Right Arrow 11"/>
          <p:cNvSpPr/>
          <p:nvPr/>
        </p:nvSpPr>
        <p:spPr bwMode="auto">
          <a:xfrm>
            <a:off x="4035248" y="2666249"/>
            <a:ext cx="436652" cy="291812"/>
          </a:xfrm>
          <a:prstGeom prst="rightArrow">
            <a:avLst/>
          </a:prstGeom>
          <a:noFill/>
          <a:ln>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grpSp>
        <p:nvGrpSpPr>
          <p:cNvPr id="13" name="Group 12"/>
          <p:cNvGrpSpPr/>
          <p:nvPr/>
        </p:nvGrpSpPr>
        <p:grpSpPr>
          <a:xfrm>
            <a:off x="7618286" y="1987753"/>
            <a:ext cx="2841197" cy="1779448"/>
            <a:chOff x="5390354" y="5006393"/>
            <a:chExt cx="3213153" cy="1210619"/>
          </a:xfrm>
        </p:grpSpPr>
        <p:pic>
          <p:nvPicPr>
            <p:cNvPr id="14" name="Picture 4"/>
            <p:cNvPicPr>
              <a:picLocks noChangeAspect="1" noChangeArrowheads="1"/>
            </p:cNvPicPr>
            <p:nvPr/>
          </p:nvPicPr>
          <p:blipFill>
            <a:blip r:embed="rId2" cstate="print"/>
            <a:srcRect/>
            <a:stretch>
              <a:fillRect/>
            </a:stretch>
          </p:blipFill>
          <p:spPr bwMode="auto">
            <a:xfrm>
              <a:off x="5390354" y="5006393"/>
              <a:ext cx="3213153" cy="1210619"/>
            </a:xfrm>
            <a:prstGeom prst="rect">
              <a:avLst/>
            </a:prstGeom>
            <a:noFill/>
            <a:ln w="9525">
              <a:noFill/>
              <a:miter lim="800000"/>
              <a:headEnd/>
              <a:tailEnd/>
            </a:ln>
            <a:effectLst/>
          </p:spPr>
        </p:pic>
        <p:sp>
          <p:nvSpPr>
            <p:cNvPr id="15" name="Rectangle 14"/>
            <p:cNvSpPr/>
            <p:nvPr/>
          </p:nvSpPr>
          <p:spPr bwMode="auto">
            <a:xfrm>
              <a:off x="7874000" y="5277355"/>
              <a:ext cx="42216" cy="741049"/>
            </a:xfrm>
            <a:prstGeom prst="rect">
              <a:avLst/>
            </a:prstGeom>
            <a:solidFill>
              <a:srgbClr val="FF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16" name="TextBox 15"/>
            <p:cNvSpPr txBox="1"/>
            <p:nvPr/>
          </p:nvSpPr>
          <p:spPr>
            <a:xfrm>
              <a:off x="6093963" y="5341915"/>
              <a:ext cx="1348586" cy="260692"/>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Test store </a:t>
              </a:r>
            </a:p>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Control stores</a:t>
              </a:r>
            </a:p>
          </p:txBody>
        </p:sp>
        <p:cxnSp>
          <p:nvCxnSpPr>
            <p:cNvPr id="17" name="Straight Connector 16"/>
            <p:cNvCxnSpPr/>
            <p:nvPr/>
          </p:nvCxnSpPr>
          <p:spPr bwMode="auto">
            <a:xfrm>
              <a:off x="5824247" y="5397500"/>
              <a:ext cx="269717" cy="1588"/>
            </a:xfrm>
            <a:prstGeom prst="line">
              <a:avLst/>
            </a:prstGeom>
            <a:pattFill prst="pct50">
              <a:fgClr>
                <a:schemeClr val="hlink"/>
              </a:fgClr>
              <a:bgClr>
                <a:srgbClr val="FFFFFF"/>
              </a:bgClr>
            </a:pattFill>
            <a:ln w="9525" cap="flat" cmpd="sng" algn="ctr">
              <a:solidFill>
                <a:srgbClr val="FFC000"/>
              </a:solidFill>
              <a:prstDash val="solid"/>
              <a:round/>
              <a:headEnd type="none" w="med" len="med"/>
              <a:tailEnd type="none" w="med" len="med"/>
            </a:ln>
            <a:effectLst/>
          </p:spPr>
        </p:cxnSp>
        <p:cxnSp>
          <p:nvCxnSpPr>
            <p:cNvPr id="18" name="Straight Connector 17"/>
            <p:cNvCxnSpPr/>
            <p:nvPr/>
          </p:nvCxnSpPr>
          <p:spPr bwMode="auto">
            <a:xfrm>
              <a:off x="5824247" y="5549900"/>
              <a:ext cx="269717" cy="1588"/>
            </a:xfrm>
            <a:prstGeom prst="line">
              <a:avLst/>
            </a:prstGeom>
            <a:pattFill prst="pct50">
              <a:fgClr>
                <a:schemeClr val="hlink"/>
              </a:fgClr>
              <a:bgClr>
                <a:srgbClr val="FFFFFF"/>
              </a:bgClr>
            </a:pattFill>
            <a:ln w="9525" cap="flat" cmpd="sng" algn="ctr">
              <a:solidFill>
                <a:schemeClr val="bg1">
                  <a:lumMod val="65000"/>
                </a:schemeClr>
              </a:solidFill>
              <a:prstDash val="solid"/>
              <a:round/>
              <a:headEnd type="none" w="med" len="med"/>
              <a:tailEnd type="none" w="med" len="med"/>
            </a:ln>
            <a:effectLst/>
          </p:spPr>
        </p:cxnSp>
        <p:sp>
          <p:nvSpPr>
            <p:cNvPr id="19" name="TextBox 18"/>
            <p:cNvSpPr txBox="1"/>
            <p:nvPr/>
          </p:nvSpPr>
          <p:spPr>
            <a:xfrm>
              <a:off x="7487874" y="5097280"/>
              <a:ext cx="912791" cy="146574"/>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800" dirty="0">
                  <a:solidFill>
                    <a:srgbClr val="000000"/>
                  </a:solidFill>
                  <a:latin typeface="Arial" charset="0"/>
                  <a:cs typeface="Times New Roman" pitchFamily="18" charset="0"/>
                </a:rPr>
                <a:t>Event kick off</a:t>
              </a:r>
            </a:p>
          </p:txBody>
        </p:sp>
      </p:grpSp>
      <p:sp>
        <p:nvSpPr>
          <p:cNvPr id="20" name="Right Arrow 19"/>
          <p:cNvSpPr/>
          <p:nvPr/>
        </p:nvSpPr>
        <p:spPr bwMode="auto">
          <a:xfrm>
            <a:off x="7158613" y="2685600"/>
            <a:ext cx="436652" cy="291812"/>
          </a:xfrm>
          <a:prstGeom prst="rightArrow">
            <a:avLst/>
          </a:prstGeom>
          <a:noFill/>
          <a:ln>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grpSp>
        <p:nvGrpSpPr>
          <p:cNvPr id="62" name="Group 61"/>
          <p:cNvGrpSpPr/>
          <p:nvPr/>
        </p:nvGrpSpPr>
        <p:grpSpPr>
          <a:xfrm>
            <a:off x="4703120" y="1895339"/>
            <a:ext cx="2375251" cy="1805365"/>
            <a:chOff x="3558531" y="1814595"/>
            <a:chExt cx="2375251" cy="1985901"/>
          </a:xfrm>
        </p:grpSpPr>
        <p:sp>
          <p:nvSpPr>
            <p:cNvPr id="8" name="Block Arc 7"/>
            <p:cNvSpPr/>
            <p:nvPr/>
          </p:nvSpPr>
          <p:spPr>
            <a:xfrm>
              <a:off x="3891485" y="2117132"/>
              <a:ext cx="1683364" cy="1683364"/>
            </a:xfrm>
            <a:prstGeom prst="blockArc">
              <a:avLst>
                <a:gd name="adj1" fmla="val 1800000"/>
                <a:gd name="adj2" fmla="val 9000000"/>
                <a:gd name="adj3" fmla="val 463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1" name="Group 60"/>
            <p:cNvGrpSpPr/>
            <p:nvPr/>
          </p:nvGrpSpPr>
          <p:grpSpPr>
            <a:xfrm>
              <a:off x="3558531" y="1814595"/>
              <a:ext cx="2375251" cy="1985901"/>
              <a:chOff x="3558531" y="1814595"/>
              <a:chExt cx="2375251" cy="1985901"/>
            </a:xfrm>
          </p:grpSpPr>
          <p:sp>
            <p:nvSpPr>
              <p:cNvPr id="9" name="Block Arc 8"/>
              <p:cNvSpPr/>
              <p:nvPr/>
            </p:nvSpPr>
            <p:spPr>
              <a:xfrm>
                <a:off x="3891485" y="2117132"/>
                <a:ext cx="1683364" cy="1683364"/>
              </a:xfrm>
              <a:prstGeom prst="blockArc">
                <a:avLst>
                  <a:gd name="adj1" fmla="val 16200000"/>
                  <a:gd name="adj2" fmla="val 1800000"/>
                  <a:gd name="adj3" fmla="val 463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0" name="Group 59"/>
              <p:cNvGrpSpPr/>
              <p:nvPr/>
            </p:nvGrpSpPr>
            <p:grpSpPr>
              <a:xfrm>
                <a:off x="3558531" y="1814595"/>
                <a:ext cx="2375251" cy="1985901"/>
                <a:chOff x="3558531" y="1814595"/>
                <a:chExt cx="2375251" cy="1985901"/>
              </a:xfrm>
            </p:grpSpPr>
            <p:sp>
              <p:nvSpPr>
                <p:cNvPr id="7" name="Block Arc 6"/>
                <p:cNvSpPr/>
                <p:nvPr/>
              </p:nvSpPr>
              <p:spPr>
                <a:xfrm>
                  <a:off x="3891485" y="2117132"/>
                  <a:ext cx="1683364" cy="1683364"/>
                </a:xfrm>
                <a:prstGeom prst="blockArc">
                  <a:avLst>
                    <a:gd name="adj1" fmla="val 9000000"/>
                    <a:gd name="adj2" fmla="val 16200000"/>
                    <a:gd name="adj3" fmla="val 463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reeform 9"/>
                <p:cNvSpPr/>
                <p:nvPr/>
              </p:nvSpPr>
              <p:spPr>
                <a:xfrm>
                  <a:off x="4166261" y="2391908"/>
                  <a:ext cx="1133813" cy="1133813"/>
                </a:xfrm>
                <a:custGeom>
                  <a:avLst/>
                  <a:gdLst>
                    <a:gd name="connsiteX0" fmla="*/ 0 w 1133813"/>
                    <a:gd name="connsiteY0" fmla="*/ 566907 h 1133813"/>
                    <a:gd name="connsiteX1" fmla="*/ 566907 w 1133813"/>
                    <a:gd name="connsiteY1" fmla="*/ 0 h 1133813"/>
                    <a:gd name="connsiteX2" fmla="*/ 1133814 w 1133813"/>
                    <a:gd name="connsiteY2" fmla="*/ 566907 h 1133813"/>
                    <a:gd name="connsiteX3" fmla="*/ 566907 w 1133813"/>
                    <a:gd name="connsiteY3" fmla="*/ 1133814 h 1133813"/>
                    <a:gd name="connsiteX4" fmla="*/ 0 w 1133813"/>
                    <a:gd name="connsiteY4" fmla="*/ 566907 h 113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813" h="1133813">
                      <a:moveTo>
                        <a:pt x="0" y="566907"/>
                      </a:moveTo>
                      <a:cubicBezTo>
                        <a:pt x="0" y="253813"/>
                        <a:pt x="253813" y="0"/>
                        <a:pt x="566907" y="0"/>
                      </a:cubicBezTo>
                      <a:cubicBezTo>
                        <a:pt x="880001" y="0"/>
                        <a:pt x="1133814" y="253813"/>
                        <a:pt x="1133814" y="566907"/>
                      </a:cubicBezTo>
                      <a:cubicBezTo>
                        <a:pt x="1133814" y="880001"/>
                        <a:pt x="880001" y="1133814"/>
                        <a:pt x="566907" y="1133814"/>
                      </a:cubicBezTo>
                      <a:cubicBezTo>
                        <a:pt x="253813" y="1133814"/>
                        <a:pt x="0" y="880001"/>
                        <a:pt x="0" y="56690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743" tIns="178743" rIns="178743" bIns="178743" numCol="1" spcCol="1270" anchor="ctr" anchorCtr="0">
                  <a:noAutofit/>
                </a:bodyPr>
                <a:lstStyle/>
                <a:p>
                  <a:pPr algn="ctr" defTabSz="444500" eaLnBrk="0" fontAlgn="base" hangingPunct="0">
                    <a:lnSpc>
                      <a:spcPct val="90000"/>
                    </a:lnSpc>
                    <a:spcBef>
                      <a:spcPct val="0"/>
                    </a:spcBef>
                    <a:spcAft>
                      <a:spcPct val="35000"/>
                    </a:spcAft>
                    <a:buClr>
                      <a:srgbClr val="0B1F65"/>
                    </a:buClr>
                  </a:pPr>
                  <a:r>
                    <a:rPr lang="en-US" sz="1000" dirty="0">
                      <a:solidFill>
                        <a:prstClr val="white"/>
                      </a:solidFill>
                      <a:latin typeface="Arial"/>
                    </a:rPr>
                    <a:t>Campaign measurement</a:t>
                  </a:r>
                </a:p>
              </p:txBody>
            </p:sp>
            <p:sp>
              <p:nvSpPr>
                <p:cNvPr id="11" name="Freeform 10"/>
                <p:cNvSpPr/>
                <p:nvPr/>
              </p:nvSpPr>
              <p:spPr>
                <a:xfrm>
                  <a:off x="5185187" y="3209497"/>
                  <a:ext cx="748595" cy="511301"/>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Assortment planning</a:t>
                  </a:r>
                </a:p>
              </p:txBody>
            </p:sp>
            <p:sp>
              <p:nvSpPr>
                <p:cNvPr id="21" name="Freeform 20"/>
                <p:cNvSpPr/>
                <p:nvPr/>
              </p:nvSpPr>
              <p:spPr>
                <a:xfrm>
                  <a:off x="3558531" y="3208605"/>
                  <a:ext cx="748595" cy="511301"/>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Store operations</a:t>
                  </a:r>
                </a:p>
              </p:txBody>
            </p:sp>
            <p:sp>
              <p:nvSpPr>
                <p:cNvPr id="22" name="Freeform 21"/>
                <p:cNvSpPr/>
                <p:nvPr/>
              </p:nvSpPr>
              <p:spPr>
                <a:xfrm>
                  <a:off x="4358869" y="1814595"/>
                  <a:ext cx="748595" cy="511301"/>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Marketing</a:t>
                  </a:r>
                </a:p>
              </p:txBody>
            </p:sp>
          </p:grpSp>
        </p:grpSp>
      </p:grpSp>
      <p:sp>
        <p:nvSpPr>
          <p:cNvPr id="23" name="TextBox 22"/>
          <p:cNvSpPr txBox="1"/>
          <p:nvPr/>
        </p:nvSpPr>
        <p:spPr>
          <a:xfrm>
            <a:off x="1198154" y="4048711"/>
            <a:ext cx="3440365" cy="447815"/>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Multiple levels of planning based on geographic,</a:t>
            </a:r>
          </a:p>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time, and product portfolio</a:t>
            </a:r>
          </a:p>
        </p:txBody>
      </p:sp>
      <p:sp>
        <p:nvSpPr>
          <p:cNvPr id="24" name="TextBox 23"/>
          <p:cNvSpPr txBox="1"/>
          <p:nvPr/>
        </p:nvSpPr>
        <p:spPr>
          <a:xfrm>
            <a:off x="7577789" y="4050914"/>
            <a:ext cx="2940227" cy="634020"/>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Developed single platform for end-to-end</a:t>
            </a:r>
          </a:p>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LIFT reporting and scenario comparison</a:t>
            </a:r>
          </a:p>
          <a:p>
            <a:pPr algn="ctr" eaLnBrk="0" fontAlgn="base" hangingPunct="0">
              <a:spcBef>
                <a:spcPct val="10000"/>
              </a:spcBef>
              <a:spcAft>
                <a:spcPct val="0"/>
              </a:spcAft>
              <a:buClr>
                <a:srgbClr val="0B1F65"/>
              </a:buClr>
            </a:pPr>
            <a:endParaRPr lang="en-US" sz="1100" b="1" dirty="0">
              <a:solidFill>
                <a:srgbClr val="000000"/>
              </a:solidFill>
              <a:latin typeface="Arial" charset="0"/>
              <a:cs typeface="Times New Roman" pitchFamily="18" charset="0"/>
            </a:endParaRPr>
          </a:p>
        </p:txBody>
      </p:sp>
      <p:sp>
        <p:nvSpPr>
          <p:cNvPr id="25" name="TextBox 24"/>
          <p:cNvSpPr txBox="1"/>
          <p:nvPr/>
        </p:nvSpPr>
        <p:spPr>
          <a:xfrm>
            <a:off x="4634622" y="4048711"/>
            <a:ext cx="2536271" cy="447815"/>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Identified all metrics to be planned,</a:t>
            </a:r>
          </a:p>
          <a:p>
            <a:pPr algn="ctr" eaLnBrk="0" fontAlgn="base" hangingPunct="0">
              <a:spcBef>
                <a:spcPct val="10000"/>
              </a:spcBef>
              <a:spcAft>
                <a:spcPct val="0"/>
              </a:spcAft>
              <a:buClr>
                <a:srgbClr val="0B1F65"/>
              </a:buClr>
            </a:pPr>
            <a:r>
              <a:rPr lang="en-US" sz="1100" b="1" dirty="0">
                <a:solidFill>
                  <a:srgbClr val="000000"/>
                </a:solidFill>
                <a:latin typeface="Arial" charset="0"/>
                <a:cs typeface="Times New Roman" pitchFamily="18" charset="0"/>
              </a:rPr>
              <a:t>created robust methodology</a:t>
            </a:r>
          </a:p>
        </p:txBody>
      </p:sp>
      <p:sp>
        <p:nvSpPr>
          <p:cNvPr id="31" name="Right Arrow 30"/>
          <p:cNvSpPr/>
          <p:nvPr/>
        </p:nvSpPr>
        <p:spPr bwMode="auto">
          <a:xfrm>
            <a:off x="4035248" y="5339102"/>
            <a:ext cx="436652" cy="291812"/>
          </a:xfrm>
          <a:prstGeom prst="rightArrow">
            <a:avLst/>
          </a:prstGeom>
          <a:noFill/>
          <a:ln>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39" name="Right Arrow 38"/>
          <p:cNvSpPr/>
          <p:nvPr/>
        </p:nvSpPr>
        <p:spPr bwMode="auto">
          <a:xfrm>
            <a:off x="7158613" y="5358453"/>
            <a:ext cx="436652" cy="291812"/>
          </a:xfrm>
          <a:prstGeom prst="rightArrow">
            <a:avLst/>
          </a:prstGeom>
          <a:noFill/>
          <a:ln>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365" y="4678442"/>
            <a:ext cx="2188666" cy="1549542"/>
          </a:xfrm>
          <a:prstGeom prst="rect">
            <a:avLst/>
          </a:prstGeom>
        </p:spPr>
      </p:pic>
      <p:sp>
        <p:nvSpPr>
          <p:cNvPr id="45" name="Freeform 44"/>
          <p:cNvSpPr/>
          <p:nvPr/>
        </p:nvSpPr>
        <p:spPr>
          <a:xfrm>
            <a:off x="2918324" y="2858226"/>
            <a:ext cx="748595" cy="511301"/>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Assortment planning</a:t>
            </a:r>
          </a:p>
        </p:txBody>
      </p:sp>
      <p:sp>
        <p:nvSpPr>
          <p:cNvPr id="46" name="Freeform 45"/>
          <p:cNvSpPr/>
          <p:nvPr/>
        </p:nvSpPr>
        <p:spPr>
          <a:xfrm>
            <a:off x="1730553" y="2566644"/>
            <a:ext cx="748595" cy="511301"/>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Store operations</a:t>
            </a:r>
          </a:p>
        </p:txBody>
      </p:sp>
      <p:sp>
        <p:nvSpPr>
          <p:cNvPr id="47" name="Freeform 46"/>
          <p:cNvSpPr/>
          <p:nvPr/>
        </p:nvSpPr>
        <p:spPr>
          <a:xfrm>
            <a:off x="2535753" y="2024032"/>
            <a:ext cx="748595" cy="511301"/>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Marketing</a:t>
            </a:r>
          </a:p>
        </p:txBody>
      </p:sp>
      <p:sp>
        <p:nvSpPr>
          <p:cNvPr id="48" name="Freeform 47"/>
          <p:cNvSpPr/>
          <p:nvPr/>
        </p:nvSpPr>
        <p:spPr>
          <a:xfrm>
            <a:off x="4950143" y="4737961"/>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Sales</a:t>
            </a:r>
          </a:p>
        </p:txBody>
      </p:sp>
      <p:sp>
        <p:nvSpPr>
          <p:cNvPr id="50" name="Freeform 49"/>
          <p:cNvSpPr/>
          <p:nvPr/>
        </p:nvSpPr>
        <p:spPr>
          <a:xfrm>
            <a:off x="5376578" y="4512330"/>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SMD</a:t>
            </a:r>
          </a:p>
        </p:txBody>
      </p:sp>
      <p:sp>
        <p:nvSpPr>
          <p:cNvPr id="52" name="Freeform 51"/>
          <p:cNvSpPr/>
          <p:nvPr/>
        </p:nvSpPr>
        <p:spPr>
          <a:xfrm>
            <a:off x="4961403" y="5127032"/>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Inventory</a:t>
            </a:r>
          </a:p>
        </p:txBody>
      </p:sp>
      <p:sp>
        <p:nvSpPr>
          <p:cNvPr id="53" name="Freeform 52"/>
          <p:cNvSpPr/>
          <p:nvPr/>
        </p:nvSpPr>
        <p:spPr>
          <a:xfrm>
            <a:off x="5624842" y="4939275"/>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Shrink</a:t>
            </a:r>
          </a:p>
        </p:txBody>
      </p:sp>
      <p:sp>
        <p:nvSpPr>
          <p:cNvPr id="54" name="Freeform 53"/>
          <p:cNvSpPr/>
          <p:nvPr/>
        </p:nvSpPr>
        <p:spPr>
          <a:xfrm>
            <a:off x="5947812" y="5236577"/>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COGS</a:t>
            </a:r>
          </a:p>
        </p:txBody>
      </p:sp>
      <p:sp>
        <p:nvSpPr>
          <p:cNvPr id="55" name="Freeform 54"/>
          <p:cNvSpPr/>
          <p:nvPr/>
        </p:nvSpPr>
        <p:spPr>
          <a:xfrm>
            <a:off x="6033029" y="4685614"/>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BMU</a:t>
            </a:r>
          </a:p>
        </p:txBody>
      </p:sp>
      <p:sp>
        <p:nvSpPr>
          <p:cNvPr id="56" name="Freeform 55"/>
          <p:cNvSpPr/>
          <p:nvPr/>
        </p:nvSpPr>
        <p:spPr>
          <a:xfrm>
            <a:off x="5862366" y="5650266"/>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IMU</a:t>
            </a:r>
          </a:p>
        </p:txBody>
      </p:sp>
      <p:sp>
        <p:nvSpPr>
          <p:cNvPr id="57" name="Freeform 56"/>
          <p:cNvSpPr/>
          <p:nvPr/>
        </p:nvSpPr>
        <p:spPr>
          <a:xfrm>
            <a:off x="5030618" y="5695142"/>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BMD</a:t>
            </a:r>
          </a:p>
        </p:txBody>
      </p:sp>
      <p:sp>
        <p:nvSpPr>
          <p:cNvPr id="59" name="Freeform 58"/>
          <p:cNvSpPr/>
          <p:nvPr/>
        </p:nvSpPr>
        <p:spPr>
          <a:xfrm>
            <a:off x="5349092" y="5401501"/>
            <a:ext cx="680541" cy="464819"/>
          </a:xfrm>
          <a:custGeom>
            <a:avLst/>
            <a:gdLst>
              <a:gd name="connsiteX0" fmla="*/ 0 w 680541"/>
              <a:gd name="connsiteY0" fmla="*/ 340271 h 680541"/>
              <a:gd name="connsiteX1" fmla="*/ 340271 w 680541"/>
              <a:gd name="connsiteY1" fmla="*/ 0 h 680541"/>
              <a:gd name="connsiteX2" fmla="*/ 680542 w 680541"/>
              <a:gd name="connsiteY2" fmla="*/ 340271 h 680541"/>
              <a:gd name="connsiteX3" fmla="*/ 340271 w 680541"/>
              <a:gd name="connsiteY3" fmla="*/ 680542 h 680541"/>
              <a:gd name="connsiteX4" fmla="*/ 0 w 680541"/>
              <a:gd name="connsiteY4" fmla="*/ 340271 h 6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41" h="680541">
                <a:moveTo>
                  <a:pt x="0" y="340271"/>
                </a:moveTo>
                <a:cubicBezTo>
                  <a:pt x="0" y="152345"/>
                  <a:pt x="152345" y="0"/>
                  <a:pt x="340271" y="0"/>
                </a:cubicBezTo>
                <a:cubicBezTo>
                  <a:pt x="528197" y="0"/>
                  <a:pt x="680542" y="152345"/>
                  <a:pt x="680542" y="340271"/>
                </a:cubicBezTo>
                <a:cubicBezTo>
                  <a:pt x="680542" y="528197"/>
                  <a:pt x="528197" y="680542"/>
                  <a:pt x="340271" y="680542"/>
                </a:cubicBezTo>
                <a:cubicBezTo>
                  <a:pt x="152345" y="680542"/>
                  <a:pt x="0" y="528197"/>
                  <a:pt x="0" y="34027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823" tIns="109823" rIns="109823" bIns="109823" numCol="1" spcCol="1270" anchor="ctr" anchorCtr="0">
            <a:noAutofit/>
          </a:bodyPr>
          <a:lstStyle/>
          <a:p>
            <a:pPr algn="ctr" defTabSz="355600" eaLnBrk="0" fontAlgn="base" hangingPunct="0">
              <a:lnSpc>
                <a:spcPct val="90000"/>
              </a:lnSpc>
              <a:spcBef>
                <a:spcPct val="0"/>
              </a:spcBef>
              <a:spcAft>
                <a:spcPct val="35000"/>
              </a:spcAft>
              <a:buClr>
                <a:srgbClr val="0B1F65"/>
              </a:buClr>
            </a:pPr>
            <a:r>
              <a:rPr lang="en-US" sz="800" dirty="0">
                <a:solidFill>
                  <a:prstClr val="white"/>
                </a:solidFill>
                <a:latin typeface="Arial"/>
              </a:rPr>
              <a:t>Online</a:t>
            </a:r>
          </a:p>
        </p:txBody>
      </p:sp>
      <p:sp>
        <p:nvSpPr>
          <p:cNvPr id="63" name="Rectangle 45"/>
          <p:cNvSpPr>
            <a:spLocks noChangeArrowheads="1"/>
          </p:cNvSpPr>
          <p:nvPr/>
        </p:nvSpPr>
        <p:spPr bwMode="auto">
          <a:xfrm>
            <a:off x="7716178" y="4567693"/>
            <a:ext cx="2908172" cy="1842029"/>
          </a:xfrm>
          <a:prstGeom prst="rect">
            <a:avLst/>
          </a:prstGeom>
          <a:solidFill>
            <a:srgbClr val="FFFFFF"/>
          </a:solidFill>
          <a:ln w="12700">
            <a:solidFill>
              <a:srgbClr val="000000"/>
            </a:solidFill>
            <a:miter lim="800000"/>
            <a:headEnd/>
            <a:tailEnd/>
          </a:ln>
          <a:effectLst/>
        </p:spPr>
        <p:txBody>
          <a:bodyPr lIns="45720" rIns="45720"/>
          <a:lstStyle/>
          <a:p>
            <a:pPr marL="266700" indent="-266700" eaLnBrk="0" fontAlgn="base" hangingPunct="0">
              <a:spcBef>
                <a:spcPts val="6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One-stop solution for end-to-end planning of all key retail metrics at all levels of geography, time, and product hierarchy</a:t>
            </a:r>
          </a:p>
          <a:p>
            <a:pPr marL="266700" indent="-266700" eaLnBrk="0" fontAlgn="base" hangingPunct="0">
              <a:spcBef>
                <a:spcPts val="6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Plans used by the business to decide targets for each store</a:t>
            </a:r>
          </a:p>
          <a:p>
            <a:pPr marL="266700" indent="-266700" eaLnBrk="0" fontAlgn="base" hangingPunct="0">
              <a:spcBef>
                <a:spcPts val="6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Optimized tool requires minimum manual intervention, while allowing for man-machine synergy</a:t>
            </a:r>
          </a:p>
        </p:txBody>
      </p:sp>
      <p:sp>
        <p:nvSpPr>
          <p:cNvPr id="49" name="TextBox 48"/>
          <p:cNvSpPr txBox="1"/>
          <p:nvPr/>
        </p:nvSpPr>
        <p:spPr>
          <a:xfrm>
            <a:off x="1144588" y="0"/>
            <a:ext cx="2382593" cy="261610"/>
          </a:xfrm>
          <a:prstGeom prst="rect">
            <a:avLst/>
          </a:prstGeom>
          <a:solidFill>
            <a:srgbClr val="D8CBCB"/>
          </a:solidFill>
        </p:spPr>
        <p:txBody>
          <a:bodyPr wrap="square" rtlCol="0">
            <a:spAutoFit/>
          </a:bodyPr>
          <a:lstStyle/>
          <a:p>
            <a:pP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Centralized analytics to drive value</a:t>
            </a:r>
          </a:p>
        </p:txBody>
      </p:sp>
    </p:spTree>
    <p:extLst>
      <p:ext uri="{BB962C8B-B14F-4D97-AF65-F5344CB8AC3E}">
        <p14:creationId xmlns:p14="http://schemas.microsoft.com/office/powerpoint/2010/main" val="157575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blackWhite">
          <a:xfrm>
            <a:off x="1595438" y="1755068"/>
            <a:ext cx="4076700" cy="2345881"/>
          </a:xfrm>
          <a:prstGeom prst="rect">
            <a:avLst/>
          </a:prstGeom>
          <a:solidFill>
            <a:schemeClr val="bg1"/>
          </a:solidFill>
          <a:ln w="12700">
            <a:solidFill>
              <a:schemeClr val="tx1"/>
            </a:solidFill>
            <a:miter lim="800000"/>
            <a:headEnd/>
            <a:tailEnd/>
          </a:ln>
          <a:effectLst/>
        </p:spPr>
        <p:txBody>
          <a:bodyPr tIns="91440" anchor="t"/>
          <a:lstStyle/>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The client  is one of the largest retailer in the world and has a global presence in almost 14 countries</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The online subsidiary is among the top 5 e-commerce players in the world</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The client is ranked #11 among the top retail players in terms of site performance with page response time 3 seconds more than the chart leader.(</a:t>
            </a:r>
            <a:r>
              <a:rPr lang="en-US" sz="1000" dirty="0">
                <a:solidFill>
                  <a:srgbClr val="000000"/>
                </a:solidFill>
                <a:latin typeface="Arial" charset="0"/>
                <a:cs typeface="Times New Roman" pitchFamily="-107" charset="0"/>
              </a:rPr>
              <a:t>http://www.gomez.com/us-retail-web-mobile-site-performance-index)</a:t>
            </a:r>
          </a:p>
          <a:p>
            <a:pPr marL="234950" indent="-234950" eaLnBrk="0" fontAlgn="base" hangingPunct="0">
              <a:spcBef>
                <a:spcPct val="20000"/>
              </a:spcBef>
              <a:spcAft>
                <a:spcPct val="0"/>
              </a:spcAft>
              <a:buClr>
                <a:srgbClr val="002060"/>
              </a:buClr>
              <a:buFont typeface="Webdings" pitchFamily="18" charset="2"/>
              <a:buChar char="4"/>
              <a:defRPr/>
            </a:pPr>
            <a:r>
              <a:rPr lang="en-US" sz="1200" kern="0" dirty="0">
                <a:solidFill>
                  <a:srgbClr val="000000"/>
                </a:solidFill>
                <a:latin typeface="Arial" charset="0"/>
                <a:cs typeface="Times New Roman" pitchFamily="-107" charset="0"/>
              </a:rPr>
              <a:t>The client wants to determine the impact of poor site performance on the dollar value generated by the website.</a:t>
            </a:r>
          </a:p>
        </p:txBody>
      </p:sp>
      <p:sp>
        <p:nvSpPr>
          <p:cNvPr id="6" name="Rectangle 5"/>
          <p:cNvSpPr>
            <a:spLocks noChangeArrowheads="1"/>
          </p:cNvSpPr>
          <p:nvPr/>
        </p:nvSpPr>
        <p:spPr bwMode="blackWhite">
          <a:xfrm>
            <a:off x="1595438" y="4468914"/>
            <a:ext cx="4076700" cy="2042722"/>
          </a:xfrm>
          <a:prstGeom prst="rect">
            <a:avLst/>
          </a:prstGeom>
          <a:solidFill>
            <a:schemeClr val="bg1"/>
          </a:solidFill>
          <a:ln w="12700">
            <a:solidFill>
              <a:schemeClr val="tx1"/>
            </a:solidFill>
            <a:miter lim="800000"/>
            <a:headEnd/>
            <a:tailEnd/>
          </a:ln>
          <a:effectLst/>
        </p:spPr>
        <p:txBody>
          <a:bodyPr tIns="0" bIns="91440" anchor="t"/>
          <a:lstStyle/>
          <a:p>
            <a:pPr marL="234950" indent="-234950" algn="ctr"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07" charset="0"/>
            </a:endParaRP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Mu Sigma Problem DNA was leveraged to create template for analyzing impact of site performance on dollar revenue</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Exploratory Data Analysis was done to identify factors like Page Category , Browser/OS type ,Internal Site Search, etc which were resulting in the poor site performance </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Keeping a benchmark of 3s (top industry performer), the dollar loss was computed</a:t>
            </a:r>
          </a:p>
        </p:txBody>
      </p:sp>
      <p:sp>
        <p:nvSpPr>
          <p:cNvPr id="7" name="Rectangle 6"/>
          <p:cNvSpPr>
            <a:spLocks noChangeArrowheads="1"/>
          </p:cNvSpPr>
          <p:nvPr/>
        </p:nvSpPr>
        <p:spPr bwMode="auto">
          <a:xfrm>
            <a:off x="1595438" y="4142507"/>
            <a:ext cx="4076700" cy="329184"/>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07" charset="0"/>
              </a:rPr>
              <a:t>Analytical Approach</a:t>
            </a:r>
            <a:endParaRPr lang="en-US" sz="1200" b="1" dirty="0">
              <a:solidFill>
                <a:srgbClr val="FFFFFF"/>
              </a:solidFill>
              <a:latin typeface="Arial" charset="0"/>
              <a:cs typeface="Times New Roman" pitchFamily="-107" charset="0"/>
            </a:endParaRPr>
          </a:p>
        </p:txBody>
      </p:sp>
      <p:sp>
        <p:nvSpPr>
          <p:cNvPr id="10" name="Rectangle 9"/>
          <p:cNvSpPr>
            <a:spLocks noChangeArrowheads="1"/>
          </p:cNvSpPr>
          <p:nvPr/>
        </p:nvSpPr>
        <p:spPr bwMode="blackWhite">
          <a:xfrm>
            <a:off x="6409325" y="1757487"/>
            <a:ext cx="4078224" cy="2675968"/>
          </a:xfrm>
          <a:prstGeom prst="rect">
            <a:avLst/>
          </a:prstGeom>
          <a:solidFill>
            <a:schemeClr val="bg1"/>
          </a:solidFill>
          <a:ln w="12700">
            <a:solidFill>
              <a:schemeClr val="tx1"/>
            </a:solidFill>
            <a:miter lim="800000"/>
            <a:headEnd/>
            <a:tailEnd/>
          </a:ln>
          <a:effectLst/>
        </p:spPr>
        <p:txBody>
          <a:bodyPr tIns="91440" anchor="t"/>
          <a:lstStyle/>
          <a:p>
            <a:pPr marL="234950" indent="-234950" algn="ctr" eaLnBrk="0" fontAlgn="base" hangingPunct="0">
              <a:spcBef>
                <a:spcPct val="20000"/>
              </a:spcBef>
              <a:spcAft>
                <a:spcPct val="0"/>
              </a:spcAft>
              <a:buClr>
                <a:srgbClr val="002060"/>
              </a:buClr>
              <a:buFont typeface="Webdings" pitchFamily="18" charset="2"/>
              <a:buChar char="4"/>
              <a:defRPr/>
            </a:pPr>
            <a:endParaRPr lang="en-US" sz="1200" b="1" dirty="0">
              <a:solidFill>
                <a:srgbClr val="000000"/>
              </a:solidFill>
              <a:latin typeface="Arial" charset="0"/>
              <a:cs typeface="Times New Roman" pitchFamily="-107" charset="0"/>
            </a:endParaRPr>
          </a:p>
        </p:txBody>
      </p:sp>
      <p:grpSp>
        <p:nvGrpSpPr>
          <p:cNvPr id="2" name="Group 21"/>
          <p:cNvGrpSpPr/>
          <p:nvPr/>
        </p:nvGrpSpPr>
        <p:grpSpPr>
          <a:xfrm>
            <a:off x="6409325" y="4530439"/>
            <a:ext cx="4078224" cy="1981203"/>
            <a:chOff x="457200" y="1449524"/>
            <a:chExt cx="4076700" cy="2328239"/>
          </a:xfrm>
        </p:grpSpPr>
        <p:sp>
          <p:nvSpPr>
            <p:cNvPr id="12" name="Rectangle 11"/>
            <p:cNvSpPr>
              <a:spLocks noChangeArrowheads="1"/>
            </p:cNvSpPr>
            <p:nvPr/>
          </p:nvSpPr>
          <p:spPr bwMode="blackWhite">
            <a:xfrm>
              <a:off x="457200" y="1730375"/>
              <a:ext cx="4073814" cy="2047388"/>
            </a:xfrm>
            <a:prstGeom prst="rect">
              <a:avLst/>
            </a:prstGeom>
            <a:solidFill>
              <a:schemeClr val="bg1"/>
            </a:solidFill>
            <a:ln w="12700">
              <a:solidFill>
                <a:schemeClr val="tx1"/>
              </a:solidFill>
              <a:miter lim="800000"/>
              <a:headEnd/>
              <a:tailEnd/>
            </a:ln>
            <a:effectLst/>
          </p:spPr>
          <p:txBody>
            <a:bodyPr tIns="91440" anchor="t"/>
            <a:lstStyle/>
            <a:p>
              <a:pPr marL="234950" indent="-234950" algn="ctr"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07" charset="0"/>
              </a:endParaRP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Mu-Sigma identified an opportunity for the client to capture an additional 14% sales by improving site  performance to match that of the top player</a:t>
              </a:r>
            </a:p>
            <a:p>
              <a:pPr marL="234950" indent="-234950" algn="ctr"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07" charset="0"/>
              </a:endParaRPr>
            </a:p>
            <a:p>
              <a:pPr marL="234950" indent="-234950" algn="ctr"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07" charset="0"/>
              </a:endParaRPr>
            </a:p>
            <a:p>
              <a:pPr marL="692150" lvl="1" indent="-234950" algn="ctr" eaLnBrk="0" fontAlgn="base" hangingPunct="0">
                <a:spcBef>
                  <a:spcPct val="20000"/>
                </a:spcBef>
                <a:spcAft>
                  <a:spcPct val="0"/>
                </a:spcAft>
                <a:buClr>
                  <a:srgbClr val="002060"/>
                </a:buClr>
                <a:buFont typeface="Arial" pitchFamily="34" charset="0"/>
                <a:buChar char="–"/>
                <a:defRPr/>
              </a:pPr>
              <a:endParaRPr lang="en-US" sz="1100" dirty="0">
                <a:solidFill>
                  <a:srgbClr val="000000"/>
                </a:solidFill>
                <a:latin typeface="Arial" charset="0"/>
                <a:cs typeface="Times New Roman" pitchFamily="-107" charset="0"/>
              </a:endParaRPr>
            </a:p>
          </p:txBody>
        </p:sp>
        <p:sp>
          <p:nvSpPr>
            <p:cNvPr id="13" name="Rectangle 12"/>
            <p:cNvSpPr>
              <a:spLocks noChangeArrowheads="1"/>
            </p:cNvSpPr>
            <p:nvPr/>
          </p:nvSpPr>
          <p:spPr bwMode="auto">
            <a:xfrm>
              <a:off x="457200" y="1449524"/>
              <a:ext cx="4076700" cy="428591"/>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07" charset="0"/>
                </a:rPr>
                <a:t>Business Impact</a:t>
              </a:r>
              <a:endParaRPr lang="en-US" sz="1200" b="1" dirty="0">
                <a:solidFill>
                  <a:srgbClr val="FFFFFF"/>
                </a:solidFill>
                <a:latin typeface="Arial" charset="0"/>
                <a:cs typeface="Times New Roman" pitchFamily="-107" charset="0"/>
              </a:endParaRPr>
            </a:p>
          </p:txBody>
        </p:sp>
      </p:grpSp>
      <p:sp>
        <p:nvSpPr>
          <p:cNvPr id="15" name="TextBox 14"/>
          <p:cNvSpPr txBox="1"/>
          <p:nvPr/>
        </p:nvSpPr>
        <p:spPr>
          <a:xfrm>
            <a:off x="1146502" y="0"/>
            <a:ext cx="3470822" cy="261610"/>
          </a:xfrm>
          <a:prstGeom prst="rect">
            <a:avLst/>
          </a:prstGeom>
          <a:solidFill>
            <a:srgbClr val="E2E2C0"/>
          </a:solidFill>
        </p:spPr>
        <p:txBody>
          <a:bodyPr wrap="square">
            <a:spAutoFit/>
          </a:bodyPr>
          <a:lstStyle/>
          <a:p>
            <a:pPr eaLnBrk="0" fontAlgn="base" hangingPunct="0">
              <a:spcBef>
                <a:spcPct val="10000"/>
              </a:spcBef>
              <a:spcAft>
                <a:spcPct val="0"/>
              </a:spcAft>
              <a:buClr>
                <a:srgbClr val="0B1F65"/>
              </a:buClr>
            </a:pPr>
            <a:r>
              <a:rPr lang="en-US" sz="1100" b="1" i="1" dirty="0">
                <a:solidFill>
                  <a:srgbClr val="000000"/>
                </a:solidFill>
                <a:latin typeface="Arial" charset="0"/>
                <a:cs typeface="Times New Roman" pitchFamily="18" charset="0"/>
              </a:rPr>
              <a:t>Impact of Poor Site Performance on Dollar Value</a:t>
            </a:r>
          </a:p>
        </p:txBody>
      </p:sp>
      <p:sp>
        <p:nvSpPr>
          <p:cNvPr id="16" name="Rectangle 15"/>
          <p:cNvSpPr/>
          <p:nvPr/>
        </p:nvSpPr>
        <p:spPr>
          <a:xfrm>
            <a:off x="6412427" y="1579411"/>
            <a:ext cx="4053386" cy="683264"/>
          </a:xfrm>
          <a:prstGeom prst="rect">
            <a:avLst/>
          </a:prstGeom>
        </p:spPr>
        <p:txBody>
          <a:bodyPr wrap="square">
            <a:spAutoFit/>
          </a:bodyPr>
          <a:lstStyle/>
          <a:p>
            <a:pPr marL="234950" indent="-234950" algn="ctr"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07" charset="0"/>
            </a:endParaRP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Mu-Sigma found a clear decreasing trend in conversion rate with  an increase in Page load time</a:t>
            </a:r>
          </a:p>
        </p:txBody>
      </p:sp>
      <p:graphicFrame>
        <p:nvGraphicFramePr>
          <p:cNvPr id="19" name="Chart 18"/>
          <p:cNvGraphicFramePr/>
          <p:nvPr/>
        </p:nvGraphicFramePr>
        <p:xfrm>
          <a:off x="6617145" y="2189023"/>
          <a:ext cx="3723697" cy="1537855"/>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19"/>
          <p:cNvSpPr/>
          <p:nvPr/>
        </p:nvSpPr>
        <p:spPr>
          <a:xfrm>
            <a:off x="6412423" y="3519054"/>
            <a:ext cx="4053386" cy="867930"/>
          </a:xfrm>
          <a:prstGeom prst="rect">
            <a:avLst/>
          </a:prstGeom>
        </p:spPr>
        <p:txBody>
          <a:bodyPr wrap="square">
            <a:spAutoFit/>
          </a:bodyPr>
          <a:lstStyle/>
          <a:p>
            <a:pPr marL="234950" indent="-234950" algn="ctr"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07" charset="0"/>
            </a:endParaRP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07" charset="0"/>
              </a:rPr>
              <a:t>The engineering team at client was recommended to optimize the various pages based on page category, browser, OS, etc, to boost the site performance </a:t>
            </a:r>
          </a:p>
        </p:txBody>
      </p:sp>
      <p:sp>
        <p:nvSpPr>
          <p:cNvPr id="22" name="AutoShape 9"/>
          <p:cNvSpPr>
            <a:spLocks noChangeArrowheads="1"/>
          </p:cNvSpPr>
          <p:nvPr/>
        </p:nvSpPr>
        <p:spPr bwMode="blackWhite">
          <a:xfrm rot="5400000">
            <a:off x="4997450" y="3947254"/>
            <a:ext cx="2073276" cy="330200"/>
          </a:xfrm>
          <a:prstGeom prst="triangle">
            <a:avLst>
              <a:gd name="adj" fmla="val 50000"/>
            </a:avLst>
          </a:prstGeom>
          <a:solidFill>
            <a:srgbClr val="006666"/>
          </a:solidFill>
          <a:ln w="12700">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buFont typeface="Webdings" pitchFamily="18" charset="2"/>
              <a:buChar char="4"/>
              <a:defRPr/>
            </a:pPr>
            <a:endParaRPr lang="en-US" sz="1200" dirty="0">
              <a:solidFill>
                <a:srgbClr val="000000"/>
              </a:solidFill>
              <a:latin typeface="Arial" charset="0"/>
              <a:cs typeface="Times New Roman" pitchFamily="18" charset="0"/>
            </a:endParaRPr>
          </a:p>
        </p:txBody>
      </p:sp>
      <p:sp>
        <p:nvSpPr>
          <p:cNvPr id="24" name="Rectangle 23"/>
          <p:cNvSpPr>
            <a:spLocks noChangeArrowheads="1"/>
          </p:cNvSpPr>
          <p:nvPr/>
        </p:nvSpPr>
        <p:spPr bwMode="auto">
          <a:xfrm>
            <a:off x="1595438" y="1437412"/>
            <a:ext cx="4076700" cy="335826"/>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07" charset="0"/>
              </a:rPr>
              <a:t>Background</a:t>
            </a:r>
            <a:endParaRPr lang="en-US" sz="1200" b="1" dirty="0">
              <a:solidFill>
                <a:srgbClr val="FFFFFF"/>
              </a:solidFill>
              <a:latin typeface="Arial" charset="0"/>
              <a:cs typeface="Times New Roman" pitchFamily="-107" charset="0"/>
            </a:endParaRPr>
          </a:p>
        </p:txBody>
      </p:sp>
      <p:sp>
        <p:nvSpPr>
          <p:cNvPr id="26" name="Title 3"/>
          <p:cNvSpPr txBox="1">
            <a:spLocks/>
          </p:cNvSpPr>
          <p:nvPr/>
        </p:nvSpPr>
        <p:spPr>
          <a:xfrm>
            <a:off x="1601788" y="381000"/>
            <a:ext cx="8985250" cy="838200"/>
          </a:xfrm>
          <a:prstGeom prst="rect">
            <a:avLst/>
          </a:prstGeom>
        </p:spPr>
        <p:txBody>
          <a:bodyPr anchor="b"/>
          <a:lstStyle/>
          <a:p>
            <a:pPr eaLnBrk="0" fontAlgn="base" hangingPunct="0">
              <a:lnSpc>
                <a:spcPct val="90000"/>
              </a:lnSpc>
              <a:spcBef>
                <a:spcPct val="0"/>
              </a:spcBef>
              <a:spcAft>
                <a:spcPct val="0"/>
              </a:spcAft>
              <a:buClr>
                <a:srgbClr val="0B1F65"/>
              </a:buClr>
            </a:pPr>
            <a:r>
              <a:rPr lang="en-US" sz="2200" b="1" kern="0" dirty="0">
                <a:solidFill>
                  <a:srgbClr val="000000"/>
                </a:solidFill>
                <a:latin typeface="Arial" charset="0"/>
                <a:cs typeface="Times New Roman" pitchFamily="-107" charset="0"/>
              </a:rPr>
              <a:t>Mu-Sigma enabled a large retailer to capture an additional revenue of 14% by helping it to improve its Website Performance </a:t>
            </a:r>
            <a:endParaRPr lang="en-US" sz="2200" b="1" i="1" kern="0" dirty="0">
              <a:solidFill>
                <a:srgbClr val="FF0000"/>
              </a:solidFill>
              <a:latin typeface="Arial" charset="0"/>
              <a:cs typeface="Times New Roman" pitchFamily="-107" charset="0"/>
            </a:endParaRPr>
          </a:p>
        </p:txBody>
      </p:sp>
      <p:sp>
        <p:nvSpPr>
          <p:cNvPr id="27" name="Rectangle 26"/>
          <p:cNvSpPr>
            <a:spLocks noChangeArrowheads="1"/>
          </p:cNvSpPr>
          <p:nvPr/>
        </p:nvSpPr>
        <p:spPr bwMode="auto">
          <a:xfrm>
            <a:off x="6408738" y="1437411"/>
            <a:ext cx="4076700" cy="329184"/>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07" charset="0"/>
              </a:rPr>
              <a:t>Insights/Recommendations</a:t>
            </a:r>
            <a:endParaRPr lang="en-US" sz="1200" b="1" dirty="0">
              <a:solidFill>
                <a:srgbClr val="FFFFFF"/>
              </a:solidFill>
              <a:latin typeface="Arial" charset="0"/>
              <a:cs typeface="Times New Roman" pitchFamily="-107" charset="0"/>
            </a:endParaRPr>
          </a:p>
        </p:txBody>
      </p:sp>
      <p:sp>
        <p:nvSpPr>
          <p:cNvPr id="21" name="Rectangle 20">
            <a:hlinkClick r:id="" action="ppaction://noaction"/>
          </p:cNvPr>
          <p:cNvSpPr/>
          <p:nvPr/>
        </p:nvSpPr>
        <p:spPr bwMode="auto">
          <a:xfrm>
            <a:off x="9568816" y="6604000"/>
            <a:ext cx="822960" cy="254000"/>
          </a:xfrm>
          <a:prstGeom prst="rect">
            <a:avLst/>
          </a:prstGeom>
          <a:solidFill>
            <a:schemeClr val="bg1">
              <a:lumMod val="8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eaLnBrk="1" hangingPunct="1">
              <a:spcBef>
                <a:spcPct val="100000"/>
              </a:spcBef>
              <a:buClrTx/>
            </a:pPr>
            <a:r>
              <a:rPr lang="en-US" sz="1200" b="1" i="1" dirty="0">
                <a:solidFill>
                  <a:srgbClr val="000000"/>
                </a:solidFill>
                <a:latin typeface="Arial"/>
              </a:rPr>
              <a:t>Back</a:t>
            </a:r>
          </a:p>
        </p:txBody>
      </p:sp>
    </p:spTree>
    <p:extLst>
      <p:ext uri="{BB962C8B-B14F-4D97-AF65-F5344CB8AC3E}">
        <p14:creationId xmlns:p14="http://schemas.microsoft.com/office/powerpoint/2010/main" val="3615692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5"/>
          <p:cNvSpPr>
            <a:spLocks noChangeArrowheads="1"/>
          </p:cNvSpPr>
          <p:nvPr/>
        </p:nvSpPr>
        <p:spPr bwMode="auto">
          <a:xfrm>
            <a:off x="6300709" y="1624486"/>
            <a:ext cx="4373811" cy="4877921"/>
          </a:xfrm>
          <a:prstGeom prst="rect">
            <a:avLst/>
          </a:prstGeom>
          <a:solidFill>
            <a:srgbClr val="FFFFFF"/>
          </a:solidFill>
          <a:ln w="12700">
            <a:solidFill>
              <a:srgbClr val="000000"/>
            </a:solidFill>
            <a:miter lim="800000"/>
            <a:headEnd/>
            <a:tailEnd/>
          </a:ln>
          <a:effectLst/>
        </p:spPr>
        <p:txBody>
          <a:bodyPr lIns="45720" rIns="45720"/>
          <a:lstStyle/>
          <a:p>
            <a:pPr lvl="1" algn="ctr" eaLnBrk="0" hangingPunct="0">
              <a:spcBef>
                <a:spcPts val="600"/>
              </a:spcBef>
              <a:buClr>
                <a:srgbClr val="0B1F65"/>
              </a:buClr>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algn="ctr" eaLnBrk="0" hangingPunct="0">
              <a:spcBef>
                <a:spcPts val="600"/>
              </a:spcBef>
              <a:buClr>
                <a:srgbClr val="0B1F65"/>
              </a:buClr>
              <a:buFont typeface="Webdings" pitchFamily="18" charset="2"/>
              <a:buChar char="4"/>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algn="ctr" eaLnBrk="0" hangingPunct="0">
              <a:spcBef>
                <a:spcPts val="600"/>
              </a:spcBef>
              <a:buClr>
                <a:srgbClr val="0B1F65"/>
              </a:buClr>
              <a:buFont typeface="Webdings" pitchFamily="18" charset="2"/>
              <a:buChar char="4"/>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p:txBody>
      </p:sp>
      <p:sp>
        <p:nvSpPr>
          <p:cNvPr id="2016257" name="Rectangle 2"/>
          <p:cNvSpPr>
            <a:spLocks noGrp="1" noChangeArrowheads="1"/>
          </p:cNvSpPr>
          <p:nvPr>
            <p:ph type="title"/>
          </p:nvPr>
        </p:nvSpPr>
        <p:spPr/>
        <p:txBody>
          <a:bodyPr/>
          <a:lstStyle/>
          <a:p>
            <a:r>
              <a:rPr lang="en-US" dirty="0"/>
              <a:t>Sales Impact Analysis tool helps make decision and measure 5000+ events on a yearly basis across various functions</a:t>
            </a:r>
          </a:p>
        </p:txBody>
      </p:sp>
      <p:sp>
        <p:nvSpPr>
          <p:cNvPr id="2016261" name="Rectangle 61"/>
          <p:cNvSpPr>
            <a:spLocks noChangeArrowheads="1"/>
          </p:cNvSpPr>
          <p:nvPr/>
        </p:nvSpPr>
        <p:spPr bwMode="auto">
          <a:xfrm>
            <a:off x="1489082" y="1624486"/>
            <a:ext cx="4227509" cy="2157804"/>
          </a:xfrm>
          <a:prstGeom prst="rect">
            <a:avLst/>
          </a:prstGeom>
          <a:solidFill>
            <a:schemeClr val="bg1"/>
          </a:solidFill>
          <a:ln w="12700">
            <a:solidFill>
              <a:srgbClr val="000000"/>
            </a:solidFill>
            <a:miter lim="800000"/>
            <a:headEnd/>
            <a:tailEnd/>
          </a:ln>
          <a:effectLst/>
        </p:spPr>
        <p:txBody>
          <a:bodyPr lIns="45720" rIns="45720"/>
          <a:lstStyle/>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THD experienced a fall in sales and hence aimed to achieve revenue growth per sq./ft. ft. by conducting various marketing, merchandizing and store ops. events across stores</a:t>
            </a:r>
          </a:p>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A test &amp; learn philosophy was recommended by conducting various tests and evaluate impact on sales</a:t>
            </a:r>
          </a:p>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Mu Sigma built an automated  merchant / marketing group facing Flex based tool  to design &amp; evaluate the impact of different tests &amp; have one version of truth across the organization </a:t>
            </a:r>
          </a:p>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With technological advancements in industry, Mu Sigma proposed, guided and collaborated with THD to move and rebuild  the framework from SAS-Teradata to R-Hive-Hadoop environment</a:t>
            </a:r>
          </a:p>
        </p:txBody>
      </p:sp>
      <p:sp>
        <p:nvSpPr>
          <p:cNvPr id="2016264" name="Rectangle 44"/>
          <p:cNvSpPr>
            <a:spLocks noChangeArrowheads="1"/>
          </p:cNvSpPr>
          <p:nvPr/>
        </p:nvSpPr>
        <p:spPr bwMode="auto">
          <a:xfrm>
            <a:off x="1465267" y="3908428"/>
            <a:ext cx="4251324" cy="365125"/>
          </a:xfrm>
          <a:prstGeom prst="rect">
            <a:avLst/>
          </a:prstGeom>
          <a:solidFill>
            <a:srgbClr val="800000"/>
          </a:solidFill>
          <a:ln w="9525">
            <a:solidFill>
              <a:schemeClr val="tx1"/>
            </a:solidFill>
            <a:miter lim="800000"/>
            <a:headEnd/>
            <a:tailEnd/>
          </a:ln>
          <a:effectLst/>
        </p:spPr>
        <p:txBody>
          <a:bodyPr wrap="none" anchor="ctr"/>
          <a:lstStyle/>
          <a:p>
            <a:pPr marL="234950" indent="-234950" algn="ctr" eaLnBrk="0" fontAlgn="base" hangingPunct="0">
              <a:spcBef>
                <a:spcPct val="10000"/>
              </a:spcBef>
              <a:spcAft>
                <a:spcPct val="0"/>
              </a:spcAft>
              <a:buClr>
                <a:srgbClr val="0B1F65"/>
              </a:buClr>
              <a:defRPr/>
            </a:pPr>
            <a:r>
              <a:rPr lang="en-US" sz="1600" b="1" dirty="0">
                <a:solidFill>
                  <a:srgbClr val="FFFFFF"/>
                </a:solidFill>
                <a:latin typeface="Arial" charset="0"/>
                <a:cs typeface="Times New Roman" pitchFamily="18" charset="0"/>
              </a:rPr>
              <a:t>Business Impact</a:t>
            </a:r>
          </a:p>
        </p:txBody>
      </p:sp>
      <p:sp>
        <p:nvSpPr>
          <p:cNvPr id="13" name="Text Box 69"/>
          <p:cNvSpPr txBox="1">
            <a:spLocks noChangeArrowheads="1"/>
          </p:cNvSpPr>
          <p:nvPr/>
        </p:nvSpPr>
        <p:spPr bwMode="auto">
          <a:xfrm>
            <a:off x="1144587" y="-27709"/>
            <a:ext cx="3034146" cy="261610"/>
          </a:xfrm>
          <a:prstGeom prst="rect">
            <a:avLst/>
          </a:prstGeom>
          <a:solidFill>
            <a:srgbClr val="D8CBCB"/>
          </a:solidFill>
        </p:spPr>
        <p:txBody>
          <a:bodyPr wrap="square">
            <a:spAutoFit/>
          </a:bodyPr>
          <a:lstStyle/>
          <a:p>
            <a:pPr algn="ct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Lift - Institutionalize a test &amp; learn framework</a:t>
            </a:r>
          </a:p>
        </p:txBody>
      </p:sp>
      <p:sp>
        <p:nvSpPr>
          <p:cNvPr id="2016260" name="Rectangle 33"/>
          <p:cNvSpPr>
            <a:spLocks noChangeArrowheads="1"/>
          </p:cNvSpPr>
          <p:nvPr/>
        </p:nvSpPr>
        <p:spPr bwMode="auto">
          <a:xfrm>
            <a:off x="1489077" y="1248590"/>
            <a:ext cx="4227515" cy="365125"/>
          </a:xfrm>
          <a:prstGeom prst="rect">
            <a:avLst/>
          </a:prstGeom>
          <a:solidFill>
            <a:srgbClr val="800000"/>
          </a:solidFill>
          <a:ln w="9525">
            <a:solidFill>
              <a:schemeClr val="tx1"/>
            </a:solidFill>
            <a:miter lim="800000"/>
            <a:headEnd/>
            <a:tailEnd/>
          </a:ln>
          <a:effectLst/>
        </p:spPr>
        <p:txBody>
          <a:bodyPr wrap="none" anchor="ctr"/>
          <a:lstStyle/>
          <a:p>
            <a:pPr algn="ctr" eaLnBrk="0" fontAlgn="base" hangingPunct="0">
              <a:spcBef>
                <a:spcPct val="0"/>
              </a:spcBef>
              <a:spcAft>
                <a:spcPct val="0"/>
              </a:spcAft>
              <a:defRPr/>
            </a:pPr>
            <a:r>
              <a:rPr lang="en-US" sz="1600" b="1" dirty="0">
                <a:solidFill>
                  <a:prstClr val="white"/>
                </a:solidFill>
                <a:latin typeface="Arial" charset="0"/>
                <a:cs typeface="Times New Roman" pitchFamily="18" charset="0"/>
              </a:rPr>
              <a:t>Business Objective</a:t>
            </a:r>
          </a:p>
        </p:txBody>
      </p:sp>
      <p:sp>
        <p:nvSpPr>
          <p:cNvPr id="22" name="Rectangle 44"/>
          <p:cNvSpPr>
            <a:spLocks noChangeArrowheads="1"/>
          </p:cNvSpPr>
          <p:nvPr/>
        </p:nvSpPr>
        <p:spPr bwMode="auto">
          <a:xfrm>
            <a:off x="6300708" y="1248589"/>
            <a:ext cx="4373812" cy="365760"/>
          </a:xfrm>
          <a:prstGeom prst="rect">
            <a:avLst/>
          </a:prstGeom>
          <a:solidFill>
            <a:srgbClr val="800000"/>
          </a:solidFill>
          <a:ln w="9525">
            <a:solidFill>
              <a:srgbClr val="000000"/>
            </a:solidFill>
            <a:miter lim="800000"/>
            <a:headEnd/>
            <a:tailEnd/>
          </a:ln>
          <a:effectLst/>
        </p:spPr>
        <p:txBody>
          <a:bodyPr wrap="none" anchor="ctr"/>
          <a:lstStyle/>
          <a:p>
            <a:pPr marL="234950" indent="-234950" algn="ctr" eaLnBrk="0" fontAlgn="base" hangingPunct="0">
              <a:spcBef>
                <a:spcPct val="10000"/>
              </a:spcBef>
              <a:spcAft>
                <a:spcPct val="0"/>
              </a:spcAft>
              <a:buClr>
                <a:srgbClr val="0B1F65"/>
              </a:buClr>
              <a:defRPr/>
            </a:pPr>
            <a:r>
              <a:rPr lang="en-US" sz="1600" b="1" dirty="0">
                <a:solidFill>
                  <a:srgbClr val="FFFFFF"/>
                </a:solidFill>
                <a:latin typeface="Arial" charset="0"/>
                <a:cs typeface="Times New Roman" pitchFamily="18" charset="0"/>
              </a:rPr>
              <a:t>Analytical Approach</a:t>
            </a:r>
          </a:p>
        </p:txBody>
      </p:sp>
      <p:sp>
        <p:nvSpPr>
          <p:cNvPr id="44" name="Rectangle 45"/>
          <p:cNvSpPr>
            <a:spLocks noChangeArrowheads="1"/>
          </p:cNvSpPr>
          <p:nvPr/>
        </p:nvSpPr>
        <p:spPr bwMode="auto">
          <a:xfrm>
            <a:off x="1458736" y="4273553"/>
            <a:ext cx="4257855" cy="2228855"/>
          </a:xfrm>
          <a:prstGeom prst="rect">
            <a:avLst/>
          </a:prstGeom>
          <a:solidFill>
            <a:srgbClr val="FFFFFF"/>
          </a:solidFill>
          <a:ln w="12700">
            <a:solidFill>
              <a:srgbClr val="000000"/>
            </a:solidFill>
            <a:miter lim="800000"/>
            <a:headEnd/>
            <a:tailEnd/>
          </a:ln>
          <a:effectLst/>
        </p:spPr>
        <p:txBody>
          <a:bodyPr lIns="45720" rIns="45720"/>
          <a:lstStyle/>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 Impact of any event is successfully measured for about 5000+ events</a:t>
            </a:r>
          </a:p>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The merchants/ marketing group used these numbers to gauge  effectiveness of events and choose the right combination of events and regions</a:t>
            </a:r>
          </a:p>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Standard methodology used across the organization. This erases any doubts on the numbers given by any merchant</a:t>
            </a:r>
          </a:p>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Post migration to R-Hive-Hadoop architecture from SAS-Teradata, Test and learn algorithm  run time has reduced from 4 hours to ~1 to 10  minute for each event</a:t>
            </a:r>
          </a:p>
          <a:p>
            <a:pPr eaLnBrk="0" fontAlgn="base" hangingPunct="0">
              <a:spcBef>
                <a:spcPct val="10000"/>
              </a:spcBef>
              <a:spcAft>
                <a:spcPct val="0"/>
              </a:spcAft>
              <a:buClr>
                <a:srgbClr val="0B1F65"/>
              </a:buClr>
              <a:buSzPts val="1100"/>
              <a:buFont typeface="Webdings" panose="05030102010509060703" pitchFamily="18" charset="2"/>
              <a:buChar char="4"/>
            </a:pPr>
            <a:r>
              <a:rPr lang="en-US" sz="1100" dirty="0">
                <a:solidFill>
                  <a:srgbClr val="000000"/>
                </a:solidFill>
                <a:latin typeface="Arial" panose="020B0604020202020204" pitchFamily="34" charset="0"/>
                <a:cs typeface="Times New Roman" pitchFamily="18" charset="0"/>
              </a:rPr>
              <a:t>Apart from merchandising and marketing events, LIFT tool has successfully measured the impact of major calamities across US</a:t>
            </a:r>
          </a:p>
          <a:p>
            <a:pPr lvl="1" algn="ctr" eaLnBrk="0" fontAlgn="base" hangingPunct="0">
              <a:spcBef>
                <a:spcPts val="500"/>
              </a:spcBef>
              <a:spcAft>
                <a:spcPct val="0"/>
              </a:spcAft>
              <a:buClr>
                <a:srgbClr val="002060"/>
              </a:buClr>
            </a:pPr>
            <a:endParaRPr lang="en-US" sz="1100" dirty="0">
              <a:solidFill>
                <a:srgbClr val="000000"/>
              </a:solidFill>
              <a:latin typeface="Arial" charset="0"/>
              <a:cs typeface="Times New Roman" pitchFamily="18" charset="0"/>
            </a:endParaRPr>
          </a:p>
          <a:p>
            <a:pPr marL="266700" indent="-266700" algn="ctr" eaLnBrk="0" fontAlgn="base" hangingPunct="0">
              <a:spcBef>
                <a:spcPts val="500"/>
              </a:spcBef>
              <a:spcAft>
                <a:spcPct val="0"/>
              </a:spcAft>
              <a:buClr>
                <a:srgbClr val="002060"/>
              </a:buClr>
              <a:buFont typeface="Webdings" pitchFamily="18" charset="2"/>
              <a:buChar char="4"/>
            </a:pPr>
            <a:endParaRPr lang="en-US" sz="1100" dirty="0">
              <a:solidFill>
                <a:srgbClr val="000000"/>
              </a:solidFill>
              <a:latin typeface="Arial" charset="0"/>
              <a:cs typeface="Times New Roman" pitchFamily="18" charset="0"/>
            </a:endParaRPr>
          </a:p>
          <a:p>
            <a:pPr marL="266700" indent="-266700" algn="ctr" eaLnBrk="0" fontAlgn="base" hangingPunct="0">
              <a:spcBef>
                <a:spcPts val="500"/>
              </a:spcBef>
              <a:spcAft>
                <a:spcPct val="0"/>
              </a:spcAft>
              <a:buClr>
                <a:srgbClr val="002060"/>
              </a:buClr>
              <a:buFont typeface="Webdings" pitchFamily="18" charset="2"/>
              <a:buChar char="4"/>
            </a:pPr>
            <a:endParaRPr lang="en-US" sz="1100" dirty="0">
              <a:solidFill>
                <a:srgbClr val="000000"/>
              </a:solidFill>
              <a:latin typeface="Arial"/>
              <a:cs typeface="Times New Roman" pitchFamily="18" charset="0"/>
            </a:endParaRPr>
          </a:p>
        </p:txBody>
      </p:sp>
      <p:graphicFrame>
        <p:nvGraphicFramePr>
          <p:cNvPr id="2" name="Diagram 1"/>
          <p:cNvGraphicFramePr/>
          <p:nvPr/>
        </p:nvGraphicFramePr>
        <p:xfrm>
          <a:off x="6396924" y="1878361"/>
          <a:ext cx="4181383" cy="406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utoShape 9"/>
          <p:cNvSpPr>
            <a:spLocks noChangeArrowheads="1"/>
          </p:cNvSpPr>
          <p:nvPr/>
        </p:nvSpPr>
        <p:spPr bwMode="blackWhite">
          <a:xfrm rot="5400000">
            <a:off x="4997450" y="3644307"/>
            <a:ext cx="2073276" cy="330200"/>
          </a:xfrm>
          <a:prstGeom prst="triangle">
            <a:avLst>
              <a:gd name="adj" fmla="val 50000"/>
            </a:avLst>
          </a:prstGeom>
          <a:solidFill>
            <a:srgbClr val="006666"/>
          </a:solidFill>
          <a:ln w="12700">
            <a:solidFill>
              <a:srgbClr val="000000"/>
            </a:solidFill>
            <a:miter lim="800000"/>
            <a:headEnd/>
            <a:tailEnd/>
          </a:ln>
          <a:effectLst/>
        </p:spPr>
        <p:txBody>
          <a:bodyPr wrap="none" anchor="ctr"/>
          <a:lstStyle/>
          <a:p>
            <a:pPr eaLnBrk="0" fontAlgn="base" hangingPunct="0">
              <a:spcBef>
                <a:spcPct val="10000"/>
              </a:spcBef>
              <a:spcAft>
                <a:spcPct val="0"/>
              </a:spcAft>
              <a:buClr>
                <a:srgbClr val="0B1F65"/>
              </a:buClr>
              <a:buFont typeface="Webdings" pitchFamily="18" charset="2"/>
              <a:buChar char="4"/>
              <a:defRPr/>
            </a:pPr>
            <a:endParaRPr lang="en-US" sz="12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10461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021943" y="1301088"/>
            <a:ext cx="4291224" cy="304800"/>
          </a:xfrm>
          <a:prstGeom prst="rect">
            <a:avLst/>
          </a:prstGeom>
          <a:solidFill>
            <a:schemeClr val="accent1"/>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8" charset="0"/>
              </a:rPr>
              <a:t>Results</a:t>
            </a:r>
          </a:p>
        </p:txBody>
      </p:sp>
      <p:sp>
        <p:nvSpPr>
          <p:cNvPr id="5" name="Rectangle 8"/>
          <p:cNvSpPr>
            <a:spLocks noChangeArrowheads="1"/>
          </p:cNvSpPr>
          <p:nvPr/>
        </p:nvSpPr>
        <p:spPr bwMode="auto">
          <a:xfrm>
            <a:off x="6021943" y="1605888"/>
            <a:ext cx="4292944" cy="292388"/>
          </a:xfrm>
          <a:prstGeom prst="rect">
            <a:avLst/>
          </a:prstGeom>
          <a:noFill/>
        </p:spPr>
        <p:txBody>
          <a:bodyPr wrap="square" rtlCol="0">
            <a:spAutoFit/>
          </a:bodyPr>
          <a:lstStyle/>
          <a:p>
            <a:pPr algn="ctr" eaLnBrk="0" fontAlgn="base" hangingPunct="0">
              <a:spcBef>
                <a:spcPct val="10000"/>
              </a:spcBef>
              <a:spcAft>
                <a:spcPct val="0"/>
              </a:spcAft>
              <a:buClr>
                <a:srgbClr val="0B1F65"/>
              </a:buClr>
              <a:buFont typeface="Arial" pitchFamily="34" charset="0"/>
              <a:buChar char="•"/>
              <a:defRPr/>
            </a:pPr>
            <a:endParaRPr lang="en-US" altLang="ja-JP" sz="1300" b="1" dirty="0">
              <a:solidFill>
                <a:srgbClr val="000000"/>
              </a:solidFill>
              <a:latin typeface="Arial"/>
              <a:cs typeface="Times New Roman" pitchFamily="18" charset="0"/>
            </a:endParaRPr>
          </a:p>
        </p:txBody>
      </p:sp>
      <p:cxnSp>
        <p:nvCxnSpPr>
          <p:cNvPr id="6" name="Shape 67"/>
          <p:cNvCxnSpPr/>
          <p:nvPr/>
        </p:nvCxnSpPr>
        <p:spPr bwMode="auto">
          <a:xfrm rot="10800000" flipV="1">
            <a:off x="8697082" y="3206088"/>
            <a:ext cx="990283" cy="457200"/>
          </a:xfrm>
          <a:prstGeom prst="bentConnector3">
            <a:avLst>
              <a:gd name="adj1" fmla="val 50000"/>
            </a:avLst>
          </a:prstGeom>
          <a:solidFill>
            <a:schemeClr val="accent2"/>
          </a:solidFill>
          <a:ln w="12700" cap="flat" cmpd="sng" algn="ctr">
            <a:solidFill>
              <a:schemeClr val="tx1"/>
            </a:solidFill>
            <a:prstDash val="solid"/>
            <a:round/>
            <a:headEnd type="none" w="med" len="med"/>
            <a:tailEnd type="arrow"/>
          </a:ln>
          <a:effectLst/>
        </p:spPr>
      </p:cxnSp>
      <p:sp>
        <p:nvSpPr>
          <p:cNvPr id="7" name="Rectangle 2"/>
          <p:cNvSpPr>
            <a:spLocks noChangeArrowheads="1"/>
          </p:cNvSpPr>
          <p:nvPr/>
        </p:nvSpPr>
        <p:spPr bwMode="auto">
          <a:xfrm>
            <a:off x="1517533" y="1301088"/>
            <a:ext cx="4291224" cy="304800"/>
          </a:xfrm>
          <a:prstGeom prst="rect">
            <a:avLst/>
          </a:prstGeom>
          <a:solidFill>
            <a:schemeClr val="accent1"/>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8" charset="0"/>
              </a:rPr>
              <a:t>Business Case</a:t>
            </a:r>
          </a:p>
        </p:txBody>
      </p:sp>
      <p:sp>
        <p:nvSpPr>
          <p:cNvPr id="8" name="Rectangle 3"/>
          <p:cNvSpPr>
            <a:spLocks noChangeArrowheads="1"/>
          </p:cNvSpPr>
          <p:nvPr/>
        </p:nvSpPr>
        <p:spPr bwMode="auto">
          <a:xfrm>
            <a:off x="1517533" y="1605888"/>
            <a:ext cx="4292944" cy="1447800"/>
          </a:xfrm>
          <a:prstGeom prst="rect">
            <a:avLst/>
          </a:prstGeom>
          <a:solidFill>
            <a:schemeClr val="bg1"/>
          </a:solidFill>
          <a:ln w="9525">
            <a:solidFill>
              <a:schemeClr val="tx1"/>
            </a:solidFill>
            <a:miter lim="800000"/>
            <a:headEnd/>
            <a:tailEnd/>
          </a:ln>
          <a:effectLst>
            <a:outerShdw dist="35921" sx="1000" sy="1000" algn="ctr" rotWithShape="0">
              <a:srgbClr val="000000"/>
            </a:outerShdw>
          </a:effectLst>
        </p:spPr>
        <p:txBody>
          <a:bodyPr/>
          <a:lstStyle/>
          <a:p>
            <a:pPr marL="266700" indent="-266700" eaLnBrk="0" fontAlgn="base" hangingPunct="0">
              <a:lnSpc>
                <a:spcPct val="114000"/>
              </a:lnSpc>
              <a:spcBef>
                <a:spcPts val="600"/>
              </a:spcBef>
              <a:spcAft>
                <a:spcPct val="0"/>
              </a:spcAft>
              <a:buClr>
                <a:srgbClr val="0B1F65"/>
              </a:buClr>
              <a:buFont typeface="Webdings" pitchFamily="18" charset="2"/>
              <a:buChar char="4"/>
            </a:pPr>
            <a:r>
              <a:rPr lang="en-US" altLang="ja-JP" sz="1200" dirty="0">
                <a:solidFill>
                  <a:srgbClr val="000000"/>
                </a:solidFill>
                <a:latin typeface="Arial"/>
                <a:ea typeface="ＭＳ Ｐゴシック" pitchFamily="34" charset="-128"/>
                <a:cs typeface="Times New Roman" pitchFamily="18" charset="0"/>
              </a:rPr>
              <a:t>The client wanted to create a system for optimally allocating the inventory among  advertisers and ad networks on a daily basis</a:t>
            </a:r>
          </a:p>
          <a:p>
            <a:pPr marL="266700" indent="-266700" eaLnBrk="0" fontAlgn="base" hangingPunct="0">
              <a:lnSpc>
                <a:spcPct val="114000"/>
              </a:lnSpc>
              <a:spcBef>
                <a:spcPts val="600"/>
              </a:spcBef>
              <a:spcAft>
                <a:spcPct val="0"/>
              </a:spcAft>
              <a:buClr>
                <a:srgbClr val="0B1F65"/>
              </a:buClr>
              <a:buFont typeface="Webdings" pitchFamily="18" charset="2"/>
              <a:buChar char="4"/>
            </a:pPr>
            <a:r>
              <a:rPr lang="en-US" altLang="ja-JP" sz="1200" dirty="0">
                <a:solidFill>
                  <a:srgbClr val="000000"/>
                </a:solidFill>
                <a:latin typeface="Arial"/>
                <a:ea typeface="ＭＳ Ｐゴシック" pitchFamily="34" charset="-128"/>
                <a:cs typeface="Times New Roman" pitchFamily="18" charset="0"/>
              </a:rPr>
              <a:t>Inventory volumes and network performance is highly volatile and needs to be forecasted with considerable accuracy</a:t>
            </a:r>
          </a:p>
        </p:txBody>
      </p:sp>
      <p:sp>
        <p:nvSpPr>
          <p:cNvPr id="9" name="Rectangle 4"/>
          <p:cNvSpPr>
            <a:spLocks noChangeArrowheads="1"/>
          </p:cNvSpPr>
          <p:nvPr/>
        </p:nvSpPr>
        <p:spPr bwMode="auto">
          <a:xfrm>
            <a:off x="1517533" y="3200400"/>
            <a:ext cx="4292944" cy="304800"/>
          </a:xfrm>
          <a:prstGeom prst="rect">
            <a:avLst/>
          </a:prstGeom>
          <a:solidFill>
            <a:schemeClr val="accent1"/>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400" b="1" dirty="0">
                <a:solidFill>
                  <a:srgbClr val="FFFFFF"/>
                </a:solidFill>
                <a:latin typeface="Arial" charset="0"/>
                <a:cs typeface="Times New Roman" pitchFamily="18" charset="0"/>
              </a:rPr>
              <a:t>Analytical Approach</a:t>
            </a:r>
          </a:p>
        </p:txBody>
      </p:sp>
      <p:sp>
        <p:nvSpPr>
          <p:cNvPr id="10" name="Rectangle 5"/>
          <p:cNvSpPr>
            <a:spLocks noChangeArrowheads="1"/>
          </p:cNvSpPr>
          <p:nvPr/>
        </p:nvSpPr>
        <p:spPr bwMode="auto">
          <a:xfrm>
            <a:off x="1517533" y="3520436"/>
            <a:ext cx="4292944" cy="2798478"/>
          </a:xfrm>
          <a:prstGeom prst="rect">
            <a:avLst/>
          </a:prstGeom>
          <a:solidFill>
            <a:schemeClr val="bg1"/>
          </a:solidFill>
          <a:ln w="9525">
            <a:solidFill>
              <a:schemeClr val="tx1"/>
            </a:solidFill>
            <a:miter lim="800000"/>
            <a:headEnd/>
            <a:tailEnd/>
          </a:ln>
          <a:effectLst>
            <a:outerShdw dist="35921" sx="1000" sy="1000" algn="ctr" rotWithShape="0">
              <a:srgbClr val="000000"/>
            </a:outerShdw>
          </a:effectLst>
        </p:spPr>
        <p:txBody>
          <a:bodyPr/>
          <a:lstStyle/>
          <a:p>
            <a:pPr marL="266700" indent="-266700" eaLnBrk="0" fontAlgn="base" hangingPunct="0">
              <a:lnSpc>
                <a:spcPct val="114000"/>
              </a:lnSpc>
              <a:spcBef>
                <a:spcPts val="600"/>
              </a:spcBef>
              <a:spcAft>
                <a:spcPct val="0"/>
              </a:spcAft>
              <a:buClr>
                <a:srgbClr val="0B1F65"/>
              </a:buClr>
              <a:buFont typeface="Webdings" pitchFamily="18" charset="2"/>
              <a:buChar char="4"/>
            </a:pPr>
            <a:r>
              <a:rPr lang="en-US" altLang="ja-JP" sz="1200" dirty="0">
                <a:solidFill>
                  <a:srgbClr val="000000"/>
                </a:solidFill>
                <a:latin typeface="Arial"/>
                <a:ea typeface="ＭＳ Ｐゴシック" pitchFamily="34" charset="-128"/>
                <a:cs typeface="Times New Roman" pitchFamily="18" charset="0"/>
              </a:rPr>
              <a:t>Multiple forecasting techniques were used to forecast the available inventory for the day. </a:t>
            </a:r>
          </a:p>
          <a:p>
            <a:pPr marL="266700" indent="-266700" eaLnBrk="0" fontAlgn="base" hangingPunct="0">
              <a:lnSpc>
                <a:spcPct val="114000"/>
              </a:lnSpc>
              <a:spcBef>
                <a:spcPts val="600"/>
              </a:spcBef>
              <a:spcAft>
                <a:spcPct val="0"/>
              </a:spcAft>
              <a:buClr>
                <a:srgbClr val="0B1F65"/>
              </a:buClr>
              <a:buFont typeface="Webdings" pitchFamily="18" charset="2"/>
              <a:buChar char="4"/>
            </a:pPr>
            <a:r>
              <a:rPr lang="en-US" altLang="ja-JP" sz="1200" dirty="0">
                <a:solidFill>
                  <a:srgbClr val="000000"/>
                </a:solidFill>
                <a:latin typeface="Arial"/>
                <a:ea typeface="ＭＳ Ｐゴシック" pitchFamily="34" charset="-128"/>
                <a:cs typeface="Times New Roman" pitchFamily="18" charset="0"/>
              </a:rPr>
              <a:t>Adaptive Curve fitting techniques were used to model recent performance of each inventory category. This model was used for predicting monetization as a function of the impression volumes and characteristics. </a:t>
            </a:r>
          </a:p>
          <a:p>
            <a:pPr marL="266700" indent="-266700" eaLnBrk="0" fontAlgn="base" hangingPunct="0">
              <a:lnSpc>
                <a:spcPct val="114000"/>
              </a:lnSpc>
              <a:spcBef>
                <a:spcPts val="600"/>
              </a:spcBef>
              <a:spcAft>
                <a:spcPct val="0"/>
              </a:spcAft>
              <a:buClr>
                <a:srgbClr val="0B1F65"/>
              </a:buClr>
              <a:buFont typeface="Webdings" pitchFamily="18" charset="2"/>
              <a:buChar char="4"/>
            </a:pPr>
            <a:r>
              <a:rPr lang="en-US" altLang="ja-JP" sz="1200" dirty="0">
                <a:solidFill>
                  <a:srgbClr val="000000"/>
                </a:solidFill>
                <a:latin typeface="Arial"/>
                <a:ea typeface="ＭＳ Ｐゴシック" pitchFamily="34" charset="-128"/>
                <a:cs typeface="Times New Roman" pitchFamily="18" charset="0"/>
              </a:rPr>
              <a:t>Dynamic programming optimization  techniques were employed to arrive at the optimum allocation of the available inventory across the advertiser pool.</a:t>
            </a:r>
          </a:p>
          <a:p>
            <a:pPr marL="266700" indent="-266700" eaLnBrk="0" fontAlgn="base" hangingPunct="0">
              <a:lnSpc>
                <a:spcPct val="114000"/>
              </a:lnSpc>
              <a:spcBef>
                <a:spcPts val="600"/>
              </a:spcBef>
              <a:spcAft>
                <a:spcPct val="0"/>
              </a:spcAft>
              <a:buClr>
                <a:srgbClr val="0B1F65"/>
              </a:buClr>
              <a:buFont typeface="Webdings" pitchFamily="18" charset="2"/>
              <a:buChar char="4"/>
            </a:pPr>
            <a:r>
              <a:rPr lang="en-US" altLang="ja-JP" sz="1200" dirty="0">
                <a:solidFill>
                  <a:srgbClr val="000000"/>
                </a:solidFill>
                <a:latin typeface="Arial"/>
                <a:ea typeface="ＭＳ Ｐゴシック" pitchFamily="34" charset="-128"/>
                <a:cs typeface="Times New Roman" pitchFamily="18" charset="0"/>
              </a:rPr>
              <a:t>An automated Revenue Management System (RMS) was developed to handle the above tasks on a daily basis</a:t>
            </a:r>
            <a:r>
              <a:rPr lang="en-US" altLang="ja-JP" sz="1300" dirty="0">
                <a:solidFill>
                  <a:srgbClr val="000000"/>
                </a:solidFill>
                <a:latin typeface="Arial"/>
                <a:ea typeface="ＭＳ Ｐゴシック" pitchFamily="34" charset="-128"/>
                <a:cs typeface="Times New Roman" pitchFamily="18" charset="0"/>
              </a:rPr>
              <a:t>.</a:t>
            </a:r>
          </a:p>
        </p:txBody>
      </p:sp>
      <p:sp>
        <p:nvSpPr>
          <p:cNvPr id="11" name="Text Box 287"/>
          <p:cNvSpPr txBox="1">
            <a:spLocks noChangeArrowheads="1"/>
          </p:cNvSpPr>
          <p:nvPr/>
        </p:nvSpPr>
        <p:spPr bwMode="auto">
          <a:xfrm>
            <a:off x="6520522" y="4349089"/>
            <a:ext cx="331814" cy="184666"/>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buClr>
                <a:srgbClr val="0B1F65"/>
              </a:buClr>
            </a:pPr>
            <a:r>
              <a:rPr lang="en-US" sz="600" dirty="0">
                <a:solidFill>
                  <a:prstClr val="white"/>
                </a:solidFill>
                <a:latin typeface="Arial"/>
                <a:cs typeface="Times New Roman" pitchFamily="18" charset="0"/>
              </a:rPr>
              <a:t>DL1</a:t>
            </a:r>
          </a:p>
        </p:txBody>
      </p:sp>
      <p:sp>
        <p:nvSpPr>
          <p:cNvPr id="12" name="Text Box 288"/>
          <p:cNvSpPr txBox="1">
            <a:spLocks noChangeArrowheads="1"/>
          </p:cNvSpPr>
          <p:nvPr/>
        </p:nvSpPr>
        <p:spPr bwMode="auto">
          <a:xfrm>
            <a:off x="7050048" y="4196688"/>
            <a:ext cx="531246" cy="1841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buClr>
                <a:srgbClr val="0B1F65"/>
              </a:buClr>
            </a:pPr>
            <a:r>
              <a:rPr lang="en-US" sz="600" dirty="0">
                <a:solidFill>
                  <a:prstClr val="white"/>
                </a:solidFill>
                <a:latin typeface="Arial"/>
                <a:cs typeface="Times New Roman" pitchFamily="18" charset="0"/>
              </a:rPr>
              <a:t>DL2</a:t>
            </a:r>
          </a:p>
        </p:txBody>
      </p:sp>
      <p:sp>
        <p:nvSpPr>
          <p:cNvPr id="13" name="Text Box 289"/>
          <p:cNvSpPr txBox="1">
            <a:spLocks noChangeArrowheads="1"/>
          </p:cNvSpPr>
          <p:nvPr/>
        </p:nvSpPr>
        <p:spPr bwMode="auto">
          <a:xfrm>
            <a:off x="7581296" y="3891888"/>
            <a:ext cx="594857" cy="1841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buClr>
                <a:srgbClr val="0B1F65"/>
              </a:buClr>
            </a:pPr>
            <a:r>
              <a:rPr lang="en-US" sz="600" dirty="0">
                <a:solidFill>
                  <a:prstClr val="white"/>
                </a:solidFill>
                <a:latin typeface="Arial"/>
                <a:cs typeface="Times New Roman" pitchFamily="18" charset="0"/>
              </a:rPr>
              <a:t>DL3</a:t>
            </a:r>
          </a:p>
        </p:txBody>
      </p:sp>
      <p:sp>
        <p:nvSpPr>
          <p:cNvPr id="14" name="Text Box 290"/>
          <p:cNvSpPr txBox="1">
            <a:spLocks noChangeArrowheads="1"/>
          </p:cNvSpPr>
          <p:nvPr/>
        </p:nvSpPr>
        <p:spPr bwMode="auto">
          <a:xfrm>
            <a:off x="8110822" y="3434688"/>
            <a:ext cx="464195" cy="1841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buClr>
                <a:srgbClr val="0B1F65"/>
              </a:buClr>
            </a:pPr>
            <a:r>
              <a:rPr lang="en-US" sz="600" dirty="0">
                <a:solidFill>
                  <a:prstClr val="white"/>
                </a:solidFill>
                <a:latin typeface="Arial"/>
                <a:cs typeface="Times New Roman" pitchFamily="18" charset="0"/>
              </a:rPr>
              <a:t>DL4</a:t>
            </a:r>
          </a:p>
        </p:txBody>
      </p:sp>
      <p:sp>
        <p:nvSpPr>
          <p:cNvPr id="15" name="Rectangle 14"/>
          <p:cNvSpPr/>
          <p:nvPr/>
        </p:nvSpPr>
        <p:spPr bwMode="auto">
          <a:xfrm>
            <a:off x="6221376" y="2596488"/>
            <a:ext cx="1237853" cy="685800"/>
          </a:xfrm>
          <a:prstGeom prst="rect">
            <a:avLst/>
          </a:prstGeom>
          <a:solidFill>
            <a:schemeClr val="accent2"/>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234950" indent="-234950" algn="ctr" eaLnBrk="0" fontAlgn="base" hangingPunct="0">
              <a:spcBef>
                <a:spcPct val="10000"/>
              </a:spcBef>
              <a:spcAft>
                <a:spcPct val="0"/>
              </a:spcAft>
              <a:buClr>
                <a:srgbClr val="0B1F65"/>
              </a:buClr>
            </a:pPr>
            <a:r>
              <a:rPr lang="en-US" sz="1300" b="1" dirty="0">
                <a:solidFill>
                  <a:prstClr val="white"/>
                </a:solidFill>
                <a:latin typeface="Arial"/>
                <a:cs typeface="Times New Roman" pitchFamily="18" charset="0"/>
              </a:rPr>
              <a:t>Impression </a:t>
            </a:r>
          </a:p>
          <a:p>
            <a:pPr marL="234950" indent="-234950" algn="ctr" eaLnBrk="0" fontAlgn="base" hangingPunct="0">
              <a:spcBef>
                <a:spcPct val="10000"/>
              </a:spcBef>
              <a:spcAft>
                <a:spcPct val="0"/>
              </a:spcAft>
              <a:buClr>
                <a:srgbClr val="0B1F65"/>
              </a:buClr>
            </a:pPr>
            <a:r>
              <a:rPr lang="en-US" sz="1300" b="1" dirty="0">
                <a:solidFill>
                  <a:prstClr val="white"/>
                </a:solidFill>
                <a:latin typeface="Arial"/>
                <a:cs typeface="Times New Roman" pitchFamily="18" charset="0"/>
              </a:rPr>
              <a:t>Forecasting </a:t>
            </a:r>
          </a:p>
          <a:p>
            <a:pPr marL="234950" indent="-234950" algn="ctr" eaLnBrk="0" fontAlgn="base" hangingPunct="0">
              <a:spcBef>
                <a:spcPct val="10000"/>
              </a:spcBef>
              <a:spcAft>
                <a:spcPct val="0"/>
              </a:spcAft>
              <a:buClr>
                <a:srgbClr val="0B1F65"/>
              </a:buClr>
            </a:pPr>
            <a:r>
              <a:rPr lang="en-US" sz="1300" b="1" dirty="0">
                <a:solidFill>
                  <a:prstClr val="white"/>
                </a:solidFill>
                <a:latin typeface="Arial"/>
                <a:cs typeface="Times New Roman" pitchFamily="18" charset="0"/>
              </a:rPr>
              <a:t>Model</a:t>
            </a:r>
          </a:p>
        </p:txBody>
      </p:sp>
      <p:sp>
        <p:nvSpPr>
          <p:cNvPr id="16" name="Rectangle 15"/>
          <p:cNvSpPr/>
          <p:nvPr/>
        </p:nvSpPr>
        <p:spPr bwMode="auto">
          <a:xfrm>
            <a:off x="8532035" y="2596488"/>
            <a:ext cx="1237853" cy="685800"/>
          </a:xfrm>
          <a:prstGeom prst="rect">
            <a:avLst/>
          </a:prstGeom>
          <a:solidFill>
            <a:schemeClr val="accent2"/>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234950" indent="-234950" algn="ctr" eaLnBrk="0" fontAlgn="base" hangingPunct="0">
              <a:spcBef>
                <a:spcPct val="10000"/>
              </a:spcBef>
              <a:spcAft>
                <a:spcPct val="0"/>
              </a:spcAft>
              <a:buClr>
                <a:srgbClr val="0B1F65"/>
              </a:buClr>
            </a:pPr>
            <a:r>
              <a:rPr lang="en-US" sz="1300" b="1" dirty="0">
                <a:solidFill>
                  <a:prstClr val="white"/>
                </a:solidFill>
                <a:latin typeface="Arial"/>
                <a:cs typeface="Times New Roman" pitchFamily="18" charset="0"/>
              </a:rPr>
              <a:t>Performance </a:t>
            </a:r>
          </a:p>
          <a:p>
            <a:pPr marL="234950" indent="-234950" algn="ctr" eaLnBrk="0" fontAlgn="base" hangingPunct="0">
              <a:spcBef>
                <a:spcPct val="10000"/>
              </a:spcBef>
              <a:spcAft>
                <a:spcPct val="0"/>
              </a:spcAft>
              <a:buClr>
                <a:srgbClr val="0B1F65"/>
              </a:buClr>
            </a:pPr>
            <a:r>
              <a:rPr lang="en-US" sz="1300" b="1" dirty="0">
                <a:solidFill>
                  <a:prstClr val="white"/>
                </a:solidFill>
                <a:latin typeface="Arial"/>
                <a:cs typeface="Times New Roman" pitchFamily="18" charset="0"/>
              </a:rPr>
              <a:t>Prediction </a:t>
            </a:r>
          </a:p>
          <a:p>
            <a:pPr marL="234950" indent="-234950" algn="ctr" eaLnBrk="0" fontAlgn="base" hangingPunct="0">
              <a:spcBef>
                <a:spcPct val="10000"/>
              </a:spcBef>
              <a:spcAft>
                <a:spcPct val="0"/>
              </a:spcAft>
              <a:buClr>
                <a:srgbClr val="0B1F65"/>
              </a:buClr>
            </a:pPr>
            <a:r>
              <a:rPr lang="en-US" sz="1300" b="1" dirty="0">
                <a:solidFill>
                  <a:prstClr val="white"/>
                </a:solidFill>
                <a:latin typeface="Arial"/>
                <a:cs typeface="Times New Roman" pitchFamily="18" charset="0"/>
              </a:rPr>
              <a:t>Model</a:t>
            </a:r>
          </a:p>
        </p:txBody>
      </p:sp>
      <p:sp>
        <p:nvSpPr>
          <p:cNvPr id="17" name="TextBox 16"/>
          <p:cNvSpPr txBox="1"/>
          <p:nvPr/>
        </p:nvSpPr>
        <p:spPr>
          <a:xfrm>
            <a:off x="6207907" y="1767058"/>
            <a:ext cx="1296534" cy="600164"/>
          </a:xfrm>
          <a:prstGeom prst="rect">
            <a:avLst/>
          </a:prstGeom>
          <a:noFill/>
        </p:spPr>
        <p:txBody>
          <a:bodyPr wrap="square" lIns="0" tIns="0" rIns="0" bIns="0" rtlCol="0">
            <a:spAutoFit/>
          </a:bodyPr>
          <a:lstStyle/>
          <a:p>
            <a:pPr algn="ctr" eaLnBrk="0" fontAlgn="base" hangingPunct="0">
              <a:spcBef>
                <a:spcPct val="10000"/>
              </a:spcBef>
              <a:spcAft>
                <a:spcPct val="0"/>
              </a:spcAft>
              <a:buClr>
                <a:srgbClr val="0B1F65"/>
              </a:buClr>
            </a:pPr>
            <a:r>
              <a:rPr lang="en-US" sz="1300" b="1" dirty="0">
                <a:solidFill>
                  <a:srgbClr val="000000"/>
                </a:solidFill>
                <a:latin typeface="Arial"/>
                <a:cs typeface="Times New Roman" pitchFamily="18" charset="0"/>
              </a:rPr>
              <a:t>Past Impressions Data</a:t>
            </a:r>
          </a:p>
        </p:txBody>
      </p:sp>
      <p:cxnSp>
        <p:nvCxnSpPr>
          <p:cNvPr id="18" name="Straight Arrow Connector 17"/>
          <p:cNvCxnSpPr/>
          <p:nvPr/>
        </p:nvCxnSpPr>
        <p:spPr bwMode="auto">
          <a:xfrm rot="5400000">
            <a:off x="6685957" y="2342580"/>
            <a:ext cx="381000" cy="1714"/>
          </a:xfrm>
          <a:prstGeom prst="straightConnector1">
            <a:avLst/>
          </a:prstGeom>
          <a:solidFill>
            <a:schemeClr val="accent2"/>
          </a:solidFill>
          <a:ln w="12700" cap="flat" cmpd="sng" algn="ctr">
            <a:solidFill>
              <a:schemeClr val="tx1"/>
            </a:solidFill>
            <a:prstDash val="solid"/>
            <a:round/>
            <a:headEnd type="none" w="med" len="med"/>
            <a:tailEnd type="arrow"/>
          </a:ln>
          <a:effectLst/>
        </p:spPr>
      </p:cxnSp>
      <p:sp>
        <p:nvSpPr>
          <p:cNvPr id="19" name="TextBox 18"/>
          <p:cNvSpPr txBox="1"/>
          <p:nvPr/>
        </p:nvSpPr>
        <p:spPr>
          <a:xfrm>
            <a:off x="5973804" y="3663290"/>
            <a:ext cx="1485424" cy="492443"/>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300" b="1" dirty="0">
                <a:solidFill>
                  <a:srgbClr val="000000"/>
                </a:solidFill>
                <a:latin typeface="Arial"/>
                <a:cs typeface="Times New Roman" pitchFamily="18" charset="0"/>
              </a:rPr>
              <a:t>Impressions forecast</a:t>
            </a:r>
          </a:p>
        </p:txBody>
      </p:sp>
      <p:cxnSp>
        <p:nvCxnSpPr>
          <p:cNvPr id="20" name="Shape 54"/>
          <p:cNvCxnSpPr/>
          <p:nvPr/>
        </p:nvCxnSpPr>
        <p:spPr bwMode="auto">
          <a:xfrm>
            <a:off x="6221376" y="3282288"/>
            <a:ext cx="907759" cy="381000"/>
          </a:xfrm>
          <a:prstGeom prst="bentConnector3">
            <a:avLst>
              <a:gd name="adj1" fmla="val 50000"/>
            </a:avLst>
          </a:prstGeom>
          <a:solidFill>
            <a:schemeClr val="accent2"/>
          </a:solidFill>
          <a:ln w="12700" cap="flat" cmpd="sng" algn="ctr">
            <a:solidFill>
              <a:schemeClr val="tx1"/>
            </a:solidFill>
            <a:prstDash val="solid"/>
            <a:round/>
            <a:headEnd type="none" w="med" len="med"/>
            <a:tailEnd type="arrow"/>
          </a:ln>
          <a:effectLst/>
        </p:spPr>
      </p:cxnSp>
      <p:sp>
        <p:nvSpPr>
          <p:cNvPr id="21" name="TextBox 20"/>
          <p:cNvSpPr txBox="1"/>
          <p:nvPr/>
        </p:nvSpPr>
        <p:spPr>
          <a:xfrm>
            <a:off x="8449510" y="3658825"/>
            <a:ext cx="1485424" cy="492443"/>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300" b="1" dirty="0">
                <a:solidFill>
                  <a:srgbClr val="000000"/>
                </a:solidFill>
                <a:latin typeface="Arial"/>
                <a:cs typeface="Times New Roman" pitchFamily="18" charset="0"/>
              </a:rPr>
              <a:t>Performance curves</a:t>
            </a:r>
          </a:p>
        </p:txBody>
      </p:sp>
      <p:sp>
        <p:nvSpPr>
          <p:cNvPr id="22" name="Rectangle 21"/>
          <p:cNvSpPr/>
          <p:nvPr/>
        </p:nvSpPr>
        <p:spPr bwMode="auto">
          <a:xfrm>
            <a:off x="7376705" y="3510888"/>
            <a:ext cx="1237853" cy="381000"/>
          </a:xfrm>
          <a:prstGeom prst="rect">
            <a:avLst/>
          </a:prstGeom>
          <a:solidFill>
            <a:schemeClr val="accent3"/>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234950" indent="-234950" algn="ctr" eaLnBrk="0" fontAlgn="base" hangingPunct="0">
              <a:spcBef>
                <a:spcPct val="10000"/>
              </a:spcBef>
              <a:spcAft>
                <a:spcPct val="0"/>
              </a:spcAft>
              <a:buClr>
                <a:srgbClr val="0B1F65"/>
              </a:buClr>
            </a:pPr>
            <a:r>
              <a:rPr lang="en-US" sz="1300" b="1" dirty="0">
                <a:solidFill>
                  <a:srgbClr val="000000"/>
                </a:solidFill>
                <a:latin typeface="Arial"/>
                <a:cs typeface="Times New Roman" pitchFamily="18" charset="0"/>
              </a:rPr>
              <a:t>Optimizer</a:t>
            </a:r>
          </a:p>
        </p:txBody>
      </p:sp>
      <p:cxnSp>
        <p:nvCxnSpPr>
          <p:cNvPr id="23" name="Straight Arrow Connector 22"/>
          <p:cNvCxnSpPr/>
          <p:nvPr/>
        </p:nvCxnSpPr>
        <p:spPr bwMode="auto">
          <a:xfrm rot="5400000">
            <a:off x="7779732" y="4081532"/>
            <a:ext cx="381000" cy="1714"/>
          </a:xfrm>
          <a:prstGeom prst="straightConnector1">
            <a:avLst/>
          </a:prstGeom>
          <a:solidFill>
            <a:schemeClr val="accent2"/>
          </a:solidFill>
          <a:ln w="12700" cap="flat" cmpd="sng" algn="ctr">
            <a:solidFill>
              <a:schemeClr val="tx1"/>
            </a:solidFill>
            <a:prstDash val="solid"/>
            <a:round/>
            <a:headEnd type="none" w="med" len="med"/>
            <a:tailEnd type="arrow"/>
          </a:ln>
          <a:effectLst/>
        </p:spPr>
      </p:cxnSp>
      <p:sp>
        <p:nvSpPr>
          <p:cNvPr id="24" name="Rectangle 23"/>
          <p:cNvSpPr/>
          <p:nvPr/>
        </p:nvSpPr>
        <p:spPr bwMode="auto">
          <a:xfrm>
            <a:off x="6903937" y="4349088"/>
            <a:ext cx="2028338" cy="381000"/>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234950" indent="-234950" algn="ctr" eaLnBrk="0" fontAlgn="base" hangingPunct="0">
              <a:spcBef>
                <a:spcPct val="10000"/>
              </a:spcBef>
              <a:spcAft>
                <a:spcPct val="0"/>
              </a:spcAft>
              <a:buClr>
                <a:srgbClr val="0B1F65"/>
              </a:buClr>
            </a:pPr>
            <a:r>
              <a:rPr lang="en-US" sz="1300" b="1" dirty="0">
                <a:solidFill>
                  <a:prstClr val="white"/>
                </a:solidFill>
                <a:latin typeface="Arial"/>
                <a:cs typeface="Times New Roman" pitchFamily="18" charset="0"/>
              </a:rPr>
              <a:t>Optimal Allocation</a:t>
            </a:r>
          </a:p>
        </p:txBody>
      </p:sp>
      <p:sp>
        <p:nvSpPr>
          <p:cNvPr id="25" name="Rectangle 24"/>
          <p:cNvSpPr/>
          <p:nvPr/>
        </p:nvSpPr>
        <p:spPr bwMode="auto">
          <a:xfrm>
            <a:off x="6138852" y="2291688"/>
            <a:ext cx="3713559" cy="1828800"/>
          </a:xfrm>
          <a:prstGeom prst="rect">
            <a:avLst/>
          </a:prstGeom>
          <a:noFill/>
          <a:ln w="1270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34950" indent="-234950" eaLnBrk="0" fontAlgn="base" hangingPunct="0">
              <a:spcBef>
                <a:spcPct val="10000"/>
              </a:spcBef>
              <a:spcAft>
                <a:spcPct val="0"/>
              </a:spcAft>
              <a:buClr>
                <a:srgbClr val="0B1F65"/>
              </a:buClr>
              <a:buFont typeface="Webdings" pitchFamily="18" charset="2"/>
              <a:buChar char="4"/>
            </a:pPr>
            <a:endParaRPr lang="en-US" sz="1200" dirty="0">
              <a:solidFill>
                <a:srgbClr val="000000"/>
              </a:solidFill>
              <a:latin typeface="Arial"/>
              <a:cs typeface="Times New Roman" pitchFamily="18" charset="0"/>
            </a:endParaRPr>
          </a:p>
        </p:txBody>
      </p:sp>
      <p:sp>
        <p:nvSpPr>
          <p:cNvPr id="26" name="TextBox 25"/>
          <p:cNvSpPr txBox="1"/>
          <p:nvPr/>
        </p:nvSpPr>
        <p:spPr>
          <a:xfrm>
            <a:off x="9769888" y="2573602"/>
            <a:ext cx="495141" cy="634020"/>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100" b="1" dirty="0">
                <a:solidFill>
                  <a:srgbClr val="000000"/>
                </a:solidFill>
                <a:latin typeface="Arial"/>
                <a:cs typeface="Times New Roman" pitchFamily="18" charset="0"/>
              </a:rPr>
              <a:t>R</a:t>
            </a:r>
          </a:p>
          <a:p>
            <a:pPr algn="ctr" eaLnBrk="0" fontAlgn="base" hangingPunct="0">
              <a:spcBef>
                <a:spcPct val="10000"/>
              </a:spcBef>
              <a:spcAft>
                <a:spcPct val="0"/>
              </a:spcAft>
              <a:buClr>
                <a:srgbClr val="0B1F65"/>
              </a:buClr>
            </a:pPr>
            <a:r>
              <a:rPr lang="en-US" sz="1100" b="1" dirty="0">
                <a:solidFill>
                  <a:srgbClr val="000000"/>
                </a:solidFill>
                <a:latin typeface="Arial"/>
                <a:cs typeface="Times New Roman" pitchFamily="18" charset="0"/>
              </a:rPr>
              <a:t>M</a:t>
            </a:r>
          </a:p>
          <a:p>
            <a:pPr algn="ctr" eaLnBrk="0" fontAlgn="base" hangingPunct="0">
              <a:spcBef>
                <a:spcPct val="10000"/>
              </a:spcBef>
              <a:spcAft>
                <a:spcPct val="0"/>
              </a:spcAft>
              <a:buClr>
                <a:srgbClr val="0B1F65"/>
              </a:buClr>
            </a:pPr>
            <a:r>
              <a:rPr lang="en-US" sz="1100" b="1" dirty="0">
                <a:solidFill>
                  <a:srgbClr val="000000"/>
                </a:solidFill>
                <a:latin typeface="Arial"/>
                <a:cs typeface="Times New Roman" pitchFamily="18" charset="0"/>
              </a:rPr>
              <a:t>S</a:t>
            </a:r>
          </a:p>
        </p:txBody>
      </p:sp>
      <p:graphicFrame>
        <p:nvGraphicFramePr>
          <p:cNvPr id="27" name="Chart 26"/>
          <p:cNvGraphicFramePr/>
          <p:nvPr/>
        </p:nvGraphicFramePr>
        <p:xfrm>
          <a:off x="5973805" y="4724401"/>
          <a:ext cx="4456271" cy="1123475"/>
        </p:xfrm>
        <a:graphic>
          <a:graphicData uri="http://schemas.openxmlformats.org/drawingml/2006/chart">
            <c:chart xmlns:c="http://schemas.openxmlformats.org/drawingml/2006/chart" xmlns:r="http://schemas.openxmlformats.org/officeDocument/2006/relationships" r:id="rId2"/>
          </a:graphicData>
        </a:graphic>
      </p:graphicFrame>
      <p:sp>
        <p:nvSpPr>
          <p:cNvPr id="28" name="TextBox 27"/>
          <p:cNvSpPr txBox="1"/>
          <p:nvPr/>
        </p:nvSpPr>
        <p:spPr>
          <a:xfrm>
            <a:off x="9604840" y="4837546"/>
            <a:ext cx="1485424" cy="492443"/>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300" b="1" dirty="0">
                <a:solidFill>
                  <a:srgbClr val="000000"/>
                </a:solidFill>
                <a:latin typeface="Arial"/>
                <a:cs typeface="Times New Roman" pitchFamily="18" charset="0"/>
              </a:rPr>
              <a:t>20% Higher Revenues</a:t>
            </a:r>
          </a:p>
        </p:txBody>
      </p:sp>
      <p:sp>
        <p:nvSpPr>
          <p:cNvPr id="29" name="TextBox 28"/>
          <p:cNvSpPr txBox="1"/>
          <p:nvPr/>
        </p:nvSpPr>
        <p:spPr>
          <a:xfrm>
            <a:off x="5891282" y="5715001"/>
            <a:ext cx="4786365" cy="646331"/>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200" b="1" i="1" dirty="0">
                <a:solidFill>
                  <a:srgbClr val="000000"/>
                </a:solidFill>
                <a:latin typeface="Arial"/>
                <a:cs typeface="Times New Roman" pitchFamily="18" charset="0"/>
              </a:rPr>
              <a:t>Implementation of RMS resulted in a revenue lift of 20%  on the existing inventory and higher satisfaction for both advertisers and publishers.</a:t>
            </a:r>
          </a:p>
        </p:txBody>
      </p:sp>
      <p:cxnSp>
        <p:nvCxnSpPr>
          <p:cNvPr id="31" name="Straight Connector 30"/>
          <p:cNvCxnSpPr/>
          <p:nvPr/>
        </p:nvCxnSpPr>
        <p:spPr bwMode="auto">
          <a:xfrm>
            <a:off x="6056328" y="4758601"/>
            <a:ext cx="4291224" cy="158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9147799" y="4953001"/>
            <a:ext cx="660188" cy="276999"/>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200" b="1" dirty="0">
                <a:solidFill>
                  <a:prstClr val="white"/>
                </a:solidFill>
                <a:latin typeface="Arial"/>
                <a:cs typeface="Times New Roman" pitchFamily="18" charset="0"/>
              </a:rPr>
              <a:t>$1</a:t>
            </a:r>
          </a:p>
        </p:txBody>
      </p:sp>
      <p:sp>
        <p:nvSpPr>
          <p:cNvPr id="33" name="TextBox 32"/>
          <p:cNvSpPr txBox="1"/>
          <p:nvPr/>
        </p:nvSpPr>
        <p:spPr>
          <a:xfrm>
            <a:off x="6799040" y="4953001"/>
            <a:ext cx="907759" cy="276999"/>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200" b="1" dirty="0">
                <a:solidFill>
                  <a:srgbClr val="B69404">
                    <a:lumMod val="50000"/>
                  </a:srgbClr>
                </a:solidFill>
                <a:latin typeface="Arial"/>
                <a:cs typeface="Times New Roman" pitchFamily="18" charset="0"/>
              </a:rPr>
              <a:t>$5</a:t>
            </a:r>
          </a:p>
        </p:txBody>
      </p:sp>
      <p:sp>
        <p:nvSpPr>
          <p:cNvPr id="34" name="Rectangle 33"/>
          <p:cNvSpPr/>
          <p:nvPr/>
        </p:nvSpPr>
        <p:spPr bwMode="auto">
          <a:xfrm>
            <a:off x="6154772" y="1692325"/>
            <a:ext cx="3713559" cy="518615"/>
          </a:xfrm>
          <a:prstGeom prst="rect">
            <a:avLst/>
          </a:prstGeom>
          <a:noFill/>
          <a:ln w="1270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34950" indent="-234950" eaLnBrk="0" fontAlgn="base" hangingPunct="0">
              <a:spcBef>
                <a:spcPct val="10000"/>
              </a:spcBef>
              <a:spcAft>
                <a:spcPct val="0"/>
              </a:spcAft>
              <a:buClr>
                <a:srgbClr val="0B1F65"/>
              </a:buClr>
              <a:buFont typeface="Webdings" pitchFamily="18" charset="2"/>
              <a:buChar char="4"/>
            </a:pPr>
            <a:endParaRPr lang="en-US" sz="1200" dirty="0">
              <a:solidFill>
                <a:srgbClr val="000000"/>
              </a:solidFill>
              <a:latin typeface="Arial"/>
              <a:cs typeface="Times New Roman" pitchFamily="18" charset="0"/>
            </a:endParaRPr>
          </a:p>
        </p:txBody>
      </p:sp>
      <p:sp>
        <p:nvSpPr>
          <p:cNvPr id="35" name="TextBox 34"/>
          <p:cNvSpPr txBox="1"/>
          <p:nvPr/>
        </p:nvSpPr>
        <p:spPr>
          <a:xfrm>
            <a:off x="8323307" y="1769330"/>
            <a:ext cx="1339796" cy="600164"/>
          </a:xfrm>
          <a:prstGeom prst="rect">
            <a:avLst/>
          </a:prstGeom>
          <a:noFill/>
        </p:spPr>
        <p:txBody>
          <a:bodyPr wrap="square" lIns="0" tIns="0" rIns="0" bIns="0" rtlCol="0">
            <a:spAutoFit/>
          </a:bodyPr>
          <a:lstStyle/>
          <a:p>
            <a:pPr algn="ctr" eaLnBrk="0" fontAlgn="base" hangingPunct="0">
              <a:spcBef>
                <a:spcPct val="10000"/>
              </a:spcBef>
              <a:spcAft>
                <a:spcPct val="0"/>
              </a:spcAft>
              <a:buClr>
                <a:srgbClr val="0B1F65"/>
              </a:buClr>
            </a:pPr>
            <a:r>
              <a:rPr lang="en-US" sz="1300" b="1" dirty="0">
                <a:solidFill>
                  <a:srgbClr val="000000"/>
                </a:solidFill>
                <a:latin typeface="Arial"/>
                <a:cs typeface="Times New Roman" pitchFamily="18" charset="0"/>
              </a:rPr>
              <a:t>Recent Performance Data</a:t>
            </a:r>
          </a:p>
        </p:txBody>
      </p:sp>
      <p:cxnSp>
        <p:nvCxnSpPr>
          <p:cNvPr id="36" name="Straight Arrow Connector 35"/>
          <p:cNvCxnSpPr/>
          <p:nvPr/>
        </p:nvCxnSpPr>
        <p:spPr bwMode="auto">
          <a:xfrm rot="5400000">
            <a:off x="8913859" y="2349840"/>
            <a:ext cx="381000" cy="1714"/>
          </a:xfrm>
          <a:prstGeom prst="straightConnector1">
            <a:avLst/>
          </a:prstGeom>
          <a:solidFill>
            <a:schemeClr val="accent2"/>
          </a:solidFill>
          <a:ln w="12700" cap="flat" cmpd="sng" algn="ctr">
            <a:solidFill>
              <a:schemeClr val="tx1"/>
            </a:solidFill>
            <a:prstDash val="solid"/>
            <a:round/>
            <a:headEnd type="none" w="med" len="med"/>
            <a:tailEnd type="arrow"/>
          </a:ln>
          <a:effectLst/>
        </p:spPr>
      </p:cxnSp>
      <p:sp>
        <p:nvSpPr>
          <p:cNvPr id="3" name="Title 2"/>
          <p:cNvSpPr>
            <a:spLocks noGrp="1"/>
          </p:cNvSpPr>
          <p:nvPr>
            <p:ph type="title"/>
          </p:nvPr>
        </p:nvSpPr>
        <p:spPr/>
        <p:txBody>
          <a:bodyPr/>
          <a:lstStyle/>
          <a:p>
            <a:r>
              <a:rPr lang="en-US" dirty="0"/>
              <a:t>Mu Sigma implemented a Revenue Management System for remnant inventory allocation which resulted in a 20% lift in revenue</a:t>
            </a:r>
          </a:p>
        </p:txBody>
      </p:sp>
      <p:sp>
        <p:nvSpPr>
          <p:cNvPr id="38" name="TextBox 37"/>
          <p:cNvSpPr txBox="1"/>
          <p:nvPr/>
        </p:nvSpPr>
        <p:spPr>
          <a:xfrm>
            <a:off x="1144589" y="0"/>
            <a:ext cx="3474720" cy="261610"/>
          </a:xfrm>
          <a:prstGeom prst="rect">
            <a:avLst/>
          </a:prstGeom>
          <a:solidFill>
            <a:srgbClr val="E2E2C0"/>
          </a:solidFill>
        </p:spPr>
        <p:txBody>
          <a:bodyPr wrap="square">
            <a:spAutoFit/>
          </a:bodyPr>
          <a:lstStyle/>
          <a:p>
            <a:pPr marL="234950" indent="-234950" eaLnBrk="0" fontAlgn="base" hangingPunct="0">
              <a:spcBef>
                <a:spcPct val="100000"/>
              </a:spcBef>
              <a:spcAft>
                <a:spcPct val="0"/>
              </a:spcAft>
              <a:buClr>
                <a:srgbClr val="0B1F65"/>
              </a:buClr>
            </a:pPr>
            <a:r>
              <a:rPr lang="en-US" sz="1100" b="1" i="1" dirty="0">
                <a:solidFill>
                  <a:srgbClr val="000000"/>
                </a:solidFill>
                <a:latin typeface="Arial" charset="0"/>
                <a:cs typeface="Times New Roman" pitchFamily="18" charset="0"/>
              </a:rPr>
              <a:t>Inventory &amp; Yield Management System</a:t>
            </a:r>
          </a:p>
        </p:txBody>
      </p:sp>
      <p:sp>
        <p:nvSpPr>
          <p:cNvPr id="37" name="Rectangle 36">
            <a:hlinkClick r:id="" action="ppaction://noaction"/>
          </p:cNvPr>
          <p:cNvSpPr/>
          <p:nvPr/>
        </p:nvSpPr>
        <p:spPr bwMode="auto">
          <a:xfrm>
            <a:off x="9568816" y="6604000"/>
            <a:ext cx="822960" cy="254000"/>
          </a:xfrm>
          <a:prstGeom prst="rect">
            <a:avLst/>
          </a:prstGeom>
          <a:solidFill>
            <a:schemeClr val="bg1">
              <a:lumMod val="8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eaLnBrk="1" hangingPunct="1">
              <a:spcBef>
                <a:spcPct val="100000"/>
              </a:spcBef>
              <a:buClrTx/>
            </a:pPr>
            <a:r>
              <a:rPr lang="en-US" sz="1200" b="1" i="1" dirty="0">
                <a:solidFill>
                  <a:srgbClr val="000000"/>
                </a:solidFill>
                <a:latin typeface="Arial"/>
              </a:rPr>
              <a:t>Back</a:t>
            </a:r>
          </a:p>
        </p:txBody>
      </p:sp>
    </p:spTree>
    <p:extLst>
      <p:ext uri="{BB962C8B-B14F-4D97-AF65-F5344CB8AC3E}">
        <p14:creationId xmlns:p14="http://schemas.microsoft.com/office/powerpoint/2010/main" val="122639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blackWhite">
          <a:xfrm>
            <a:off x="1617458" y="1587438"/>
            <a:ext cx="3756231" cy="1892742"/>
          </a:xfrm>
          <a:prstGeom prst="rect">
            <a:avLst/>
          </a:prstGeom>
          <a:solidFill>
            <a:srgbClr val="FFFFFF"/>
          </a:solidFill>
          <a:ln w="12700">
            <a:solidFill>
              <a:srgbClr val="000000"/>
            </a:solidFill>
            <a:miter lim="800000"/>
            <a:headEnd/>
            <a:tailEnd/>
          </a:ln>
          <a:effectLst/>
        </p:spPr>
        <p:txBody>
          <a:bodyPr tIns="91440" anchor="t"/>
          <a:lstStyle/>
          <a:p>
            <a:pPr marL="234950" indent="-234950" eaLnBrk="0" fontAlgn="base" hangingPunct="0">
              <a:spcBef>
                <a:spcPct val="45000"/>
              </a:spcBef>
              <a:spcAft>
                <a:spcPct val="0"/>
              </a:spcAft>
              <a:buClr>
                <a:srgbClr val="002060"/>
              </a:buClr>
              <a:buFont typeface="Webdings" pitchFamily="18" charset="2"/>
              <a:buChar char="4"/>
              <a:defRPr/>
            </a:pPr>
            <a:r>
              <a:rPr lang="en-US" sz="1200" kern="0" dirty="0">
                <a:solidFill>
                  <a:srgbClr val="000000"/>
                </a:solidFill>
                <a:latin typeface="Arial"/>
                <a:cs typeface="Times New Roman" pitchFamily="18" charset="0"/>
              </a:rPr>
              <a:t>Client is a high-end luxury retailer catering to an extremely fashion conscious and brand sensitive user base</a:t>
            </a:r>
          </a:p>
          <a:p>
            <a:pPr marL="234950" indent="-234950" eaLnBrk="0" fontAlgn="base" hangingPunct="0">
              <a:spcBef>
                <a:spcPct val="45000"/>
              </a:spcBef>
              <a:spcAft>
                <a:spcPct val="0"/>
              </a:spcAft>
              <a:buClr>
                <a:srgbClr val="002060"/>
              </a:buClr>
              <a:buFont typeface="Webdings" pitchFamily="18" charset="2"/>
              <a:buChar char="4"/>
              <a:defRPr/>
            </a:pPr>
            <a:r>
              <a:rPr lang="en-US" sz="1200" kern="0" dirty="0">
                <a:solidFill>
                  <a:srgbClr val="000000"/>
                </a:solidFill>
                <a:latin typeface="Arial"/>
                <a:cs typeface="Times New Roman" pitchFamily="18" charset="0"/>
              </a:rPr>
              <a:t>It would like to increase the activation rates by presenting to its members sales from brands they are most likely to purchase from</a:t>
            </a:r>
          </a:p>
          <a:p>
            <a:pPr marL="234950" indent="-234950" eaLnBrk="0" fontAlgn="base" hangingPunct="0">
              <a:spcBef>
                <a:spcPct val="45000"/>
              </a:spcBef>
              <a:spcAft>
                <a:spcPct val="0"/>
              </a:spcAft>
              <a:buClr>
                <a:srgbClr val="002060"/>
              </a:buClr>
              <a:buFont typeface="Webdings" pitchFamily="18" charset="2"/>
              <a:buChar char="4"/>
              <a:defRPr/>
            </a:pPr>
            <a:r>
              <a:rPr lang="en-US" sz="1200" kern="0" dirty="0">
                <a:solidFill>
                  <a:srgbClr val="000000"/>
                </a:solidFill>
                <a:latin typeface="Arial"/>
                <a:cs typeface="Times New Roman" pitchFamily="18" charset="0"/>
              </a:rPr>
              <a:t>Factors like demographics , visitation activity, email activity , etc. help in locating and predicting the brand in which a member is likely to convert</a:t>
            </a:r>
          </a:p>
          <a:p>
            <a:pPr marL="234950" indent="-234950" eaLnBrk="0" fontAlgn="base" hangingPunct="0">
              <a:spcBef>
                <a:spcPct val="45000"/>
              </a:spcBef>
              <a:spcAft>
                <a:spcPct val="0"/>
              </a:spcAft>
              <a:buClr>
                <a:srgbClr val="002060"/>
              </a:buClr>
              <a:defRPr/>
            </a:pPr>
            <a:endParaRPr lang="en-US" sz="1100" kern="0" dirty="0">
              <a:solidFill>
                <a:srgbClr val="000000"/>
              </a:solidFill>
              <a:latin typeface="Arial"/>
              <a:cs typeface="Times New Roman" pitchFamily="18" charset="0"/>
            </a:endParaRPr>
          </a:p>
        </p:txBody>
      </p:sp>
      <p:sp>
        <p:nvSpPr>
          <p:cNvPr id="253" name="Rectangle 252"/>
          <p:cNvSpPr>
            <a:spLocks noChangeArrowheads="1"/>
          </p:cNvSpPr>
          <p:nvPr/>
        </p:nvSpPr>
        <p:spPr bwMode="blackWhite">
          <a:xfrm>
            <a:off x="1622261" y="3807725"/>
            <a:ext cx="9130352" cy="2735614"/>
          </a:xfrm>
          <a:prstGeom prst="rect">
            <a:avLst/>
          </a:prstGeom>
          <a:solidFill>
            <a:srgbClr val="FFFFFF"/>
          </a:solidFill>
          <a:ln w="12700">
            <a:solidFill>
              <a:srgbClr val="000000"/>
            </a:solidFill>
            <a:miter lim="800000"/>
            <a:headEnd/>
            <a:tailEnd/>
          </a:ln>
          <a:effectLst/>
        </p:spPr>
        <p:txBody>
          <a:bodyPr tIns="91440" anchor="t"/>
          <a:lstStyle/>
          <a:p>
            <a:pPr marL="234950" indent="-234950" eaLnBrk="0" fontAlgn="base" hangingPunct="0">
              <a:spcBef>
                <a:spcPct val="45000"/>
              </a:spcBef>
              <a:spcAft>
                <a:spcPct val="0"/>
              </a:spcAft>
              <a:buClr>
                <a:srgbClr val="000000"/>
              </a:buClr>
              <a:buFont typeface="Webdings" pitchFamily="18" charset="2"/>
              <a:buChar char="4"/>
              <a:defRPr/>
            </a:pPr>
            <a:endParaRPr lang="en-US" sz="1000" u="sng" kern="0" dirty="0">
              <a:solidFill>
                <a:srgbClr val="000000"/>
              </a:solidFill>
              <a:latin typeface="Arial"/>
              <a:cs typeface="Times New Roman" pitchFamily="18" charset="0"/>
            </a:endParaRPr>
          </a:p>
        </p:txBody>
      </p:sp>
      <p:sp>
        <p:nvSpPr>
          <p:cNvPr id="4" name="Rectangle 3"/>
          <p:cNvSpPr>
            <a:spLocks noChangeArrowheads="1"/>
          </p:cNvSpPr>
          <p:nvPr/>
        </p:nvSpPr>
        <p:spPr bwMode="blackWhite">
          <a:xfrm>
            <a:off x="1617458" y="1293744"/>
            <a:ext cx="3756231" cy="315912"/>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defRPr/>
            </a:pPr>
            <a:r>
              <a:rPr lang="en-US" sz="1400" b="1" dirty="0">
                <a:solidFill>
                  <a:srgbClr val="FFFFFF"/>
                </a:solidFill>
                <a:latin typeface="Arial" charset="0"/>
                <a:cs typeface="Times New Roman" pitchFamily="18" charset="0"/>
              </a:rPr>
              <a:t>Background</a:t>
            </a:r>
          </a:p>
        </p:txBody>
      </p:sp>
      <p:sp>
        <p:nvSpPr>
          <p:cNvPr id="7" name="Rectangle 6"/>
          <p:cNvSpPr>
            <a:spLocks noChangeArrowheads="1"/>
          </p:cNvSpPr>
          <p:nvPr/>
        </p:nvSpPr>
        <p:spPr bwMode="blackWhite">
          <a:xfrm>
            <a:off x="5411788" y="1293738"/>
            <a:ext cx="5354473" cy="330346"/>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defRPr/>
            </a:pPr>
            <a:r>
              <a:rPr lang="en-US" sz="1400" b="1" dirty="0">
                <a:solidFill>
                  <a:srgbClr val="FFFFFF"/>
                </a:solidFill>
                <a:latin typeface="Arial" charset="0"/>
                <a:cs typeface="Times New Roman" pitchFamily="18" charset="0"/>
              </a:rPr>
              <a:t>Approach</a:t>
            </a:r>
          </a:p>
        </p:txBody>
      </p:sp>
      <p:sp>
        <p:nvSpPr>
          <p:cNvPr id="8" name="Rectangle 7"/>
          <p:cNvSpPr>
            <a:spLocks noChangeArrowheads="1"/>
          </p:cNvSpPr>
          <p:nvPr/>
        </p:nvSpPr>
        <p:spPr bwMode="blackWhite">
          <a:xfrm>
            <a:off x="5411788" y="1612901"/>
            <a:ext cx="5340824" cy="1867279"/>
          </a:xfrm>
          <a:prstGeom prst="rect">
            <a:avLst/>
          </a:prstGeom>
          <a:solidFill>
            <a:srgbClr val="FFFFFF"/>
          </a:solidFill>
          <a:ln w="12700">
            <a:solidFill>
              <a:srgbClr val="000000"/>
            </a:solidFill>
            <a:miter lim="800000"/>
            <a:headEnd/>
            <a:tailEnd/>
          </a:ln>
          <a:effectLst/>
        </p:spPr>
        <p:txBody>
          <a:bodyPr tIns="91440" anchor="t"/>
          <a:lstStyle/>
          <a:p>
            <a:pPr marL="234950" indent="-234950" eaLnBrk="0" fontAlgn="base" hangingPunct="0">
              <a:spcBef>
                <a:spcPct val="45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Brands were clustered into Brand Groups(BG) based on consolidation of purchase activity</a:t>
            </a:r>
          </a:p>
          <a:p>
            <a:pPr marL="234950" indent="-234950" eaLnBrk="0" fontAlgn="base" hangingPunct="0">
              <a:spcBef>
                <a:spcPct val="45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Customers were assigned to a single primary cluster based on a normalized score of the units purchased in these clusters</a:t>
            </a:r>
          </a:p>
          <a:p>
            <a:pPr marL="234950" indent="-234950" eaLnBrk="0" fontAlgn="base" hangingPunct="0">
              <a:spcBef>
                <a:spcPct val="45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Logistic regression models were built on the analytical dataset and validated to predict customer’s probability of purchase in a BG</a:t>
            </a:r>
          </a:p>
          <a:p>
            <a:pPr marL="234950" indent="-234950" eaLnBrk="0" fontAlgn="base" hangingPunct="0">
              <a:spcBef>
                <a:spcPct val="45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New members were then scored according to these models and assigned to the cluster with the highest predicted probability</a:t>
            </a:r>
            <a:endParaRPr lang="en-US" sz="1200" kern="0" dirty="0">
              <a:solidFill>
                <a:srgbClr val="000000"/>
              </a:solidFill>
              <a:latin typeface="Arial"/>
              <a:cs typeface="Times New Roman" pitchFamily="18" charset="0"/>
            </a:endParaRPr>
          </a:p>
        </p:txBody>
      </p:sp>
      <p:sp>
        <p:nvSpPr>
          <p:cNvPr id="58" name="Rectangle 57"/>
          <p:cNvSpPr>
            <a:spLocks noChangeArrowheads="1"/>
          </p:cNvSpPr>
          <p:nvPr/>
        </p:nvSpPr>
        <p:spPr bwMode="blackWhite">
          <a:xfrm>
            <a:off x="1617456" y="3486227"/>
            <a:ext cx="9141032" cy="315694"/>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defRPr/>
            </a:pPr>
            <a:r>
              <a:rPr lang="en-US" sz="1400" b="1" dirty="0">
                <a:solidFill>
                  <a:srgbClr val="FFFFFF"/>
                </a:solidFill>
                <a:latin typeface="Arial" charset="0"/>
                <a:cs typeface="Times New Roman" pitchFamily="18" charset="0"/>
              </a:rPr>
              <a:t>Observations &amp; Validation</a:t>
            </a:r>
          </a:p>
        </p:txBody>
      </p:sp>
      <p:sp>
        <p:nvSpPr>
          <p:cNvPr id="16" name="Title 1"/>
          <p:cNvSpPr txBox="1">
            <a:spLocks/>
          </p:cNvSpPr>
          <p:nvPr/>
        </p:nvSpPr>
        <p:spPr bwMode="auto">
          <a:xfrm>
            <a:off x="1687516" y="395288"/>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fontAlgn="base">
              <a:lnSpc>
                <a:spcPct val="90000"/>
              </a:lnSpc>
              <a:spcBef>
                <a:spcPct val="0"/>
              </a:spcBef>
              <a:spcAft>
                <a:spcPct val="0"/>
              </a:spcAft>
              <a:defRPr/>
            </a:pPr>
            <a:r>
              <a:rPr lang="en-US" sz="2200" b="1" kern="0" dirty="0">
                <a:solidFill>
                  <a:srgbClr val="000000"/>
                </a:solidFill>
                <a:latin typeface="Arial"/>
                <a:cs typeface="Times New Roman" pitchFamily="18" charset="0"/>
              </a:rPr>
              <a:t>Mu Sigma helped a luxury retailer increase its conversion by predicting the set of brands a user is likely to purchase from</a:t>
            </a:r>
          </a:p>
        </p:txBody>
      </p:sp>
      <p:pic>
        <p:nvPicPr>
          <p:cNvPr id="1134595" name="Picture 3" descr="C:\Documents and Settings\anuj.sharma\Desktop\bubbles.JPG"/>
          <p:cNvPicPr>
            <a:picLocks noChangeAspect="1" noChangeArrowheads="1"/>
          </p:cNvPicPr>
          <p:nvPr/>
        </p:nvPicPr>
        <p:blipFill>
          <a:blip r:embed="rId2" cstate="print"/>
          <a:srcRect t="56116"/>
          <a:stretch>
            <a:fillRect/>
          </a:stretch>
        </p:blipFill>
        <p:spPr bwMode="auto">
          <a:xfrm>
            <a:off x="7174244" y="5410201"/>
            <a:ext cx="3538538" cy="1112837"/>
          </a:xfrm>
          <a:prstGeom prst="rect">
            <a:avLst/>
          </a:prstGeom>
          <a:noFill/>
        </p:spPr>
      </p:pic>
      <p:pic>
        <p:nvPicPr>
          <p:cNvPr id="15" name="Picture 3" descr="C:\Documents and Settings\anuj.sharma\Desktop\bubbles.JPG"/>
          <p:cNvPicPr>
            <a:picLocks noChangeAspect="1" noChangeArrowheads="1"/>
          </p:cNvPicPr>
          <p:nvPr/>
        </p:nvPicPr>
        <p:blipFill>
          <a:blip r:embed="rId2" cstate="print"/>
          <a:srcRect b="60551"/>
          <a:stretch>
            <a:fillRect/>
          </a:stretch>
        </p:blipFill>
        <p:spPr bwMode="auto">
          <a:xfrm>
            <a:off x="7225044" y="4356100"/>
            <a:ext cx="3479800" cy="1117600"/>
          </a:xfrm>
          <a:prstGeom prst="rect">
            <a:avLst/>
          </a:prstGeom>
          <a:noFill/>
        </p:spPr>
      </p:pic>
      <p:sp>
        <p:nvSpPr>
          <p:cNvPr id="17" name="TextBox 16"/>
          <p:cNvSpPr txBox="1"/>
          <p:nvPr/>
        </p:nvSpPr>
        <p:spPr>
          <a:xfrm>
            <a:off x="8023286" y="4170340"/>
            <a:ext cx="2149949" cy="261610"/>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u="sng" dirty="0">
                <a:solidFill>
                  <a:srgbClr val="000000"/>
                </a:solidFill>
                <a:latin typeface="Arial" charset="0"/>
                <a:cs typeface="Times New Roman" pitchFamily="18" charset="0"/>
              </a:rPr>
              <a:t>Distributions across Clusters</a:t>
            </a:r>
          </a:p>
        </p:txBody>
      </p:sp>
      <p:pic>
        <p:nvPicPr>
          <p:cNvPr id="25" name="Picture 6"/>
          <p:cNvPicPr>
            <a:picLocks noChangeAspect="1" noChangeArrowheads="1"/>
          </p:cNvPicPr>
          <p:nvPr/>
        </p:nvPicPr>
        <p:blipFill>
          <a:blip r:embed="rId3" cstate="print"/>
          <a:srcRect/>
          <a:stretch>
            <a:fillRect/>
          </a:stretch>
        </p:blipFill>
        <p:spPr bwMode="auto">
          <a:xfrm>
            <a:off x="1670822" y="4410152"/>
            <a:ext cx="2470734" cy="1261105"/>
          </a:xfrm>
          <a:prstGeom prst="rect">
            <a:avLst/>
          </a:prstGeom>
          <a:noFill/>
          <a:ln w="9525">
            <a:noFill/>
            <a:miter lim="800000"/>
            <a:headEnd/>
            <a:tailEnd/>
          </a:ln>
        </p:spPr>
      </p:pic>
      <p:pic>
        <p:nvPicPr>
          <p:cNvPr id="26" name="Picture 7"/>
          <p:cNvPicPr>
            <a:picLocks noChangeAspect="1" noChangeArrowheads="1"/>
          </p:cNvPicPr>
          <p:nvPr/>
        </p:nvPicPr>
        <p:blipFill>
          <a:blip r:embed="rId4" cstate="print"/>
          <a:srcRect/>
          <a:stretch>
            <a:fillRect/>
          </a:stretch>
        </p:blipFill>
        <p:spPr bwMode="auto">
          <a:xfrm>
            <a:off x="5020796" y="4417134"/>
            <a:ext cx="2244878" cy="1213447"/>
          </a:xfrm>
          <a:prstGeom prst="rect">
            <a:avLst/>
          </a:prstGeom>
          <a:noFill/>
          <a:ln w="9525">
            <a:noFill/>
            <a:miter lim="800000"/>
            <a:headEnd/>
            <a:tailEnd/>
          </a:ln>
        </p:spPr>
      </p:pic>
      <p:pic>
        <p:nvPicPr>
          <p:cNvPr id="27" name="Picture 8"/>
          <p:cNvPicPr>
            <a:picLocks noChangeAspect="1" noChangeArrowheads="1"/>
          </p:cNvPicPr>
          <p:nvPr/>
        </p:nvPicPr>
        <p:blipFill>
          <a:blip r:embed="rId5" cstate="print"/>
          <a:srcRect/>
          <a:stretch>
            <a:fillRect/>
          </a:stretch>
        </p:blipFill>
        <p:spPr bwMode="auto">
          <a:xfrm>
            <a:off x="3026325" y="5317426"/>
            <a:ext cx="2445879" cy="1210375"/>
          </a:xfrm>
          <a:prstGeom prst="rect">
            <a:avLst/>
          </a:prstGeom>
          <a:noFill/>
          <a:ln w="9525">
            <a:noFill/>
            <a:miter lim="800000"/>
            <a:headEnd/>
            <a:tailEnd/>
          </a:ln>
        </p:spPr>
      </p:pic>
      <p:sp>
        <p:nvSpPr>
          <p:cNvPr id="29" name="Oval 28"/>
          <p:cNvSpPr/>
          <p:nvPr/>
        </p:nvSpPr>
        <p:spPr bwMode="auto">
          <a:xfrm>
            <a:off x="1730684" y="4414060"/>
            <a:ext cx="301192" cy="294494"/>
          </a:xfrm>
          <a:prstGeom prst="ellipse">
            <a:avLst/>
          </a:prstGeom>
          <a:solidFill>
            <a:srgbClr val="01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pPr>
            <a:r>
              <a:rPr lang="en-US" sz="2000" b="1" dirty="0">
                <a:solidFill>
                  <a:prstClr val="white"/>
                </a:solidFill>
                <a:latin typeface="Arial"/>
              </a:rPr>
              <a:t>1</a:t>
            </a:r>
            <a:endParaRPr lang="en-US" sz="1600" b="1" dirty="0">
              <a:solidFill>
                <a:prstClr val="white"/>
              </a:solidFill>
              <a:latin typeface="Arial"/>
            </a:endParaRPr>
          </a:p>
        </p:txBody>
      </p:sp>
      <p:sp>
        <p:nvSpPr>
          <p:cNvPr id="30" name="Oval 29"/>
          <p:cNvSpPr/>
          <p:nvPr/>
        </p:nvSpPr>
        <p:spPr bwMode="auto">
          <a:xfrm>
            <a:off x="4943784" y="4455004"/>
            <a:ext cx="301192" cy="294494"/>
          </a:xfrm>
          <a:prstGeom prst="ellipse">
            <a:avLst/>
          </a:prstGeom>
          <a:solidFill>
            <a:srgbClr val="01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pPr>
            <a:r>
              <a:rPr lang="en-US" sz="2000" b="1" dirty="0">
                <a:solidFill>
                  <a:prstClr val="white"/>
                </a:solidFill>
                <a:latin typeface="Arial"/>
              </a:rPr>
              <a:t>2</a:t>
            </a:r>
            <a:endParaRPr lang="en-US" sz="1600" b="1" dirty="0">
              <a:solidFill>
                <a:prstClr val="white"/>
              </a:solidFill>
              <a:latin typeface="Arial"/>
            </a:endParaRPr>
          </a:p>
        </p:txBody>
      </p:sp>
      <p:sp>
        <p:nvSpPr>
          <p:cNvPr id="22" name="Cloud 21"/>
          <p:cNvSpPr/>
          <p:nvPr/>
        </p:nvSpPr>
        <p:spPr bwMode="auto">
          <a:xfrm>
            <a:off x="1665288" y="4400836"/>
            <a:ext cx="2150782" cy="1354666"/>
          </a:xfrm>
          <a:prstGeom prst="cloud">
            <a:avLst/>
          </a:prstGeom>
          <a:solidFill>
            <a:srgbClr val="E2E1C0">
              <a:alpha val="17000"/>
            </a:srgb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err="1">
              <a:solidFill>
                <a:srgbClr val="000000"/>
              </a:solidFill>
              <a:latin typeface="Arial"/>
            </a:endParaRPr>
          </a:p>
        </p:txBody>
      </p:sp>
      <p:sp>
        <p:nvSpPr>
          <p:cNvPr id="23" name="Cloud 22"/>
          <p:cNvSpPr/>
          <p:nvPr/>
        </p:nvSpPr>
        <p:spPr bwMode="auto">
          <a:xfrm>
            <a:off x="4932689" y="4336379"/>
            <a:ext cx="2469777" cy="1557866"/>
          </a:xfrm>
          <a:prstGeom prst="cloud">
            <a:avLst/>
          </a:prstGeom>
          <a:solidFill>
            <a:srgbClr val="E2E1C0">
              <a:alpha val="17000"/>
            </a:srgb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err="1">
              <a:solidFill>
                <a:srgbClr val="000000"/>
              </a:solidFill>
              <a:latin typeface="Arial"/>
            </a:endParaRPr>
          </a:p>
        </p:txBody>
      </p:sp>
      <p:sp>
        <p:nvSpPr>
          <p:cNvPr id="24" name="Cloud 23"/>
          <p:cNvSpPr/>
          <p:nvPr/>
        </p:nvSpPr>
        <p:spPr bwMode="auto">
          <a:xfrm>
            <a:off x="2946910" y="5287498"/>
            <a:ext cx="2649803" cy="1312334"/>
          </a:xfrm>
          <a:prstGeom prst="cloud">
            <a:avLst/>
          </a:prstGeom>
          <a:solidFill>
            <a:srgbClr val="E2E1C0">
              <a:alpha val="17000"/>
            </a:srgb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err="1">
              <a:solidFill>
                <a:srgbClr val="000000"/>
              </a:solidFill>
              <a:latin typeface="Arial"/>
            </a:endParaRPr>
          </a:p>
        </p:txBody>
      </p:sp>
      <p:sp>
        <p:nvSpPr>
          <p:cNvPr id="18" name="TextBox 17"/>
          <p:cNvSpPr txBox="1"/>
          <p:nvPr/>
        </p:nvSpPr>
        <p:spPr>
          <a:xfrm>
            <a:off x="1590240" y="4170340"/>
            <a:ext cx="5828840" cy="261610"/>
          </a:xfrm>
          <a:prstGeom prst="rect">
            <a:avLst/>
          </a:prstGeom>
          <a:noFill/>
        </p:spPr>
        <p:txBody>
          <a:bodyPr wrap="none" rtlCol="0">
            <a:spAutoFit/>
          </a:bodyPr>
          <a:lstStyle/>
          <a:p>
            <a:pPr algn="ctr" eaLnBrk="0" fontAlgn="base" hangingPunct="0">
              <a:spcBef>
                <a:spcPct val="10000"/>
              </a:spcBef>
              <a:spcAft>
                <a:spcPct val="0"/>
              </a:spcAft>
              <a:buClr>
                <a:srgbClr val="0B1F65"/>
              </a:buClr>
            </a:pPr>
            <a:r>
              <a:rPr lang="en-US" sz="1100" b="1" u="sng" dirty="0">
                <a:solidFill>
                  <a:srgbClr val="000000"/>
                </a:solidFill>
                <a:latin typeface="Arial" charset="0"/>
                <a:cs typeface="Times New Roman" pitchFamily="18" charset="0"/>
              </a:rPr>
              <a:t>Brands were clustered into 10 different brand groups based on a clustering exercise</a:t>
            </a:r>
          </a:p>
        </p:txBody>
      </p:sp>
      <p:sp>
        <p:nvSpPr>
          <p:cNvPr id="32" name="Oval 31"/>
          <p:cNvSpPr/>
          <p:nvPr/>
        </p:nvSpPr>
        <p:spPr bwMode="auto">
          <a:xfrm>
            <a:off x="3852728" y="5206576"/>
            <a:ext cx="301192" cy="294494"/>
          </a:xfrm>
          <a:prstGeom prst="ellipse">
            <a:avLst/>
          </a:prstGeom>
          <a:solidFill>
            <a:srgbClr val="01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pPr>
            <a:r>
              <a:rPr lang="en-US" sz="2000" b="1" dirty="0">
                <a:solidFill>
                  <a:prstClr val="white"/>
                </a:solidFill>
                <a:latin typeface="Arial"/>
              </a:rPr>
              <a:t>3</a:t>
            </a:r>
            <a:endParaRPr lang="en-US" sz="1600" b="1" dirty="0">
              <a:solidFill>
                <a:prstClr val="white"/>
              </a:solidFill>
              <a:latin typeface="Arial"/>
            </a:endParaRPr>
          </a:p>
        </p:txBody>
      </p:sp>
      <p:graphicFrame>
        <p:nvGraphicFramePr>
          <p:cNvPr id="34" name="Diagram 33"/>
          <p:cNvGraphicFramePr/>
          <p:nvPr/>
        </p:nvGraphicFramePr>
        <p:xfrm>
          <a:off x="1758737" y="3875964"/>
          <a:ext cx="8898341" cy="3002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3" name="TextBox 32"/>
          <p:cNvSpPr txBox="1"/>
          <p:nvPr/>
        </p:nvSpPr>
        <p:spPr>
          <a:xfrm>
            <a:off x="1144587" y="-841"/>
            <a:ext cx="2834640" cy="261610"/>
          </a:xfrm>
          <a:prstGeom prst="rect">
            <a:avLst/>
          </a:prstGeom>
          <a:solidFill>
            <a:schemeClr val="accent3"/>
          </a:solidFill>
        </p:spPr>
        <p:txBody>
          <a:bodyPr wrap="square" rtlCol="0">
            <a:spAutoFit/>
          </a:bodyPr>
          <a:lstStyle/>
          <a:p>
            <a:pPr eaLnBrk="0" fontAlgn="base" hangingPunct="0">
              <a:spcBef>
                <a:spcPct val="10000"/>
              </a:spcBef>
              <a:spcAft>
                <a:spcPct val="0"/>
              </a:spcAft>
              <a:buClr>
                <a:srgbClr val="0B1F65"/>
              </a:buClr>
            </a:pPr>
            <a:r>
              <a:rPr lang="en-US" sz="1100" b="1" i="1" dirty="0">
                <a:solidFill>
                  <a:srgbClr val="000000"/>
                </a:solidFill>
                <a:latin typeface="Arial" charset="0"/>
                <a:cs typeface="Times New Roman" pitchFamily="18" charset="0"/>
              </a:rPr>
              <a:t>Conversion Model(1/2)</a:t>
            </a:r>
          </a:p>
        </p:txBody>
      </p:sp>
    </p:spTree>
    <p:extLst>
      <p:ext uri="{BB962C8B-B14F-4D97-AF65-F5344CB8AC3E}">
        <p14:creationId xmlns:p14="http://schemas.microsoft.com/office/powerpoint/2010/main" val="250797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516" y="409576"/>
            <a:ext cx="8985250" cy="838200"/>
          </a:xfrm>
        </p:spPr>
        <p:txBody>
          <a:bodyPr/>
          <a:lstStyle/>
          <a:p>
            <a:r>
              <a:rPr lang="en-US" dirty="0"/>
              <a:t>The output from these models was used to send out brand specific emails to all the non customers</a:t>
            </a:r>
          </a:p>
        </p:txBody>
      </p:sp>
      <p:sp>
        <p:nvSpPr>
          <p:cNvPr id="6" name="Rectangle 5"/>
          <p:cNvSpPr>
            <a:spLocks noChangeArrowheads="1"/>
          </p:cNvSpPr>
          <p:nvPr/>
        </p:nvSpPr>
        <p:spPr bwMode="blackWhite">
          <a:xfrm>
            <a:off x="1660548" y="5003800"/>
            <a:ext cx="8805461" cy="1454150"/>
          </a:xfrm>
          <a:prstGeom prst="rect">
            <a:avLst/>
          </a:prstGeom>
          <a:solidFill>
            <a:schemeClr val="bg1"/>
          </a:solidFill>
          <a:ln w="12700">
            <a:solidFill>
              <a:srgbClr val="000000"/>
            </a:solidFill>
            <a:prstDash val="solid"/>
            <a:miter lim="800000"/>
            <a:headEnd/>
            <a:tailEnd/>
          </a:ln>
          <a:effectLst/>
        </p:spPr>
        <p:txBody>
          <a:bodyPr tIns="91440" anchor="t"/>
          <a:lstStyle/>
          <a:p>
            <a:pPr marL="234950" indent="-234950" eaLnBrk="0" fontAlgn="base" hangingPunct="0">
              <a:spcBef>
                <a:spcPct val="45000"/>
              </a:spcBef>
              <a:spcAft>
                <a:spcPct val="0"/>
              </a:spcAft>
              <a:buClr>
                <a:srgbClr val="002060"/>
              </a:buClr>
              <a:buFont typeface="Webdings" pitchFamily="18" charset="2"/>
              <a:buChar char="4"/>
              <a:defRPr/>
            </a:pPr>
            <a:r>
              <a:rPr lang="en-US" sz="1200" kern="0" dirty="0">
                <a:solidFill>
                  <a:srgbClr val="000000"/>
                </a:solidFill>
                <a:latin typeface="Arial"/>
                <a:cs typeface="Times New Roman" pitchFamily="18" charset="0"/>
              </a:rPr>
              <a:t>Specific activation campaigns were designed in integration with the existing marketing calendar</a:t>
            </a:r>
          </a:p>
          <a:p>
            <a:pPr marL="692150" lvl="1" indent="-234950" eaLnBrk="0" fontAlgn="base" hangingPunct="0">
              <a:spcBef>
                <a:spcPct val="45000"/>
              </a:spcBef>
              <a:spcAft>
                <a:spcPct val="0"/>
              </a:spcAft>
              <a:buClr>
                <a:srgbClr val="002060"/>
              </a:buClr>
              <a:buFont typeface="Arial" pitchFamily="34" charset="0"/>
              <a:buChar char="–"/>
              <a:defRPr/>
            </a:pPr>
            <a:r>
              <a:rPr lang="en-US" sz="1200" kern="0" dirty="0">
                <a:solidFill>
                  <a:srgbClr val="000000"/>
                </a:solidFill>
                <a:latin typeface="Arial"/>
                <a:cs typeface="Times New Roman" pitchFamily="18" charset="0"/>
              </a:rPr>
              <a:t>Emails (similar to the ones shown above) were sent to members based on the cluster that they were assigned</a:t>
            </a:r>
          </a:p>
          <a:p>
            <a:pPr marL="234950" indent="-234950" eaLnBrk="0" fontAlgn="base" hangingPunct="0">
              <a:spcBef>
                <a:spcPct val="45000"/>
              </a:spcBef>
              <a:spcAft>
                <a:spcPct val="0"/>
              </a:spcAft>
              <a:buClr>
                <a:srgbClr val="002060"/>
              </a:buClr>
              <a:buFont typeface="Webdings" pitchFamily="18" charset="2"/>
              <a:buChar char="4"/>
              <a:defRPr/>
            </a:pPr>
            <a:r>
              <a:rPr lang="en-US" sz="1200" kern="0" dirty="0">
                <a:solidFill>
                  <a:srgbClr val="000000"/>
                </a:solidFill>
                <a:latin typeface="Arial"/>
                <a:cs typeface="Times New Roman" pitchFamily="18" charset="0"/>
              </a:rPr>
              <a:t>Test &amp; Control groups were designed to test the effectiveness of these campaigns</a:t>
            </a:r>
          </a:p>
          <a:p>
            <a:pPr marL="692150" lvl="1" indent="-234950" eaLnBrk="0" fontAlgn="base" hangingPunct="0">
              <a:spcBef>
                <a:spcPct val="45000"/>
              </a:spcBef>
              <a:spcAft>
                <a:spcPct val="0"/>
              </a:spcAft>
              <a:buClr>
                <a:srgbClr val="002060"/>
              </a:buClr>
              <a:buFont typeface="Arial" pitchFamily="34" charset="0"/>
              <a:buChar char="–"/>
              <a:defRPr/>
            </a:pPr>
            <a:r>
              <a:rPr lang="en-US" sz="1200" kern="0" dirty="0">
                <a:solidFill>
                  <a:srgbClr val="000000"/>
                </a:solidFill>
                <a:latin typeface="Arial"/>
                <a:cs typeface="Times New Roman" pitchFamily="18" charset="0"/>
              </a:rPr>
              <a:t>Client saw a 18% lift in new member conversion</a:t>
            </a:r>
          </a:p>
          <a:p>
            <a:pPr marL="692150" lvl="1" indent="-234950" eaLnBrk="0" fontAlgn="base" hangingPunct="0">
              <a:spcBef>
                <a:spcPct val="45000"/>
              </a:spcBef>
              <a:spcAft>
                <a:spcPct val="0"/>
              </a:spcAft>
              <a:buClr>
                <a:srgbClr val="002060"/>
              </a:buClr>
              <a:buFont typeface="Arial" pitchFamily="34" charset="0"/>
              <a:buChar char="–"/>
              <a:defRPr/>
            </a:pPr>
            <a:r>
              <a:rPr lang="en-US" sz="1200" kern="0" dirty="0">
                <a:solidFill>
                  <a:srgbClr val="000000"/>
                </a:solidFill>
                <a:latin typeface="Arial"/>
                <a:cs typeface="Times New Roman" pitchFamily="18" charset="0"/>
              </a:rPr>
              <a:t>Email open rate and visits to the website increased by an average of 10%.</a:t>
            </a:r>
          </a:p>
        </p:txBody>
      </p:sp>
      <p:sp>
        <p:nvSpPr>
          <p:cNvPr id="8" name="Rectangle 7"/>
          <p:cNvSpPr>
            <a:spLocks noChangeArrowheads="1"/>
          </p:cNvSpPr>
          <p:nvPr/>
        </p:nvSpPr>
        <p:spPr bwMode="blackWhite">
          <a:xfrm>
            <a:off x="1660548" y="4703727"/>
            <a:ext cx="8805461" cy="318649"/>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defRPr/>
            </a:pPr>
            <a:r>
              <a:rPr lang="en-US" sz="1400" b="1" dirty="0">
                <a:solidFill>
                  <a:srgbClr val="FFFFFF"/>
                </a:solidFill>
                <a:latin typeface="Arial" charset="0"/>
                <a:cs typeface="Times New Roman" pitchFamily="18" charset="0"/>
              </a:rPr>
              <a:t>Business Impact</a:t>
            </a:r>
          </a:p>
        </p:txBody>
      </p:sp>
      <p:pic>
        <p:nvPicPr>
          <p:cNvPr id="1133571" name="Picture 3" descr="C:\Documents and Settings\anuj.sharma\Desktop\untitled.JPG"/>
          <p:cNvPicPr>
            <a:picLocks noChangeAspect="1" noChangeArrowheads="1"/>
          </p:cNvPicPr>
          <p:nvPr/>
        </p:nvPicPr>
        <p:blipFill>
          <a:blip r:embed="rId2"/>
          <a:srcRect/>
          <a:stretch>
            <a:fillRect/>
          </a:stretch>
        </p:blipFill>
        <p:spPr bwMode="auto">
          <a:xfrm>
            <a:off x="1663203" y="1298576"/>
            <a:ext cx="8800716" cy="3204443"/>
          </a:xfrm>
          <a:prstGeom prst="rect">
            <a:avLst/>
          </a:prstGeom>
          <a:noFill/>
        </p:spPr>
      </p:pic>
      <p:sp>
        <p:nvSpPr>
          <p:cNvPr id="10" name="TextBox 9"/>
          <p:cNvSpPr txBox="1"/>
          <p:nvPr/>
        </p:nvSpPr>
        <p:spPr>
          <a:xfrm>
            <a:off x="1144587" y="-841"/>
            <a:ext cx="2834640" cy="261610"/>
          </a:xfrm>
          <a:prstGeom prst="rect">
            <a:avLst/>
          </a:prstGeom>
          <a:solidFill>
            <a:schemeClr val="accent3"/>
          </a:solidFill>
        </p:spPr>
        <p:txBody>
          <a:bodyPr wrap="square" rtlCol="0">
            <a:spAutoFit/>
          </a:bodyPr>
          <a:lstStyle/>
          <a:p>
            <a:pPr eaLnBrk="0" fontAlgn="base" hangingPunct="0">
              <a:spcBef>
                <a:spcPct val="10000"/>
              </a:spcBef>
              <a:spcAft>
                <a:spcPct val="0"/>
              </a:spcAft>
              <a:buClr>
                <a:srgbClr val="0B1F65"/>
              </a:buClr>
            </a:pPr>
            <a:r>
              <a:rPr lang="en-US" sz="1100" b="1" i="1" dirty="0">
                <a:solidFill>
                  <a:srgbClr val="000000"/>
                </a:solidFill>
                <a:latin typeface="Arial" charset="0"/>
                <a:cs typeface="Times New Roman" pitchFamily="18" charset="0"/>
              </a:rPr>
              <a:t>Conversion Model(2/2)</a:t>
            </a:r>
          </a:p>
        </p:txBody>
      </p:sp>
      <p:sp>
        <p:nvSpPr>
          <p:cNvPr id="9" name="Rectangle 8">
            <a:hlinkClick r:id="" action="ppaction://noaction"/>
          </p:cNvPr>
          <p:cNvSpPr/>
          <p:nvPr/>
        </p:nvSpPr>
        <p:spPr bwMode="auto">
          <a:xfrm>
            <a:off x="9568816" y="6604000"/>
            <a:ext cx="822960" cy="254000"/>
          </a:xfrm>
          <a:prstGeom prst="rect">
            <a:avLst/>
          </a:prstGeom>
          <a:solidFill>
            <a:schemeClr val="bg1">
              <a:lumMod val="8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eaLnBrk="1" hangingPunct="1">
              <a:spcBef>
                <a:spcPct val="100000"/>
              </a:spcBef>
              <a:buClrTx/>
            </a:pPr>
            <a:r>
              <a:rPr lang="en-US" sz="1200" b="1" i="1" dirty="0">
                <a:solidFill>
                  <a:srgbClr val="000000"/>
                </a:solidFill>
                <a:latin typeface="Arial"/>
              </a:rPr>
              <a:t>Back</a:t>
            </a:r>
          </a:p>
        </p:txBody>
      </p:sp>
    </p:spTree>
    <p:extLst>
      <p:ext uri="{BB962C8B-B14F-4D97-AF65-F5344CB8AC3E}">
        <p14:creationId xmlns:p14="http://schemas.microsoft.com/office/powerpoint/2010/main" val="158349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7" name="Rectangle 2"/>
          <p:cNvSpPr>
            <a:spLocks noGrp="1" noChangeArrowheads="1"/>
          </p:cNvSpPr>
          <p:nvPr>
            <p:ph type="title"/>
          </p:nvPr>
        </p:nvSpPr>
        <p:spPr>
          <a:xfrm>
            <a:off x="1489076" y="196071"/>
            <a:ext cx="8985250" cy="511182"/>
          </a:xfrm>
        </p:spPr>
        <p:txBody>
          <a:bodyPr/>
          <a:lstStyle/>
          <a:p>
            <a:r>
              <a:rPr lang="en-US" dirty="0"/>
              <a:t>Enhancing the E-mail Marketing efforts using AB Testing improves customers’ experience through e-mails</a:t>
            </a:r>
          </a:p>
        </p:txBody>
      </p:sp>
      <p:sp>
        <p:nvSpPr>
          <p:cNvPr id="2016261" name="Rectangle 61"/>
          <p:cNvSpPr>
            <a:spLocks noChangeArrowheads="1"/>
          </p:cNvSpPr>
          <p:nvPr/>
        </p:nvSpPr>
        <p:spPr bwMode="auto">
          <a:xfrm>
            <a:off x="1489082" y="1290012"/>
            <a:ext cx="9076747" cy="2870509"/>
          </a:xfrm>
          <a:prstGeom prst="rect">
            <a:avLst/>
          </a:prstGeom>
          <a:solidFill>
            <a:schemeClr val="bg1"/>
          </a:solidFill>
          <a:ln w="12700">
            <a:solidFill>
              <a:srgbClr val="000000"/>
            </a:solidFill>
            <a:miter lim="800000"/>
            <a:headEnd/>
            <a:tailEnd/>
          </a:ln>
          <a:effectLst/>
        </p:spPr>
        <p:txBody>
          <a:bodyPr lIns="45720" rIns="45720"/>
          <a:lstStyle/>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dirty="0">
                <a:solidFill>
                  <a:srgbClr val="000000"/>
                </a:solidFill>
                <a:latin typeface="Arial" charset="0"/>
                <a:cs typeface="Times New Roman" pitchFamily="18" charset="0"/>
              </a:rPr>
              <a:t>E-mail Marketing refers to sending e-mail messages with the purpose of enhancing a merchant's relationship with current or previous customers, encouraging customer loyalty and repeat business, acquiring new customers or convincing current customers to purchase something immediately, and sharing third-party ads, etc.</a:t>
            </a:r>
          </a:p>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dirty="0">
                <a:solidFill>
                  <a:srgbClr val="000000"/>
                </a:solidFill>
                <a:latin typeface="Arial" charset="0"/>
                <a:cs typeface="Times New Roman" pitchFamily="18" charset="0"/>
              </a:rPr>
              <a:t>A/B Testing is a scientific method to </a:t>
            </a:r>
            <a:r>
              <a:rPr lang="en-US" sz="1400">
                <a:solidFill>
                  <a:srgbClr val="000000"/>
                </a:solidFill>
                <a:latin typeface="Arial" charset="0"/>
                <a:cs typeface="Times New Roman" pitchFamily="18" charset="0"/>
              </a:rPr>
              <a:t>prove the causality </a:t>
            </a:r>
            <a:r>
              <a:rPr lang="en-US" sz="1400" dirty="0">
                <a:solidFill>
                  <a:srgbClr val="000000"/>
                </a:solidFill>
                <a:latin typeface="Arial" charset="0"/>
                <a:cs typeface="Times New Roman" pitchFamily="18" charset="0"/>
              </a:rPr>
              <a:t>of a change on the observed impact. In other words, using A/B testing we can be sure that the observed impact is caused by the change we made and not simply due to correlation</a:t>
            </a:r>
          </a:p>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dirty="0">
                <a:solidFill>
                  <a:srgbClr val="000000"/>
                </a:solidFill>
                <a:latin typeface="Arial" charset="0"/>
                <a:cs typeface="Times New Roman" pitchFamily="18" charset="0"/>
              </a:rPr>
              <a:t>AB Testing in E-mail Marketing plays an important role in understanding and enhancing the customer’s response through e-mails</a:t>
            </a:r>
          </a:p>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dirty="0">
                <a:solidFill>
                  <a:srgbClr val="000000"/>
                </a:solidFill>
                <a:latin typeface="Arial" charset="0"/>
                <a:cs typeface="Times New Roman" pitchFamily="18" charset="0"/>
              </a:rPr>
              <a:t>Regular e-mail is modified to create a second (updated with only one change) version of the same email</a:t>
            </a:r>
          </a:p>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dirty="0">
                <a:solidFill>
                  <a:srgbClr val="000000"/>
                </a:solidFill>
                <a:latin typeface="Arial" charset="0"/>
                <a:cs typeface="Times New Roman" pitchFamily="18" charset="0"/>
              </a:rPr>
              <a:t>Statistical analysis is used to determine which variation performs better for a given conversion goal</a:t>
            </a:r>
          </a:p>
        </p:txBody>
      </p:sp>
      <p:sp>
        <p:nvSpPr>
          <p:cNvPr id="2016260" name="Rectangle 33"/>
          <p:cNvSpPr>
            <a:spLocks noChangeArrowheads="1"/>
          </p:cNvSpPr>
          <p:nvPr/>
        </p:nvSpPr>
        <p:spPr bwMode="auto">
          <a:xfrm>
            <a:off x="1489077" y="829026"/>
            <a:ext cx="9076752" cy="365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fontAlgn="base" hangingPunct="0">
              <a:spcBef>
                <a:spcPct val="0"/>
              </a:spcBef>
              <a:spcAft>
                <a:spcPct val="0"/>
              </a:spcAft>
              <a:defRPr/>
            </a:pPr>
            <a:r>
              <a:rPr lang="en-US" sz="1600" b="1" dirty="0">
                <a:solidFill>
                  <a:prstClr val="white"/>
                </a:solidFill>
                <a:latin typeface="Arial"/>
              </a:rPr>
              <a:t>Background</a:t>
            </a:r>
          </a:p>
        </p:txBody>
      </p:sp>
      <p:pic>
        <p:nvPicPr>
          <p:cNvPr id="7" name="Picture 6">
            <a:extLst>
              <a:ext uri="{FF2B5EF4-FFF2-40B4-BE49-F238E27FC236}">
                <a16:creationId xmlns:a16="http://schemas.microsoft.com/office/drawing/2014/main" id="{B607ACE4-F810-41DB-AEC5-E5D56A2AE2CC}"/>
              </a:ext>
            </a:extLst>
          </p:cNvPr>
          <p:cNvPicPr>
            <a:picLocks noChangeAspect="1"/>
          </p:cNvPicPr>
          <p:nvPr/>
        </p:nvPicPr>
        <p:blipFill>
          <a:blip r:embed="rId3"/>
          <a:stretch>
            <a:fillRect/>
          </a:stretch>
        </p:blipFill>
        <p:spPr>
          <a:xfrm>
            <a:off x="6973316" y="4256381"/>
            <a:ext cx="3592513" cy="2205380"/>
          </a:xfrm>
          <a:prstGeom prst="rect">
            <a:avLst/>
          </a:prstGeom>
          <a:ln>
            <a:solidFill>
              <a:schemeClr val="tx1"/>
            </a:solidFill>
          </a:ln>
        </p:spPr>
      </p:pic>
      <p:pic>
        <p:nvPicPr>
          <p:cNvPr id="8" name="Picture 7">
            <a:extLst>
              <a:ext uri="{FF2B5EF4-FFF2-40B4-BE49-F238E27FC236}">
                <a16:creationId xmlns:a16="http://schemas.microsoft.com/office/drawing/2014/main" id="{F2333AF6-4100-42D6-92A6-318CF4D51EC7}"/>
              </a:ext>
            </a:extLst>
          </p:cNvPr>
          <p:cNvPicPr>
            <a:picLocks noChangeAspect="1"/>
          </p:cNvPicPr>
          <p:nvPr/>
        </p:nvPicPr>
        <p:blipFill>
          <a:blip r:embed="rId4"/>
          <a:stretch>
            <a:fillRect/>
          </a:stretch>
        </p:blipFill>
        <p:spPr>
          <a:xfrm>
            <a:off x="1489076" y="4256382"/>
            <a:ext cx="3501011" cy="2205379"/>
          </a:xfrm>
          <a:prstGeom prst="rect">
            <a:avLst/>
          </a:prstGeom>
          <a:ln>
            <a:solidFill>
              <a:schemeClr val="tx1"/>
            </a:solidFill>
          </a:ln>
        </p:spPr>
      </p:pic>
      <p:sp>
        <p:nvSpPr>
          <p:cNvPr id="9" name="Arrow: Right 8">
            <a:extLst>
              <a:ext uri="{FF2B5EF4-FFF2-40B4-BE49-F238E27FC236}">
                <a16:creationId xmlns:a16="http://schemas.microsoft.com/office/drawing/2014/main" id="{1310D592-8468-4876-BC0B-34EF216D0C4F}"/>
              </a:ext>
            </a:extLst>
          </p:cNvPr>
          <p:cNvSpPr/>
          <p:nvPr/>
        </p:nvSpPr>
        <p:spPr bwMode="auto">
          <a:xfrm>
            <a:off x="5242561" y="5000930"/>
            <a:ext cx="1478280" cy="71628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Tree>
    <p:extLst>
      <p:ext uri="{BB962C8B-B14F-4D97-AF65-F5344CB8AC3E}">
        <p14:creationId xmlns:p14="http://schemas.microsoft.com/office/powerpoint/2010/main" val="2108144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7" name="Rectangle 2"/>
          <p:cNvSpPr>
            <a:spLocks noGrp="1" noChangeArrowheads="1"/>
          </p:cNvSpPr>
          <p:nvPr>
            <p:ph type="title"/>
          </p:nvPr>
        </p:nvSpPr>
        <p:spPr>
          <a:xfrm>
            <a:off x="1489076" y="210359"/>
            <a:ext cx="8985250" cy="511182"/>
          </a:xfrm>
        </p:spPr>
        <p:txBody>
          <a:bodyPr/>
          <a:lstStyle/>
          <a:p>
            <a:r>
              <a:rPr lang="en-US" dirty="0"/>
              <a:t>A logical approach to validate the change to be introduced in the emails, results in increased engagement and productivity</a:t>
            </a:r>
          </a:p>
        </p:txBody>
      </p:sp>
      <p:sp>
        <p:nvSpPr>
          <p:cNvPr id="2016261" name="Rectangle 61"/>
          <p:cNvSpPr>
            <a:spLocks noChangeArrowheads="1"/>
          </p:cNvSpPr>
          <p:nvPr/>
        </p:nvSpPr>
        <p:spPr bwMode="auto">
          <a:xfrm>
            <a:off x="1489082" y="1275877"/>
            <a:ext cx="9076747" cy="1781802"/>
          </a:xfrm>
          <a:prstGeom prst="rect">
            <a:avLst/>
          </a:prstGeom>
          <a:solidFill>
            <a:schemeClr val="bg1"/>
          </a:solidFill>
          <a:ln w="12700">
            <a:solidFill>
              <a:srgbClr val="000000"/>
            </a:solidFill>
            <a:miter lim="800000"/>
            <a:headEnd/>
            <a:tailEnd/>
          </a:ln>
          <a:effectLst/>
        </p:spPr>
        <p:txBody>
          <a:bodyPr lIns="45720" rIns="45720"/>
          <a:lstStyle/>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b="1" dirty="0">
                <a:solidFill>
                  <a:srgbClr val="000000"/>
                </a:solidFill>
                <a:latin typeface="Arial" charset="0"/>
                <a:cs typeface="Times New Roman" pitchFamily="18" charset="0"/>
              </a:rPr>
              <a:t>Collect Data: </a:t>
            </a:r>
            <a:r>
              <a:rPr lang="en-US" sz="1400" dirty="0">
                <a:solidFill>
                  <a:srgbClr val="000000"/>
                </a:solidFill>
                <a:latin typeface="Arial" charset="0"/>
                <a:cs typeface="Times New Roman" pitchFamily="18" charset="0"/>
              </a:rPr>
              <a:t>Look for the e-mail part with lower engagement and productivity that can be improved</a:t>
            </a:r>
          </a:p>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b="1" dirty="0">
                <a:solidFill>
                  <a:srgbClr val="000000"/>
                </a:solidFill>
                <a:latin typeface="Arial" charset="0"/>
                <a:cs typeface="Times New Roman" pitchFamily="18" charset="0"/>
              </a:rPr>
              <a:t>Identify Goals: </a:t>
            </a:r>
            <a:r>
              <a:rPr lang="en-US" sz="1400" dirty="0">
                <a:solidFill>
                  <a:srgbClr val="000000"/>
                </a:solidFill>
                <a:latin typeface="Arial" charset="0"/>
                <a:cs typeface="Times New Roman" pitchFamily="18" charset="0"/>
              </a:rPr>
              <a:t>It can be anything from clicking on the email or link to product purchases and e-mail sign ups</a:t>
            </a:r>
          </a:p>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b="1" dirty="0">
                <a:solidFill>
                  <a:srgbClr val="000000"/>
                </a:solidFill>
                <a:latin typeface="Arial" charset="0"/>
                <a:cs typeface="Times New Roman" pitchFamily="18" charset="0"/>
              </a:rPr>
              <a:t>Create Variations: </a:t>
            </a:r>
            <a:r>
              <a:rPr lang="en-US" sz="1400" dirty="0">
                <a:solidFill>
                  <a:srgbClr val="000000"/>
                </a:solidFill>
                <a:latin typeface="Arial" charset="0"/>
                <a:cs typeface="Times New Roman" pitchFamily="18" charset="0"/>
              </a:rPr>
              <a:t>This might be changing the color of a button, swapping the order of elements on the email or hiding navigation elements, etc.</a:t>
            </a:r>
          </a:p>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b="1" dirty="0">
                <a:solidFill>
                  <a:srgbClr val="000000"/>
                </a:solidFill>
                <a:latin typeface="Arial" charset="0"/>
                <a:cs typeface="Times New Roman" pitchFamily="18" charset="0"/>
              </a:rPr>
              <a:t>Run Experiment: </a:t>
            </a:r>
            <a:r>
              <a:rPr lang="en-US" sz="1400" dirty="0">
                <a:solidFill>
                  <a:srgbClr val="000000"/>
                </a:solidFill>
                <a:latin typeface="Arial" charset="0"/>
                <a:cs typeface="Times New Roman" pitchFamily="18" charset="0"/>
              </a:rPr>
              <a:t>Email recipient will be randomly assigned to either the Control or Test groups</a:t>
            </a:r>
          </a:p>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b="1" dirty="0">
                <a:solidFill>
                  <a:srgbClr val="000000"/>
                </a:solidFill>
                <a:latin typeface="Arial" charset="0"/>
                <a:cs typeface="Times New Roman" pitchFamily="18" charset="0"/>
              </a:rPr>
              <a:t>Analyze Results: </a:t>
            </a:r>
            <a:r>
              <a:rPr lang="en-US" sz="1400" dirty="0">
                <a:solidFill>
                  <a:srgbClr val="000000"/>
                </a:solidFill>
                <a:latin typeface="Arial" charset="0"/>
                <a:cs typeface="Times New Roman" pitchFamily="18" charset="0"/>
              </a:rPr>
              <a:t>Recipient interaction with each experience is measured, counted, and statistically compared to determine how each performs</a:t>
            </a:r>
          </a:p>
          <a:p>
            <a:pPr marL="285750" indent="-285750" eaLnBrk="0" fontAlgn="base" hangingPunct="0">
              <a:spcBef>
                <a:spcPct val="10000"/>
              </a:spcBef>
              <a:spcAft>
                <a:spcPct val="0"/>
              </a:spcAft>
              <a:buClr>
                <a:srgbClr val="0B1F65"/>
              </a:buClr>
              <a:buFont typeface="Wingdings" panose="05000000000000000000" pitchFamily="2" charset="2"/>
              <a:buChar char="Ø"/>
            </a:pPr>
            <a:endParaRPr lang="en-US" sz="1400" dirty="0">
              <a:solidFill>
                <a:srgbClr val="000000"/>
              </a:solidFill>
              <a:latin typeface="Arial" charset="0"/>
              <a:cs typeface="Times New Roman" pitchFamily="18" charset="0"/>
            </a:endParaRPr>
          </a:p>
        </p:txBody>
      </p:sp>
      <p:sp>
        <p:nvSpPr>
          <p:cNvPr id="2016260" name="Rectangle 33"/>
          <p:cNvSpPr>
            <a:spLocks noChangeArrowheads="1"/>
          </p:cNvSpPr>
          <p:nvPr/>
        </p:nvSpPr>
        <p:spPr bwMode="auto">
          <a:xfrm>
            <a:off x="1489077" y="829026"/>
            <a:ext cx="9076752" cy="365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fontAlgn="base" hangingPunct="0">
              <a:spcBef>
                <a:spcPct val="0"/>
              </a:spcBef>
              <a:spcAft>
                <a:spcPct val="0"/>
              </a:spcAft>
              <a:defRPr/>
            </a:pPr>
            <a:r>
              <a:rPr lang="en-US" sz="1600" b="1" dirty="0">
                <a:solidFill>
                  <a:prstClr val="white"/>
                </a:solidFill>
                <a:latin typeface="Arial"/>
              </a:rPr>
              <a:t>Logical Approach</a:t>
            </a:r>
          </a:p>
        </p:txBody>
      </p:sp>
      <p:sp>
        <p:nvSpPr>
          <p:cNvPr id="15" name="Rectangle 61">
            <a:extLst>
              <a:ext uri="{FF2B5EF4-FFF2-40B4-BE49-F238E27FC236}">
                <a16:creationId xmlns:a16="http://schemas.microsoft.com/office/drawing/2014/main" id="{F7BA7BAB-14E9-4854-B319-157A72CA05E0}"/>
              </a:ext>
            </a:extLst>
          </p:cNvPr>
          <p:cNvSpPr>
            <a:spLocks noChangeArrowheads="1"/>
          </p:cNvSpPr>
          <p:nvPr/>
        </p:nvSpPr>
        <p:spPr bwMode="auto">
          <a:xfrm>
            <a:off x="1489082" y="3603093"/>
            <a:ext cx="9076747" cy="1665308"/>
          </a:xfrm>
          <a:prstGeom prst="rect">
            <a:avLst/>
          </a:prstGeom>
          <a:solidFill>
            <a:schemeClr val="bg1"/>
          </a:solidFill>
          <a:ln w="12700">
            <a:solidFill>
              <a:srgbClr val="000000"/>
            </a:solidFill>
            <a:miter lim="800000"/>
            <a:headEnd/>
            <a:tailEnd/>
          </a:ln>
          <a:effectLst/>
        </p:spPr>
        <p:txBody>
          <a:bodyPr lIns="45720" rIns="45720"/>
          <a:lstStyle/>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b="1" dirty="0">
                <a:solidFill>
                  <a:srgbClr val="000000"/>
                </a:solidFill>
                <a:latin typeface="Arial" charset="0"/>
                <a:cs typeface="Times New Roman" pitchFamily="18" charset="0"/>
              </a:rPr>
              <a:t>Objective – </a:t>
            </a:r>
            <a:r>
              <a:rPr lang="en-US" sz="1400" dirty="0">
                <a:solidFill>
                  <a:srgbClr val="000000"/>
                </a:solidFill>
                <a:latin typeface="Arial" charset="0"/>
                <a:cs typeface="Times New Roman" pitchFamily="18" charset="0"/>
              </a:rPr>
              <a:t>A triggered e-mail program is run by a fortune 500 organization, under which it sends out personalized e-mails to the customers based on their online behavior on the website</a:t>
            </a:r>
          </a:p>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b="1" dirty="0">
                <a:solidFill>
                  <a:srgbClr val="000000"/>
                </a:solidFill>
                <a:latin typeface="Arial" charset="0"/>
                <a:cs typeface="Times New Roman" pitchFamily="18" charset="0"/>
              </a:rPr>
              <a:t>Target – </a:t>
            </a:r>
            <a:r>
              <a:rPr lang="en-US" sz="1400" dirty="0">
                <a:solidFill>
                  <a:srgbClr val="000000"/>
                </a:solidFill>
                <a:latin typeface="Arial" charset="0"/>
                <a:cs typeface="Times New Roman" pitchFamily="18" charset="0"/>
              </a:rPr>
              <a:t>Business wants to enhance the customer experience in turn increasing engagement and productivity of the e-mail program</a:t>
            </a:r>
          </a:p>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b="1" dirty="0">
                <a:solidFill>
                  <a:srgbClr val="000000"/>
                </a:solidFill>
                <a:latin typeface="Arial" charset="0"/>
                <a:cs typeface="Times New Roman" pitchFamily="18" charset="0"/>
              </a:rPr>
              <a:t>Timing – </a:t>
            </a:r>
            <a:r>
              <a:rPr lang="en-US" sz="1400" dirty="0">
                <a:solidFill>
                  <a:srgbClr val="000000"/>
                </a:solidFill>
                <a:latin typeface="Arial" charset="0"/>
                <a:cs typeface="Times New Roman" pitchFamily="18" charset="0"/>
              </a:rPr>
              <a:t>Daily Trigger</a:t>
            </a:r>
          </a:p>
          <a:p>
            <a:pPr marL="285750" indent="-285750" eaLnBrk="0" fontAlgn="base" hangingPunct="0">
              <a:spcBef>
                <a:spcPts val="500"/>
              </a:spcBef>
              <a:spcAft>
                <a:spcPct val="0"/>
              </a:spcAft>
              <a:buClr>
                <a:srgbClr val="002060"/>
              </a:buClr>
              <a:buFont typeface="Wingdings" panose="05000000000000000000" pitchFamily="2" charset="2"/>
              <a:buChar char="Ø"/>
            </a:pPr>
            <a:r>
              <a:rPr lang="en-US" sz="1400" b="1" dirty="0">
                <a:solidFill>
                  <a:srgbClr val="000000"/>
                </a:solidFill>
                <a:latin typeface="Arial" charset="0"/>
                <a:cs typeface="Times New Roman" pitchFamily="18" charset="0"/>
              </a:rPr>
              <a:t>KPI – </a:t>
            </a:r>
            <a:r>
              <a:rPr lang="en-US" sz="1400" dirty="0">
                <a:solidFill>
                  <a:srgbClr val="000000"/>
                </a:solidFill>
                <a:latin typeface="Arial" charset="0"/>
                <a:cs typeface="Times New Roman" pitchFamily="18" charset="0"/>
              </a:rPr>
              <a:t>Engagement (Click rate) and Revenue ($/EM)</a:t>
            </a:r>
          </a:p>
        </p:txBody>
      </p:sp>
      <p:sp>
        <p:nvSpPr>
          <p:cNvPr id="16" name="Rectangle 33">
            <a:extLst>
              <a:ext uri="{FF2B5EF4-FFF2-40B4-BE49-F238E27FC236}">
                <a16:creationId xmlns:a16="http://schemas.microsoft.com/office/drawing/2014/main" id="{488B7B32-E484-4DE4-B5F5-8766EF0293E0}"/>
              </a:ext>
            </a:extLst>
          </p:cNvPr>
          <p:cNvSpPr>
            <a:spLocks noChangeArrowheads="1"/>
          </p:cNvSpPr>
          <p:nvPr/>
        </p:nvSpPr>
        <p:spPr bwMode="auto">
          <a:xfrm>
            <a:off x="1489076" y="3167675"/>
            <a:ext cx="9076752" cy="365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fontAlgn="base" hangingPunct="0">
              <a:spcBef>
                <a:spcPct val="0"/>
              </a:spcBef>
              <a:spcAft>
                <a:spcPct val="0"/>
              </a:spcAft>
              <a:defRPr/>
            </a:pPr>
            <a:r>
              <a:rPr lang="en-US" sz="1600" b="1" dirty="0">
                <a:solidFill>
                  <a:prstClr val="white"/>
                </a:solidFill>
                <a:latin typeface="Arial"/>
              </a:rPr>
              <a:t>Use Case - Test details </a:t>
            </a:r>
          </a:p>
        </p:txBody>
      </p:sp>
      <p:pic>
        <p:nvPicPr>
          <p:cNvPr id="17" name="Picture 16">
            <a:extLst>
              <a:ext uri="{FF2B5EF4-FFF2-40B4-BE49-F238E27FC236}">
                <a16:creationId xmlns:a16="http://schemas.microsoft.com/office/drawing/2014/main" id="{9AFF6C37-AC88-46BA-AC20-3749656072DE}"/>
              </a:ext>
            </a:extLst>
          </p:cNvPr>
          <p:cNvPicPr>
            <a:picLocks noChangeAspect="1"/>
          </p:cNvPicPr>
          <p:nvPr/>
        </p:nvPicPr>
        <p:blipFill>
          <a:blip r:embed="rId3"/>
          <a:stretch>
            <a:fillRect/>
          </a:stretch>
        </p:blipFill>
        <p:spPr>
          <a:xfrm>
            <a:off x="1690113" y="5776527"/>
            <a:ext cx="1184562" cy="490537"/>
          </a:xfrm>
          <a:prstGeom prst="rect">
            <a:avLst/>
          </a:prstGeom>
        </p:spPr>
      </p:pic>
      <p:pic>
        <p:nvPicPr>
          <p:cNvPr id="18" name="Picture 17">
            <a:extLst>
              <a:ext uri="{FF2B5EF4-FFF2-40B4-BE49-F238E27FC236}">
                <a16:creationId xmlns:a16="http://schemas.microsoft.com/office/drawing/2014/main" id="{D0439D2A-9DF5-4D9E-A5E6-ED927A5DD0CD}"/>
              </a:ext>
            </a:extLst>
          </p:cNvPr>
          <p:cNvPicPr>
            <a:picLocks noChangeAspect="1"/>
          </p:cNvPicPr>
          <p:nvPr/>
        </p:nvPicPr>
        <p:blipFill>
          <a:blip r:embed="rId4"/>
          <a:stretch>
            <a:fillRect/>
          </a:stretch>
        </p:blipFill>
        <p:spPr>
          <a:xfrm>
            <a:off x="4697688" y="5804028"/>
            <a:ext cx="673356" cy="518513"/>
          </a:xfrm>
          <a:prstGeom prst="rect">
            <a:avLst/>
          </a:prstGeom>
        </p:spPr>
      </p:pic>
      <p:pic>
        <p:nvPicPr>
          <p:cNvPr id="19" name="Picture 18">
            <a:extLst>
              <a:ext uri="{FF2B5EF4-FFF2-40B4-BE49-F238E27FC236}">
                <a16:creationId xmlns:a16="http://schemas.microsoft.com/office/drawing/2014/main" id="{AF4E2D0C-B31D-4401-840F-173C96D8B792}"/>
              </a:ext>
            </a:extLst>
          </p:cNvPr>
          <p:cNvPicPr>
            <a:picLocks noChangeAspect="1"/>
          </p:cNvPicPr>
          <p:nvPr/>
        </p:nvPicPr>
        <p:blipFill>
          <a:blip r:embed="rId5"/>
          <a:stretch>
            <a:fillRect/>
          </a:stretch>
        </p:blipFill>
        <p:spPr>
          <a:xfrm>
            <a:off x="8052266" y="5758824"/>
            <a:ext cx="741799" cy="585467"/>
          </a:xfrm>
          <a:prstGeom prst="rect">
            <a:avLst/>
          </a:prstGeom>
        </p:spPr>
      </p:pic>
      <p:sp>
        <p:nvSpPr>
          <p:cNvPr id="20" name="TextBox 19">
            <a:extLst>
              <a:ext uri="{FF2B5EF4-FFF2-40B4-BE49-F238E27FC236}">
                <a16:creationId xmlns:a16="http://schemas.microsoft.com/office/drawing/2014/main" id="{674E0432-E354-4233-B144-B1C9C5415D57}"/>
              </a:ext>
            </a:extLst>
          </p:cNvPr>
          <p:cNvSpPr txBox="1"/>
          <p:nvPr/>
        </p:nvSpPr>
        <p:spPr>
          <a:xfrm>
            <a:off x="1182258" y="5406921"/>
            <a:ext cx="2200275" cy="307777"/>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400" dirty="0">
                <a:solidFill>
                  <a:srgbClr val="000000"/>
                </a:solidFill>
                <a:latin typeface="Arial" charset="0"/>
                <a:cs typeface="Times New Roman" pitchFamily="18" charset="0"/>
              </a:rPr>
              <a:t>E-mail Qualifiers</a:t>
            </a:r>
          </a:p>
        </p:txBody>
      </p:sp>
      <p:sp>
        <p:nvSpPr>
          <p:cNvPr id="25" name="TextBox 24">
            <a:extLst>
              <a:ext uri="{FF2B5EF4-FFF2-40B4-BE49-F238E27FC236}">
                <a16:creationId xmlns:a16="http://schemas.microsoft.com/office/drawing/2014/main" id="{624ED341-D11A-4332-AF85-C381199828FF}"/>
              </a:ext>
            </a:extLst>
          </p:cNvPr>
          <p:cNvSpPr txBox="1"/>
          <p:nvPr/>
        </p:nvSpPr>
        <p:spPr>
          <a:xfrm>
            <a:off x="3785179" y="5406920"/>
            <a:ext cx="2540426" cy="307777"/>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400" dirty="0">
                <a:solidFill>
                  <a:srgbClr val="000000"/>
                </a:solidFill>
                <a:latin typeface="Arial" charset="0"/>
                <a:cs typeface="Times New Roman" pitchFamily="18" charset="0"/>
              </a:rPr>
              <a:t>Group A (Test Population)</a:t>
            </a:r>
          </a:p>
        </p:txBody>
      </p:sp>
      <p:sp>
        <p:nvSpPr>
          <p:cNvPr id="27" name="TextBox 26">
            <a:extLst>
              <a:ext uri="{FF2B5EF4-FFF2-40B4-BE49-F238E27FC236}">
                <a16:creationId xmlns:a16="http://schemas.microsoft.com/office/drawing/2014/main" id="{77DE1C5F-59D3-4383-8FAA-766A15FECEB1}"/>
              </a:ext>
            </a:extLst>
          </p:cNvPr>
          <p:cNvSpPr txBox="1"/>
          <p:nvPr/>
        </p:nvSpPr>
        <p:spPr>
          <a:xfrm>
            <a:off x="7200550" y="5406920"/>
            <a:ext cx="2516758" cy="307777"/>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400" dirty="0">
                <a:solidFill>
                  <a:srgbClr val="000000"/>
                </a:solidFill>
                <a:latin typeface="Arial" charset="0"/>
                <a:cs typeface="Times New Roman" pitchFamily="18" charset="0"/>
              </a:rPr>
              <a:t>Group B (Control Population)</a:t>
            </a:r>
          </a:p>
        </p:txBody>
      </p:sp>
      <p:sp>
        <p:nvSpPr>
          <p:cNvPr id="3" name="Arrow: Right 2">
            <a:extLst>
              <a:ext uri="{FF2B5EF4-FFF2-40B4-BE49-F238E27FC236}">
                <a16:creationId xmlns:a16="http://schemas.microsoft.com/office/drawing/2014/main" id="{C8F2EA45-2C34-44E7-BA2D-347A24105144}"/>
              </a:ext>
            </a:extLst>
          </p:cNvPr>
          <p:cNvSpPr/>
          <p:nvPr/>
        </p:nvSpPr>
        <p:spPr bwMode="auto">
          <a:xfrm>
            <a:off x="3382532" y="6021795"/>
            <a:ext cx="805294" cy="245269"/>
          </a:xfrm>
          <a:prstGeom prst="right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4" name="Plus Sign 3">
            <a:extLst>
              <a:ext uri="{FF2B5EF4-FFF2-40B4-BE49-F238E27FC236}">
                <a16:creationId xmlns:a16="http://schemas.microsoft.com/office/drawing/2014/main" id="{467F8DD5-347F-4C09-917D-1DBBC77BD18F}"/>
              </a:ext>
            </a:extLst>
          </p:cNvPr>
          <p:cNvSpPr/>
          <p:nvPr/>
        </p:nvSpPr>
        <p:spPr bwMode="auto">
          <a:xfrm>
            <a:off x="6377001" y="5776527"/>
            <a:ext cx="669309" cy="625349"/>
          </a:xfrm>
          <a:prstGeom prst="mathPlus">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Tree>
    <p:extLst>
      <p:ext uri="{BB962C8B-B14F-4D97-AF65-F5344CB8AC3E}">
        <p14:creationId xmlns:p14="http://schemas.microsoft.com/office/powerpoint/2010/main" val="3599778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7" name="Rectangle 2"/>
          <p:cNvSpPr>
            <a:spLocks noGrp="1" noChangeArrowheads="1"/>
          </p:cNvSpPr>
          <p:nvPr>
            <p:ph type="title"/>
          </p:nvPr>
        </p:nvSpPr>
        <p:spPr>
          <a:xfrm>
            <a:off x="1489076" y="167495"/>
            <a:ext cx="8985250" cy="511182"/>
          </a:xfrm>
        </p:spPr>
        <p:txBody>
          <a:bodyPr/>
          <a:lstStyle/>
          <a:p>
            <a:r>
              <a:rPr lang="en-US" dirty="0"/>
              <a:t>A-B Test results shows that the change/efforts made (Test population) has a positive effect on Engagement and Revenue KPIs</a:t>
            </a:r>
          </a:p>
        </p:txBody>
      </p:sp>
      <p:sp>
        <p:nvSpPr>
          <p:cNvPr id="2016260" name="Rectangle 33"/>
          <p:cNvSpPr>
            <a:spLocks noChangeArrowheads="1"/>
          </p:cNvSpPr>
          <p:nvPr/>
        </p:nvSpPr>
        <p:spPr bwMode="auto">
          <a:xfrm>
            <a:off x="1489077" y="829026"/>
            <a:ext cx="9076752" cy="365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fontAlgn="base" hangingPunct="0">
              <a:spcBef>
                <a:spcPct val="0"/>
              </a:spcBef>
              <a:spcAft>
                <a:spcPct val="0"/>
              </a:spcAft>
              <a:defRPr/>
            </a:pPr>
            <a:r>
              <a:rPr lang="en-US" sz="1600" b="1" dirty="0">
                <a:solidFill>
                  <a:prstClr val="white"/>
                </a:solidFill>
                <a:latin typeface="Arial"/>
              </a:rPr>
              <a:t>Findings</a:t>
            </a:r>
          </a:p>
        </p:txBody>
      </p:sp>
      <p:pic>
        <p:nvPicPr>
          <p:cNvPr id="28" name="Picture 27">
            <a:extLst>
              <a:ext uri="{FF2B5EF4-FFF2-40B4-BE49-F238E27FC236}">
                <a16:creationId xmlns:a16="http://schemas.microsoft.com/office/drawing/2014/main" id="{6E65AE14-31F1-4EFD-BE59-18985AB56131}"/>
              </a:ext>
            </a:extLst>
          </p:cNvPr>
          <p:cNvPicPr>
            <a:picLocks noChangeAspect="1"/>
          </p:cNvPicPr>
          <p:nvPr/>
        </p:nvPicPr>
        <p:blipFill>
          <a:blip r:embed="rId3"/>
          <a:stretch>
            <a:fillRect/>
          </a:stretch>
        </p:blipFill>
        <p:spPr>
          <a:xfrm>
            <a:off x="6245227" y="2587510"/>
            <a:ext cx="4320601" cy="1828800"/>
          </a:xfrm>
          <a:prstGeom prst="rect">
            <a:avLst/>
          </a:prstGeom>
          <a:ln>
            <a:solidFill>
              <a:schemeClr val="tx1"/>
            </a:solidFill>
          </a:ln>
        </p:spPr>
      </p:pic>
      <p:pic>
        <p:nvPicPr>
          <p:cNvPr id="29" name="Picture 28">
            <a:extLst>
              <a:ext uri="{FF2B5EF4-FFF2-40B4-BE49-F238E27FC236}">
                <a16:creationId xmlns:a16="http://schemas.microsoft.com/office/drawing/2014/main" id="{9927C812-6FA9-47BB-90CC-BF7306BF323B}"/>
              </a:ext>
            </a:extLst>
          </p:cNvPr>
          <p:cNvPicPr>
            <a:picLocks noChangeAspect="1"/>
          </p:cNvPicPr>
          <p:nvPr/>
        </p:nvPicPr>
        <p:blipFill>
          <a:blip r:embed="rId4"/>
          <a:stretch>
            <a:fillRect/>
          </a:stretch>
        </p:blipFill>
        <p:spPr>
          <a:xfrm>
            <a:off x="1489075" y="2587510"/>
            <a:ext cx="4470401" cy="1828800"/>
          </a:xfrm>
          <a:prstGeom prst="rect">
            <a:avLst/>
          </a:prstGeom>
          <a:ln>
            <a:solidFill>
              <a:schemeClr val="tx1"/>
            </a:solidFill>
          </a:ln>
        </p:spPr>
      </p:pic>
      <p:pic>
        <p:nvPicPr>
          <p:cNvPr id="31" name="Picture 30">
            <a:extLst>
              <a:ext uri="{FF2B5EF4-FFF2-40B4-BE49-F238E27FC236}">
                <a16:creationId xmlns:a16="http://schemas.microsoft.com/office/drawing/2014/main" id="{C601D129-E999-4D21-A526-A21FC81D06E7}"/>
              </a:ext>
            </a:extLst>
          </p:cNvPr>
          <p:cNvPicPr>
            <a:picLocks noChangeAspect="1"/>
          </p:cNvPicPr>
          <p:nvPr/>
        </p:nvPicPr>
        <p:blipFill>
          <a:blip r:embed="rId5"/>
          <a:stretch>
            <a:fillRect/>
          </a:stretch>
        </p:blipFill>
        <p:spPr>
          <a:xfrm>
            <a:off x="6245227" y="4592137"/>
            <a:ext cx="4320600" cy="1847307"/>
          </a:xfrm>
          <a:prstGeom prst="rect">
            <a:avLst/>
          </a:prstGeom>
          <a:ln>
            <a:solidFill>
              <a:schemeClr val="tx1"/>
            </a:solidFill>
          </a:ln>
        </p:spPr>
      </p:pic>
      <p:sp>
        <p:nvSpPr>
          <p:cNvPr id="32" name="Rectangle 61">
            <a:extLst>
              <a:ext uri="{FF2B5EF4-FFF2-40B4-BE49-F238E27FC236}">
                <a16:creationId xmlns:a16="http://schemas.microsoft.com/office/drawing/2014/main" id="{885D409B-5EFE-49E1-A341-7383F3656272}"/>
              </a:ext>
            </a:extLst>
          </p:cNvPr>
          <p:cNvSpPr>
            <a:spLocks noChangeArrowheads="1"/>
          </p:cNvSpPr>
          <p:nvPr/>
        </p:nvSpPr>
        <p:spPr bwMode="auto">
          <a:xfrm>
            <a:off x="1489082" y="1290011"/>
            <a:ext cx="9076747" cy="1103166"/>
          </a:xfrm>
          <a:prstGeom prst="rect">
            <a:avLst/>
          </a:prstGeom>
          <a:solidFill>
            <a:schemeClr val="bg1"/>
          </a:solidFill>
          <a:ln w="12700">
            <a:solidFill>
              <a:srgbClr val="000000"/>
            </a:solidFill>
            <a:miter lim="800000"/>
            <a:headEnd/>
            <a:tailEnd/>
          </a:ln>
          <a:effectLst/>
        </p:spPr>
        <p:txBody>
          <a:bodyPr lIns="45720" rIns="45720"/>
          <a:lstStyle/>
          <a:p>
            <a:pPr marL="342900" indent="-342900" eaLnBrk="0" fontAlgn="base" hangingPunct="0">
              <a:spcBef>
                <a:spcPct val="10000"/>
              </a:spcBef>
              <a:spcAft>
                <a:spcPct val="0"/>
              </a:spcAft>
              <a:buClr>
                <a:srgbClr val="0B1F65"/>
              </a:buClr>
              <a:buFont typeface="Wingdings" panose="05000000000000000000" pitchFamily="2" charset="2"/>
              <a:buChar char="Ø"/>
            </a:pPr>
            <a:r>
              <a:rPr lang="en-US" sz="1400" dirty="0">
                <a:solidFill>
                  <a:srgbClr val="000000"/>
                </a:solidFill>
                <a:latin typeface="Arial" charset="0"/>
                <a:cs typeface="Times New Roman" pitchFamily="18" charset="0"/>
              </a:rPr>
              <a:t>In terms of the Engagement Derived Metrics, Open Rate and Click Rate has a positive lifts of ~15% and ~20% respectively (across the time period for which the test was carried out)</a:t>
            </a:r>
          </a:p>
          <a:p>
            <a:pPr marL="342900" indent="-342900" eaLnBrk="0" fontAlgn="base" hangingPunct="0">
              <a:spcBef>
                <a:spcPct val="10000"/>
              </a:spcBef>
              <a:spcAft>
                <a:spcPct val="0"/>
              </a:spcAft>
              <a:buClr>
                <a:srgbClr val="0B1F65"/>
              </a:buClr>
              <a:buFont typeface="Wingdings" panose="05000000000000000000" pitchFamily="2" charset="2"/>
              <a:buChar char="Ø"/>
            </a:pPr>
            <a:r>
              <a:rPr lang="en-US" sz="1400" dirty="0">
                <a:solidFill>
                  <a:srgbClr val="000000"/>
                </a:solidFill>
                <a:latin typeface="Arial" charset="0"/>
                <a:cs typeface="Times New Roman" pitchFamily="18" charset="0"/>
              </a:rPr>
              <a:t>Optout Rate has a positive lift of ~10% (decreased) for the Test E-mail against the Control E-mail</a:t>
            </a:r>
          </a:p>
          <a:p>
            <a:pPr marL="342900" indent="-342900" eaLnBrk="0" fontAlgn="base" hangingPunct="0">
              <a:spcBef>
                <a:spcPct val="10000"/>
              </a:spcBef>
              <a:spcAft>
                <a:spcPct val="0"/>
              </a:spcAft>
              <a:buClr>
                <a:srgbClr val="0B1F65"/>
              </a:buClr>
              <a:buFont typeface="Wingdings" panose="05000000000000000000" pitchFamily="2" charset="2"/>
              <a:buChar char="Ø"/>
            </a:pPr>
            <a:r>
              <a:rPr lang="en-US" sz="1400" dirty="0">
                <a:solidFill>
                  <a:srgbClr val="000000"/>
                </a:solidFill>
                <a:latin typeface="Arial" charset="0"/>
                <a:cs typeface="Times New Roman" pitchFamily="18" charset="0"/>
              </a:rPr>
              <a:t>We also observed that the ROI on every e-mail sent has increased by ~10%  for the Test Creative</a:t>
            </a:r>
          </a:p>
        </p:txBody>
      </p:sp>
      <p:pic>
        <p:nvPicPr>
          <p:cNvPr id="33" name="Picture 32">
            <a:extLst>
              <a:ext uri="{FF2B5EF4-FFF2-40B4-BE49-F238E27FC236}">
                <a16:creationId xmlns:a16="http://schemas.microsoft.com/office/drawing/2014/main" id="{1D6128F1-B1E7-46C2-8693-879FC251378D}"/>
              </a:ext>
            </a:extLst>
          </p:cNvPr>
          <p:cNvPicPr>
            <a:picLocks noChangeAspect="1"/>
          </p:cNvPicPr>
          <p:nvPr/>
        </p:nvPicPr>
        <p:blipFill>
          <a:blip r:embed="rId6"/>
          <a:stretch>
            <a:fillRect/>
          </a:stretch>
        </p:blipFill>
        <p:spPr>
          <a:xfrm>
            <a:off x="1489075" y="4592137"/>
            <a:ext cx="4470401" cy="1847307"/>
          </a:xfrm>
          <a:prstGeom prst="rect">
            <a:avLst/>
          </a:prstGeom>
          <a:ln>
            <a:solidFill>
              <a:schemeClr val="tx1"/>
            </a:solidFill>
          </a:ln>
        </p:spPr>
      </p:pic>
    </p:spTree>
    <p:extLst>
      <p:ext uri="{BB962C8B-B14F-4D97-AF65-F5344CB8AC3E}">
        <p14:creationId xmlns:p14="http://schemas.microsoft.com/office/powerpoint/2010/main" val="381765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7" name="Rectangle 2"/>
          <p:cNvSpPr>
            <a:spLocks noGrp="1" noChangeArrowheads="1"/>
          </p:cNvSpPr>
          <p:nvPr>
            <p:ph type="title"/>
          </p:nvPr>
        </p:nvSpPr>
        <p:spPr>
          <a:xfrm>
            <a:off x="1489076" y="196071"/>
            <a:ext cx="8985250" cy="511182"/>
          </a:xfrm>
        </p:spPr>
        <p:txBody>
          <a:bodyPr/>
          <a:lstStyle/>
          <a:p>
            <a:r>
              <a:rPr lang="en-US" dirty="0"/>
              <a:t>An appropriate approach to test and roll out the changes in existing emails enhances the customer experience and ROI</a:t>
            </a:r>
          </a:p>
        </p:txBody>
      </p:sp>
      <p:sp>
        <p:nvSpPr>
          <p:cNvPr id="2016260" name="Rectangle 33"/>
          <p:cNvSpPr>
            <a:spLocks noChangeArrowheads="1"/>
          </p:cNvSpPr>
          <p:nvPr/>
        </p:nvSpPr>
        <p:spPr bwMode="auto">
          <a:xfrm>
            <a:off x="1489077" y="829026"/>
            <a:ext cx="9076752" cy="365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fontAlgn="base" hangingPunct="0">
              <a:spcBef>
                <a:spcPct val="0"/>
              </a:spcBef>
              <a:spcAft>
                <a:spcPct val="0"/>
              </a:spcAft>
              <a:defRPr/>
            </a:pPr>
            <a:r>
              <a:rPr lang="en-US" sz="1600" b="1" dirty="0">
                <a:solidFill>
                  <a:prstClr val="white"/>
                </a:solidFill>
                <a:latin typeface="Arial"/>
              </a:rPr>
              <a:t>Recommendations</a:t>
            </a:r>
          </a:p>
        </p:txBody>
      </p:sp>
      <p:sp>
        <p:nvSpPr>
          <p:cNvPr id="13" name="Rectangle 61">
            <a:extLst>
              <a:ext uri="{FF2B5EF4-FFF2-40B4-BE49-F238E27FC236}">
                <a16:creationId xmlns:a16="http://schemas.microsoft.com/office/drawing/2014/main" id="{739AE9E1-23E4-4D4B-96D2-3ACA38A9BA0F}"/>
              </a:ext>
            </a:extLst>
          </p:cNvPr>
          <p:cNvSpPr>
            <a:spLocks noChangeArrowheads="1"/>
          </p:cNvSpPr>
          <p:nvPr/>
        </p:nvSpPr>
        <p:spPr bwMode="auto">
          <a:xfrm>
            <a:off x="1489082" y="1290011"/>
            <a:ext cx="9076747" cy="1177293"/>
          </a:xfrm>
          <a:prstGeom prst="rect">
            <a:avLst/>
          </a:prstGeom>
          <a:solidFill>
            <a:schemeClr val="bg1"/>
          </a:solidFill>
          <a:ln w="12700">
            <a:solidFill>
              <a:srgbClr val="000000"/>
            </a:solidFill>
            <a:miter lim="800000"/>
            <a:headEnd/>
            <a:tailEnd/>
          </a:ln>
          <a:effectLst/>
        </p:spPr>
        <p:txBody>
          <a:bodyPr lIns="45720" rIns="45720"/>
          <a:lstStyle/>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dirty="0">
                <a:solidFill>
                  <a:srgbClr val="000000"/>
                </a:solidFill>
                <a:latin typeface="Arial" charset="0"/>
                <a:cs typeface="Times New Roman" pitchFamily="18" charset="0"/>
              </a:rPr>
              <a:t>As the Click Rate and ROI gain of the Test population was higher in comparison to the Control, Test version won over the Control version</a:t>
            </a:r>
          </a:p>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dirty="0">
                <a:solidFill>
                  <a:srgbClr val="000000"/>
                </a:solidFill>
                <a:latin typeface="Arial" charset="0"/>
                <a:cs typeface="Times New Roman" pitchFamily="18" charset="0"/>
              </a:rPr>
              <a:t>On rolling out the newer version to the whole population there will be an increase in the Engagement by ~12% and Productivity by ~10%, hence we should go ahead and accommodate the changes</a:t>
            </a:r>
          </a:p>
        </p:txBody>
      </p:sp>
      <p:sp>
        <p:nvSpPr>
          <p:cNvPr id="14" name="Rectangle 33">
            <a:extLst>
              <a:ext uri="{FF2B5EF4-FFF2-40B4-BE49-F238E27FC236}">
                <a16:creationId xmlns:a16="http://schemas.microsoft.com/office/drawing/2014/main" id="{E91ED8B5-9F00-4BA2-B7CD-2E5B61E2B462}"/>
              </a:ext>
            </a:extLst>
          </p:cNvPr>
          <p:cNvSpPr>
            <a:spLocks noChangeArrowheads="1"/>
          </p:cNvSpPr>
          <p:nvPr/>
        </p:nvSpPr>
        <p:spPr bwMode="auto">
          <a:xfrm>
            <a:off x="1489077" y="2567339"/>
            <a:ext cx="9076752" cy="365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fontAlgn="base" hangingPunct="0">
              <a:spcBef>
                <a:spcPct val="0"/>
              </a:spcBef>
              <a:spcAft>
                <a:spcPct val="0"/>
              </a:spcAft>
              <a:defRPr/>
            </a:pPr>
            <a:r>
              <a:rPr lang="en-US" sz="1600" b="1" dirty="0">
                <a:solidFill>
                  <a:prstClr val="white"/>
                </a:solidFill>
                <a:latin typeface="Arial"/>
              </a:rPr>
              <a:t>Business Impact</a:t>
            </a:r>
          </a:p>
        </p:txBody>
      </p:sp>
      <p:sp>
        <p:nvSpPr>
          <p:cNvPr id="15" name="Rectangle 61">
            <a:extLst>
              <a:ext uri="{FF2B5EF4-FFF2-40B4-BE49-F238E27FC236}">
                <a16:creationId xmlns:a16="http://schemas.microsoft.com/office/drawing/2014/main" id="{B48F8DB3-2572-4EE2-A1C6-A13AABBC0B50}"/>
              </a:ext>
            </a:extLst>
          </p:cNvPr>
          <p:cNvSpPr>
            <a:spLocks noChangeArrowheads="1"/>
          </p:cNvSpPr>
          <p:nvPr/>
        </p:nvSpPr>
        <p:spPr bwMode="auto">
          <a:xfrm>
            <a:off x="1489082" y="3028325"/>
            <a:ext cx="9076747" cy="1083679"/>
          </a:xfrm>
          <a:prstGeom prst="rect">
            <a:avLst/>
          </a:prstGeom>
          <a:solidFill>
            <a:schemeClr val="bg1"/>
          </a:solidFill>
          <a:ln w="12700">
            <a:solidFill>
              <a:srgbClr val="000000"/>
            </a:solidFill>
            <a:miter lim="800000"/>
            <a:headEnd/>
            <a:tailEnd/>
          </a:ln>
          <a:effectLst/>
        </p:spPr>
        <p:txBody>
          <a:bodyPr lIns="45720" rIns="45720"/>
          <a:lstStyle/>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dirty="0">
                <a:solidFill>
                  <a:srgbClr val="000000"/>
                </a:solidFill>
                <a:latin typeface="Arial" charset="0"/>
                <a:cs typeface="Times New Roman" pitchFamily="18" charset="0"/>
              </a:rPr>
              <a:t>On rolling out the new version, the program Engagement (Click Rate) increased by ~10%</a:t>
            </a:r>
          </a:p>
          <a:p>
            <a:pPr marL="285750" indent="-285750" eaLnBrk="0" fontAlgn="base" hangingPunct="0">
              <a:spcBef>
                <a:spcPct val="10000"/>
              </a:spcBef>
              <a:spcAft>
                <a:spcPct val="0"/>
              </a:spcAft>
              <a:buClr>
                <a:srgbClr val="0B1F65"/>
              </a:buClr>
              <a:buFont typeface="Wingdings" panose="05000000000000000000" pitchFamily="2" charset="2"/>
              <a:buChar char="Ø"/>
            </a:pPr>
            <a:r>
              <a:rPr lang="en-US" sz="1400" dirty="0">
                <a:solidFill>
                  <a:srgbClr val="000000"/>
                </a:solidFill>
                <a:latin typeface="Arial" charset="0"/>
                <a:cs typeface="Times New Roman" pitchFamily="18" charset="0"/>
              </a:rPr>
              <a:t>ROI gain was ~14%</a:t>
            </a:r>
          </a:p>
          <a:p>
            <a:pPr eaLnBrk="0" fontAlgn="base" hangingPunct="0">
              <a:spcBef>
                <a:spcPct val="10000"/>
              </a:spcBef>
              <a:spcAft>
                <a:spcPct val="0"/>
              </a:spcAft>
              <a:buClr>
                <a:srgbClr val="0B1F65"/>
              </a:buClr>
            </a:pPr>
            <a:endParaRPr lang="en-US" sz="1400" dirty="0">
              <a:solidFill>
                <a:srgbClr val="000000"/>
              </a:solidFill>
              <a:latin typeface="Arial" charset="0"/>
              <a:cs typeface="Times New Roman" pitchFamily="18" charset="0"/>
            </a:endParaRPr>
          </a:p>
        </p:txBody>
      </p:sp>
      <p:sp>
        <p:nvSpPr>
          <p:cNvPr id="20" name="Arrow: Right 19">
            <a:extLst>
              <a:ext uri="{FF2B5EF4-FFF2-40B4-BE49-F238E27FC236}">
                <a16:creationId xmlns:a16="http://schemas.microsoft.com/office/drawing/2014/main" id="{C9944E6D-98B2-472E-843B-74B9E31C7E1A}"/>
              </a:ext>
            </a:extLst>
          </p:cNvPr>
          <p:cNvSpPr/>
          <p:nvPr/>
        </p:nvSpPr>
        <p:spPr bwMode="auto">
          <a:xfrm>
            <a:off x="1397574" y="4667928"/>
            <a:ext cx="9168254" cy="1504272"/>
          </a:xfrm>
          <a:prstGeom prst="righ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22" name="Rectangle: Rounded Corners 21">
            <a:extLst>
              <a:ext uri="{FF2B5EF4-FFF2-40B4-BE49-F238E27FC236}">
                <a16:creationId xmlns:a16="http://schemas.microsoft.com/office/drawing/2014/main" id="{5F7C28ED-1779-44B9-9562-03FA9B8C6072}"/>
              </a:ext>
            </a:extLst>
          </p:cNvPr>
          <p:cNvSpPr/>
          <p:nvPr/>
        </p:nvSpPr>
        <p:spPr bwMode="auto">
          <a:xfrm>
            <a:off x="2346002" y="4683162"/>
            <a:ext cx="2059947" cy="140423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25" name="Rectangle: Rounded Corners 24">
            <a:extLst>
              <a:ext uri="{FF2B5EF4-FFF2-40B4-BE49-F238E27FC236}">
                <a16:creationId xmlns:a16="http://schemas.microsoft.com/office/drawing/2014/main" id="{4817C47B-17E3-4FFE-A0C7-66C44026F28D}"/>
              </a:ext>
            </a:extLst>
          </p:cNvPr>
          <p:cNvSpPr/>
          <p:nvPr/>
        </p:nvSpPr>
        <p:spPr bwMode="auto">
          <a:xfrm>
            <a:off x="4741412" y="4680452"/>
            <a:ext cx="2059947" cy="140423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26" name="Rectangle: Rounded Corners 25">
            <a:extLst>
              <a:ext uri="{FF2B5EF4-FFF2-40B4-BE49-F238E27FC236}">
                <a16:creationId xmlns:a16="http://schemas.microsoft.com/office/drawing/2014/main" id="{FD5AF77A-9BA4-442A-80E4-5D146EFF1C46}"/>
              </a:ext>
            </a:extLst>
          </p:cNvPr>
          <p:cNvSpPr/>
          <p:nvPr/>
        </p:nvSpPr>
        <p:spPr bwMode="auto">
          <a:xfrm>
            <a:off x="7136822" y="4667928"/>
            <a:ext cx="2059947" cy="140423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27" name="TextBox 26">
            <a:extLst>
              <a:ext uri="{FF2B5EF4-FFF2-40B4-BE49-F238E27FC236}">
                <a16:creationId xmlns:a16="http://schemas.microsoft.com/office/drawing/2014/main" id="{435191AB-6657-4C24-8690-63844510EB77}"/>
              </a:ext>
            </a:extLst>
          </p:cNvPr>
          <p:cNvSpPr txBox="1"/>
          <p:nvPr/>
        </p:nvSpPr>
        <p:spPr>
          <a:xfrm>
            <a:off x="2466673" y="5183401"/>
            <a:ext cx="1818603" cy="523220"/>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400" dirty="0">
                <a:solidFill>
                  <a:prstClr val="white"/>
                </a:solidFill>
                <a:latin typeface="Arial" charset="0"/>
                <a:cs typeface="Times New Roman" pitchFamily="18" charset="0"/>
              </a:rPr>
              <a:t>Strategic Initiative &amp; Planning</a:t>
            </a:r>
          </a:p>
        </p:txBody>
      </p:sp>
      <p:sp>
        <p:nvSpPr>
          <p:cNvPr id="29" name="TextBox 28">
            <a:extLst>
              <a:ext uri="{FF2B5EF4-FFF2-40B4-BE49-F238E27FC236}">
                <a16:creationId xmlns:a16="http://schemas.microsoft.com/office/drawing/2014/main" id="{E459460E-A7FE-4CE8-A183-282B7DA63E86}"/>
              </a:ext>
            </a:extLst>
          </p:cNvPr>
          <p:cNvSpPr txBox="1"/>
          <p:nvPr/>
        </p:nvSpPr>
        <p:spPr>
          <a:xfrm>
            <a:off x="5179723" y="5183401"/>
            <a:ext cx="1183322" cy="292388"/>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300" dirty="0">
                <a:solidFill>
                  <a:prstClr val="white"/>
                </a:solidFill>
                <a:latin typeface="Arial" charset="0"/>
                <a:cs typeface="Times New Roman" pitchFamily="18" charset="0"/>
              </a:rPr>
              <a:t>Execution</a:t>
            </a:r>
          </a:p>
        </p:txBody>
      </p:sp>
      <p:sp>
        <p:nvSpPr>
          <p:cNvPr id="30" name="TextBox 29">
            <a:extLst>
              <a:ext uri="{FF2B5EF4-FFF2-40B4-BE49-F238E27FC236}">
                <a16:creationId xmlns:a16="http://schemas.microsoft.com/office/drawing/2014/main" id="{BF1F565A-055E-472E-BE9F-6B8F516E53AF}"/>
              </a:ext>
            </a:extLst>
          </p:cNvPr>
          <p:cNvSpPr txBox="1"/>
          <p:nvPr/>
        </p:nvSpPr>
        <p:spPr>
          <a:xfrm>
            <a:off x="7257493" y="5223853"/>
            <a:ext cx="1818603" cy="292388"/>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300" dirty="0">
                <a:solidFill>
                  <a:prstClr val="white"/>
                </a:solidFill>
                <a:latin typeface="Arial" charset="0"/>
                <a:cs typeface="Times New Roman" pitchFamily="18" charset="0"/>
              </a:rPr>
              <a:t>Monitor and Evaluate</a:t>
            </a:r>
          </a:p>
        </p:txBody>
      </p:sp>
    </p:spTree>
    <p:extLst>
      <p:ext uri="{BB962C8B-B14F-4D97-AF65-F5344CB8AC3E}">
        <p14:creationId xmlns:p14="http://schemas.microsoft.com/office/powerpoint/2010/main" val="4077145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5"/>
          <p:cNvSpPr>
            <a:spLocks noChangeArrowheads="1"/>
          </p:cNvSpPr>
          <p:nvPr/>
        </p:nvSpPr>
        <p:spPr bwMode="auto">
          <a:xfrm>
            <a:off x="6203913" y="1611745"/>
            <a:ext cx="4373811" cy="4831858"/>
          </a:xfrm>
          <a:prstGeom prst="rect">
            <a:avLst/>
          </a:prstGeom>
          <a:solidFill>
            <a:srgbClr val="FFFFFF"/>
          </a:solidFill>
          <a:ln w="12700">
            <a:solidFill>
              <a:srgbClr val="000000"/>
            </a:solidFill>
            <a:miter lim="800000"/>
            <a:headEnd/>
            <a:tailEnd/>
          </a:ln>
          <a:effectLst/>
        </p:spPr>
        <p:txBody>
          <a:bodyPr lIns="45720" rIns="45720"/>
          <a:lstStyle/>
          <a:p>
            <a:pPr lvl="1" algn="ctr" eaLnBrk="0" hangingPunct="0">
              <a:spcBef>
                <a:spcPts val="600"/>
              </a:spcBef>
              <a:buClr>
                <a:srgbClr val="0B1F65"/>
              </a:buClr>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algn="ctr" eaLnBrk="0" hangingPunct="0">
              <a:spcBef>
                <a:spcPts val="600"/>
              </a:spcBef>
              <a:buClr>
                <a:srgbClr val="0B1F65"/>
              </a:buClr>
              <a:buFont typeface="Webdings" pitchFamily="18" charset="2"/>
              <a:buChar char="4"/>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algn="ctr" eaLnBrk="0" hangingPunct="0">
              <a:spcBef>
                <a:spcPts val="600"/>
              </a:spcBef>
              <a:buClr>
                <a:srgbClr val="0B1F65"/>
              </a:buClr>
              <a:buFont typeface="Webdings" pitchFamily="18" charset="2"/>
              <a:buChar char="4"/>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r>
              <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rPr>
              <a:t>.</a:t>
            </a:r>
          </a:p>
        </p:txBody>
      </p:sp>
      <p:sp>
        <p:nvSpPr>
          <p:cNvPr id="2016257" name="Rectangle 2"/>
          <p:cNvSpPr>
            <a:spLocks noGrp="1" noChangeArrowheads="1"/>
          </p:cNvSpPr>
          <p:nvPr>
            <p:ph type="title"/>
          </p:nvPr>
        </p:nvSpPr>
        <p:spPr/>
        <p:txBody>
          <a:bodyPr/>
          <a:lstStyle/>
          <a:p>
            <a:r>
              <a:rPr lang="en-US" dirty="0"/>
              <a:t>An E2E Store planning tool that runs optimization algorithm generates half yearly plans for 1979 stores on 11 metrics</a:t>
            </a:r>
          </a:p>
        </p:txBody>
      </p:sp>
      <p:sp>
        <p:nvSpPr>
          <p:cNvPr id="2016261" name="Rectangle 61"/>
          <p:cNvSpPr>
            <a:spLocks noChangeArrowheads="1"/>
          </p:cNvSpPr>
          <p:nvPr/>
        </p:nvSpPr>
        <p:spPr bwMode="auto">
          <a:xfrm>
            <a:off x="1489082" y="1613714"/>
            <a:ext cx="4227509" cy="1544788"/>
          </a:xfrm>
          <a:prstGeom prst="rect">
            <a:avLst/>
          </a:prstGeom>
          <a:solidFill>
            <a:schemeClr val="bg1"/>
          </a:solidFill>
          <a:ln w="12700">
            <a:solidFill>
              <a:srgbClr val="000000"/>
            </a:solidFill>
            <a:miter lim="800000"/>
            <a:headEnd/>
            <a:tailEnd/>
          </a:ln>
          <a:effectLst/>
        </p:spPr>
        <p:txBody>
          <a:bodyPr lIns="45720" rIns="45720"/>
          <a:lstStyle/>
          <a:p>
            <a:pPr marL="266700" indent="-266700" eaLnBrk="0" fontAlgn="base" hangingPunct="0">
              <a:spcBef>
                <a:spcPts val="5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The FP&amp;A receives core level plans for each of the classes from Division Finance team every fiscal half</a:t>
            </a:r>
          </a:p>
          <a:p>
            <a:pPr marL="266700" indent="-266700" eaLnBrk="0" fontAlgn="base" hangingPunct="0">
              <a:spcBef>
                <a:spcPts val="5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The FP&amp;A team has to plan at a Store level for each of the classes based on this core level plans</a:t>
            </a:r>
          </a:p>
          <a:p>
            <a:pPr marL="266700" indent="-266700" eaLnBrk="0" fontAlgn="base" hangingPunct="0">
              <a:spcBef>
                <a:spcPts val="5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With multiple retail parameters involved in planning for each of the Home Depot stores in the continental US, Mu Sigma streamlined the process to execute planning in a time bound and efficient manner</a:t>
            </a:r>
          </a:p>
        </p:txBody>
      </p:sp>
      <p:sp>
        <p:nvSpPr>
          <p:cNvPr id="2016264" name="Rectangle 44"/>
          <p:cNvSpPr>
            <a:spLocks noChangeArrowheads="1"/>
          </p:cNvSpPr>
          <p:nvPr/>
        </p:nvSpPr>
        <p:spPr bwMode="auto">
          <a:xfrm>
            <a:off x="1489076" y="3304362"/>
            <a:ext cx="4227515" cy="365125"/>
          </a:xfrm>
          <a:prstGeom prst="rect">
            <a:avLst/>
          </a:prstGeom>
          <a:solidFill>
            <a:srgbClr val="800000"/>
          </a:solidFill>
          <a:ln w="9525">
            <a:solidFill>
              <a:schemeClr val="tx1"/>
            </a:solidFill>
            <a:miter lim="800000"/>
            <a:headEnd/>
            <a:tailEnd/>
          </a:ln>
          <a:effectLst/>
        </p:spPr>
        <p:txBody>
          <a:bodyPr wrap="none" anchor="ctr"/>
          <a:lstStyle/>
          <a:p>
            <a:pPr marL="234950" indent="-234950" algn="ctr" eaLnBrk="0" fontAlgn="base" hangingPunct="0">
              <a:spcBef>
                <a:spcPct val="10000"/>
              </a:spcBef>
              <a:spcAft>
                <a:spcPct val="0"/>
              </a:spcAft>
              <a:buClr>
                <a:srgbClr val="0B1F65"/>
              </a:buClr>
              <a:defRPr/>
            </a:pPr>
            <a:r>
              <a:rPr lang="en-US" sz="1600" b="1" dirty="0">
                <a:solidFill>
                  <a:srgbClr val="FFFFFF"/>
                </a:solidFill>
                <a:latin typeface="Arial" charset="0"/>
                <a:cs typeface="Times New Roman" pitchFamily="18" charset="0"/>
              </a:rPr>
              <a:t>Business Impact</a:t>
            </a:r>
          </a:p>
        </p:txBody>
      </p:sp>
      <p:sp>
        <p:nvSpPr>
          <p:cNvPr id="13" name="Text Box 69"/>
          <p:cNvSpPr txBox="1">
            <a:spLocks noChangeArrowheads="1"/>
          </p:cNvSpPr>
          <p:nvPr/>
        </p:nvSpPr>
        <p:spPr bwMode="auto">
          <a:xfrm>
            <a:off x="1144588" y="1"/>
            <a:ext cx="1120463" cy="261610"/>
          </a:xfrm>
          <a:prstGeom prst="rect">
            <a:avLst/>
          </a:prstGeom>
          <a:solidFill>
            <a:srgbClr val="D8CBCB"/>
          </a:solidFill>
        </p:spPr>
        <p:txBody>
          <a:bodyPr wrap="square">
            <a:spAutoFit/>
          </a:bodyPr>
          <a:lstStyle/>
          <a:p>
            <a:pPr eaLnBrk="0" fontAlgn="base" hangingPunct="0">
              <a:spcBef>
                <a:spcPct val="10000"/>
              </a:spcBef>
              <a:spcAft>
                <a:spcPct val="0"/>
              </a:spcAft>
              <a:buClr>
                <a:srgbClr val="0B1F65"/>
              </a:buClr>
              <a:defRPr/>
            </a:pPr>
            <a:r>
              <a:rPr lang="en-US" sz="1100" dirty="0">
                <a:solidFill>
                  <a:srgbClr val="5F5F5F"/>
                </a:solidFill>
                <a:latin typeface="Arial" charset="0"/>
                <a:cs typeface="Times New Roman" pitchFamily="18" charset="0"/>
              </a:rPr>
              <a:t>Store Planning</a:t>
            </a:r>
          </a:p>
        </p:txBody>
      </p:sp>
      <p:sp>
        <p:nvSpPr>
          <p:cNvPr id="2016260" name="Rectangle 33"/>
          <p:cNvSpPr>
            <a:spLocks noChangeArrowheads="1"/>
          </p:cNvSpPr>
          <p:nvPr/>
        </p:nvSpPr>
        <p:spPr bwMode="auto">
          <a:xfrm>
            <a:off x="1489077" y="1248590"/>
            <a:ext cx="4227515" cy="365125"/>
          </a:xfrm>
          <a:prstGeom prst="rect">
            <a:avLst/>
          </a:prstGeom>
          <a:solidFill>
            <a:srgbClr val="800000"/>
          </a:solidFill>
          <a:ln w="9525">
            <a:solidFill>
              <a:schemeClr val="tx1"/>
            </a:solidFill>
            <a:miter lim="800000"/>
            <a:headEnd/>
            <a:tailEnd/>
          </a:ln>
          <a:effectLst/>
        </p:spPr>
        <p:txBody>
          <a:bodyPr wrap="none" anchor="ctr"/>
          <a:lstStyle/>
          <a:p>
            <a:pPr algn="ctr" eaLnBrk="0" fontAlgn="base" hangingPunct="0">
              <a:spcBef>
                <a:spcPct val="0"/>
              </a:spcBef>
              <a:spcAft>
                <a:spcPct val="0"/>
              </a:spcAft>
              <a:defRPr/>
            </a:pPr>
            <a:r>
              <a:rPr lang="en-US" sz="1600" b="1" dirty="0">
                <a:solidFill>
                  <a:prstClr val="white"/>
                </a:solidFill>
                <a:latin typeface="Arial" charset="0"/>
                <a:cs typeface="Times New Roman" pitchFamily="18" charset="0"/>
              </a:rPr>
              <a:t>Business Objective</a:t>
            </a:r>
          </a:p>
        </p:txBody>
      </p:sp>
      <p:sp>
        <p:nvSpPr>
          <p:cNvPr id="22" name="Rectangle 44"/>
          <p:cNvSpPr>
            <a:spLocks noChangeArrowheads="1"/>
          </p:cNvSpPr>
          <p:nvPr/>
        </p:nvSpPr>
        <p:spPr bwMode="auto">
          <a:xfrm>
            <a:off x="6203912" y="1248589"/>
            <a:ext cx="4373812" cy="374904"/>
          </a:xfrm>
          <a:prstGeom prst="rect">
            <a:avLst/>
          </a:prstGeom>
          <a:solidFill>
            <a:srgbClr val="800000"/>
          </a:solidFill>
          <a:ln w="9525">
            <a:solidFill>
              <a:srgbClr val="000000"/>
            </a:solidFill>
            <a:miter lim="800000"/>
            <a:headEnd/>
            <a:tailEnd/>
          </a:ln>
          <a:effectLst/>
        </p:spPr>
        <p:txBody>
          <a:bodyPr wrap="none" anchor="ctr"/>
          <a:lstStyle/>
          <a:p>
            <a:pPr marL="234950" indent="-234950" algn="ctr" eaLnBrk="0" fontAlgn="base" hangingPunct="0">
              <a:spcBef>
                <a:spcPct val="10000"/>
              </a:spcBef>
              <a:spcAft>
                <a:spcPct val="0"/>
              </a:spcAft>
              <a:buClr>
                <a:srgbClr val="0B1F65"/>
              </a:buClr>
              <a:defRPr/>
            </a:pPr>
            <a:r>
              <a:rPr lang="en-US" sz="1600" b="1" dirty="0">
                <a:solidFill>
                  <a:srgbClr val="FFFFFF"/>
                </a:solidFill>
                <a:latin typeface="Arial" charset="0"/>
                <a:cs typeface="Times New Roman" pitchFamily="18" charset="0"/>
              </a:rPr>
              <a:t>Analytical Approach</a:t>
            </a:r>
          </a:p>
        </p:txBody>
      </p:sp>
      <p:sp>
        <p:nvSpPr>
          <p:cNvPr id="5" name="TextBox 4"/>
          <p:cNvSpPr txBox="1"/>
          <p:nvPr/>
        </p:nvSpPr>
        <p:spPr>
          <a:xfrm>
            <a:off x="8806098" y="1928709"/>
            <a:ext cx="1560669" cy="261610"/>
          </a:xfrm>
          <a:prstGeom prst="rect">
            <a:avLst/>
          </a:prstGeom>
          <a:noFill/>
          <a:ln>
            <a:solidFill>
              <a:schemeClr val="accent1"/>
            </a:solidFill>
          </a:ln>
        </p:spPr>
        <p:txBody>
          <a:bodyPr wrap="square" rtlCol="0">
            <a:spAutoFit/>
          </a:bodyPr>
          <a:lstStyle/>
          <a:p>
            <a:pPr algn="ct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Historicals- LY/LYLY</a:t>
            </a:r>
          </a:p>
        </p:txBody>
      </p:sp>
      <p:sp>
        <p:nvSpPr>
          <p:cNvPr id="35" name="TextBox 34"/>
          <p:cNvSpPr txBox="1"/>
          <p:nvPr/>
        </p:nvSpPr>
        <p:spPr>
          <a:xfrm>
            <a:off x="8806098" y="2613470"/>
            <a:ext cx="1560669" cy="1015663"/>
          </a:xfrm>
          <a:prstGeom prst="rect">
            <a:avLst/>
          </a:prstGeom>
          <a:noFill/>
          <a:ln>
            <a:solidFill>
              <a:schemeClr val="accent1"/>
            </a:solidFill>
          </a:ln>
        </p:spPr>
        <p:txBody>
          <a:bodyPr wrap="square" rtlCol="0">
            <a:spAutoFit/>
          </a:bodyPr>
          <a:lstStyle/>
          <a:p>
            <a:pPr algn="ct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Inputs</a:t>
            </a:r>
          </a:p>
          <a:p>
            <a:pPr marL="171450" indent="-171450" algn="ctr"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Core Class Plan</a:t>
            </a:r>
          </a:p>
          <a:p>
            <a:pPr marL="171450" indent="-171450" algn="ctr"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Store List</a:t>
            </a:r>
          </a:p>
          <a:p>
            <a:pPr marL="171450" indent="-171450" algn="ctr"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Class List</a:t>
            </a:r>
          </a:p>
          <a:p>
            <a:pPr marL="171450" indent="-171450" algn="ctr"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Manual Plans      </a:t>
            </a:r>
          </a:p>
        </p:txBody>
      </p:sp>
      <p:sp>
        <p:nvSpPr>
          <p:cNvPr id="36" name="TextBox 35"/>
          <p:cNvSpPr txBox="1"/>
          <p:nvPr/>
        </p:nvSpPr>
        <p:spPr>
          <a:xfrm>
            <a:off x="8806098" y="3993626"/>
            <a:ext cx="1560669" cy="261610"/>
          </a:xfrm>
          <a:prstGeom prst="rect">
            <a:avLst/>
          </a:prstGeom>
          <a:noFill/>
          <a:ln>
            <a:solidFill>
              <a:schemeClr val="accent1"/>
            </a:solidFill>
          </a:ln>
        </p:spPr>
        <p:txBody>
          <a:bodyPr wrap="square" rtlCol="0">
            <a:spAutoFit/>
          </a:bodyPr>
          <a:lstStyle/>
          <a:p>
            <a:pPr algn="ct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Business Guardrails   </a:t>
            </a:r>
          </a:p>
        </p:txBody>
      </p:sp>
      <p:sp>
        <p:nvSpPr>
          <p:cNvPr id="38" name="TextBox 37"/>
          <p:cNvSpPr txBox="1"/>
          <p:nvPr/>
        </p:nvSpPr>
        <p:spPr>
          <a:xfrm>
            <a:off x="8806097" y="4670587"/>
            <a:ext cx="1560668" cy="430887"/>
          </a:xfrm>
          <a:prstGeom prst="rect">
            <a:avLst/>
          </a:prstGeom>
          <a:noFill/>
          <a:ln>
            <a:solidFill>
              <a:schemeClr val="accent1"/>
            </a:solidFill>
          </a:ln>
        </p:spPr>
        <p:txBody>
          <a:bodyPr wrap="square" rtlCol="0">
            <a:spAutoFit/>
          </a:bodyPr>
          <a:lstStyle/>
          <a:p>
            <a:pPr algn="ct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Store Class Week Outputs        </a:t>
            </a:r>
          </a:p>
        </p:txBody>
      </p:sp>
      <p:sp>
        <p:nvSpPr>
          <p:cNvPr id="39" name="TextBox 38"/>
          <p:cNvSpPr txBox="1"/>
          <p:nvPr/>
        </p:nvSpPr>
        <p:spPr>
          <a:xfrm>
            <a:off x="6539003" y="2474377"/>
            <a:ext cx="1965277" cy="2308324"/>
          </a:xfrm>
          <a:prstGeom prst="rect">
            <a:avLst/>
          </a:prstGeom>
          <a:noFill/>
          <a:ln>
            <a:solidFill>
              <a:schemeClr val="accent1"/>
            </a:solidFill>
          </a:ln>
        </p:spPr>
        <p:txBody>
          <a:bodyPr wrap="square" rtlCol="0">
            <a:spAutoFit/>
          </a:bodyPr>
          <a:lstStyle/>
          <a:p>
            <a:pP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Metrics Planned:</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Sales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Store Markdowns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Buyer Markdowns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Buyer Markups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Shrink</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Inventory and Receipts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Initial Markups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COGS-A</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Dotcom Sales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Dotcom Daily</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Daily Sales</a:t>
            </a:r>
          </a:p>
        </p:txBody>
      </p:sp>
      <p:sp>
        <p:nvSpPr>
          <p:cNvPr id="7" name="Plus 6"/>
          <p:cNvSpPr/>
          <p:nvPr/>
        </p:nvSpPr>
        <p:spPr bwMode="auto">
          <a:xfrm>
            <a:off x="9443598" y="2269584"/>
            <a:ext cx="260548" cy="252739"/>
          </a:xfrm>
          <a:prstGeom prst="mathPlus">
            <a:avLst/>
          </a:prstGeom>
          <a:ln w="0">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ctr" eaLnBrk="0" fontAlgn="base" hangingPunct="0">
              <a:spcBef>
                <a:spcPct val="100000"/>
              </a:spcBef>
              <a:spcAft>
                <a:spcPct val="0"/>
              </a:spcAft>
              <a:buClr>
                <a:srgbClr val="0B1F65"/>
              </a:buClr>
              <a:buFont typeface="Webdings" pitchFamily="18" charset="2"/>
              <a:buChar char="4"/>
            </a:pPr>
            <a:endParaRPr lang="en-US" sz="1600" dirty="0">
              <a:solidFill>
                <a:srgbClr val="000000"/>
              </a:solidFill>
              <a:latin typeface="Arial"/>
            </a:endParaRPr>
          </a:p>
        </p:txBody>
      </p:sp>
      <p:sp>
        <p:nvSpPr>
          <p:cNvPr id="41" name="Plus 40"/>
          <p:cNvSpPr/>
          <p:nvPr/>
        </p:nvSpPr>
        <p:spPr bwMode="auto">
          <a:xfrm>
            <a:off x="9449181" y="3678611"/>
            <a:ext cx="249382" cy="278013"/>
          </a:xfrm>
          <a:prstGeom prst="mathPlus">
            <a:avLst/>
          </a:prstGeom>
          <a:solidFill>
            <a:schemeClr val="accent2"/>
          </a:solidFill>
          <a:ln w="0">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8" name="Equal 7"/>
          <p:cNvSpPr/>
          <p:nvPr/>
        </p:nvSpPr>
        <p:spPr bwMode="auto">
          <a:xfrm>
            <a:off x="9442285" y="4336351"/>
            <a:ext cx="263174" cy="240846"/>
          </a:xfrm>
          <a:prstGeom prst="mathEqual">
            <a:avLst/>
          </a:prstGeom>
          <a:ln w="0">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ctr" eaLnBrk="0" fontAlgn="base" hangingPunct="0">
              <a:spcBef>
                <a:spcPct val="100000"/>
              </a:spcBef>
              <a:spcAft>
                <a:spcPct val="0"/>
              </a:spcAft>
              <a:buClr>
                <a:srgbClr val="0B1F65"/>
              </a:buClr>
              <a:buFont typeface="Webdings" pitchFamily="18" charset="2"/>
              <a:buChar char="4"/>
            </a:pPr>
            <a:endParaRPr lang="en-US" sz="1600" dirty="0">
              <a:solidFill>
                <a:srgbClr val="000000"/>
              </a:solidFill>
              <a:latin typeface="Arial"/>
            </a:endParaRPr>
          </a:p>
        </p:txBody>
      </p:sp>
      <p:sp>
        <p:nvSpPr>
          <p:cNvPr id="47" name="TextBox 46"/>
          <p:cNvSpPr txBox="1"/>
          <p:nvPr/>
        </p:nvSpPr>
        <p:spPr>
          <a:xfrm>
            <a:off x="6539002" y="5240082"/>
            <a:ext cx="3827764" cy="830997"/>
          </a:xfrm>
          <a:prstGeom prst="rect">
            <a:avLst/>
          </a:prstGeom>
          <a:noFill/>
          <a:ln>
            <a:solidFill>
              <a:schemeClr val="accent1"/>
            </a:solidFill>
          </a:ln>
        </p:spPr>
        <p:txBody>
          <a:bodyPr wrap="square" rtlCol="0">
            <a:spAutoFit/>
          </a:bodyPr>
          <a:lstStyle/>
          <a:p>
            <a:pP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Receipts Calculations:</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Retail Receipts=Sales+EIR-BIR+SMD+BMD-BMU+Shrink</a:t>
            </a:r>
          </a:p>
          <a:p>
            <a:pPr marL="171450" indent="-171450" eaLnBrk="0" fontAlgn="base" hangingPunct="0">
              <a:spcBef>
                <a:spcPct val="10000"/>
              </a:spcBef>
              <a:spcAft>
                <a:spcPct val="0"/>
              </a:spcAft>
              <a:buClr>
                <a:srgbClr val="0B1F65"/>
              </a:buClr>
              <a:buFont typeface="Arial" pitchFamily="34" charset="0"/>
              <a:buChar char="•"/>
            </a:pPr>
            <a:r>
              <a:rPr lang="en-US" sz="1100" dirty="0">
                <a:solidFill>
                  <a:srgbClr val="000000"/>
                </a:solidFill>
                <a:latin typeface="Arial" charset="0"/>
                <a:cs typeface="Times New Roman" pitchFamily="18" charset="0"/>
              </a:rPr>
              <a:t>Cost Receipts=(1-IMU%)*(Retail Receipts)</a:t>
            </a:r>
          </a:p>
        </p:txBody>
      </p:sp>
      <p:sp>
        <p:nvSpPr>
          <p:cNvPr id="21" name="Rectangle 45"/>
          <p:cNvSpPr>
            <a:spLocks noChangeArrowheads="1"/>
          </p:cNvSpPr>
          <p:nvPr/>
        </p:nvSpPr>
        <p:spPr bwMode="auto">
          <a:xfrm>
            <a:off x="1489076" y="3678611"/>
            <a:ext cx="4227515" cy="2774241"/>
          </a:xfrm>
          <a:prstGeom prst="rect">
            <a:avLst/>
          </a:prstGeom>
          <a:solidFill>
            <a:srgbClr val="FFFFFF"/>
          </a:solidFill>
          <a:ln w="12700">
            <a:solidFill>
              <a:srgbClr val="000000"/>
            </a:solidFill>
            <a:miter lim="800000"/>
            <a:headEnd/>
            <a:tailEnd/>
          </a:ln>
          <a:effectLst/>
        </p:spPr>
        <p:txBody>
          <a:bodyPr lIns="45720" rIns="45720"/>
          <a:lstStyle/>
          <a:p>
            <a:pPr marL="266700" indent="-266700" eaLnBrk="0" fontAlgn="base" hangingPunct="0">
              <a:spcBef>
                <a:spcPts val="6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The methodology generates plans for all the retail metrics for each of the stores within the continental US for all the classes</a:t>
            </a:r>
          </a:p>
          <a:p>
            <a:pPr marL="266700" indent="-266700" eaLnBrk="0" fontAlgn="base" hangingPunct="0">
              <a:spcBef>
                <a:spcPts val="600"/>
              </a:spcBef>
              <a:spcAft>
                <a:spcPct val="0"/>
              </a:spcAft>
              <a:buClr>
                <a:srgbClr val="002060"/>
              </a:buClr>
              <a:buFont typeface="Webdings" pitchFamily="18" charset="2"/>
              <a:buChar char="4"/>
            </a:pPr>
            <a:r>
              <a:rPr lang="en-US" sz="1100" dirty="0">
                <a:solidFill>
                  <a:srgbClr val="000000"/>
                </a:solidFill>
                <a:latin typeface="Arial" charset="0"/>
                <a:cs typeface="Times New Roman" pitchFamily="18" charset="0"/>
              </a:rPr>
              <a:t>The  Store Class level plans are used by business to decide on the half yearly targets for each store based on the company’s targets and historical numbers</a:t>
            </a:r>
          </a:p>
          <a:p>
            <a:pPr marL="266700" indent="-266700" eaLnBrk="0" fontAlgn="base" hangingPunct="0">
              <a:spcBef>
                <a:spcPts val="600"/>
              </a:spcBef>
              <a:spcAft>
                <a:spcPct val="0"/>
              </a:spcAft>
              <a:buClr>
                <a:srgbClr val="002060"/>
              </a:buClr>
              <a:buFont typeface="Webdings" pitchFamily="18" charset="2"/>
              <a:buChar char="4"/>
            </a:pPr>
            <a:endParaRPr lang="en-US" sz="1100" dirty="0">
              <a:solidFill>
                <a:srgbClr val="000000"/>
              </a:solidFill>
              <a:latin typeface="Arial" charset="0"/>
              <a:cs typeface="Times New Roman" pitchFamily="18" charset="0"/>
            </a:endParaRPr>
          </a:p>
          <a:p>
            <a:pPr marL="266700" indent="-266700" eaLnBrk="0" fontAlgn="base" hangingPunct="0">
              <a:spcBef>
                <a:spcPts val="600"/>
              </a:spcBef>
              <a:spcAft>
                <a:spcPct val="0"/>
              </a:spcAft>
              <a:buClr>
                <a:srgbClr val="002060"/>
              </a:buClr>
              <a:buFont typeface="Webdings" pitchFamily="18" charset="2"/>
              <a:buChar char="4"/>
            </a:pPr>
            <a:endParaRPr lang="en-US" sz="1100" dirty="0">
              <a:solidFill>
                <a:srgbClr val="000000"/>
              </a:solidFill>
              <a:latin typeface="Arial" charset="0"/>
              <a:cs typeface="Times New Roman" pitchFamily="18" charset="0"/>
            </a:endParaRPr>
          </a:p>
          <a:p>
            <a:pPr lvl="1" eaLnBrk="0" fontAlgn="base" hangingPunct="0">
              <a:spcBef>
                <a:spcPts val="500"/>
              </a:spcBef>
              <a:spcAft>
                <a:spcPct val="0"/>
              </a:spcAft>
              <a:buClr>
                <a:srgbClr val="002060"/>
              </a:buClr>
            </a:pPr>
            <a:endParaRPr lang="en-US" sz="1100" dirty="0">
              <a:solidFill>
                <a:srgbClr val="000000"/>
              </a:solidFill>
              <a:latin typeface="Arial" charset="0"/>
              <a:cs typeface="Times New Roman" pitchFamily="18" charset="0"/>
            </a:endParaRPr>
          </a:p>
          <a:p>
            <a:pPr marL="266700" indent="-266700" eaLnBrk="0" fontAlgn="base" hangingPunct="0">
              <a:spcBef>
                <a:spcPts val="500"/>
              </a:spcBef>
              <a:spcAft>
                <a:spcPct val="0"/>
              </a:spcAft>
              <a:buClr>
                <a:srgbClr val="002060"/>
              </a:buClr>
              <a:buFont typeface="Webdings" pitchFamily="18" charset="2"/>
              <a:buChar char="4"/>
            </a:pPr>
            <a:endParaRPr lang="en-US" sz="1100" dirty="0">
              <a:solidFill>
                <a:srgbClr val="000000"/>
              </a:solidFill>
              <a:latin typeface="Arial" charset="0"/>
              <a:cs typeface="Times New Roman" pitchFamily="18" charset="0"/>
            </a:endParaRPr>
          </a:p>
          <a:p>
            <a:pPr marL="266700" indent="-266700" eaLnBrk="0" fontAlgn="base" hangingPunct="0">
              <a:spcBef>
                <a:spcPts val="500"/>
              </a:spcBef>
              <a:spcAft>
                <a:spcPct val="0"/>
              </a:spcAft>
              <a:buClr>
                <a:srgbClr val="002060"/>
              </a:buClr>
              <a:buFont typeface="Webdings" pitchFamily="18" charset="2"/>
              <a:buChar char="4"/>
            </a:pPr>
            <a:r>
              <a:rPr lang="en-US" sz="1100" dirty="0">
                <a:solidFill>
                  <a:srgbClr val="000000"/>
                </a:solidFill>
                <a:latin typeface="Arial"/>
                <a:cs typeface="Times New Roman" pitchFamily="18" charset="0"/>
              </a:rPr>
              <a:t>The Store Planning tool is optimized to handle all the processes with minimum manual work and also a smart backtracking system to precisely identify errors to further reduce turnaround time</a:t>
            </a:r>
          </a:p>
          <a:p>
            <a:pPr marL="266700" indent="-266700" eaLnBrk="0" fontAlgn="base" hangingPunct="0">
              <a:spcBef>
                <a:spcPts val="500"/>
              </a:spcBef>
              <a:spcAft>
                <a:spcPct val="0"/>
              </a:spcAft>
              <a:buClr>
                <a:srgbClr val="002060"/>
              </a:buClr>
              <a:buFont typeface="Webdings" pitchFamily="18" charset="2"/>
              <a:buChar char="4"/>
            </a:pPr>
            <a:endParaRPr lang="en-US" sz="1100" dirty="0">
              <a:solidFill>
                <a:srgbClr val="000000"/>
              </a:solidFill>
              <a:latin typeface="Arial"/>
              <a:cs typeface="Times New Roman" pitchFamily="18" charset="0"/>
            </a:endParaRPr>
          </a:p>
        </p:txBody>
      </p:sp>
      <p:graphicFrame>
        <p:nvGraphicFramePr>
          <p:cNvPr id="24" name="Table 23"/>
          <p:cNvGraphicFramePr>
            <a:graphicFrameLocks noGrp="1"/>
          </p:cNvGraphicFramePr>
          <p:nvPr/>
        </p:nvGraphicFramePr>
        <p:xfrm>
          <a:off x="1803226" y="4775071"/>
          <a:ext cx="3753669" cy="777240"/>
        </p:xfrm>
        <a:graphic>
          <a:graphicData uri="http://schemas.openxmlformats.org/drawingml/2006/table">
            <a:tbl>
              <a:tblPr bandRow="1">
                <a:tableStyleId>{5C22544A-7EE6-4342-B048-85BDC9FD1C3A}</a:tableStyleId>
              </a:tblPr>
              <a:tblGrid>
                <a:gridCol w="1663210">
                  <a:extLst>
                    <a:ext uri="{9D8B030D-6E8A-4147-A177-3AD203B41FA5}">
                      <a16:colId xmlns:a16="http://schemas.microsoft.com/office/drawing/2014/main" val="20000"/>
                    </a:ext>
                  </a:extLst>
                </a:gridCol>
                <a:gridCol w="2090459">
                  <a:extLst>
                    <a:ext uri="{9D8B030D-6E8A-4147-A177-3AD203B41FA5}">
                      <a16:colId xmlns:a16="http://schemas.microsoft.com/office/drawing/2014/main" val="20001"/>
                    </a:ext>
                  </a:extLst>
                </a:gridCol>
              </a:tblGrid>
              <a:tr h="222602">
                <a:tc>
                  <a:txBody>
                    <a:bodyPr/>
                    <a:lstStyle/>
                    <a:p>
                      <a:r>
                        <a:rPr lang="en-US" sz="1100" dirty="0"/>
                        <a:t>Stores Planned</a:t>
                      </a:r>
                    </a:p>
                  </a:txBody>
                  <a:tcPr/>
                </a:tc>
                <a:tc>
                  <a:txBody>
                    <a:bodyPr/>
                    <a:lstStyle/>
                    <a:p>
                      <a:r>
                        <a:rPr lang="en-US" sz="1100" dirty="0"/>
                        <a:t>~1979</a:t>
                      </a:r>
                    </a:p>
                  </a:txBody>
                  <a:tcPr/>
                </a:tc>
                <a:extLst>
                  <a:ext uri="{0D108BD9-81ED-4DB2-BD59-A6C34878D82A}">
                    <a16:rowId xmlns:a16="http://schemas.microsoft.com/office/drawing/2014/main" val="10000"/>
                  </a:ext>
                </a:extLst>
              </a:tr>
              <a:tr h="222602">
                <a:tc>
                  <a:txBody>
                    <a:bodyPr/>
                    <a:lstStyle/>
                    <a:p>
                      <a:r>
                        <a:rPr lang="en-US" sz="1100" dirty="0"/>
                        <a:t>Classes Planned</a:t>
                      </a:r>
                    </a:p>
                  </a:txBody>
                  <a:tcPr/>
                </a:tc>
                <a:tc>
                  <a:txBody>
                    <a:bodyPr/>
                    <a:lstStyle/>
                    <a:p>
                      <a:r>
                        <a:rPr lang="en-US" sz="1100" dirty="0"/>
                        <a:t>~324</a:t>
                      </a:r>
                    </a:p>
                  </a:txBody>
                  <a:tcPr/>
                </a:tc>
                <a:extLst>
                  <a:ext uri="{0D108BD9-81ED-4DB2-BD59-A6C34878D82A}">
                    <a16:rowId xmlns:a16="http://schemas.microsoft.com/office/drawing/2014/main" val="10001"/>
                  </a:ext>
                </a:extLst>
              </a:tr>
              <a:tr h="222602">
                <a:tc>
                  <a:txBody>
                    <a:bodyPr/>
                    <a:lstStyle/>
                    <a:p>
                      <a:r>
                        <a:rPr lang="en-US" sz="1100" dirty="0"/>
                        <a:t>Metrics</a:t>
                      </a:r>
                      <a:r>
                        <a:rPr lang="en-US" sz="1100" baseline="0" dirty="0"/>
                        <a:t> Planned</a:t>
                      </a:r>
                      <a:endParaRPr lang="en-US" sz="1100" dirty="0"/>
                    </a:p>
                  </a:txBody>
                  <a:tcPr/>
                </a:tc>
                <a:tc>
                  <a:txBody>
                    <a:bodyPr/>
                    <a:lstStyle/>
                    <a:p>
                      <a:r>
                        <a:rPr lang="en-US" sz="1100" dirty="0"/>
                        <a:t>11</a:t>
                      </a:r>
                    </a:p>
                  </a:txBody>
                  <a:tcPr/>
                </a:tc>
                <a:extLst>
                  <a:ext uri="{0D108BD9-81ED-4DB2-BD59-A6C34878D82A}">
                    <a16:rowId xmlns:a16="http://schemas.microsoft.com/office/drawing/2014/main" val="10002"/>
                  </a:ext>
                </a:extLst>
              </a:tr>
            </a:tbl>
          </a:graphicData>
        </a:graphic>
      </p:graphicFrame>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438" y="2472892"/>
            <a:ext cx="3524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626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5"/>
          <p:cNvSpPr>
            <a:spLocks noChangeArrowheads="1"/>
          </p:cNvSpPr>
          <p:nvPr/>
        </p:nvSpPr>
        <p:spPr bwMode="auto">
          <a:xfrm>
            <a:off x="6203913" y="1589837"/>
            <a:ext cx="4373811" cy="4831858"/>
          </a:xfrm>
          <a:prstGeom prst="rect">
            <a:avLst/>
          </a:prstGeom>
          <a:solidFill>
            <a:srgbClr val="FFFFFF"/>
          </a:solidFill>
          <a:ln w="12700">
            <a:solidFill>
              <a:srgbClr val="000000"/>
            </a:solidFill>
            <a:miter lim="800000"/>
            <a:headEnd/>
            <a:tailEnd/>
          </a:ln>
          <a:effectLst/>
        </p:spPr>
        <p:txBody>
          <a:bodyPr lIns="45720" rIns="45720"/>
          <a:lstStyle/>
          <a:p>
            <a:pPr algn="ctr" eaLnBrk="0" hangingPunct="0">
              <a:spcBef>
                <a:spcPts val="600"/>
              </a:spcBef>
              <a:buClr>
                <a:srgbClr val="0B1F65"/>
              </a:buClr>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algn="ctr" eaLnBrk="0" hangingPunct="0">
              <a:spcBef>
                <a:spcPts val="600"/>
              </a:spcBef>
              <a:buClr>
                <a:srgbClr val="0B1F65"/>
              </a:buClr>
              <a:buFont typeface="Webdings" pitchFamily="18" charset="2"/>
              <a:buChar char="4"/>
              <a:defRPr/>
            </a:pPr>
            <a:endParaRPr lang="en-US" sz="11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marL="234834" indent="-234834" eaLnBrk="0" hangingPunct="0">
              <a:spcBef>
                <a:spcPts val="600"/>
              </a:spcBef>
              <a:buClr>
                <a:srgbClr val="0B1F65"/>
              </a:buClr>
              <a:buFont typeface="Webdings" pitchFamily="18" charset="2"/>
              <a:buChar char="4"/>
              <a:defRPr/>
            </a:pPr>
            <a:endPar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endParaRPr>
          </a:p>
          <a:p>
            <a:pPr eaLnBrk="0" hangingPunct="0">
              <a:spcBef>
                <a:spcPts val="600"/>
              </a:spcBef>
              <a:buClr>
                <a:srgbClr val="0B1F65"/>
              </a:buClr>
              <a:defRPr/>
            </a:pPr>
            <a:r>
              <a:rPr lang="en-US" sz="1200" dirty="0">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path path="circle">
                    <a:fillToRect l="100000" b="100000"/>
                  </a:path>
                  <a:tileRect t="-100000" r="-100000"/>
                </a:gradFill>
                <a:latin typeface="Arial"/>
                <a:cs typeface="Times New Roman" pitchFamily="18" charset="0"/>
              </a:rPr>
              <a:t>.</a:t>
            </a:r>
          </a:p>
        </p:txBody>
      </p:sp>
      <p:sp>
        <p:nvSpPr>
          <p:cNvPr id="2016257" name="Rectangle 2"/>
          <p:cNvSpPr>
            <a:spLocks noGrp="1" noChangeArrowheads="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bodyPr>
          <a:lstStyle/>
          <a:p>
            <a:r>
              <a:rPr lang="en-US" kern="1200" dirty="0">
                <a:solidFill>
                  <a:srgbClr val="000000"/>
                </a:solidFill>
              </a:rPr>
              <a:t>Near real time customer targeting through next purchase propensity models enabled a 49% lift in email productivity</a:t>
            </a:r>
          </a:p>
        </p:txBody>
      </p:sp>
      <p:sp>
        <p:nvSpPr>
          <p:cNvPr id="2016261" name="Rectangle 61"/>
          <p:cNvSpPr>
            <a:spLocks noChangeArrowheads="1"/>
          </p:cNvSpPr>
          <p:nvPr/>
        </p:nvSpPr>
        <p:spPr bwMode="auto">
          <a:xfrm>
            <a:off x="1489083" y="1589460"/>
            <a:ext cx="4227509" cy="2157804"/>
          </a:xfrm>
          <a:prstGeom prst="rect">
            <a:avLst/>
          </a:prstGeom>
          <a:solidFill>
            <a:schemeClr val="bg1"/>
          </a:solidFill>
          <a:ln w="12700">
            <a:solidFill>
              <a:srgbClr val="000000"/>
            </a:solidFill>
            <a:miter lim="800000"/>
            <a:headEnd/>
            <a:tailEnd/>
          </a:ln>
          <a:effectLst/>
        </p:spPr>
        <p:txBody>
          <a:bodyPr lIns="45720" rIns="45720"/>
          <a:lstStyle/>
          <a:p>
            <a:pPr marL="266700" indent="-266700" eaLnBrk="0" fontAlgn="base" hangingPunct="0">
              <a:spcBef>
                <a:spcPts val="5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The marketing team used to send generic emails to the population without taking into account the purchase trends </a:t>
            </a:r>
          </a:p>
          <a:p>
            <a:pPr marL="266700" indent="-266700" eaLnBrk="0" fontAlgn="base" hangingPunct="0">
              <a:spcBef>
                <a:spcPts val="5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Their browsing behavior was not leveraged, which ended up in the customers receiving static push content, resulting in low engagement </a:t>
            </a:r>
          </a:p>
          <a:p>
            <a:pPr marL="266700" indent="-266700" eaLnBrk="0" fontAlgn="base" hangingPunct="0">
              <a:spcBef>
                <a:spcPts val="5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Mu Sigma team helped THD to recommend categories based on recent purchase and browsing trends and to ensure that users received appropriate content</a:t>
            </a:r>
          </a:p>
          <a:p>
            <a:pPr eaLnBrk="0" fontAlgn="base" hangingPunct="0">
              <a:spcBef>
                <a:spcPts val="500"/>
              </a:spcBef>
              <a:spcAft>
                <a:spcPct val="0"/>
              </a:spcAft>
              <a:buClr>
                <a:srgbClr val="002060"/>
              </a:buClr>
            </a:pPr>
            <a:endParaRPr lang="en-US" sz="1200" dirty="0">
              <a:solidFill>
                <a:srgbClr val="000000"/>
              </a:solidFill>
              <a:latin typeface="Arial" charset="0"/>
              <a:cs typeface="Times New Roman" pitchFamily="18" charset="0"/>
            </a:endParaRPr>
          </a:p>
        </p:txBody>
      </p:sp>
      <p:sp>
        <p:nvSpPr>
          <p:cNvPr id="2016264" name="Rectangle 44"/>
          <p:cNvSpPr>
            <a:spLocks noChangeArrowheads="1"/>
          </p:cNvSpPr>
          <p:nvPr/>
        </p:nvSpPr>
        <p:spPr bwMode="auto">
          <a:xfrm>
            <a:off x="1465267" y="3908428"/>
            <a:ext cx="4251324" cy="365125"/>
          </a:xfrm>
          <a:prstGeom prst="rect">
            <a:avLst/>
          </a:prstGeom>
          <a:solidFill>
            <a:srgbClr val="800000"/>
          </a:solidFill>
          <a:ln w="9525">
            <a:solidFill>
              <a:schemeClr val="tx1"/>
            </a:solidFill>
            <a:miter lim="800000"/>
            <a:headEnd/>
            <a:tailEnd/>
          </a:ln>
          <a:effectLst/>
        </p:spPr>
        <p:txBody>
          <a:bodyPr wrap="none" anchor="ctr"/>
          <a:lstStyle/>
          <a:p>
            <a:pPr marL="234950" indent="-234950" algn="ctr" eaLnBrk="0" fontAlgn="base" hangingPunct="0">
              <a:spcBef>
                <a:spcPct val="10000"/>
              </a:spcBef>
              <a:spcAft>
                <a:spcPct val="0"/>
              </a:spcAft>
              <a:buClr>
                <a:srgbClr val="0B1F65"/>
              </a:buClr>
              <a:defRPr/>
            </a:pPr>
            <a:r>
              <a:rPr lang="en-US" sz="1600" b="1" dirty="0">
                <a:solidFill>
                  <a:srgbClr val="FFFFFF"/>
                </a:solidFill>
                <a:latin typeface="Arial" charset="0"/>
                <a:cs typeface="Times New Roman" pitchFamily="18" charset="0"/>
              </a:rPr>
              <a:t>Business Impact</a:t>
            </a:r>
          </a:p>
        </p:txBody>
      </p:sp>
      <p:sp>
        <p:nvSpPr>
          <p:cNvPr id="13" name="Text Box 69"/>
          <p:cNvSpPr txBox="1">
            <a:spLocks noChangeArrowheads="1"/>
          </p:cNvSpPr>
          <p:nvPr/>
        </p:nvSpPr>
        <p:spPr bwMode="auto">
          <a:xfrm>
            <a:off x="1144587" y="1"/>
            <a:ext cx="3400824" cy="261610"/>
          </a:xfrm>
          <a:prstGeom prst="rect">
            <a:avLst/>
          </a:prstGeom>
          <a:solidFill>
            <a:srgbClr val="D8CBCB"/>
          </a:solidFill>
        </p:spPr>
        <p:txBody>
          <a:bodyPr wrap="square" rtlCol="0">
            <a:spAutoFit/>
          </a:bodyPr>
          <a:lstStyle>
            <a:defPPr>
              <a:defRPr lang="en-US"/>
            </a:defPPr>
            <a:lvl1pPr algn="l" eaLnBrk="1" fontAlgn="auto" hangingPunct="1">
              <a:spcBef>
                <a:spcPts val="0"/>
              </a:spcBef>
              <a:spcAft>
                <a:spcPts val="0"/>
              </a:spcAft>
              <a:buClrTx/>
              <a:buFontTx/>
              <a:buNone/>
              <a:defRPr kern="0">
                <a:solidFill>
                  <a:srgbClr val="000000"/>
                </a:solidFill>
              </a:defRPr>
            </a:lvl1pPr>
          </a:lstStyle>
          <a:p>
            <a:r>
              <a:rPr lang="en-US" sz="1100" dirty="0">
                <a:latin typeface="Arial" charset="0"/>
                <a:cs typeface="Times New Roman" pitchFamily="18" charset="0"/>
              </a:rPr>
              <a:t>Shopper Browser</a:t>
            </a:r>
          </a:p>
        </p:txBody>
      </p:sp>
      <p:sp>
        <p:nvSpPr>
          <p:cNvPr id="2016260" name="Rectangle 33"/>
          <p:cNvSpPr>
            <a:spLocks noChangeArrowheads="1"/>
          </p:cNvSpPr>
          <p:nvPr/>
        </p:nvSpPr>
        <p:spPr bwMode="auto">
          <a:xfrm>
            <a:off x="1489077" y="1248590"/>
            <a:ext cx="4227515" cy="365125"/>
          </a:xfrm>
          <a:prstGeom prst="rect">
            <a:avLst/>
          </a:prstGeom>
          <a:solidFill>
            <a:srgbClr val="800000"/>
          </a:solidFill>
          <a:ln w="9525">
            <a:solidFill>
              <a:schemeClr val="tx1"/>
            </a:solidFill>
            <a:miter lim="800000"/>
            <a:headEnd/>
            <a:tailEnd/>
          </a:ln>
          <a:effectLst/>
        </p:spPr>
        <p:txBody>
          <a:bodyPr wrap="none" anchor="ctr"/>
          <a:lstStyle/>
          <a:p>
            <a:pPr algn="ctr" eaLnBrk="0" fontAlgn="base" hangingPunct="0">
              <a:spcBef>
                <a:spcPct val="0"/>
              </a:spcBef>
              <a:spcAft>
                <a:spcPct val="0"/>
              </a:spcAft>
              <a:defRPr/>
            </a:pPr>
            <a:r>
              <a:rPr lang="en-US" sz="1600" b="1" dirty="0">
                <a:solidFill>
                  <a:prstClr val="white"/>
                </a:solidFill>
                <a:latin typeface="Arial" charset="0"/>
                <a:cs typeface="Times New Roman" pitchFamily="18" charset="0"/>
              </a:rPr>
              <a:t>Business Objective</a:t>
            </a:r>
          </a:p>
        </p:txBody>
      </p:sp>
      <p:sp>
        <p:nvSpPr>
          <p:cNvPr id="22" name="Rectangle 44"/>
          <p:cNvSpPr>
            <a:spLocks noChangeArrowheads="1"/>
          </p:cNvSpPr>
          <p:nvPr/>
        </p:nvSpPr>
        <p:spPr bwMode="auto">
          <a:xfrm>
            <a:off x="6203912" y="1248589"/>
            <a:ext cx="4373812" cy="374904"/>
          </a:xfrm>
          <a:prstGeom prst="rect">
            <a:avLst/>
          </a:prstGeom>
          <a:solidFill>
            <a:srgbClr val="800000"/>
          </a:solidFill>
          <a:ln w="9525">
            <a:solidFill>
              <a:srgbClr val="000000"/>
            </a:solidFill>
            <a:miter lim="800000"/>
            <a:headEnd/>
            <a:tailEnd/>
          </a:ln>
          <a:effectLst/>
        </p:spPr>
        <p:txBody>
          <a:bodyPr wrap="none" anchor="ctr"/>
          <a:lstStyle/>
          <a:p>
            <a:pPr marL="234950" indent="-234950" algn="ctr" eaLnBrk="0" fontAlgn="base" hangingPunct="0">
              <a:spcBef>
                <a:spcPct val="10000"/>
              </a:spcBef>
              <a:spcAft>
                <a:spcPct val="0"/>
              </a:spcAft>
              <a:buClr>
                <a:srgbClr val="0B1F65"/>
              </a:buClr>
              <a:defRPr/>
            </a:pPr>
            <a:r>
              <a:rPr lang="en-US" sz="1600" b="1" dirty="0">
                <a:solidFill>
                  <a:srgbClr val="FFFFFF"/>
                </a:solidFill>
                <a:latin typeface="Arial" charset="0"/>
                <a:cs typeface="Times New Roman" pitchFamily="18" charset="0"/>
              </a:rPr>
              <a:t>Analytical Approach</a:t>
            </a:r>
          </a:p>
        </p:txBody>
      </p:sp>
      <p:sp>
        <p:nvSpPr>
          <p:cNvPr id="44" name="Rectangle 45"/>
          <p:cNvSpPr>
            <a:spLocks noChangeArrowheads="1"/>
          </p:cNvSpPr>
          <p:nvPr/>
        </p:nvSpPr>
        <p:spPr bwMode="auto">
          <a:xfrm>
            <a:off x="1465268" y="4255200"/>
            <a:ext cx="4257855" cy="2166496"/>
          </a:xfrm>
          <a:prstGeom prst="rect">
            <a:avLst/>
          </a:prstGeom>
          <a:solidFill>
            <a:srgbClr val="FFFFFF"/>
          </a:solidFill>
          <a:ln w="12700">
            <a:solidFill>
              <a:srgbClr val="000000"/>
            </a:solidFill>
            <a:miter lim="800000"/>
            <a:headEnd/>
            <a:tailEnd/>
          </a:ln>
          <a:effectLst/>
        </p:spPr>
        <p:txBody>
          <a:bodyPr lIns="45720" rIns="45720"/>
          <a:lstStyle/>
          <a:p>
            <a:pPr marL="266700" indent="-266700" eaLnBrk="0" fontAlgn="base" hangingPunct="0">
              <a:spcBef>
                <a:spcPts val="6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The recommendations led to an increase in the revenue generated and an improved email engagement</a:t>
            </a:r>
          </a:p>
          <a:p>
            <a:pPr marL="266700" indent="-266700" eaLnBrk="0" fontAlgn="base" hangingPunct="0">
              <a:spcBef>
                <a:spcPts val="6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The  Store Class level plans are used by business to decide on the half yearly targets for each store based on the company’s targets and historical numbers</a:t>
            </a:r>
          </a:p>
          <a:p>
            <a:pPr lvl="1" algn="ctr" eaLnBrk="0" fontAlgn="base" hangingPunct="0">
              <a:spcBef>
                <a:spcPts val="500"/>
              </a:spcBef>
              <a:spcAft>
                <a:spcPct val="0"/>
              </a:spcAft>
              <a:buClr>
                <a:srgbClr val="002060"/>
              </a:buClr>
            </a:pPr>
            <a:endParaRPr lang="en-US" sz="1100" dirty="0">
              <a:solidFill>
                <a:srgbClr val="000000"/>
              </a:solidFill>
              <a:latin typeface="Arial" charset="0"/>
              <a:cs typeface="Times New Roman" pitchFamily="18" charset="0"/>
            </a:endParaRPr>
          </a:p>
          <a:p>
            <a:pPr marL="266700" indent="-266700" algn="ctr" eaLnBrk="0" fontAlgn="base" hangingPunct="0">
              <a:spcBef>
                <a:spcPts val="500"/>
              </a:spcBef>
              <a:spcAft>
                <a:spcPct val="0"/>
              </a:spcAft>
              <a:buClr>
                <a:srgbClr val="002060"/>
              </a:buClr>
              <a:buFont typeface="Webdings" pitchFamily="18" charset="2"/>
              <a:buChar char="4"/>
            </a:pPr>
            <a:endParaRPr lang="en-US" sz="1100" dirty="0">
              <a:solidFill>
                <a:srgbClr val="000000"/>
              </a:solidFill>
              <a:latin typeface="Arial" charset="0"/>
              <a:cs typeface="Times New Roman" pitchFamily="18" charset="0"/>
            </a:endParaRPr>
          </a:p>
          <a:p>
            <a:pPr marL="266700" indent="-266700" algn="ctr" eaLnBrk="0" fontAlgn="base" hangingPunct="0">
              <a:spcBef>
                <a:spcPts val="500"/>
              </a:spcBef>
              <a:spcAft>
                <a:spcPct val="0"/>
              </a:spcAft>
              <a:buClr>
                <a:srgbClr val="002060"/>
              </a:buClr>
              <a:buFont typeface="Webdings" pitchFamily="18" charset="2"/>
              <a:buChar char="4"/>
            </a:pPr>
            <a:endParaRPr lang="en-US" sz="1100" dirty="0">
              <a:solidFill>
                <a:srgbClr val="000000"/>
              </a:solidFill>
              <a:latin typeface="Arial"/>
              <a:cs typeface="Times New Roman" pitchFamily="18" charset="0"/>
            </a:endParaRPr>
          </a:p>
        </p:txBody>
      </p:sp>
      <p:graphicFrame>
        <p:nvGraphicFramePr>
          <p:cNvPr id="9" name="Table 8"/>
          <p:cNvGraphicFramePr>
            <a:graphicFrameLocks noGrp="1"/>
          </p:cNvGraphicFramePr>
          <p:nvPr/>
        </p:nvGraphicFramePr>
        <p:xfrm>
          <a:off x="1837338" y="5477342"/>
          <a:ext cx="3530991" cy="593736"/>
        </p:xfrm>
        <a:graphic>
          <a:graphicData uri="http://schemas.openxmlformats.org/drawingml/2006/table">
            <a:tbl>
              <a:tblPr bandRow="1">
                <a:tableStyleId>{5C22544A-7EE6-4342-B048-85BDC9FD1C3A}</a:tableStyleId>
              </a:tblPr>
              <a:tblGrid>
                <a:gridCol w="2396766">
                  <a:extLst>
                    <a:ext uri="{9D8B030D-6E8A-4147-A177-3AD203B41FA5}">
                      <a16:colId xmlns:a16="http://schemas.microsoft.com/office/drawing/2014/main" val="20000"/>
                    </a:ext>
                  </a:extLst>
                </a:gridCol>
                <a:gridCol w="1134225">
                  <a:extLst>
                    <a:ext uri="{9D8B030D-6E8A-4147-A177-3AD203B41FA5}">
                      <a16:colId xmlns:a16="http://schemas.microsoft.com/office/drawing/2014/main" val="20001"/>
                    </a:ext>
                  </a:extLst>
                </a:gridCol>
              </a:tblGrid>
              <a:tr h="296868">
                <a:tc>
                  <a:txBody>
                    <a:bodyPr/>
                    <a:lstStyle/>
                    <a:p>
                      <a:r>
                        <a:rPr lang="en-US" sz="1200" dirty="0"/>
                        <a:t>Email Engagement – Click Rate</a:t>
                      </a:r>
                    </a:p>
                  </a:txBody>
                  <a:tcPr/>
                </a:tc>
                <a:tc>
                  <a:txBody>
                    <a:bodyPr/>
                    <a:lstStyle/>
                    <a:p>
                      <a:r>
                        <a:rPr lang="en-US" sz="1200" dirty="0"/>
                        <a:t>12% lift</a:t>
                      </a:r>
                    </a:p>
                  </a:txBody>
                  <a:tcPr/>
                </a:tc>
                <a:extLst>
                  <a:ext uri="{0D108BD9-81ED-4DB2-BD59-A6C34878D82A}">
                    <a16:rowId xmlns:a16="http://schemas.microsoft.com/office/drawing/2014/main" val="10000"/>
                  </a:ext>
                </a:extLst>
              </a:tr>
              <a:tr h="296868">
                <a:tc>
                  <a:txBody>
                    <a:bodyPr/>
                    <a:lstStyle/>
                    <a:p>
                      <a:r>
                        <a:rPr lang="en-US" sz="1200" dirty="0"/>
                        <a:t>Revenue</a:t>
                      </a:r>
                    </a:p>
                  </a:txBody>
                  <a:tcPr/>
                </a:tc>
                <a:tc>
                  <a:txBody>
                    <a:bodyPr/>
                    <a:lstStyle/>
                    <a:p>
                      <a:r>
                        <a:rPr lang="en-US" sz="1200" dirty="0"/>
                        <a:t>49% lift</a:t>
                      </a:r>
                    </a:p>
                  </a:txBody>
                  <a:tcPr/>
                </a:tc>
                <a:extLst>
                  <a:ext uri="{0D108BD9-81ED-4DB2-BD59-A6C34878D82A}">
                    <a16:rowId xmlns:a16="http://schemas.microsoft.com/office/drawing/2014/main" val="10001"/>
                  </a:ext>
                </a:extLst>
              </a:tr>
            </a:tbl>
          </a:graphicData>
        </a:graphic>
      </p:graphicFrame>
      <p:sp>
        <p:nvSpPr>
          <p:cNvPr id="47" name="TextBox 46"/>
          <p:cNvSpPr txBox="1"/>
          <p:nvPr/>
        </p:nvSpPr>
        <p:spPr>
          <a:xfrm>
            <a:off x="6539002" y="5240081"/>
            <a:ext cx="3827764" cy="634020"/>
          </a:xfrm>
          <a:prstGeom prst="rect">
            <a:avLst/>
          </a:prstGeom>
          <a:noFill/>
          <a:ln>
            <a:solidFill>
              <a:schemeClr val="accent1"/>
            </a:solidFill>
          </a:ln>
        </p:spPr>
        <p:txBody>
          <a:bodyPr wrap="square" rtlCol="0">
            <a:spAutoFit/>
          </a:bodyPr>
          <a:lstStyle/>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Recommendations based on preference</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Top 5 categories in Hero and Pods of Creative</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Side rail includes list of broad range of products</a:t>
            </a:r>
          </a:p>
        </p:txBody>
      </p:sp>
      <p:sp>
        <p:nvSpPr>
          <p:cNvPr id="21" name="TextBox 20"/>
          <p:cNvSpPr txBox="1"/>
          <p:nvPr/>
        </p:nvSpPr>
        <p:spPr>
          <a:xfrm>
            <a:off x="6539002" y="1814486"/>
            <a:ext cx="1779772" cy="1294200"/>
          </a:xfrm>
          <a:prstGeom prst="rect">
            <a:avLst/>
          </a:prstGeom>
          <a:noFill/>
          <a:ln>
            <a:solidFill>
              <a:schemeClr val="accent1"/>
            </a:solidFill>
          </a:ln>
        </p:spPr>
        <p:txBody>
          <a:bodyPr wrap="square" rtlCol="0">
            <a:spAutoFit/>
          </a:bodyPr>
          <a:lstStyle/>
          <a:p>
            <a:pPr marL="171450" indent="-171450" eaLnBrk="0" fontAlgn="base" hangingPunct="0">
              <a:spcBef>
                <a:spcPct val="10000"/>
              </a:spcBef>
              <a:spcAft>
                <a:spcPct val="0"/>
              </a:spcAft>
              <a:buClr>
                <a:srgbClr val="0B1F65"/>
              </a:buClr>
              <a:buFont typeface="Wingdings" panose="05000000000000000000" pitchFamily="2" charset="2"/>
              <a:buChar char="§"/>
            </a:pPr>
            <a:r>
              <a:rPr lang="en-US" sz="1100" dirty="0">
                <a:solidFill>
                  <a:srgbClr val="000000"/>
                </a:solidFill>
                <a:latin typeface="Arial" charset="0"/>
                <a:cs typeface="Times New Roman" pitchFamily="18" charset="0"/>
              </a:rPr>
              <a:t>Model to provide 5 category &amp; class recommendations</a:t>
            </a:r>
          </a:p>
          <a:p>
            <a:pPr marL="171450" indent="-171450" eaLnBrk="0" fontAlgn="base" hangingPunct="0">
              <a:spcBef>
                <a:spcPct val="10000"/>
              </a:spcBef>
              <a:spcAft>
                <a:spcPct val="0"/>
              </a:spcAft>
              <a:buClr>
                <a:srgbClr val="0B1F65"/>
              </a:buClr>
              <a:buFont typeface="Wingdings" panose="05000000000000000000" pitchFamily="2" charset="2"/>
              <a:buChar char="§"/>
            </a:pPr>
            <a:r>
              <a:rPr lang="en-US" sz="1100" dirty="0">
                <a:solidFill>
                  <a:srgbClr val="000000"/>
                </a:solidFill>
                <a:latin typeface="Arial" charset="0"/>
                <a:cs typeface="Times New Roman" pitchFamily="18" charset="0"/>
              </a:rPr>
              <a:t>Predictive logistic models based on propensity score and decile distribution</a:t>
            </a:r>
          </a:p>
        </p:txBody>
      </p:sp>
      <p:sp>
        <p:nvSpPr>
          <p:cNvPr id="24" name="TextBox 23"/>
          <p:cNvSpPr txBox="1"/>
          <p:nvPr/>
        </p:nvSpPr>
        <p:spPr>
          <a:xfrm>
            <a:off x="8473856" y="1828661"/>
            <a:ext cx="1783080" cy="1378839"/>
          </a:xfrm>
          <a:prstGeom prst="rect">
            <a:avLst/>
          </a:prstGeom>
          <a:noFill/>
          <a:ln>
            <a:solidFill>
              <a:schemeClr val="accent1"/>
            </a:solidFill>
          </a:ln>
        </p:spPr>
        <p:txBody>
          <a:bodyPr wrap="square" rtlCol="0">
            <a:spAutoFit/>
          </a:bodyPr>
          <a:lstStyle/>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Purchase</a:t>
            </a:r>
          </a:p>
          <a:p>
            <a:pP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     behavior</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Browsing History</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My List, MAM</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Bazaar Voice</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Demographics</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PLCC, Quote Data</a:t>
            </a:r>
          </a:p>
        </p:txBody>
      </p:sp>
      <p:sp>
        <p:nvSpPr>
          <p:cNvPr id="25" name="Shape 24"/>
          <p:cNvSpPr/>
          <p:nvPr/>
        </p:nvSpPr>
        <p:spPr>
          <a:xfrm rot="742092">
            <a:off x="7269023" y="1625481"/>
            <a:ext cx="1936830" cy="1936830"/>
          </a:xfrm>
          <a:prstGeom prst="leftCircularArrow">
            <a:avLst>
              <a:gd name="adj1" fmla="val 4942"/>
              <a:gd name="adj2" fmla="val 635078"/>
              <a:gd name="adj3" fmla="val 2410589"/>
              <a:gd name="adj4" fmla="val 6883839"/>
              <a:gd name="adj5" fmla="val 5765"/>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grpSp>
        <p:nvGrpSpPr>
          <p:cNvPr id="26" name="Group 25"/>
          <p:cNvGrpSpPr/>
          <p:nvPr/>
        </p:nvGrpSpPr>
        <p:grpSpPr>
          <a:xfrm>
            <a:off x="9494487" y="1656269"/>
            <a:ext cx="1069169" cy="335063"/>
            <a:chOff x="5105628" y="1551431"/>
            <a:chExt cx="1280125" cy="509063"/>
          </a:xfrm>
        </p:grpSpPr>
        <p:sp>
          <p:nvSpPr>
            <p:cNvPr id="27" name="Rounded Rectangle 26"/>
            <p:cNvSpPr/>
            <p:nvPr/>
          </p:nvSpPr>
          <p:spPr>
            <a:xfrm>
              <a:off x="5105628" y="1551431"/>
              <a:ext cx="1280125" cy="509063"/>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8" name="Rounded Rectangle 4"/>
            <p:cNvSpPr txBox="1"/>
            <p:nvPr/>
          </p:nvSpPr>
          <p:spPr>
            <a:xfrm>
              <a:off x="5120538" y="1566341"/>
              <a:ext cx="1250305" cy="479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algn="ctr" defTabSz="488950" eaLnBrk="0" fontAlgn="base" hangingPunct="0">
                <a:lnSpc>
                  <a:spcPct val="90000"/>
                </a:lnSpc>
                <a:spcBef>
                  <a:spcPct val="0"/>
                </a:spcBef>
                <a:spcAft>
                  <a:spcPct val="35000"/>
                </a:spcAft>
                <a:buClr>
                  <a:srgbClr val="0B1F65"/>
                </a:buClr>
              </a:pPr>
              <a:r>
                <a:rPr lang="en-US" sz="1100" dirty="0">
                  <a:solidFill>
                    <a:prstClr val="white"/>
                  </a:solidFill>
                  <a:latin typeface="Arial"/>
                </a:rPr>
                <a:t>Variables Used</a:t>
              </a:r>
            </a:p>
          </p:txBody>
        </p:sp>
      </p:grpSp>
      <p:sp>
        <p:nvSpPr>
          <p:cNvPr id="29" name="TextBox 28"/>
          <p:cNvSpPr txBox="1"/>
          <p:nvPr/>
        </p:nvSpPr>
        <p:spPr>
          <a:xfrm>
            <a:off x="8473857" y="3686541"/>
            <a:ext cx="1892909" cy="1344984"/>
          </a:xfrm>
          <a:prstGeom prst="rect">
            <a:avLst/>
          </a:prstGeom>
          <a:noFill/>
          <a:ln>
            <a:solidFill>
              <a:schemeClr val="accent1"/>
            </a:solidFill>
          </a:ln>
        </p:spPr>
        <p:txBody>
          <a:bodyPr wrap="square" rtlCol="0">
            <a:spAutoFit/>
          </a:bodyPr>
          <a:lstStyle/>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Beta values from model</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to calculate purchase propensity </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Demi deciling </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Lift for deciles</a:t>
            </a:r>
          </a:p>
          <a:p>
            <a:pPr marL="171450" indent="-171450" eaLnBrk="0" fontAlgn="base" hangingPunct="0">
              <a:spcBef>
                <a:spcPct val="10000"/>
              </a:spcBef>
              <a:spcAft>
                <a:spcPct val="0"/>
              </a:spcAft>
              <a:buClr>
                <a:srgbClr val="0B1F65"/>
              </a:buClr>
              <a:buFont typeface="Arial" panose="020B0604020202020204" pitchFamily="34" charset="0"/>
              <a:buChar char="•"/>
            </a:pPr>
            <a:r>
              <a:rPr lang="en-US" sz="1100" dirty="0">
                <a:solidFill>
                  <a:srgbClr val="000000"/>
                </a:solidFill>
                <a:latin typeface="Arial" charset="0"/>
                <a:cs typeface="Times New Roman" pitchFamily="18" charset="0"/>
              </a:rPr>
              <a:t>Top 5 category and class recommendations</a:t>
            </a:r>
          </a:p>
        </p:txBody>
      </p:sp>
      <p:grpSp>
        <p:nvGrpSpPr>
          <p:cNvPr id="30" name="Group 29"/>
          <p:cNvGrpSpPr/>
          <p:nvPr/>
        </p:nvGrpSpPr>
        <p:grpSpPr>
          <a:xfrm>
            <a:off x="7639340" y="3668989"/>
            <a:ext cx="1069169" cy="367688"/>
            <a:chOff x="5105628" y="1551431"/>
            <a:chExt cx="1280125" cy="509063"/>
          </a:xfrm>
        </p:grpSpPr>
        <p:sp>
          <p:nvSpPr>
            <p:cNvPr id="31" name="Rounded Rectangle 30"/>
            <p:cNvSpPr/>
            <p:nvPr/>
          </p:nvSpPr>
          <p:spPr>
            <a:xfrm>
              <a:off x="5105628" y="1551431"/>
              <a:ext cx="1280125" cy="509063"/>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 name="Rounded Rectangle 4"/>
            <p:cNvSpPr txBox="1"/>
            <p:nvPr/>
          </p:nvSpPr>
          <p:spPr>
            <a:xfrm>
              <a:off x="5120538" y="1566341"/>
              <a:ext cx="1250305" cy="479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algn="ctr" defTabSz="488950" eaLnBrk="0" fontAlgn="base" hangingPunct="0">
                <a:lnSpc>
                  <a:spcPct val="90000"/>
                </a:lnSpc>
                <a:spcBef>
                  <a:spcPct val="0"/>
                </a:spcBef>
                <a:spcAft>
                  <a:spcPct val="35000"/>
                </a:spcAft>
                <a:buClr>
                  <a:srgbClr val="0B1F65"/>
                </a:buClr>
              </a:pPr>
              <a:r>
                <a:rPr lang="en-US" sz="1100" dirty="0">
                  <a:solidFill>
                    <a:prstClr val="white"/>
                  </a:solidFill>
                  <a:latin typeface="Arial"/>
                </a:rPr>
                <a:t>Scoring &amp; Output</a:t>
              </a:r>
            </a:p>
          </p:txBody>
        </p:sp>
      </p:grpSp>
      <p:sp>
        <p:nvSpPr>
          <p:cNvPr id="34" name="Circular Arrow 33"/>
          <p:cNvSpPr/>
          <p:nvPr/>
        </p:nvSpPr>
        <p:spPr>
          <a:xfrm rot="3983016">
            <a:off x="8573372" y="2086923"/>
            <a:ext cx="2120394" cy="2120394"/>
          </a:xfrm>
          <a:prstGeom prst="circularArrow">
            <a:avLst>
              <a:gd name="adj1" fmla="val 4514"/>
              <a:gd name="adj2" fmla="val 574070"/>
              <a:gd name="adj3" fmla="val 19250419"/>
              <a:gd name="adj4" fmla="val 15560629"/>
              <a:gd name="adj5" fmla="val 5267"/>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grpSp>
        <p:nvGrpSpPr>
          <p:cNvPr id="37" name="Group 36"/>
          <p:cNvGrpSpPr/>
          <p:nvPr/>
        </p:nvGrpSpPr>
        <p:grpSpPr>
          <a:xfrm>
            <a:off x="6269396" y="3060287"/>
            <a:ext cx="1069169" cy="367688"/>
            <a:chOff x="5105628" y="1551431"/>
            <a:chExt cx="1280125" cy="509063"/>
          </a:xfrm>
        </p:grpSpPr>
        <p:sp>
          <p:nvSpPr>
            <p:cNvPr id="40" name="Rounded Rectangle 39"/>
            <p:cNvSpPr/>
            <p:nvPr/>
          </p:nvSpPr>
          <p:spPr>
            <a:xfrm>
              <a:off x="5105628" y="1551431"/>
              <a:ext cx="1280125" cy="509063"/>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Rounded Rectangle 4"/>
            <p:cNvSpPr txBox="1"/>
            <p:nvPr/>
          </p:nvSpPr>
          <p:spPr>
            <a:xfrm>
              <a:off x="5120538" y="1566341"/>
              <a:ext cx="1250305" cy="479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algn="ctr" defTabSz="488950" eaLnBrk="0" fontAlgn="base" hangingPunct="0">
                <a:lnSpc>
                  <a:spcPct val="90000"/>
                </a:lnSpc>
                <a:spcBef>
                  <a:spcPct val="0"/>
                </a:spcBef>
                <a:spcAft>
                  <a:spcPct val="35000"/>
                </a:spcAft>
                <a:buClr>
                  <a:srgbClr val="0B1F65"/>
                </a:buClr>
              </a:pPr>
              <a:r>
                <a:rPr lang="en-US" sz="1100" dirty="0">
                  <a:solidFill>
                    <a:prstClr val="white"/>
                  </a:solidFill>
                  <a:latin typeface="Arial"/>
                </a:rPr>
                <a:t>Logic Building</a:t>
              </a:r>
            </a:p>
          </p:txBody>
        </p:sp>
      </p:grpSp>
      <p:sp>
        <p:nvSpPr>
          <p:cNvPr id="43" name="TextBox 42"/>
          <p:cNvSpPr txBox="1"/>
          <p:nvPr/>
        </p:nvSpPr>
        <p:spPr>
          <a:xfrm>
            <a:off x="6397283" y="4053292"/>
            <a:ext cx="1840154" cy="769441"/>
          </a:xfrm>
          <a:prstGeom prst="rect">
            <a:avLst/>
          </a:prstGeom>
          <a:noFill/>
          <a:ln>
            <a:solidFill>
              <a:schemeClr val="accent1"/>
            </a:solidFill>
          </a:ln>
        </p:spPr>
        <p:txBody>
          <a:bodyPr wrap="square" rtlCol="0">
            <a:spAutoFit/>
          </a:bodyPr>
          <a:lstStyle/>
          <a:p>
            <a:pP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Framework to evaluate Creative Design, Model Performance, Targeting Frequency etc.</a:t>
            </a:r>
          </a:p>
        </p:txBody>
      </p:sp>
      <p:grpSp>
        <p:nvGrpSpPr>
          <p:cNvPr id="45" name="Group 44"/>
          <p:cNvGrpSpPr/>
          <p:nvPr/>
        </p:nvGrpSpPr>
        <p:grpSpPr>
          <a:xfrm>
            <a:off x="6269395" y="4747148"/>
            <a:ext cx="907744" cy="319055"/>
            <a:chOff x="6318361" y="2162363"/>
            <a:chExt cx="1286511" cy="510384"/>
          </a:xfrm>
        </p:grpSpPr>
        <p:sp>
          <p:nvSpPr>
            <p:cNvPr id="46" name="Rounded Rectangle 45"/>
            <p:cNvSpPr/>
            <p:nvPr/>
          </p:nvSpPr>
          <p:spPr>
            <a:xfrm>
              <a:off x="6324747" y="2162363"/>
              <a:ext cx="1280125" cy="509063"/>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8" name="Rounded Rectangle 4"/>
            <p:cNvSpPr txBox="1"/>
            <p:nvPr/>
          </p:nvSpPr>
          <p:spPr>
            <a:xfrm>
              <a:off x="6318361" y="2193504"/>
              <a:ext cx="1250304" cy="479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algn="ctr" defTabSz="488950" eaLnBrk="0" fontAlgn="base" hangingPunct="0">
                <a:lnSpc>
                  <a:spcPct val="90000"/>
                </a:lnSpc>
                <a:spcBef>
                  <a:spcPct val="0"/>
                </a:spcBef>
                <a:spcAft>
                  <a:spcPct val="35000"/>
                </a:spcAft>
                <a:buClr>
                  <a:srgbClr val="0B1F65"/>
                </a:buClr>
              </a:pPr>
              <a:r>
                <a:rPr lang="en-US" sz="1100" dirty="0">
                  <a:solidFill>
                    <a:prstClr val="white"/>
                  </a:solidFill>
                  <a:latin typeface="Arial"/>
                </a:rPr>
                <a:t>Test &amp; Control</a:t>
              </a:r>
            </a:p>
          </p:txBody>
        </p:sp>
      </p:grpSp>
      <p:sp>
        <p:nvSpPr>
          <p:cNvPr id="49" name="Circular Arrow 48"/>
          <p:cNvSpPr/>
          <p:nvPr/>
        </p:nvSpPr>
        <p:spPr>
          <a:xfrm rot="9371552">
            <a:off x="7097113" y="3104416"/>
            <a:ext cx="2120394" cy="2120394"/>
          </a:xfrm>
          <a:prstGeom prst="circularArrow">
            <a:avLst>
              <a:gd name="adj1" fmla="val 4514"/>
              <a:gd name="adj2" fmla="val 574070"/>
              <a:gd name="adj3" fmla="val 19250419"/>
              <a:gd name="adj4" fmla="val 15560629"/>
              <a:gd name="adj5" fmla="val 5267"/>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grpSp>
        <p:nvGrpSpPr>
          <p:cNvPr id="50" name="Group 49"/>
          <p:cNvGrpSpPr/>
          <p:nvPr/>
        </p:nvGrpSpPr>
        <p:grpSpPr>
          <a:xfrm>
            <a:off x="9163174" y="5820380"/>
            <a:ext cx="1336781" cy="375460"/>
            <a:chOff x="6318361" y="2162363"/>
            <a:chExt cx="1286511" cy="510384"/>
          </a:xfrm>
        </p:grpSpPr>
        <p:sp>
          <p:nvSpPr>
            <p:cNvPr id="51" name="Rounded Rectangle 50"/>
            <p:cNvSpPr/>
            <p:nvPr/>
          </p:nvSpPr>
          <p:spPr>
            <a:xfrm>
              <a:off x="6324747" y="2162363"/>
              <a:ext cx="1280125" cy="509063"/>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2" name="Rounded Rectangle 4"/>
            <p:cNvSpPr txBox="1"/>
            <p:nvPr/>
          </p:nvSpPr>
          <p:spPr>
            <a:xfrm>
              <a:off x="6318361" y="2193504"/>
              <a:ext cx="1250304" cy="479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algn="ctr" defTabSz="488950" eaLnBrk="0" fontAlgn="base" hangingPunct="0">
                <a:lnSpc>
                  <a:spcPct val="90000"/>
                </a:lnSpc>
                <a:spcBef>
                  <a:spcPct val="0"/>
                </a:spcBef>
                <a:spcAft>
                  <a:spcPct val="35000"/>
                </a:spcAft>
                <a:buClr>
                  <a:srgbClr val="0B1F65"/>
                </a:buClr>
              </a:pPr>
              <a:r>
                <a:rPr lang="en-US" sz="1100" dirty="0">
                  <a:solidFill>
                    <a:prstClr val="white"/>
                  </a:solidFill>
                  <a:latin typeface="Arial"/>
                </a:rPr>
                <a:t>Recommendations</a:t>
              </a:r>
            </a:p>
          </p:txBody>
        </p:sp>
      </p:grpSp>
      <p:sp>
        <p:nvSpPr>
          <p:cNvPr id="53" name="Shape 52"/>
          <p:cNvSpPr/>
          <p:nvPr/>
        </p:nvSpPr>
        <p:spPr>
          <a:xfrm rot="6813040">
            <a:off x="6232587" y="4385567"/>
            <a:ext cx="1936830" cy="1936830"/>
          </a:xfrm>
          <a:prstGeom prst="leftCircularArrow">
            <a:avLst>
              <a:gd name="adj1" fmla="val 4942"/>
              <a:gd name="adj2" fmla="val 635078"/>
              <a:gd name="adj3" fmla="val 2410589"/>
              <a:gd name="adj4" fmla="val 5106291"/>
              <a:gd name="adj5" fmla="val 5765"/>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sp>
        <p:nvSpPr>
          <p:cNvPr id="36" name="AutoShape 9"/>
          <p:cNvSpPr>
            <a:spLocks noChangeArrowheads="1"/>
          </p:cNvSpPr>
          <p:nvPr/>
        </p:nvSpPr>
        <p:spPr bwMode="blackWhite">
          <a:xfrm rot="5400000">
            <a:off x="4968483" y="3589706"/>
            <a:ext cx="2073276" cy="330200"/>
          </a:xfrm>
          <a:prstGeom prst="triangle">
            <a:avLst>
              <a:gd name="adj" fmla="val 50000"/>
            </a:avLst>
          </a:prstGeom>
          <a:solidFill>
            <a:srgbClr val="006666"/>
          </a:solidFill>
          <a:ln w="12700">
            <a:solidFill>
              <a:srgbClr val="000000"/>
            </a:solidFill>
            <a:miter lim="800000"/>
            <a:headEnd/>
            <a:tailEnd/>
          </a:ln>
          <a:effectLst/>
        </p:spPr>
        <p:txBody>
          <a:bodyPr wrap="none" anchor="ctr"/>
          <a:lstStyle/>
          <a:p>
            <a:pPr eaLnBrk="0" fontAlgn="base" hangingPunct="0">
              <a:spcBef>
                <a:spcPct val="10000"/>
              </a:spcBef>
              <a:spcAft>
                <a:spcPct val="0"/>
              </a:spcAft>
              <a:buClr>
                <a:srgbClr val="0B1F65"/>
              </a:buClr>
              <a:buFont typeface="Webdings" pitchFamily="18" charset="2"/>
              <a:buChar char="4"/>
              <a:defRPr/>
            </a:pPr>
            <a:endParaRPr lang="en-US" sz="12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136097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90DE1B-D1EE-4ED5-8F91-F5AEF69E6840}"/>
              </a:ext>
            </a:extLst>
          </p:cNvPr>
          <p:cNvSpPr>
            <a:spLocks noGrp="1"/>
          </p:cNvSpPr>
          <p:nvPr>
            <p:ph type="body" sz="quarter" idx="11"/>
          </p:nvPr>
        </p:nvSpPr>
        <p:spPr>
          <a:xfrm>
            <a:off x="609600" y="0"/>
            <a:ext cx="10972801" cy="914400"/>
          </a:xfrm>
        </p:spPr>
        <p:txBody>
          <a:bodyPr>
            <a:normAutofit/>
          </a:bodyPr>
          <a:lstStyle/>
          <a:p>
            <a:pPr algn="l"/>
            <a:r>
              <a:rPr lang="en-US" sz="2200" b="1" dirty="0"/>
              <a:t>Mu Sigma helped a retailer to reduce missed/lost sales by identifying the segment where orders were being late</a:t>
            </a:r>
          </a:p>
        </p:txBody>
      </p:sp>
      <p:sp>
        <p:nvSpPr>
          <p:cNvPr id="4" name="Rectangle 3">
            <a:extLst>
              <a:ext uri="{FF2B5EF4-FFF2-40B4-BE49-F238E27FC236}">
                <a16:creationId xmlns:a16="http://schemas.microsoft.com/office/drawing/2014/main" id="{879E1F8A-F1F9-4E71-915A-589EE7A14EF7}"/>
              </a:ext>
            </a:extLst>
          </p:cNvPr>
          <p:cNvSpPr/>
          <p:nvPr/>
        </p:nvSpPr>
        <p:spPr>
          <a:xfrm>
            <a:off x="622610" y="1086704"/>
            <a:ext cx="5473390" cy="2491447"/>
          </a:xfrm>
          <a:prstGeom prst="rect">
            <a:avLst/>
          </a:prstGeom>
          <a:noFill/>
          <a:ln/>
        </p:spPr>
        <p:style>
          <a:lnRef idx="2">
            <a:schemeClr val="accent1"/>
          </a:lnRef>
          <a:fillRef idx="1">
            <a:schemeClr val="lt1"/>
          </a:fillRef>
          <a:effectRef idx="0">
            <a:schemeClr val="accent1"/>
          </a:effectRef>
          <a:fontRef idx="minor">
            <a:schemeClr val="dk1"/>
          </a:fontRef>
        </p:style>
        <p:txBody>
          <a:bodyPr lIns="45719" tIns="91440" rIns="45719" bIns="45719" rtlCol="0" anchor="t" anchorCtr="0"/>
          <a:lstStyle/>
          <a:p>
            <a:pPr marL="234945" indent="-234945" algn="l" eaLnBrk="1" hangingPunct="1">
              <a:spcBef>
                <a:spcPct val="25000"/>
              </a:spcBef>
              <a:buClrTx/>
              <a:buFont typeface="Webdings" pitchFamily="18" charset="2"/>
              <a:buChar char="4"/>
            </a:pPr>
            <a:endParaRPr lang="en-US" sz="1200" dirty="0">
              <a:solidFill>
                <a:srgbClr val="000000"/>
              </a:solidFill>
              <a:cs typeface="Arial" panose="020B0604020202020204" pitchFamily="34" charset="0"/>
            </a:endParaRPr>
          </a:p>
          <a:p>
            <a:pPr marL="234945" indent="-234945" algn="l" eaLnBrk="1" hangingPunct="1">
              <a:spcBef>
                <a:spcPct val="25000"/>
              </a:spcBef>
              <a:buClrTx/>
              <a:buFont typeface="Webdings" pitchFamily="18" charset="2"/>
              <a:buChar char="4"/>
            </a:pPr>
            <a:r>
              <a:rPr lang="en-US" sz="1200" dirty="0">
                <a:solidFill>
                  <a:srgbClr val="000000"/>
                </a:solidFill>
                <a:cs typeface="Arial" panose="020B0604020202020204" pitchFamily="34" charset="0"/>
              </a:rPr>
              <a:t>Because of orders being late when they arrive at the stores, stores were </a:t>
            </a:r>
            <a:r>
              <a:rPr lang="en-US" sz="1200" b="1" dirty="0">
                <a:solidFill>
                  <a:srgbClr val="000000"/>
                </a:solidFill>
                <a:cs typeface="Arial" panose="020B0604020202020204" pitchFamily="34" charset="0"/>
              </a:rPr>
              <a:t>losing revenue due to out of stock scenarios</a:t>
            </a:r>
            <a:br>
              <a:rPr lang="en-US" sz="1200" dirty="0">
                <a:solidFill>
                  <a:srgbClr val="000000"/>
                </a:solidFill>
                <a:cs typeface="Arial" panose="020B0604020202020204" pitchFamily="34" charset="0"/>
              </a:rPr>
            </a:br>
            <a:endParaRPr lang="en-US" sz="1200" dirty="0">
              <a:solidFill>
                <a:srgbClr val="000000"/>
              </a:solidFill>
              <a:cs typeface="Arial" panose="020B0604020202020204" pitchFamily="34" charset="0"/>
            </a:endParaRPr>
          </a:p>
          <a:p>
            <a:pPr marL="234945" indent="-234945" algn="l" eaLnBrk="1" hangingPunct="1">
              <a:spcBef>
                <a:spcPct val="25000"/>
              </a:spcBef>
              <a:buClrTx/>
              <a:buFont typeface="Webdings" pitchFamily="18" charset="2"/>
              <a:buChar char="4"/>
            </a:pPr>
            <a:r>
              <a:rPr lang="en-US" sz="1200" dirty="0">
                <a:solidFill>
                  <a:srgbClr val="000000"/>
                </a:solidFill>
                <a:cs typeface="Arial" panose="020B0604020202020204" pitchFamily="34" charset="0"/>
              </a:rPr>
              <a:t>The business statement was to </a:t>
            </a:r>
            <a:r>
              <a:rPr lang="en-US" sz="1200" b="1" dirty="0">
                <a:solidFill>
                  <a:srgbClr val="000000"/>
                </a:solidFill>
                <a:cs typeface="Arial" panose="020B0604020202020204" pitchFamily="34" charset="0"/>
              </a:rPr>
              <a:t>determine the lead time segment </a:t>
            </a:r>
            <a:r>
              <a:rPr lang="en-US" sz="1200" dirty="0">
                <a:solidFill>
                  <a:srgbClr val="000000"/>
                </a:solidFill>
                <a:cs typeface="Arial" panose="020B0604020202020204" pitchFamily="34" charset="0"/>
              </a:rPr>
              <a:t>which was leading to the </a:t>
            </a:r>
            <a:r>
              <a:rPr lang="en-US" sz="1200" b="1" dirty="0">
                <a:solidFill>
                  <a:srgbClr val="000000"/>
                </a:solidFill>
                <a:cs typeface="Arial" panose="020B0604020202020204" pitchFamily="34" charset="0"/>
              </a:rPr>
              <a:t>most number of late orders </a:t>
            </a:r>
            <a:r>
              <a:rPr lang="en-US" sz="1200" dirty="0">
                <a:solidFill>
                  <a:srgbClr val="000000"/>
                </a:solidFill>
                <a:cs typeface="Arial" panose="020B0604020202020204" pitchFamily="34" charset="0"/>
              </a:rPr>
              <a:t>and take corrective measures in that segment (</a:t>
            </a:r>
            <a:r>
              <a:rPr lang="en-US" sz="1200" b="1" dirty="0">
                <a:solidFill>
                  <a:srgbClr val="000000"/>
                </a:solidFill>
                <a:cs typeface="Arial" panose="020B0604020202020204" pitchFamily="34" charset="0"/>
              </a:rPr>
              <a:t>reduce the lead time by 1 day</a:t>
            </a:r>
            <a:r>
              <a:rPr lang="en-US" sz="1200" dirty="0">
                <a:solidFill>
                  <a:srgbClr val="000000"/>
                </a:solidFill>
                <a:cs typeface="Arial" panose="020B0604020202020204" pitchFamily="34" charset="0"/>
              </a:rPr>
              <a:t>)</a:t>
            </a:r>
            <a:br>
              <a:rPr lang="en-US" sz="1200" dirty="0">
                <a:solidFill>
                  <a:srgbClr val="000000"/>
                </a:solidFill>
                <a:cs typeface="Arial" panose="020B0604020202020204" pitchFamily="34" charset="0"/>
              </a:rPr>
            </a:br>
            <a:endParaRPr lang="en-US" sz="1200" dirty="0">
              <a:solidFill>
                <a:srgbClr val="000000"/>
              </a:solidFill>
              <a:cs typeface="Arial" panose="020B0604020202020204" pitchFamily="34" charset="0"/>
            </a:endParaRPr>
          </a:p>
          <a:p>
            <a:pPr marL="234945" indent="-234945" algn="l" eaLnBrk="1" hangingPunct="1">
              <a:spcBef>
                <a:spcPct val="25000"/>
              </a:spcBef>
              <a:buClrTx/>
              <a:buFont typeface="Webdings" pitchFamily="18" charset="2"/>
              <a:buChar char="4"/>
            </a:pPr>
            <a:r>
              <a:rPr lang="en-US" sz="1200" dirty="0">
                <a:solidFill>
                  <a:srgbClr val="000000"/>
                </a:solidFill>
                <a:cs typeface="Arial" panose="020B0604020202020204" pitchFamily="34" charset="0"/>
              </a:rPr>
              <a:t>Lead Time is broken down into four segments – </a:t>
            </a:r>
            <a:r>
              <a:rPr lang="en-US" sz="1200" b="1" dirty="0">
                <a:solidFill>
                  <a:srgbClr val="000000"/>
                </a:solidFill>
                <a:cs typeface="Arial" panose="020B0604020202020204" pitchFamily="34" charset="0"/>
              </a:rPr>
              <a:t>inbound </a:t>
            </a:r>
            <a:r>
              <a:rPr lang="en-US" sz="1200" dirty="0">
                <a:solidFill>
                  <a:srgbClr val="000000"/>
                </a:solidFill>
                <a:cs typeface="Arial" panose="020B0604020202020204" pitchFamily="34" charset="0"/>
              </a:rPr>
              <a:t>(supplier to DC), </a:t>
            </a:r>
            <a:r>
              <a:rPr lang="en-US" sz="1200" b="1" dirty="0">
                <a:solidFill>
                  <a:srgbClr val="000000"/>
                </a:solidFill>
                <a:cs typeface="Arial" panose="020B0604020202020204" pitchFamily="34" charset="0"/>
              </a:rPr>
              <a:t>yard dwell, DC processing, and outbound </a:t>
            </a:r>
            <a:r>
              <a:rPr lang="en-US" sz="1200" dirty="0">
                <a:solidFill>
                  <a:srgbClr val="000000"/>
                </a:solidFill>
                <a:cs typeface="Arial" panose="020B0604020202020204" pitchFamily="34" charset="0"/>
              </a:rPr>
              <a:t>(DC to store)</a:t>
            </a:r>
          </a:p>
          <a:p>
            <a:pPr marL="234945" indent="-234945" algn="l" eaLnBrk="1" hangingPunct="1">
              <a:spcBef>
                <a:spcPct val="25000"/>
              </a:spcBef>
              <a:buClrTx/>
              <a:buFont typeface="Webdings" pitchFamily="18" charset="2"/>
              <a:buChar char="4"/>
            </a:pPr>
            <a:endParaRPr lang="en-US" sz="1200" dirty="0">
              <a:solidFill>
                <a:srgbClr val="000000"/>
              </a:solidFill>
              <a:cs typeface="Arial" panose="020B0604020202020204" pitchFamily="34" charset="0"/>
            </a:endParaRPr>
          </a:p>
          <a:p>
            <a:pPr marL="234945" indent="-234945" algn="l" eaLnBrk="1" hangingPunct="1">
              <a:spcBef>
                <a:spcPct val="25000"/>
              </a:spcBef>
              <a:buClrTx/>
              <a:buFont typeface="Webdings" pitchFamily="18" charset="2"/>
              <a:buChar char="4"/>
            </a:pPr>
            <a:endParaRPr lang="en-US" sz="1200" b="1" dirty="0">
              <a:solidFill>
                <a:srgbClr val="000000"/>
              </a:solidFill>
              <a:cs typeface="Arial" panose="020B0604020202020204" pitchFamily="34" charset="0"/>
            </a:endParaRPr>
          </a:p>
          <a:p>
            <a:pPr marL="234945" indent="-234945" algn="l" eaLnBrk="1" hangingPunct="1">
              <a:spcBef>
                <a:spcPct val="25000"/>
              </a:spcBef>
              <a:buClrTx/>
              <a:buFont typeface="Webdings" pitchFamily="18" charset="2"/>
              <a:buChar char="4"/>
            </a:pPr>
            <a:endParaRPr lang="en-US" sz="1200" b="1" dirty="0">
              <a:solidFill>
                <a:srgbClr val="000000"/>
              </a:solidFill>
              <a:cs typeface="Arial" panose="020B0604020202020204" pitchFamily="34" charset="0"/>
            </a:endParaRPr>
          </a:p>
          <a:p>
            <a:pPr marL="234945" indent="-234945" algn="l" eaLnBrk="1" hangingPunct="1">
              <a:spcBef>
                <a:spcPct val="25000"/>
              </a:spcBef>
              <a:buClrTx/>
              <a:buFont typeface="Webdings" pitchFamily="18" charset="2"/>
              <a:buChar char="4"/>
            </a:pPr>
            <a:endParaRPr lang="en-US" sz="1200" b="1" dirty="0">
              <a:solidFill>
                <a:srgbClr val="000000"/>
              </a:solidFill>
              <a:cs typeface="Arial" panose="020B0604020202020204" pitchFamily="34" charset="0"/>
            </a:endParaRPr>
          </a:p>
        </p:txBody>
      </p:sp>
      <p:sp>
        <p:nvSpPr>
          <p:cNvPr id="6" name="Rectangle 5">
            <a:extLst>
              <a:ext uri="{FF2B5EF4-FFF2-40B4-BE49-F238E27FC236}">
                <a16:creationId xmlns:a16="http://schemas.microsoft.com/office/drawing/2014/main" id="{CE8112FE-065B-43BA-9B5B-4D3D6CB43BA6}"/>
              </a:ext>
            </a:extLst>
          </p:cNvPr>
          <p:cNvSpPr/>
          <p:nvPr/>
        </p:nvSpPr>
        <p:spPr>
          <a:xfrm>
            <a:off x="6324600" y="1086704"/>
            <a:ext cx="5267171" cy="2491447"/>
          </a:xfrm>
          <a:prstGeom prst="rect">
            <a:avLst/>
          </a:prstGeom>
          <a:noFill/>
          <a:ln/>
        </p:spPr>
        <p:style>
          <a:lnRef idx="2">
            <a:schemeClr val="accent1"/>
          </a:lnRef>
          <a:fillRef idx="1">
            <a:schemeClr val="lt1"/>
          </a:fillRef>
          <a:effectRef idx="0">
            <a:schemeClr val="accent1"/>
          </a:effectRef>
          <a:fontRef idx="minor">
            <a:schemeClr val="dk1"/>
          </a:fontRef>
        </p:style>
        <p:txBody>
          <a:bodyPr lIns="45719" tIns="137156" rIns="0" bIns="45719" rtlCol="0" anchor="t" anchorCtr="0"/>
          <a:lstStyle/>
          <a:p>
            <a:pPr marL="234945" indent="-234945" algn="l" eaLnBrk="1" hangingPunct="1">
              <a:spcBef>
                <a:spcPct val="25000"/>
              </a:spcBef>
              <a:buClrTx/>
              <a:buFont typeface="Webdings" pitchFamily="18" charset="2"/>
              <a:buChar char="4"/>
              <a:defRPr/>
            </a:pPr>
            <a:r>
              <a:rPr lang="en-US" sz="1200" dirty="0">
                <a:solidFill>
                  <a:srgbClr val="000000"/>
                </a:solidFill>
                <a:cs typeface="Arial" pitchFamily="34" charset="0"/>
              </a:rPr>
              <a:t>Lead Time metrics were computed for a one year time period for one DC</a:t>
            </a:r>
          </a:p>
          <a:p>
            <a:pPr marL="234945" indent="-234945" algn="l" eaLnBrk="1" hangingPunct="1">
              <a:spcBef>
                <a:spcPct val="25000"/>
              </a:spcBef>
              <a:buClrTx/>
              <a:buFont typeface="Webdings" pitchFamily="18" charset="2"/>
              <a:buChar char="4"/>
              <a:defRPr/>
            </a:pPr>
            <a:endParaRPr lang="en-US" sz="1200" dirty="0">
              <a:solidFill>
                <a:srgbClr val="000000"/>
              </a:solidFill>
              <a:cs typeface="Arial" pitchFamily="34" charset="0"/>
            </a:endParaRPr>
          </a:p>
          <a:p>
            <a:pPr marL="234945" indent="-234945" algn="l" eaLnBrk="1" hangingPunct="1">
              <a:spcBef>
                <a:spcPct val="25000"/>
              </a:spcBef>
              <a:buClrTx/>
              <a:buFont typeface="Webdings" pitchFamily="18" charset="2"/>
              <a:buChar char="4"/>
              <a:defRPr/>
            </a:pPr>
            <a:r>
              <a:rPr lang="en-US" sz="1200" dirty="0">
                <a:solidFill>
                  <a:srgbClr val="000000"/>
                </a:solidFill>
                <a:cs typeface="Arial" pitchFamily="34" charset="0"/>
              </a:rPr>
              <a:t>For that DC, all orders in that respective time period was collected and </a:t>
            </a:r>
            <a:r>
              <a:rPr lang="en-US" sz="1200" b="1" dirty="0">
                <a:solidFill>
                  <a:srgbClr val="000000"/>
                </a:solidFill>
                <a:cs typeface="Arial" pitchFamily="34" charset="0"/>
              </a:rPr>
              <a:t>late orders were identified </a:t>
            </a:r>
            <a:r>
              <a:rPr lang="en-US" sz="1200" dirty="0">
                <a:solidFill>
                  <a:srgbClr val="000000"/>
                </a:solidFill>
                <a:cs typeface="Arial" pitchFamily="34" charset="0"/>
              </a:rPr>
              <a:t>by rigorous exploratory data analysis</a:t>
            </a:r>
          </a:p>
          <a:p>
            <a:pPr marL="234945" indent="-234945" algn="l" eaLnBrk="1" hangingPunct="1">
              <a:spcBef>
                <a:spcPct val="25000"/>
              </a:spcBef>
              <a:buClrTx/>
              <a:buFont typeface="Webdings" pitchFamily="18" charset="2"/>
              <a:buChar char="4"/>
              <a:defRPr/>
            </a:pPr>
            <a:endParaRPr lang="en-US" sz="1200" dirty="0">
              <a:solidFill>
                <a:srgbClr val="000000"/>
              </a:solidFill>
              <a:cs typeface="Arial" pitchFamily="34" charset="0"/>
            </a:endParaRPr>
          </a:p>
          <a:p>
            <a:pPr marL="234945" indent="-234945" algn="l" eaLnBrk="1" hangingPunct="1">
              <a:spcBef>
                <a:spcPct val="25000"/>
              </a:spcBef>
              <a:buClrTx/>
              <a:buFont typeface="Webdings" pitchFamily="18" charset="2"/>
              <a:buChar char="4"/>
              <a:defRPr/>
            </a:pPr>
            <a:r>
              <a:rPr lang="en-US" sz="1200" dirty="0">
                <a:solidFill>
                  <a:srgbClr val="000000"/>
                </a:solidFill>
                <a:cs typeface="Arial" pitchFamily="34" charset="0"/>
              </a:rPr>
              <a:t>Lead time metrics were averaged at an Item-Store level and the delays were calculated to </a:t>
            </a:r>
            <a:r>
              <a:rPr lang="en-US" sz="1200" b="1" dirty="0">
                <a:solidFill>
                  <a:srgbClr val="000000"/>
                </a:solidFill>
                <a:cs typeface="Arial" pitchFamily="34" charset="0"/>
              </a:rPr>
              <a:t>identify the late order contributing segments</a:t>
            </a:r>
          </a:p>
          <a:p>
            <a:pPr marL="234945" indent="-234945" algn="l" eaLnBrk="1" hangingPunct="1">
              <a:spcBef>
                <a:spcPct val="25000"/>
              </a:spcBef>
              <a:buClrTx/>
              <a:buFont typeface="Webdings" pitchFamily="18" charset="2"/>
              <a:buChar char="4"/>
              <a:defRPr/>
            </a:pPr>
            <a:endParaRPr lang="en-US" sz="1200" dirty="0">
              <a:solidFill>
                <a:srgbClr val="000000"/>
              </a:solidFill>
              <a:cs typeface="Arial" pitchFamily="34" charset="0"/>
            </a:endParaRPr>
          </a:p>
          <a:p>
            <a:pPr marL="234945" indent="-234945" algn="l" eaLnBrk="1" hangingPunct="1">
              <a:spcBef>
                <a:spcPct val="25000"/>
              </a:spcBef>
              <a:buClrTx/>
              <a:buFont typeface="Webdings" pitchFamily="18" charset="2"/>
              <a:buChar char="4"/>
              <a:defRPr/>
            </a:pPr>
            <a:r>
              <a:rPr lang="en-US" sz="1200" dirty="0">
                <a:solidFill>
                  <a:srgbClr val="000000"/>
                </a:solidFill>
                <a:cs typeface="Arial" pitchFamily="34" charset="0"/>
              </a:rPr>
              <a:t>Each late order was mapped to a segment which caused it to become late, identifying the segment contributing to most of the late orders. The data was </a:t>
            </a:r>
            <a:r>
              <a:rPr lang="en-US" sz="1200" b="1" dirty="0">
                <a:solidFill>
                  <a:srgbClr val="000000"/>
                </a:solidFill>
                <a:cs typeface="Arial" pitchFamily="34" charset="0"/>
              </a:rPr>
              <a:t>displayed in a tableau dashboard</a:t>
            </a:r>
          </a:p>
          <a:p>
            <a:pPr marL="234945" indent="-234945" algn="l" eaLnBrk="1" hangingPunct="1">
              <a:spcBef>
                <a:spcPct val="25000"/>
              </a:spcBef>
              <a:buClrTx/>
              <a:buFont typeface="Webdings" pitchFamily="18" charset="2"/>
              <a:buChar char="4"/>
              <a:defRPr/>
            </a:pPr>
            <a:endParaRPr lang="en-US" sz="1200" dirty="0">
              <a:solidFill>
                <a:srgbClr val="000000"/>
              </a:solidFill>
              <a:cs typeface="Arial" pitchFamily="34" charset="0"/>
            </a:endParaRPr>
          </a:p>
          <a:p>
            <a:pPr marL="234945" indent="-234945" algn="l" eaLnBrk="1" hangingPunct="1">
              <a:spcBef>
                <a:spcPct val="25000"/>
              </a:spcBef>
              <a:buClrTx/>
              <a:buFont typeface="Webdings" pitchFamily="18" charset="2"/>
              <a:buChar char="4"/>
              <a:defRPr/>
            </a:pPr>
            <a:endParaRPr lang="en-US" sz="1200" b="1" dirty="0">
              <a:solidFill>
                <a:srgbClr val="000000"/>
              </a:solidFill>
              <a:cs typeface="Arial" pitchFamily="34" charset="0"/>
            </a:endParaRPr>
          </a:p>
          <a:p>
            <a:pPr marL="234945" indent="-234945" algn="l" eaLnBrk="1" hangingPunct="1">
              <a:spcBef>
                <a:spcPct val="25000"/>
              </a:spcBef>
              <a:buClrTx/>
              <a:buFont typeface="Webdings" pitchFamily="18" charset="2"/>
              <a:buChar char="4"/>
              <a:defRPr/>
            </a:pPr>
            <a:endParaRPr lang="en-US" sz="1200" b="1" dirty="0">
              <a:solidFill>
                <a:srgbClr val="000000"/>
              </a:solidFill>
              <a:cs typeface="Arial" pitchFamily="34" charset="0"/>
            </a:endParaRPr>
          </a:p>
        </p:txBody>
      </p:sp>
      <p:sp>
        <p:nvSpPr>
          <p:cNvPr id="8" name="Rectangle 7">
            <a:extLst>
              <a:ext uri="{FF2B5EF4-FFF2-40B4-BE49-F238E27FC236}">
                <a16:creationId xmlns:a16="http://schemas.microsoft.com/office/drawing/2014/main" id="{38A169A3-C954-46ED-8454-0F61D4694E38}"/>
              </a:ext>
            </a:extLst>
          </p:cNvPr>
          <p:cNvSpPr/>
          <p:nvPr/>
        </p:nvSpPr>
        <p:spPr>
          <a:xfrm>
            <a:off x="635619" y="3767760"/>
            <a:ext cx="10956151" cy="2147093"/>
          </a:xfrm>
          <a:prstGeom prst="rect">
            <a:avLst/>
          </a:prstGeom>
          <a:noFill/>
          <a:ln/>
        </p:spPr>
        <p:style>
          <a:lnRef idx="2">
            <a:schemeClr val="accent1"/>
          </a:lnRef>
          <a:fillRef idx="1">
            <a:schemeClr val="lt1"/>
          </a:fillRef>
          <a:effectRef idx="0">
            <a:schemeClr val="accent1"/>
          </a:effectRef>
          <a:fontRef idx="minor">
            <a:schemeClr val="dk1"/>
          </a:fontRef>
        </p:style>
        <p:txBody>
          <a:bodyPr lIns="45719" tIns="45719" rIns="45719" bIns="45719" rtlCol="0" anchor="t" anchorCtr="0"/>
          <a:lstStyle/>
          <a:p>
            <a:pPr marL="234945" indent="-234945" algn="l" eaLnBrk="1" hangingPunct="1">
              <a:spcBef>
                <a:spcPct val="25000"/>
              </a:spcBef>
              <a:buClrTx/>
              <a:buFont typeface="Webdings" pitchFamily="18" charset="2"/>
              <a:buChar char="4"/>
            </a:pPr>
            <a:endParaRPr lang="en-US" sz="1200" dirty="0">
              <a:solidFill>
                <a:srgbClr val="000000"/>
              </a:solidFill>
              <a:cs typeface="Arial" panose="020B0604020202020204" pitchFamily="34" charset="0"/>
            </a:endParaRPr>
          </a:p>
          <a:p>
            <a:pPr algn="l" eaLnBrk="1" hangingPunct="1">
              <a:spcBef>
                <a:spcPct val="25000"/>
              </a:spcBef>
              <a:buClrTx/>
            </a:pPr>
            <a:endParaRPr lang="en-US" sz="1200" b="1" dirty="0">
              <a:solidFill>
                <a:srgbClr val="000000"/>
              </a:solidFill>
              <a:cs typeface="Arial" panose="020B0604020202020204" pitchFamily="34" charset="0"/>
            </a:endParaRPr>
          </a:p>
        </p:txBody>
      </p:sp>
      <p:sp>
        <p:nvSpPr>
          <p:cNvPr id="11" name="TextBox 10">
            <a:extLst>
              <a:ext uri="{FF2B5EF4-FFF2-40B4-BE49-F238E27FC236}">
                <a16:creationId xmlns:a16="http://schemas.microsoft.com/office/drawing/2014/main" id="{C0F23D1C-9C6D-460A-ADF7-F6427FF6DE82}"/>
              </a:ext>
            </a:extLst>
          </p:cNvPr>
          <p:cNvSpPr txBox="1"/>
          <p:nvPr/>
        </p:nvSpPr>
        <p:spPr>
          <a:xfrm rot="16200000">
            <a:off x="-1071591" y="1071592"/>
            <a:ext cx="2404793" cy="261610"/>
          </a:xfrm>
          <a:prstGeom prst="rect">
            <a:avLst/>
          </a:prstGeom>
          <a:noFill/>
        </p:spPr>
        <p:txBody>
          <a:bodyPr wrap="square" rtlCol="0">
            <a:spAutoFit/>
          </a:bodyPr>
          <a:lstStyle/>
          <a:p>
            <a:pPr algn="r"/>
            <a:r>
              <a:rPr lang="en-US" b="1" i="1" dirty="0">
                <a:solidFill>
                  <a:schemeClr val="bg1"/>
                </a:solidFill>
                <a:latin typeface="+mn-lt"/>
              </a:rPr>
              <a:t>Supplier assessment</a:t>
            </a:r>
          </a:p>
        </p:txBody>
      </p:sp>
      <p:pic>
        <p:nvPicPr>
          <p:cNvPr id="28" name="Picture 27">
            <a:extLst>
              <a:ext uri="{FF2B5EF4-FFF2-40B4-BE49-F238E27FC236}">
                <a16:creationId xmlns:a16="http://schemas.microsoft.com/office/drawing/2014/main" id="{A8D54C1F-E005-4F4F-B47D-644266DE67C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05000" y="3733800"/>
            <a:ext cx="9455433" cy="2147092"/>
          </a:xfrm>
          <a:prstGeom prst="rect">
            <a:avLst/>
          </a:prstGeom>
        </p:spPr>
      </p:pic>
      <p:sp>
        <p:nvSpPr>
          <p:cNvPr id="38" name="Rectangle 37">
            <a:extLst>
              <a:ext uri="{FF2B5EF4-FFF2-40B4-BE49-F238E27FC236}">
                <a16:creationId xmlns:a16="http://schemas.microsoft.com/office/drawing/2014/main" id="{5E65A587-C12E-41E5-AAE6-9AB25150CA42}"/>
              </a:ext>
            </a:extLst>
          </p:cNvPr>
          <p:cNvSpPr/>
          <p:nvPr/>
        </p:nvSpPr>
        <p:spPr>
          <a:xfrm>
            <a:off x="6553201" y="938475"/>
            <a:ext cx="1219200" cy="235594"/>
          </a:xfrm>
          <a:prstGeom prst="rect">
            <a:avLst/>
          </a:prstGeom>
          <a:solidFill>
            <a:srgbClr val="E2E2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400" b="1" dirty="0">
                <a:solidFill>
                  <a:schemeClr val="tx1"/>
                </a:solidFill>
                <a:cs typeface="Arial" panose="020B0604020202020204" pitchFamily="34" charset="0"/>
              </a:rPr>
              <a:t>Approach</a:t>
            </a:r>
          </a:p>
        </p:txBody>
      </p:sp>
      <p:sp>
        <p:nvSpPr>
          <p:cNvPr id="39" name="Rectangle 38">
            <a:extLst>
              <a:ext uri="{FF2B5EF4-FFF2-40B4-BE49-F238E27FC236}">
                <a16:creationId xmlns:a16="http://schemas.microsoft.com/office/drawing/2014/main" id="{09757F13-E9F4-4D25-AA40-93B6F4D550D3}"/>
              </a:ext>
            </a:extLst>
          </p:cNvPr>
          <p:cNvSpPr/>
          <p:nvPr/>
        </p:nvSpPr>
        <p:spPr>
          <a:xfrm>
            <a:off x="914400" y="959851"/>
            <a:ext cx="2438400" cy="214218"/>
          </a:xfrm>
          <a:prstGeom prst="rect">
            <a:avLst/>
          </a:prstGeom>
          <a:solidFill>
            <a:srgbClr val="E2E2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400" b="1" dirty="0">
                <a:solidFill>
                  <a:schemeClr val="tx1"/>
                </a:solidFill>
                <a:cs typeface="Arial" panose="020B0604020202020204" pitchFamily="34" charset="0"/>
              </a:rPr>
              <a:t>Background &amp; Objectives</a:t>
            </a:r>
          </a:p>
        </p:txBody>
      </p:sp>
      <p:sp>
        <p:nvSpPr>
          <p:cNvPr id="40" name="Rectangle 39">
            <a:extLst>
              <a:ext uri="{FF2B5EF4-FFF2-40B4-BE49-F238E27FC236}">
                <a16:creationId xmlns:a16="http://schemas.microsoft.com/office/drawing/2014/main" id="{07449A96-1000-452B-BC11-252025B5B164}"/>
              </a:ext>
            </a:extLst>
          </p:cNvPr>
          <p:cNvSpPr/>
          <p:nvPr/>
        </p:nvSpPr>
        <p:spPr>
          <a:xfrm>
            <a:off x="914400" y="3657600"/>
            <a:ext cx="962783" cy="190660"/>
          </a:xfrm>
          <a:prstGeom prst="rect">
            <a:avLst/>
          </a:prstGeom>
          <a:solidFill>
            <a:srgbClr val="E2E2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400" b="1" dirty="0">
                <a:solidFill>
                  <a:schemeClr val="tx1"/>
                </a:solidFill>
                <a:cs typeface="Arial" panose="020B0604020202020204" pitchFamily="34" charset="0"/>
              </a:rPr>
              <a:t>Output</a:t>
            </a:r>
          </a:p>
        </p:txBody>
      </p:sp>
    </p:spTree>
    <p:extLst>
      <p:ext uri="{BB962C8B-B14F-4D97-AF65-F5344CB8AC3E}">
        <p14:creationId xmlns:p14="http://schemas.microsoft.com/office/powerpoint/2010/main" val="253401897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blackWhite">
          <a:xfrm>
            <a:off x="1595438" y="1773774"/>
            <a:ext cx="4076700" cy="2103120"/>
          </a:xfrm>
          <a:prstGeom prst="rect">
            <a:avLst/>
          </a:prstGeom>
          <a:solidFill>
            <a:schemeClr val="bg1"/>
          </a:solidFill>
          <a:ln w="12700">
            <a:solidFill>
              <a:schemeClr val="tx1"/>
            </a:solidFill>
            <a:miter lim="800000"/>
            <a:headEnd/>
            <a:tailEnd/>
          </a:ln>
          <a:effectLst/>
        </p:spPr>
        <p:txBody>
          <a:bodyPr tIns="91440" anchor="t"/>
          <a:lstStyle/>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panose="020B0604020202020204" pitchFamily="34" charset="0"/>
                <a:cs typeface="Arial" panose="020B0604020202020204" pitchFamily="34" charset="0"/>
              </a:rPr>
              <a:t>CRM Pro sends a welcome email to new joinees after initial sign up, and then enrolls them in a 7-week long series to transition them into active regular members</a:t>
            </a:r>
            <a:endParaRPr lang="en-US" sz="1200" dirty="0">
              <a:solidFill>
                <a:srgbClr val="000000"/>
              </a:solidFill>
              <a:latin typeface="Arial" charset="0"/>
              <a:cs typeface="Times New Roman" pitchFamily="18" charset="0"/>
            </a:endParaRP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panose="020B0604020202020204" pitchFamily="34" charset="0"/>
                <a:cs typeface="Arial" panose="020B0604020202020204" pitchFamily="34" charset="0"/>
              </a:rPr>
              <a:t>The welcome series consists of three touches with coupons but business believes these coupons might not be optimal for engaging new members</a:t>
            </a:r>
            <a:endParaRPr lang="en-US" sz="1200" dirty="0">
              <a:solidFill>
                <a:srgbClr val="000000"/>
              </a:solidFill>
              <a:latin typeface="Arial" charset="0"/>
              <a:cs typeface="Times New Roman" pitchFamily="18" charset="0"/>
            </a:endParaRP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panose="020B0604020202020204" pitchFamily="34" charset="0"/>
                <a:cs typeface="Arial" panose="020B0604020202020204" pitchFamily="34" charset="0"/>
              </a:rPr>
              <a:t>Business wanted us to analyze the performance of the current welcome series and provide recommendations for coupon depth, frequency and series length to maximize engagement</a:t>
            </a:r>
            <a:endParaRPr lang="en-US" sz="1200" dirty="0">
              <a:solidFill>
                <a:srgbClr val="000000"/>
              </a:solidFill>
              <a:latin typeface="Arial" charset="0"/>
              <a:cs typeface="Times New Roman" pitchFamily="18" charset="0"/>
            </a:endParaRPr>
          </a:p>
          <a:p>
            <a:pPr marL="234950" indent="-234950" eaLnBrk="0" fontAlgn="base" hangingPunct="0">
              <a:spcBef>
                <a:spcPct val="20000"/>
              </a:spcBef>
              <a:spcAft>
                <a:spcPct val="0"/>
              </a:spcAft>
              <a:buClr>
                <a:srgbClr val="002060"/>
              </a:buClr>
              <a:buFont typeface="Webdings" pitchFamily="18" charset="2"/>
              <a:buChar char="4"/>
              <a:defRPr/>
            </a:pPr>
            <a:endParaRPr lang="en-US" sz="1200" dirty="0">
              <a:solidFill>
                <a:srgbClr val="000000"/>
              </a:solidFill>
              <a:latin typeface="Arial" charset="0"/>
              <a:cs typeface="Times New Roman" pitchFamily="18" charset="0"/>
            </a:endParaRPr>
          </a:p>
        </p:txBody>
      </p:sp>
      <p:sp>
        <p:nvSpPr>
          <p:cNvPr id="6" name="Rectangle 5"/>
          <p:cNvSpPr>
            <a:spLocks noChangeArrowheads="1"/>
          </p:cNvSpPr>
          <p:nvPr/>
        </p:nvSpPr>
        <p:spPr bwMode="auto">
          <a:xfrm>
            <a:off x="1595438" y="1406767"/>
            <a:ext cx="4076700" cy="347472"/>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Business Objective</a:t>
            </a:r>
            <a:endParaRPr lang="en-US" sz="1400" b="1" dirty="0">
              <a:solidFill>
                <a:srgbClr val="FFFFFF"/>
              </a:solidFill>
              <a:latin typeface="Arial" charset="0"/>
              <a:cs typeface="Times New Roman" pitchFamily="18" charset="0"/>
            </a:endParaRPr>
          </a:p>
        </p:txBody>
      </p:sp>
      <p:sp>
        <p:nvSpPr>
          <p:cNvPr id="11" name="Rectangle 10"/>
          <p:cNvSpPr>
            <a:spLocks noChangeArrowheads="1"/>
          </p:cNvSpPr>
          <p:nvPr/>
        </p:nvSpPr>
        <p:spPr bwMode="blackWhite">
          <a:xfrm>
            <a:off x="1595438" y="4312814"/>
            <a:ext cx="4076700" cy="2194560"/>
          </a:xfrm>
          <a:prstGeom prst="rect">
            <a:avLst/>
          </a:prstGeom>
          <a:solidFill>
            <a:schemeClr val="bg1"/>
          </a:solidFill>
          <a:ln w="12700">
            <a:solidFill>
              <a:schemeClr val="tx1"/>
            </a:solidFill>
            <a:miter lim="800000"/>
            <a:headEnd/>
            <a:tailEnd/>
          </a:ln>
          <a:effectLst/>
        </p:spPr>
        <p:txBody>
          <a:bodyPr tIns="45720" bIns="45720" anchor="t"/>
          <a:lstStyle/>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panose="020B0604020202020204" pitchFamily="34" charset="0"/>
                <a:cs typeface="Arial" panose="020B0604020202020204" pitchFamily="34" charset="0"/>
              </a:rPr>
              <a:t>A structured approach was applied where most of the factors which could affect the coupon performance were listed down</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panose="020B0604020202020204" pitchFamily="34" charset="0"/>
                <a:cs typeface="Arial" panose="020B0604020202020204" pitchFamily="34" charset="0"/>
              </a:rPr>
              <a:t>A list of hypotheses was built based on targeting depth, frequency and length of series. Multiple EDA’s were done to attribute engagement, sales metrics and coupon effectiveness</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panose="020B0604020202020204" pitchFamily="34" charset="0"/>
                <a:cs typeface="Arial" panose="020B0604020202020204" pitchFamily="34" charset="0"/>
              </a:rPr>
              <a:t>Optimum offers to target both redeemers and non-redeemers were identified by performing a drill down analysis of Average Order Gap (AOG) and Average Order Value (AOV)</a:t>
            </a:r>
          </a:p>
        </p:txBody>
      </p:sp>
      <p:sp>
        <p:nvSpPr>
          <p:cNvPr id="12" name="Rectangle 11"/>
          <p:cNvSpPr>
            <a:spLocks noChangeArrowheads="1"/>
          </p:cNvSpPr>
          <p:nvPr/>
        </p:nvSpPr>
        <p:spPr bwMode="auto">
          <a:xfrm>
            <a:off x="1595438" y="3960158"/>
            <a:ext cx="4076700" cy="347472"/>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 Analytical Approach</a:t>
            </a:r>
          </a:p>
        </p:txBody>
      </p:sp>
      <p:sp>
        <p:nvSpPr>
          <p:cNvPr id="48" name="AutoShape 9"/>
          <p:cNvSpPr>
            <a:spLocks noChangeArrowheads="1"/>
          </p:cNvSpPr>
          <p:nvPr/>
        </p:nvSpPr>
        <p:spPr bwMode="blackWhite">
          <a:xfrm rot="5400000">
            <a:off x="4997450" y="3644307"/>
            <a:ext cx="2073276" cy="330200"/>
          </a:xfrm>
          <a:prstGeom prst="triangle">
            <a:avLst>
              <a:gd name="adj" fmla="val 50000"/>
            </a:avLst>
          </a:prstGeom>
          <a:solidFill>
            <a:srgbClr val="006666"/>
          </a:solidFill>
          <a:ln w="12700">
            <a:solidFill>
              <a:srgbClr val="000000"/>
            </a:solidFill>
            <a:miter lim="800000"/>
            <a:headEnd/>
            <a:tailEnd/>
          </a:ln>
          <a:effectLst/>
        </p:spPr>
        <p:txBody>
          <a:bodyPr wrap="none" anchor="ctr"/>
          <a:lstStyle/>
          <a:p>
            <a:pPr eaLnBrk="0" fontAlgn="base" hangingPunct="0">
              <a:spcBef>
                <a:spcPct val="10000"/>
              </a:spcBef>
              <a:spcAft>
                <a:spcPct val="0"/>
              </a:spcAft>
              <a:buClr>
                <a:srgbClr val="0B1F65"/>
              </a:buClr>
              <a:buFont typeface="Webdings" pitchFamily="18" charset="2"/>
              <a:buChar char="4"/>
              <a:defRPr/>
            </a:pPr>
            <a:endParaRPr lang="en-US" sz="1200" dirty="0">
              <a:solidFill>
                <a:srgbClr val="000000"/>
              </a:solidFill>
              <a:latin typeface="Arial" charset="0"/>
              <a:cs typeface="Times New Roman" pitchFamily="18" charset="0"/>
            </a:endParaRPr>
          </a:p>
        </p:txBody>
      </p:sp>
      <p:sp>
        <p:nvSpPr>
          <p:cNvPr id="33" name="Rectangle 32"/>
          <p:cNvSpPr>
            <a:spLocks noChangeArrowheads="1"/>
          </p:cNvSpPr>
          <p:nvPr/>
        </p:nvSpPr>
        <p:spPr bwMode="blackWhite">
          <a:xfrm>
            <a:off x="6408738" y="1773774"/>
            <a:ext cx="4076700" cy="2103120"/>
          </a:xfrm>
          <a:prstGeom prst="rect">
            <a:avLst/>
          </a:prstGeom>
          <a:solidFill>
            <a:schemeClr val="bg1"/>
          </a:solidFill>
          <a:ln w="12700">
            <a:solidFill>
              <a:schemeClr val="tx1"/>
            </a:solidFill>
            <a:miter lim="800000"/>
            <a:headEnd/>
            <a:tailEnd/>
          </a:ln>
          <a:effectLst/>
        </p:spPr>
        <p:txBody>
          <a:bodyPr tIns="91440" anchor="t"/>
          <a:lstStyle/>
          <a:p>
            <a:pPr eaLnBrk="0" fontAlgn="base" hangingPunct="0">
              <a:spcBef>
                <a:spcPct val="20000"/>
              </a:spcBef>
              <a:spcAft>
                <a:spcPct val="0"/>
              </a:spcAft>
              <a:buClr>
                <a:srgbClr val="002060"/>
              </a:buClr>
              <a:defRPr/>
            </a:pPr>
            <a:endParaRPr lang="en-US" sz="1200" dirty="0">
              <a:solidFill>
                <a:srgbClr val="000000"/>
              </a:solidFill>
              <a:latin typeface="Arial" charset="0"/>
              <a:cs typeface="Times New Roman" pitchFamily="18" charset="0"/>
            </a:endParaRPr>
          </a:p>
        </p:txBody>
      </p:sp>
      <p:sp>
        <p:nvSpPr>
          <p:cNvPr id="34" name="Rectangle 33"/>
          <p:cNvSpPr>
            <a:spLocks noChangeArrowheads="1"/>
          </p:cNvSpPr>
          <p:nvPr/>
        </p:nvSpPr>
        <p:spPr bwMode="auto">
          <a:xfrm>
            <a:off x="6408738" y="1405878"/>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Output Sample</a:t>
            </a:r>
          </a:p>
        </p:txBody>
      </p:sp>
      <p:sp>
        <p:nvSpPr>
          <p:cNvPr id="36" name="Rectangle 35"/>
          <p:cNvSpPr>
            <a:spLocks noChangeArrowheads="1"/>
          </p:cNvSpPr>
          <p:nvPr/>
        </p:nvSpPr>
        <p:spPr bwMode="blackWhite">
          <a:xfrm>
            <a:off x="6408738" y="4312814"/>
            <a:ext cx="4076700" cy="2194560"/>
          </a:xfrm>
          <a:prstGeom prst="rect">
            <a:avLst/>
          </a:prstGeom>
          <a:solidFill>
            <a:schemeClr val="bg1"/>
          </a:solidFill>
          <a:ln w="12700">
            <a:solidFill>
              <a:schemeClr val="tx1"/>
            </a:solidFill>
            <a:miter lim="800000"/>
            <a:headEnd/>
            <a:tailEnd/>
          </a:ln>
          <a:effectLst/>
        </p:spPr>
        <p:txBody>
          <a:bodyPr tIns="45720" anchor="t"/>
          <a:lstStyle/>
          <a:p>
            <a:pPr marL="234950" indent="-234950" eaLnBrk="0" fontAlgn="base" hangingPunct="0">
              <a:spcBef>
                <a:spcPct val="20000"/>
              </a:spcBef>
              <a:spcAft>
                <a:spcPct val="0"/>
              </a:spcAft>
              <a:buClr>
                <a:srgbClr val="002060"/>
              </a:buClr>
              <a:buFont typeface="Webdings" pitchFamily="18" charset="2"/>
              <a:buChar char=""/>
              <a:defRPr/>
            </a:pPr>
            <a:r>
              <a:rPr lang="en-US" sz="1200" dirty="0">
                <a:solidFill>
                  <a:srgbClr val="000000"/>
                </a:solidFill>
                <a:latin typeface="Arial" charset="0"/>
                <a:cs typeface="Times New Roman" pitchFamily="18" charset="0"/>
              </a:rPr>
              <a:t>A 3 Phase framework was recommended to test coupon depth, series length and  coupon frequency in order to maximize engagement</a:t>
            </a:r>
          </a:p>
          <a:p>
            <a:pPr marL="234950" indent="-234950" eaLnBrk="0" fontAlgn="base" hangingPunct="0">
              <a:spcBef>
                <a:spcPct val="20000"/>
              </a:spcBef>
              <a:spcAft>
                <a:spcPct val="0"/>
              </a:spcAft>
              <a:buClr>
                <a:srgbClr val="002060"/>
              </a:buClr>
              <a:buFont typeface="Webdings" pitchFamily="18" charset="2"/>
              <a:buChar char=""/>
              <a:defRPr/>
            </a:pPr>
            <a:r>
              <a:rPr lang="en-US" sz="1200" dirty="0">
                <a:solidFill>
                  <a:srgbClr val="000000"/>
                </a:solidFill>
                <a:latin typeface="Arial" charset="0"/>
                <a:cs typeface="Times New Roman" pitchFamily="18" charset="0"/>
              </a:rPr>
              <a:t>Primary business impacts expected from the plan:</a:t>
            </a:r>
          </a:p>
          <a:p>
            <a:pPr marL="692150" lvl="1" indent="-234950" eaLnBrk="0" fontAlgn="base" hangingPunct="0">
              <a:spcBef>
                <a:spcPct val="20000"/>
              </a:spcBef>
              <a:spcAft>
                <a:spcPct val="0"/>
              </a:spcAft>
              <a:buClr>
                <a:srgbClr val="002060"/>
              </a:buClr>
              <a:buFont typeface="Webdings" pitchFamily="18" charset="2"/>
              <a:buChar char=""/>
              <a:defRPr/>
            </a:pPr>
            <a:r>
              <a:rPr lang="en-US" sz="1200" dirty="0">
                <a:solidFill>
                  <a:srgbClr val="000000"/>
                </a:solidFill>
                <a:latin typeface="Arial" charset="0"/>
                <a:cs typeface="Times New Roman" pitchFamily="18" charset="0"/>
              </a:rPr>
              <a:t>Increase Opens, Downloads, Clicks (Engagement)</a:t>
            </a:r>
          </a:p>
          <a:p>
            <a:pPr marL="692150" lvl="1" indent="-234950" eaLnBrk="0" fontAlgn="base" hangingPunct="0">
              <a:spcBef>
                <a:spcPct val="20000"/>
              </a:spcBef>
              <a:spcAft>
                <a:spcPct val="0"/>
              </a:spcAft>
              <a:buClr>
                <a:srgbClr val="002060"/>
              </a:buClr>
              <a:buFont typeface="Webdings" pitchFamily="18" charset="2"/>
              <a:buChar char=""/>
              <a:defRPr/>
            </a:pPr>
            <a:r>
              <a:rPr lang="en-US" sz="1200" dirty="0">
                <a:solidFill>
                  <a:srgbClr val="000000"/>
                </a:solidFill>
                <a:latin typeface="Arial" charset="0"/>
                <a:cs typeface="Times New Roman" pitchFamily="18" charset="0"/>
              </a:rPr>
              <a:t>Decrease opt outs and increase coupon redemption</a:t>
            </a:r>
          </a:p>
          <a:p>
            <a:pPr marL="692150" lvl="1" indent="-234950" eaLnBrk="0" fontAlgn="base" hangingPunct="0">
              <a:spcBef>
                <a:spcPct val="20000"/>
              </a:spcBef>
              <a:spcAft>
                <a:spcPct val="0"/>
              </a:spcAft>
              <a:buClr>
                <a:srgbClr val="002060"/>
              </a:buClr>
              <a:buFont typeface="Webdings" pitchFamily="18" charset="2"/>
              <a:buChar char=""/>
              <a:defRPr/>
            </a:pPr>
            <a:r>
              <a:rPr lang="en-US" sz="1200" dirty="0">
                <a:solidFill>
                  <a:srgbClr val="000000"/>
                </a:solidFill>
                <a:latin typeface="Arial" charset="0"/>
                <a:cs typeface="Times New Roman" pitchFamily="18" charset="0"/>
              </a:rPr>
              <a:t>Maximize sales by targeting generally redeeming as well as non-redeeming population</a:t>
            </a:r>
          </a:p>
          <a:p>
            <a:pPr marL="692150" lvl="1" indent="-234950" eaLnBrk="0" fontAlgn="base" hangingPunct="0">
              <a:spcBef>
                <a:spcPct val="20000"/>
              </a:spcBef>
              <a:spcAft>
                <a:spcPct val="0"/>
              </a:spcAft>
              <a:buClr>
                <a:srgbClr val="002060"/>
              </a:buClr>
              <a:buFont typeface="Webdings" pitchFamily="18" charset="2"/>
              <a:buChar char=""/>
              <a:defRPr/>
            </a:pPr>
            <a:endParaRPr lang="en-US" sz="1200" dirty="0">
              <a:solidFill>
                <a:srgbClr val="000000"/>
              </a:solidFill>
              <a:latin typeface="Arial" charset="0"/>
              <a:cs typeface="Times New Roman" pitchFamily="18" charset="0"/>
            </a:endParaRPr>
          </a:p>
          <a:p>
            <a:pPr marL="234950" lvl="1" indent="-234950" eaLnBrk="0" fontAlgn="base" hangingPunct="0">
              <a:spcBef>
                <a:spcPct val="20000"/>
              </a:spcBef>
              <a:spcAft>
                <a:spcPct val="0"/>
              </a:spcAft>
              <a:buClr>
                <a:srgbClr val="002060"/>
              </a:buClr>
              <a:buFont typeface="Arial" panose="020B0604020202020204" pitchFamily="34" charset="0"/>
              <a:buChar char="–"/>
              <a:defRPr/>
            </a:pPr>
            <a:endParaRPr lang="en-US" sz="1100" dirty="0">
              <a:solidFill>
                <a:srgbClr val="000000"/>
              </a:solidFill>
              <a:latin typeface="Arial" charset="0"/>
              <a:cs typeface="Times New Roman" pitchFamily="18" charset="0"/>
            </a:endParaRPr>
          </a:p>
          <a:p>
            <a:pPr marL="457200" lvl="2" eaLnBrk="0" fontAlgn="base" hangingPunct="0">
              <a:spcBef>
                <a:spcPct val="20000"/>
              </a:spcBef>
              <a:spcAft>
                <a:spcPct val="0"/>
              </a:spcAft>
              <a:buClr>
                <a:srgbClr val="002060"/>
              </a:buClr>
              <a:defRPr/>
            </a:pPr>
            <a:endParaRPr lang="en-US" sz="1100" dirty="0">
              <a:solidFill>
                <a:srgbClr val="000000"/>
              </a:solidFill>
              <a:latin typeface="Arial" pitchFamily="34" charset="0"/>
              <a:cs typeface="Arial" pitchFamily="34" charset="0"/>
            </a:endParaRPr>
          </a:p>
        </p:txBody>
      </p:sp>
      <p:sp>
        <p:nvSpPr>
          <p:cNvPr id="37" name="Rectangle 36"/>
          <p:cNvSpPr>
            <a:spLocks noChangeArrowheads="1"/>
          </p:cNvSpPr>
          <p:nvPr/>
        </p:nvSpPr>
        <p:spPr bwMode="auto">
          <a:xfrm>
            <a:off x="6408738" y="3959269"/>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Business Impact</a:t>
            </a:r>
          </a:p>
        </p:txBody>
      </p:sp>
      <p:sp>
        <p:nvSpPr>
          <p:cNvPr id="32" name="Title 3"/>
          <p:cNvSpPr txBox="1">
            <a:spLocks/>
          </p:cNvSpPr>
          <p:nvPr/>
        </p:nvSpPr>
        <p:spPr bwMode="auto">
          <a:xfrm>
            <a:off x="1560223"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r>
              <a:rPr lang="en-US" dirty="0">
                <a:solidFill>
                  <a:srgbClr val="000000"/>
                </a:solidFill>
                <a:latin typeface="Arial"/>
              </a:rPr>
              <a:t>Mu Sigma recommended a 3 Phase testing framework for CRM Pro team to increase the engagement of New Joinees</a:t>
            </a:r>
            <a:endParaRPr lang="en-US" kern="0" dirty="0">
              <a:solidFill>
                <a:srgbClr val="000000"/>
              </a:solidFill>
              <a:latin typeface="Arial"/>
            </a:endParaRPr>
          </a:p>
        </p:txBody>
      </p:sp>
      <p:sp>
        <p:nvSpPr>
          <p:cNvPr id="35" name="Rectangle 34"/>
          <p:cNvSpPr/>
          <p:nvPr/>
        </p:nvSpPr>
        <p:spPr bwMode="auto">
          <a:xfrm>
            <a:off x="1144587" y="0"/>
            <a:ext cx="2771336" cy="261610"/>
          </a:xfrm>
          <a:prstGeom prst="rect">
            <a:avLst/>
          </a:prstGeom>
          <a:solidFill>
            <a:srgbClr val="D8CBCB"/>
          </a:solidFill>
        </p:spPr>
        <p:txBody>
          <a:bodyPr wrap="square" rtlCol="0">
            <a:spAutoFit/>
          </a:bodyPr>
          <a:lstStyle/>
          <a:p>
            <a:r>
              <a:rPr lang="en-US" sz="1100" kern="0" dirty="0">
                <a:solidFill>
                  <a:srgbClr val="000000"/>
                </a:solidFill>
                <a:latin typeface="Arial" charset="0"/>
                <a:cs typeface="Times New Roman" pitchFamily="18" charset="0"/>
              </a:rPr>
              <a:t>Welcome Series Analysis</a:t>
            </a:r>
          </a:p>
        </p:txBody>
      </p:sp>
      <p:pic>
        <p:nvPicPr>
          <p:cNvPr id="10" name="Picture 9"/>
          <p:cNvPicPr>
            <a:picLocks noChangeAspect="1"/>
          </p:cNvPicPr>
          <p:nvPr/>
        </p:nvPicPr>
        <p:blipFill>
          <a:blip r:embed="rId3"/>
          <a:stretch>
            <a:fillRect/>
          </a:stretch>
        </p:blipFill>
        <p:spPr>
          <a:xfrm>
            <a:off x="9164856" y="1823215"/>
            <a:ext cx="1242797" cy="895894"/>
          </a:xfrm>
          <a:prstGeom prst="rect">
            <a:avLst/>
          </a:prstGeom>
        </p:spPr>
      </p:pic>
      <p:pic>
        <p:nvPicPr>
          <p:cNvPr id="13" name="Picture 12"/>
          <p:cNvPicPr>
            <a:picLocks noChangeAspect="1"/>
          </p:cNvPicPr>
          <p:nvPr/>
        </p:nvPicPr>
        <p:blipFill>
          <a:blip r:embed="rId4"/>
          <a:stretch>
            <a:fillRect/>
          </a:stretch>
        </p:blipFill>
        <p:spPr>
          <a:xfrm>
            <a:off x="6515303" y="1823209"/>
            <a:ext cx="1323210" cy="895894"/>
          </a:xfrm>
          <a:prstGeom prst="rect">
            <a:avLst/>
          </a:prstGeom>
        </p:spPr>
      </p:pic>
      <p:pic>
        <p:nvPicPr>
          <p:cNvPr id="14" name="Picture 13"/>
          <p:cNvPicPr>
            <a:picLocks noChangeAspect="1"/>
          </p:cNvPicPr>
          <p:nvPr/>
        </p:nvPicPr>
        <p:blipFill>
          <a:blip r:embed="rId5"/>
          <a:stretch>
            <a:fillRect/>
          </a:stretch>
        </p:blipFill>
        <p:spPr>
          <a:xfrm>
            <a:off x="7916300" y="1800138"/>
            <a:ext cx="1253587" cy="973973"/>
          </a:xfrm>
          <a:prstGeom prst="rect">
            <a:avLst/>
          </a:prstGeom>
        </p:spPr>
      </p:pic>
      <p:sp>
        <p:nvSpPr>
          <p:cNvPr id="15" name="TextBox 14"/>
          <p:cNvSpPr txBox="1"/>
          <p:nvPr/>
        </p:nvSpPr>
        <p:spPr>
          <a:xfrm>
            <a:off x="6408738" y="2746201"/>
            <a:ext cx="3998914" cy="1141851"/>
          </a:xfrm>
          <a:prstGeom prst="rect">
            <a:avLst/>
          </a:prstGeom>
          <a:noFill/>
          <a:ln>
            <a:noFill/>
          </a:ln>
        </p:spPr>
        <p:txBody>
          <a:bodyPr wrap="square" rtlCol="0">
            <a:spAutoFit/>
          </a:bodyPr>
          <a:lstStyle/>
          <a:p>
            <a:pPr marL="171450" indent="-171450" eaLnBrk="0" fontAlgn="base" hangingPunct="0">
              <a:spcBef>
                <a:spcPct val="10000"/>
              </a:spcBef>
              <a:spcAft>
                <a:spcPct val="0"/>
              </a:spcAft>
              <a:buClr>
                <a:srgbClr val="0B1F65"/>
              </a:buClr>
              <a:buFont typeface="Webdings" pitchFamily="18" charset="2"/>
              <a:buChar char="4"/>
              <a:defRPr/>
            </a:pPr>
            <a:r>
              <a:rPr lang="en-US" sz="1100" dirty="0">
                <a:solidFill>
                  <a:srgbClr val="000000"/>
                </a:solidFill>
                <a:latin typeface="Arial"/>
                <a:cs typeface="Arial" charset="0"/>
              </a:rPr>
              <a:t>Two offers were given in a single coupon, one with high threshold and other with low threshold in Phase 1</a:t>
            </a:r>
          </a:p>
          <a:p>
            <a:pPr marL="171450" indent="-171450" eaLnBrk="0" fontAlgn="base" hangingPunct="0">
              <a:spcBef>
                <a:spcPct val="10000"/>
              </a:spcBef>
              <a:spcAft>
                <a:spcPct val="0"/>
              </a:spcAft>
              <a:buClr>
                <a:srgbClr val="0B1F65"/>
              </a:buClr>
              <a:buFont typeface="Webdings" pitchFamily="18" charset="2"/>
              <a:buChar char="4"/>
              <a:defRPr/>
            </a:pPr>
            <a:r>
              <a:rPr lang="en-US" sz="1100" dirty="0">
                <a:solidFill>
                  <a:srgbClr val="000000"/>
                </a:solidFill>
                <a:latin typeface="Arial"/>
                <a:cs typeface="Arial" charset="0"/>
              </a:rPr>
              <a:t>A shorter series period to be tested against the regular length in Phase 2 with feedback from Phase 1</a:t>
            </a:r>
          </a:p>
          <a:p>
            <a:pPr marL="171450" indent="-171450" eaLnBrk="0" fontAlgn="base" hangingPunct="0">
              <a:spcBef>
                <a:spcPct val="10000"/>
              </a:spcBef>
              <a:spcAft>
                <a:spcPct val="0"/>
              </a:spcAft>
              <a:buClr>
                <a:srgbClr val="0B1F65"/>
              </a:buClr>
              <a:buFont typeface="Webdings" pitchFamily="18" charset="2"/>
              <a:buChar char="4"/>
              <a:defRPr/>
            </a:pPr>
            <a:r>
              <a:rPr lang="en-US" sz="1100" dirty="0">
                <a:solidFill>
                  <a:srgbClr val="000000"/>
                </a:solidFill>
                <a:latin typeface="Arial"/>
                <a:cs typeface="Arial" charset="0"/>
              </a:rPr>
              <a:t>Increasing frequency of coupons to maximize redemption in Phase 3 with length and offers from earlier phases</a:t>
            </a:r>
            <a:endParaRPr lang="en-US" sz="11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2835346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blackWhite">
          <a:xfrm>
            <a:off x="1595438" y="1773774"/>
            <a:ext cx="4076700" cy="2103120"/>
          </a:xfrm>
          <a:prstGeom prst="rect">
            <a:avLst/>
          </a:prstGeom>
          <a:solidFill>
            <a:schemeClr val="bg1"/>
          </a:solidFill>
          <a:ln w="12700">
            <a:solidFill>
              <a:schemeClr val="tx1"/>
            </a:solidFill>
            <a:miter lim="800000"/>
            <a:headEnd/>
            <a:tailEnd/>
          </a:ln>
          <a:effectLst/>
        </p:spPr>
        <p:txBody>
          <a:bodyPr tIns="91440" anchor="t"/>
          <a:lstStyle/>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Home Depot is keen on improving online business by improving customer’s experience on the website</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The clients wanted to develop a visualization application to simplify insight generation from the output of their online business models</a:t>
            </a:r>
          </a:p>
          <a:p>
            <a:pPr marL="234950" indent="-234950" eaLnBrk="0" fontAlgn="base" hangingPunct="0">
              <a:spcBef>
                <a:spcPct val="20000"/>
              </a:spcBef>
              <a:spcAft>
                <a:spcPct val="0"/>
              </a:spcAft>
              <a:buClr>
                <a:srgbClr val="002060"/>
              </a:buClr>
              <a:buFont typeface="Webdings" pitchFamily="18" charset="2"/>
              <a:buChar char="4"/>
              <a:defRPr/>
            </a:pPr>
            <a:r>
              <a:rPr lang="en-US" sz="1200" dirty="0">
                <a:solidFill>
                  <a:srgbClr val="000000"/>
                </a:solidFill>
                <a:latin typeface="Arial" charset="0"/>
                <a:cs typeface="Times New Roman" pitchFamily="18" charset="0"/>
              </a:rPr>
              <a:t>A web-based decision-board was needed for visualization of the model-outputs that can be leveraged by the stakeholders</a:t>
            </a:r>
          </a:p>
        </p:txBody>
      </p:sp>
      <p:sp>
        <p:nvSpPr>
          <p:cNvPr id="6" name="Rectangle 5"/>
          <p:cNvSpPr>
            <a:spLocks noChangeArrowheads="1"/>
          </p:cNvSpPr>
          <p:nvPr/>
        </p:nvSpPr>
        <p:spPr bwMode="auto">
          <a:xfrm>
            <a:off x="1595438" y="1406767"/>
            <a:ext cx="4076700" cy="347472"/>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Business Objective</a:t>
            </a:r>
            <a:endParaRPr lang="en-US" sz="1400" b="1" dirty="0">
              <a:solidFill>
                <a:srgbClr val="FFFFFF"/>
              </a:solidFill>
              <a:latin typeface="Arial" charset="0"/>
              <a:cs typeface="Times New Roman" pitchFamily="18" charset="0"/>
            </a:endParaRPr>
          </a:p>
        </p:txBody>
      </p:sp>
      <p:sp>
        <p:nvSpPr>
          <p:cNvPr id="11" name="Rectangle 10"/>
          <p:cNvSpPr>
            <a:spLocks noChangeArrowheads="1"/>
          </p:cNvSpPr>
          <p:nvPr/>
        </p:nvSpPr>
        <p:spPr bwMode="blackWhite">
          <a:xfrm>
            <a:off x="1595438" y="4312814"/>
            <a:ext cx="4076700" cy="2194560"/>
          </a:xfrm>
          <a:prstGeom prst="rect">
            <a:avLst/>
          </a:prstGeom>
          <a:solidFill>
            <a:schemeClr val="bg1"/>
          </a:solidFill>
          <a:ln w="12700">
            <a:solidFill>
              <a:schemeClr val="tx1"/>
            </a:solidFill>
            <a:miter lim="800000"/>
            <a:headEnd/>
            <a:tailEnd/>
          </a:ln>
          <a:effectLst/>
        </p:spPr>
        <p:txBody>
          <a:bodyPr tIns="45720" bIns="45720" anchor="t"/>
          <a:lstStyle/>
          <a:p>
            <a:pPr marL="234950" indent="-234950" eaLnBrk="0" fontAlgn="base" hangingPunct="0">
              <a:spcBef>
                <a:spcPct val="200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Based on the understanding of the size of data &amp; robustness of the portal required, etc. the D3-stack was finalized to develop the web based tool</a:t>
            </a:r>
          </a:p>
          <a:p>
            <a:pPr marL="234950" indent="-234950" eaLnBrk="0" fontAlgn="base" hangingPunct="0">
              <a:spcBef>
                <a:spcPct val="200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One particular model based on priority, called ‘Price-sensitivity’ was considered while developing use cases based on the end user’s need from the portal</a:t>
            </a:r>
          </a:p>
          <a:p>
            <a:pPr marL="234950" indent="-234950" eaLnBrk="0" fontAlgn="base" hangingPunct="0">
              <a:spcBef>
                <a:spcPct val="200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The graphs required to best explain the use cases were finalized and the mock-up view of the tool was confirmed</a:t>
            </a:r>
          </a:p>
          <a:p>
            <a:pPr marL="234950" indent="-234950" eaLnBrk="0" fontAlgn="base" hangingPunct="0">
              <a:spcBef>
                <a:spcPct val="20000"/>
              </a:spcBef>
              <a:spcAft>
                <a:spcPct val="0"/>
              </a:spcAft>
              <a:buClr>
                <a:srgbClr val="002060"/>
              </a:buClr>
              <a:buFont typeface="Webdings" pitchFamily="18" charset="2"/>
              <a:buChar char="4"/>
            </a:pPr>
            <a:r>
              <a:rPr lang="en-US" sz="1200" dirty="0">
                <a:solidFill>
                  <a:srgbClr val="000000"/>
                </a:solidFill>
                <a:latin typeface="Arial" charset="0"/>
                <a:cs typeface="Times New Roman" pitchFamily="18" charset="0"/>
              </a:rPr>
              <a:t>The web based application was then developed as per the finalized D3 stack and mock-up view</a:t>
            </a:r>
          </a:p>
        </p:txBody>
      </p:sp>
      <p:sp>
        <p:nvSpPr>
          <p:cNvPr id="12" name="Rectangle 11"/>
          <p:cNvSpPr>
            <a:spLocks noChangeArrowheads="1"/>
          </p:cNvSpPr>
          <p:nvPr/>
        </p:nvSpPr>
        <p:spPr bwMode="auto">
          <a:xfrm>
            <a:off x="1595438" y="3960158"/>
            <a:ext cx="4076700" cy="347472"/>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Analytical Approach</a:t>
            </a:r>
            <a:endParaRPr lang="en-US" sz="1400" b="1" dirty="0">
              <a:solidFill>
                <a:srgbClr val="FFFFFF"/>
              </a:solidFill>
              <a:latin typeface="Arial" charset="0"/>
              <a:cs typeface="Times New Roman" pitchFamily="18" charset="0"/>
            </a:endParaRPr>
          </a:p>
        </p:txBody>
      </p:sp>
      <p:sp>
        <p:nvSpPr>
          <p:cNvPr id="48" name="AutoShape 9"/>
          <p:cNvSpPr>
            <a:spLocks noChangeArrowheads="1"/>
          </p:cNvSpPr>
          <p:nvPr/>
        </p:nvSpPr>
        <p:spPr bwMode="blackWhite">
          <a:xfrm rot="5400000">
            <a:off x="4997450" y="3644307"/>
            <a:ext cx="2073276" cy="330200"/>
          </a:xfrm>
          <a:prstGeom prst="triangle">
            <a:avLst>
              <a:gd name="adj" fmla="val 50000"/>
            </a:avLst>
          </a:prstGeom>
          <a:solidFill>
            <a:srgbClr val="006666"/>
          </a:solidFill>
          <a:ln w="12700">
            <a:solidFill>
              <a:srgbClr val="000000"/>
            </a:solidFill>
            <a:miter lim="800000"/>
            <a:headEnd/>
            <a:tailEnd/>
          </a:ln>
          <a:effectLst/>
        </p:spPr>
        <p:txBody>
          <a:bodyPr wrap="none" anchor="ctr"/>
          <a:lstStyle/>
          <a:p>
            <a:pPr eaLnBrk="0" fontAlgn="base" hangingPunct="0">
              <a:spcBef>
                <a:spcPct val="10000"/>
              </a:spcBef>
              <a:spcAft>
                <a:spcPct val="0"/>
              </a:spcAft>
              <a:buClr>
                <a:srgbClr val="0B1F65"/>
              </a:buClr>
              <a:buFont typeface="Webdings" pitchFamily="18" charset="2"/>
              <a:buChar char="4"/>
              <a:defRPr/>
            </a:pPr>
            <a:endParaRPr lang="en-US" sz="1200" dirty="0">
              <a:solidFill>
                <a:srgbClr val="000000"/>
              </a:solidFill>
              <a:latin typeface="Arial" charset="0"/>
              <a:cs typeface="Times New Roman" pitchFamily="18" charset="0"/>
            </a:endParaRPr>
          </a:p>
        </p:txBody>
      </p:sp>
      <p:sp>
        <p:nvSpPr>
          <p:cNvPr id="33" name="Rectangle 32"/>
          <p:cNvSpPr>
            <a:spLocks noChangeArrowheads="1"/>
          </p:cNvSpPr>
          <p:nvPr/>
        </p:nvSpPr>
        <p:spPr bwMode="blackWhite">
          <a:xfrm>
            <a:off x="6408738" y="1773774"/>
            <a:ext cx="4076700" cy="2103120"/>
          </a:xfrm>
          <a:prstGeom prst="rect">
            <a:avLst/>
          </a:prstGeom>
          <a:solidFill>
            <a:schemeClr val="bg1"/>
          </a:solidFill>
          <a:ln w="12700">
            <a:solidFill>
              <a:schemeClr val="tx1"/>
            </a:solidFill>
            <a:miter lim="800000"/>
            <a:headEnd/>
            <a:tailEnd/>
          </a:ln>
          <a:effectLst/>
        </p:spPr>
        <p:txBody>
          <a:bodyPr tIns="91440" anchor="t"/>
          <a:lstStyle/>
          <a:p>
            <a:pPr eaLnBrk="0" fontAlgn="base" hangingPunct="0">
              <a:spcBef>
                <a:spcPct val="20000"/>
              </a:spcBef>
              <a:spcAft>
                <a:spcPct val="0"/>
              </a:spcAft>
              <a:buClr>
                <a:srgbClr val="002060"/>
              </a:buClr>
              <a:defRPr/>
            </a:pPr>
            <a:r>
              <a:rPr lang="en-US" sz="1200" b="1" dirty="0">
                <a:solidFill>
                  <a:srgbClr val="000000"/>
                </a:solidFill>
                <a:latin typeface="Arial" charset="0"/>
                <a:cs typeface="Times New Roman" pitchFamily="18" charset="0"/>
              </a:rPr>
              <a:t>D3 stack image and a view from the web-tool</a:t>
            </a:r>
          </a:p>
        </p:txBody>
      </p:sp>
      <p:sp>
        <p:nvSpPr>
          <p:cNvPr id="34" name="Rectangle 33"/>
          <p:cNvSpPr>
            <a:spLocks noChangeArrowheads="1"/>
          </p:cNvSpPr>
          <p:nvPr/>
        </p:nvSpPr>
        <p:spPr bwMode="auto">
          <a:xfrm>
            <a:off x="6408738" y="1405878"/>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Output Sample</a:t>
            </a:r>
          </a:p>
        </p:txBody>
      </p:sp>
      <p:sp>
        <p:nvSpPr>
          <p:cNvPr id="36" name="Rectangle 35"/>
          <p:cNvSpPr>
            <a:spLocks noChangeArrowheads="1"/>
          </p:cNvSpPr>
          <p:nvPr/>
        </p:nvSpPr>
        <p:spPr bwMode="blackWhite">
          <a:xfrm>
            <a:off x="6408738" y="4312814"/>
            <a:ext cx="4076700" cy="2194560"/>
          </a:xfrm>
          <a:prstGeom prst="rect">
            <a:avLst/>
          </a:prstGeom>
          <a:solidFill>
            <a:schemeClr val="bg1"/>
          </a:solidFill>
          <a:ln w="12700">
            <a:solidFill>
              <a:schemeClr val="tx1"/>
            </a:solidFill>
            <a:miter lim="800000"/>
            <a:headEnd/>
            <a:tailEnd/>
          </a:ln>
          <a:effectLst/>
        </p:spPr>
        <p:txBody>
          <a:bodyPr tIns="45720" anchor="t"/>
          <a:lstStyle/>
          <a:p>
            <a:pPr marL="234950" indent="-234950" eaLnBrk="0" fontAlgn="base" hangingPunct="0">
              <a:spcBef>
                <a:spcPct val="20000"/>
              </a:spcBef>
              <a:spcAft>
                <a:spcPct val="0"/>
              </a:spcAft>
              <a:buClr>
                <a:srgbClr val="002060"/>
              </a:buClr>
              <a:buFont typeface="Webdings" pitchFamily="18" charset="2"/>
              <a:buChar char=""/>
              <a:defRPr/>
            </a:pPr>
            <a:r>
              <a:rPr lang="en-US" sz="1200" dirty="0">
                <a:solidFill>
                  <a:srgbClr val="000000"/>
                </a:solidFill>
                <a:latin typeface="Arial" charset="0"/>
                <a:cs typeface="Times New Roman" pitchFamily="18" charset="0"/>
              </a:rPr>
              <a:t>The use cases will help end-users of the portal better understand the customer’s price sensitivity related behavior which will help them in:</a:t>
            </a:r>
          </a:p>
          <a:p>
            <a:pPr eaLnBrk="0" fontAlgn="base" hangingPunct="0">
              <a:spcBef>
                <a:spcPct val="20000"/>
              </a:spcBef>
              <a:spcAft>
                <a:spcPct val="0"/>
              </a:spcAft>
              <a:buClr>
                <a:srgbClr val="002060"/>
              </a:buClr>
              <a:defRPr/>
            </a:pPr>
            <a:r>
              <a:rPr lang="en-US" sz="1200" dirty="0">
                <a:solidFill>
                  <a:srgbClr val="000000"/>
                </a:solidFill>
                <a:latin typeface="Arial" charset="0"/>
                <a:cs typeface="Times New Roman" pitchFamily="18" charset="0"/>
              </a:rPr>
              <a:t>      - making effective marketing strategy</a:t>
            </a:r>
          </a:p>
          <a:p>
            <a:pPr eaLnBrk="0" fontAlgn="base" hangingPunct="0">
              <a:spcBef>
                <a:spcPct val="20000"/>
              </a:spcBef>
              <a:spcAft>
                <a:spcPct val="0"/>
              </a:spcAft>
              <a:buClr>
                <a:srgbClr val="002060"/>
              </a:buClr>
              <a:defRPr/>
            </a:pPr>
            <a:r>
              <a:rPr lang="en-US" sz="1200" dirty="0">
                <a:solidFill>
                  <a:srgbClr val="000000"/>
                </a:solidFill>
                <a:latin typeface="Arial" charset="0"/>
                <a:cs typeface="Times New Roman" pitchFamily="18" charset="0"/>
              </a:rPr>
              <a:t>      - customize user’s experience on PLP/search bar</a:t>
            </a:r>
          </a:p>
          <a:p>
            <a:pPr eaLnBrk="0" fontAlgn="base" hangingPunct="0">
              <a:spcBef>
                <a:spcPct val="20000"/>
              </a:spcBef>
              <a:spcAft>
                <a:spcPct val="0"/>
              </a:spcAft>
              <a:buClr>
                <a:srgbClr val="002060"/>
              </a:buClr>
              <a:defRPr/>
            </a:pPr>
            <a:r>
              <a:rPr lang="en-US" sz="1200" dirty="0">
                <a:solidFill>
                  <a:srgbClr val="000000"/>
                </a:solidFill>
                <a:latin typeface="Arial" charset="0"/>
                <a:cs typeface="Times New Roman" pitchFamily="18" charset="0"/>
              </a:rPr>
              <a:t>      - dynamic pricing of online products etc.</a:t>
            </a:r>
          </a:p>
          <a:p>
            <a:pPr marL="234950" indent="-234950" eaLnBrk="0" fontAlgn="base" hangingPunct="0">
              <a:spcBef>
                <a:spcPct val="20000"/>
              </a:spcBef>
              <a:spcAft>
                <a:spcPct val="0"/>
              </a:spcAft>
              <a:buClr>
                <a:srgbClr val="002060"/>
              </a:buClr>
              <a:buFont typeface="Webdings" pitchFamily="18" charset="2"/>
              <a:buChar char=""/>
              <a:defRPr/>
            </a:pPr>
            <a:r>
              <a:rPr lang="en-US" sz="1200" dirty="0">
                <a:solidFill>
                  <a:srgbClr val="000000"/>
                </a:solidFill>
                <a:latin typeface="Arial" charset="0"/>
                <a:cs typeface="Times New Roman" pitchFamily="18" charset="0"/>
              </a:rPr>
              <a:t>Different model-outputs available with the Online team can be easily integrated  with the tool to create a one-stop decision-platform consisting of inter-connected visualizations</a:t>
            </a:r>
          </a:p>
          <a:p>
            <a:pPr marL="0" lvl="1" eaLnBrk="0" fontAlgn="base" hangingPunct="0">
              <a:spcBef>
                <a:spcPct val="20000"/>
              </a:spcBef>
              <a:spcAft>
                <a:spcPct val="0"/>
              </a:spcAft>
              <a:buClr>
                <a:srgbClr val="002060"/>
              </a:buClr>
              <a:defRPr/>
            </a:pPr>
            <a:endParaRPr lang="en-US" sz="1100" dirty="0">
              <a:solidFill>
                <a:srgbClr val="000000"/>
              </a:solidFill>
              <a:latin typeface="Arial" charset="0"/>
              <a:cs typeface="Times New Roman" pitchFamily="18" charset="0"/>
            </a:endParaRPr>
          </a:p>
          <a:p>
            <a:pPr marL="457200" lvl="2" eaLnBrk="0" fontAlgn="base" hangingPunct="0">
              <a:spcBef>
                <a:spcPct val="20000"/>
              </a:spcBef>
              <a:spcAft>
                <a:spcPct val="0"/>
              </a:spcAft>
              <a:buClr>
                <a:srgbClr val="002060"/>
              </a:buClr>
              <a:defRPr/>
            </a:pPr>
            <a:endParaRPr lang="en-US" sz="1100" dirty="0">
              <a:solidFill>
                <a:srgbClr val="000000"/>
              </a:solidFill>
              <a:latin typeface="Arial" pitchFamily="34" charset="0"/>
              <a:cs typeface="Arial" pitchFamily="34" charset="0"/>
            </a:endParaRPr>
          </a:p>
        </p:txBody>
      </p:sp>
      <p:sp>
        <p:nvSpPr>
          <p:cNvPr id="37" name="Rectangle 36"/>
          <p:cNvSpPr>
            <a:spLocks noChangeArrowheads="1"/>
          </p:cNvSpPr>
          <p:nvPr/>
        </p:nvSpPr>
        <p:spPr bwMode="auto">
          <a:xfrm>
            <a:off x="6408738" y="3959269"/>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fontAlgn="base" hangingPunct="0">
              <a:spcBef>
                <a:spcPct val="10000"/>
              </a:spcBef>
              <a:spcAft>
                <a:spcPct val="0"/>
              </a:spcAft>
              <a:buClr>
                <a:srgbClr val="0B1F65"/>
              </a:buClr>
            </a:pPr>
            <a:r>
              <a:rPr lang="en-US" sz="1600" b="1" dirty="0">
                <a:solidFill>
                  <a:srgbClr val="FFFFFF"/>
                </a:solidFill>
                <a:latin typeface="Arial" charset="0"/>
                <a:cs typeface="Times New Roman" pitchFamily="18" charset="0"/>
              </a:rPr>
              <a:t>Business Impact</a:t>
            </a:r>
            <a:endParaRPr lang="en-US" sz="1400" b="1" dirty="0">
              <a:solidFill>
                <a:srgbClr val="FFFFFF"/>
              </a:solidFill>
              <a:latin typeface="Arial" charset="0"/>
              <a:cs typeface="Times New Roman" pitchFamily="18" charset="0"/>
            </a:endParaRPr>
          </a:p>
        </p:txBody>
      </p:sp>
      <p:sp>
        <p:nvSpPr>
          <p:cNvPr id="32" name="Title 3"/>
          <p:cNvSpPr txBox="1">
            <a:spLocks/>
          </p:cNvSpPr>
          <p:nvPr/>
        </p:nvSpPr>
        <p:spPr bwMode="auto">
          <a:xfrm>
            <a:off x="1560223"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r>
              <a:rPr lang="en-US" dirty="0">
                <a:solidFill>
                  <a:srgbClr val="000000"/>
                </a:solidFill>
                <a:latin typeface="Arial"/>
              </a:rPr>
              <a:t>A visualization portal was created to help THD Online team make effective decisions on customer's price sensitivity</a:t>
            </a:r>
            <a:endParaRPr lang="en-US" kern="0" dirty="0">
              <a:solidFill>
                <a:srgbClr val="000000"/>
              </a:solidFill>
              <a:latin typeface="Arial"/>
            </a:endParaRPr>
          </a:p>
        </p:txBody>
      </p:sp>
      <p:sp>
        <p:nvSpPr>
          <p:cNvPr id="35" name="Rectangle 34"/>
          <p:cNvSpPr/>
          <p:nvPr/>
        </p:nvSpPr>
        <p:spPr bwMode="auto">
          <a:xfrm>
            <a:off x="1144588" y="0"/>
            <a:ext cx="1524776" cy="261610"/>
          </a:xfrm>
          <a:prstGeom prst="rect">
            <a:avLst/>
          </a:prstGeom>
          <a:solidFill>
            <a:srgbClr val="D8CBCB"/>
          </a:solidFill>
        </p:spPr>
        <p:txBody>
          <a:bodyPr wrap="square" rtlCol="0">
            <a:spAutoFit/>
          </a:bodyPr>
          <a:lstStyle/>
          <a:p>
            <a:r>
              <a:rPr lang="en-US" sz="1100" kern="0" dirty="0">
                <a:solidFill>
                  <a:srgbClr val="000000"/>
                </a:solidFill>
                <a:latin typeface="Arial" charset="0"/>
                <a:cs typeface="Times New Roman" pitchFamily="18" charset="0"/>
              </a:rPr>
              <a:t>THD Online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7899" y="2189236"/>
            <a:ext cx="1950763" cy="169258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3206" y="2184940"/>
            <a:ext cx="1884218" cy="1691954"/>
          </a:xfrm>
          <a:prstGeom prst="rect">
            <a:avLst/>
          </a:prstGeom>
        </p:spPr>
      </p:pic>
    </p:spTree>
    <p:extLst>
      <p:ext uri="{BB962C8B-B14F-4D97-AF65-F5344CB8AC3E}">
        <p14:creationId xmlns:p14="http://schemas.microsoft.com/office/powerpoint/2010/main" val="139682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Object 73" hidden="1"/>
          <p:cNvGraphicFramePr>
            <a:graphicFrameLocks noChangeAspect="1"/>
          </p:cNvGraphicFramePr>
          <p:nvPr>
            <p:custDataLst>
              <p:tags r:id="rId2"/>
            </p:custDataLst>
          </p:nvPr>
        </p:nvGraphicFramePr>
        <p:xfrm>
          <a:off x="1146225" y="645123"/>
          <a:ext cx="1637" cy="1289"/>
        </p:xfrm>
        <a:graphic>
          <a:graphicData uri="http://schemas.openxmlformats.org/presentationml/2006/ole">
            <mc:AlternateContent xmlns:mc="http://schemas.openxmlformats.org/markup-compatibility/2006">
              <mc:Choice xmlns:v="urn:schemas-microsoft-com:vml" Requires="v">
                <p:oleObj spid="_x0000_s43014" name="think-cell Slide" r:id="rId4" imgW="270" imgH="270" progId="TCLayout.ActiveDocument.1">
                  <p:embed/>
                </p:oleObj>
              </mc:Choice>
              <mc:Fallback>
                <p:oleObj name="think-cell Slide" r:id="rId4" imgW="270" imgH="270" progId="TCLayout.ActiveDocument.1">
                  <p:embed/>
                  <p:pic>
                    <p:nvPicPr>
                      <p:cNvPr id="74" name="Object 7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225" y="645123"/>
                        <a:ext cx="1637" cy="1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1601788" y="381000"/>
            <a:ext cx="9172037" cy="838200"/>
          </a:xfrm>
          <a:noFill/>
          <a:effectLst/>
        </p:spPr>
        <p:txBody>
          <a:bodyPr wrap="square"/>
          <a:lstStyle/>
          <a:p>
            <a:pPr defTabSz="457200" fontAlgn="auto">
              <a:lnSpc>
                <a:spcPct val="100000"/>
              </a:lnSpc>
              <a:spcAft>
                <a:spcPts val="0"/>
              </a:spcAft>
              <a:defRPr/>
            </a:pPr>
            <a:r>
              <a:rPr lang="en-US" dirty="0">
                <a:solidFill>
                  <a:srgbClr val="000000"/>
                </a:solidFill>
                <a:cs typeface="Arial" charset="0"/>
              </a:rPr>
              <a:t>Mu Sigma in partnership with the Product Intelligence team identified drivers of churn and recommended solutions to counter it</a:t>
            </a:r>
          </a:p>
        </p:txBody>
      </p:sp>
      <p:grpSp>
        <p:nvGrpSpPr>
          <p:cNvPr id="6" name="Group 5"/>
          <p:cNvGrpSpPr/>
          <p:nvPr/>
        </p:nvGrpSpPr>
        <p:grpSpPr>
          <a:xfrm>
            <a:off x="1549006" y="1356322"/>
            <a:ext cx="9224818" cy="5044478"/>
            <a:chOff x="374794" y="1671939"/>
            <a:chExt cx="8805950" cy="4561308"/>
          </a:xfrm>
        </p:grpSpPr>
        <p:sp>
          <p:nvSpPr>
            <p:cNvPr id="7" name="Rectangle 6"/>
            <p:cNvSpPr/>
            <p:nvPr/>
          </p:nvSpPr>
          <p:spPr>
            <a:xfrm>
              <a:off x="374794" y="1755567"/>
              <a:ext cx="4904637" cy="1850994"/>
            </a:xfrm>
            <a:prstGeom prst="rect">
              <a:avLst/>
            </a:prstGeom>
            <a:ln/>
          </p:spPr>
          <p:style>
            <a:lnRef idx="2">
              <a:schemeClr val="accent1"/>
            </a:lnRef>
            <a:fillRef idx="1">
              <a:schemeClr val="lt1"/>
            </a:fillRef>
            <a:effectRef idx="0">
              <a:schemeClr val="accent1"/>
            </a:effectRef>
            <a:fontRef idx="minor">
              <a:schemeClr val="dk1"/>
            </a:fontRef>
          </p:style>
          <p:txBody>
            <a:bodyPr lIns="49514" tIns="49514" rIns="49514" bIns="49514" rtlCol="0" anchor="t" anchorCtr="0"/>
            <a:lstStyle/>
            <a:p>
              <a:pPr marL="225114" lvl="1" defTabSz="842569" eaLnBrk="0" fontAlgn="base" hangingPunct="0">
                <a:lnSpc>
                  <a:spcPct val="90000"/>
                </a:lnSpc>
                <a:spcBef>
                  <a:spcPct val="10000"/>
                </a:spcBef>
                <a:spcAft>
                  <a:spcPct val="0"/>
                </a:spcAft>
                <a:buClr>
                  <a:srgbClr val="0B1F65"/>
                </a:buClr>
                <a:buSzPts val="1400"/>
                <a:tabLst>
                  <a:tab pos="575510" algn="l"/>
                </a:tabLst>
                <a:defRPr/>
              </a:pPr>
              <a:endParaRPr lang="en-US" sz="1050" dirty="0">
                <a:solidFill>
                  <a:srgbClr val="000000"/>
                </a:solidFill>
                <a:latin typeface="Arial"/>
              </a:endParaRPr>
            </a:p>
          </p:txBody>
        </p:sp>
        <p:sp>
          <p:nvSpPr>
            <p:cNvPr id="8" name="Rectangle 7"/>
            <p:cNvSpPr/>
            <p:nvPr/>
          </p:nvSpPr>
          <p:spPr>
            <a:xfrm>
              <a:off x="587246" y="1671939"/>
              <a:ext cx="1615278" cy="154019"/>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1994" rIns="0" bIns="81994" rtlCol="0" anchor="ctr" anchorCtr="0"/>
            <a:lstStyle/>
            <a:p>
              <a:pPr algn="ctr" eaLnBrk="0" fontAlgn="base" hangingPunct="0">
                <a:spcBef>
                  <a:spcPct val="10000"/>
                </a:spcBef>
                <a:spcAft>
                  <a:spcPct val="0"/>
                </a:spcAft>
                <a:buClr>
                  <a:srgbClr val="0B1F65"/>
                </a:buClr>
              </a:pPr>
              <a:r>
                <a:rPr lang="en-US" sz="1300" b="1" dirty="0">
                  <a:solidFill>
                    <a:srgbClr val="000000"/>
                  </a:solidFill>
                  <a:latin typeface="Arial"/>
                  <a:cs typeface="Arial" pitchFamily="34" charset="0"/>
                </a:rPr>
                <a:t>Business problem</a:t>
              </a:r>
            </a:p>
          </p:txBody>
        </p:sp>
        <p:sp>
          <p:nvSpPr>
            <p:cNvPr id="130" name="Rectangle 129"/>
            <p:cNvSpPr/>
            <p:nvPr/>
          </p:nvSpPr>
          <p:spPr>
            <a:xfrm>
              <a:off x="5458997" y="1755568"/>
              <a:ext cx="3721747" cy="1850993"/>
            </a:xfrm>
            <a:prstGeom prst="rect">
              <a:avLst/>
            </a:prstGeom>
            <a:ln/>
          </p:spPr>
          <p:style>
            <a:lnRef idx="2">
              <a:schemeClr val="accent1"/>
            </a:lnRef>
            <a:fillRef idx="1">
              <a:schemeClr val="lt1"/>
            </a:fillRef>
            <a:effectRef idx="0">
              <a:schemeClr val="accent1"/>
            </a:effectRef>
            <a:fontRef idx="minor">
              <a:schemeClr val="dk1"/>
            </a:fontRef>
          </p:style>
          <p:txBody>
            <a:bodyPr lIns="49514" tIns="148542" rIns="0" bIns="49514" rtlCol="0" anchor="ctr" anchorCtr="0"/>
            <a:lstStyle/>
            <a:p>
              <a:pPr defTabSz="457200" eaLnBrk="0" fontAlgn="base" hangingPunct="0">
                <a:spcBef>
                  <a:spcPct val="10000"/>
                </a:spcBef>
                <a:spcAft>
                  <a:spcPct val="0"/>
                </a:spcAft>
                <a:buClr>
                  <a:srgbClr val="0B1F65"/>
                </a:buClr>
                <a:defRPr/>
              </a:pPr>
              <a:endParaRPr lang="en-US" sz="1100" dirty="0">
                <a:solidFill>
                  <a:srgbClr val="000000"/>
                </a:solidFill>
                <a:latin typeface="Arial"/>
              </a:endParaRPr>
            </a:p>
            <a:p>
              <a:pPr defTabSz="457200" eaLnBrk="0" fontAlgn="base" hangingPunct="0">
                <a:spcBef>
                  <a:spcPct val="10000"/>
                </a:spcBef>
                <a:spcAft>
                  <a:spcPct val="0"/>
                </a:spcAft>
                <a:buClr>
                  <a:srgbClr val="0B1F65"/>
                </a:buClr>
                <a:defRPr/>
              </a:pPr>
              <a:endParaRPr lang="en-US" sz="1100" dirty="0">
                <a:solidFill>
                  <a:srgbClr val="000000"/>
                </a:solidFill>
                <a:latin typeface="Arial"/>
              </a:endParaRPr>
            </a:p>
            <a:p>
              <a:pPr defTabSz="457200" eaLnBrk="0" fontAlgn="base" hangingPunct="0">
                <a:spcBef>
                  <a:spcPct val="10000"/>
                </a:spcBef>
                <a:spcAft>
                  <a:spcPct val="0"/>
                </a:spcAft>
                <a:buClr>
                  <a:srgbClr val="0B1F65"/>
                </a:buClr>
                <a:defRPr/>
              </a:pPr>
              <a:r>
                <a:rPr lang="en-US" sz="1100" dirty="0">
                  <a:solidFill>
                    <a:srgbClr val="000000"/>
                  </a:solidFill>
                  <a:latin typeface="Arial"/>
                </a:rPr>
                <a:t>There were 4 features that we found had statistically significant impact on customer stickiness to the product:</a:t>
              </a:r>
            </a:p>
            <a:p>
              <a:pPr defTabSz="457200" eaLnBrk="0" fontAlgn="base" hangingPunct="0">
                <a:spcBef>
                  <a:spcPct val="10000"/>
                </a:spcBef>
                <a:spcAft>
                  <a:spcPct val="0"/>
                </a:spcAft>
                <a:buClr>
                  <a:srgbClr val="0B1F65"/>
                </a:buClr>
                <a:defRPr/>
              </a:pPr>
              <a:endParaRPr lang="en-US" sz="1100" dirty="0">
                <a:solidFill>
                  <a:srgbClr val="000000"/>
                </a:solidFill>
                <a:latin typeface="Arial"/>
              </a:endParaRPr>
            </a:p>
            <a:p>
              <a:pPr marL="685800" lvl="1" indent="-228600" defTabSz="457200" eaLnBrk="0" fontAlgn="base" hangingPunct="0">
                <a:spcBef>
                  <a:spcPct val="10000"/>
                </a:spcBef>
                <a:spcAft>
                  <a:spcPct val="0"/>
                </a:spcAft>
                <a:buFont typeface="+mj-lt"/>
                <a:buAutoNum type="arabicPeriod"/>
                <a:defRPr/>
              </a:pPr>
              <a:r>
                <a:rPr lang="en-US" sz="1100" dirty="0">
                  <a:solidFill>
                    <a:srgbClr val="000000"/>
                  </a:solidFill>
                  <a:latin typeface="Arial"/>
                  <a:cs typeface="Segoe UI Light" panose="020B0502040204020203" pitchFamily="34" charset="0"/>
                </a:rPr>
                <a:t>Users need to be part of min 3 teams (collaboration improves retention)</a:t>
              </a:r>
            </a:p>
            <a:p>
              <a:pPr marL="685800" lvl="1" indent="-228600" defTabSz="457200" eaLnBrk="0" fontAlgn="base" hangingPunct="0">
                <a:spcBef>
                  <a:spcPct val="10000"/>
                </a:spcBef>
                <a:spcAft>
                  <a:spcPct val="0"/>
                </a:spcAft>
                <a:buFont typeface="+mj-lt"/>
                <a:buAutoNum type="arabicPeriod"/>
                <a:defRPr/>
              </a:pPr>
              <a:r>
                <a:rPr lang="en-US" sz="1100" dirty="0">
                  <a:solidFill>
                    <a:srgbClr val="000000"/>
                  </a:solidFill>
                  <a:latin typeface="Arial"/>
                  <a:cs typeface="Segoe UI Light" panose="020B0502040204020203" pitchFamily="34" charset="0"/>
                </a:rPr>
                <a:t>Big rollout in large tenants results in the lower churn rates</a:t>
              </a:r>
            </a:p>
            <a:p>
              <a:pPr marL="685800" lvl="1" indent="-228600" defTabSz="457200" eaLnBrk="0" fontAlgn="base" hangingPunct="0">
                <a:spcBef>
                  <a:spcPct val="10000"/>
                </a:spcBef>
                <a:spcAft>
                  <a:spcPct val="0"/>
                </a:spcAft>
                <a:buFont typeface="+mj-lt"/>
                <a:buAutoNum type="arabicPeriod"/>
                <a:defRPr/>
              </a:pPr>
              <a:r>
                <a:rPr lang="en-US" sz="1100" dirty="0">
                  <a:solidFill>
                    <a:srgbClr val="000000"/>
                  </a:solidFill>
                  <a:latin typeface="Arial"/>
                  <a:cs typeface="Segoe UI Light" panose="020B0502040204020203" pitchFamily="34" charset="0"/>
                </a:rPr>
                <a:t>Mobile usage was paramount to customer’s continued usage of the product</a:t>
              </a:r>
            </a:p>
            <a:p>
              <a:pPr marL="685800" lvl="1" indent="-228600" defTabSz="457200" eaLnBrk="0" fontAlgn="base" hangingPunct="0">
                <a:spcBef>
                  <a:spcPct val="10000"/>
                </a:spcBef>
                <a:spcAft>
                  <a:spcPct val="0"/>
                </a:spcAft>
                <a:buFont typeface="+mj-lt"/>
                <a:buAutoNum type="arabicPeriod"/>
                <a:defRPr/>
              </a:pPr>
              <a:r>
                <a:rPr lang="en-US" sz="1100" dirty="0">
                  <a:solidFill>
                    <a:srgbClr val="000000"/>
                  </a:solidFill>
                  <a:latin typeface="Arial"/>
                  <a:cs typeface="Segoe UI Light" panose="020B0502040204020203" pitchFamily="34" charset="0"/>
                </a:rPr>
                <a:t>Usage of 1:1 chat messages ensured stickiness</a:t>
              </a:r>
              <a:endParaRPr lang="en-US" sz="1100" dirty="0">
                <a:solidFill>
                  <a:srgbClr val="000000"/>
                </a:solidFill>
                <a:latin typeface="Arial"/>
                <a:cs typeface="Segoe UI" panose="020B0502040204020203" pitchFamily="34" charset="0"/>
              </a:endParaRPr>
            </a:p>
            <a:p>
              <a:pPr marL="285750" lvl="1" indent="-285750" eaLnBrk="0" fontAlgn="base" hangingPunct="0">
                <a:spcBef>
                  <a:spcPct val="10000"/>
                </a:spcBef>
                <a:spcAft>
                  <a:spcPct val="0"/>
                </a:spcAft>
                <a:buClr>
                  <a:srgbClr val="0B1F65"/>
                </a:buClr>
                <a:buFont typeface="Webdings" pitchFamily="18" charset="2"/>
                <a:buChar char="4"/>
              </a:pPr>
              <a:endParaRPr lang="en-US" sz="1000" b="1" dirty="0">
                <a:solidFill>
                  <a:srgbClr val="000000"/>
                </a:solidFill>
                <a:latin typeface="Arial"/>
              </a:endParaRPr>
            </a:p>
            <a:p>
              <a:pPr marL="285750" lvl="1" indent="-285750" eaLnBrk="0" fontAlgn="base" hangingPunct="0">
                <a:spcBef>
                  <a:spcPct val="10000"/>
                </a:spcBef>
                <a:spcAft>
                  <a:spcPct val="0"/>
                </a:spcAft>
                <a:buClr>
                  <a:srgbClr val="0B1F65"/>
                </a:buClr>
                <a:buFont typeface="Webdings" pitchFamily="18" charset="2"/>
                <a:buChar char="4"/>
              </a:pPr>
              <a:endParaRPr lang="en-US" sz="1000" dirty="0">
                <a:solidFill>
                  <a:srgbClr val="000000"/>
                </a:solidFill>
                <a:latin typeface="Arial"/>
              </a:endParaRPr>
            </a:p>
            <a:p>
              <a:pPr marL="376495" lvl="1" indent="-376495" eaLnBrk="0" fontAlgn="base" hangingPunct="0">
                <a:spcBef>
                  <a:spcPct val="10000"/>
                </a:spcBef>
                <a:spcAft>
                  <a:spcPct val="0"/>
                </a:spcAft>
                <a:buClr>
                  <a:srgbClr val="0B1F65"/>
                </a:buClr>
                <a:buFont typeface="Webdings" pitchFamily="18" charset="2"/>
                <a:buChar char="4"/>
              </a:pPr>
              <a:endParaRPr lang="en-US" sz="1000" dirty="0">
                <a:solidFill>
                  <a:srgbClr val="000000"/>
                </a:solidFill>
                <a:latin typeface="Arial"/>
              </a:endParaRPr>
            </a:p>
          </p:txBody>
        </p:sp>
        <p:sp>
          <p:nvSpPr>
            <p:cNvPr id="131" name="Rectangle 130"/>
            <p:cNvSpPr/>
            <p:nvPr/>
          </p:nvSpPr>
          <p:spPr>
            <a:xfrm>
              <a:off x="5889367" y="1700967"/>
              <a:ext cx="799334" cy="134302"/>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eaLnBrk="0" fontAlgn="base" hangingPunct="0">
                <a:spcBef>
                  <a:spcPct val="10000"/>
                </a:spcBef>
                <a:spcAft>
                  <a:spcPct val="0"/>
                </a:spcAft>
                <a:buClr>
                  <a:srgbClr val="0B1F65"/>
                </a:buClr>
              </a:pPr>
              <a:r>
                <a:rPr lang="en-US" sz="1300" b="1" dirty="0">
                  <a:solidFill>
                    <a:srgbClr val="000000"/>
                  </a:solidFill>
                  <a:latin typeface="Arial"/>
                  <a:cs typeface="Arial" pitchFamily="34" charset="0"/>
                </a:rPr>
                <a:t>Insights</a:t>
              </a:r>
            </a:p>
          </p:txBody>
        </p:sp>
        <p:sp>
          <p:nvSpPr>
            <p:cNvPr id="132" name="Rectangle 131"/>
            <p:cNvSpPr/>
            <p:nvPr/>
          </p:nvSpPr>
          <p:spPr>
            <a:xfrm>
              <a:off x="5456427" y="3752796"/>
              <a:ext cx="3721747" cy="2480451"/>
            </a:xfrm>
            <a:prstGeom prst="rect">
              <a:avLst/>
            </a:prstGeom>
            <a:ln/>
          </p:spPr>
          <p:style>
            <a:lnRef idx="2">
              <a:schemeClr val="accent1"/>
            </a:lnRef>
            <a:fillRef idx="1">
              <a:schemeClr val="lt1"/>
            </a:fillRef>
            <a:effectRef idx="0">
              <a:schemeClr val="accent1"/>
            </a:effectRef>
            <a:fontRef idx="minor">
              <a:schemeClr val="dk1"/>
            </a:fontRef>
          </p:style>
          <p:txBody>
            <a:bodyPr lIns="49514" tIns="148542" rIns="0" bIns="49514" rtlCol="0" anchor="t" anchorCtr="0"/>
            <a:lstStyle/>
            <a:p>
              <a:pPr defTabSz="457200" eaLnBrk="0" fontAlgn="base" hangingPunct="0">
                <a:spcBef>
                  <a:spcPct val="10000"/>
                </a:spcBef>
                <a:spcAft>
                  <a:spcPct val="0"/>
                </a:spcAft>
                <a:buClr>
                  <a:srgbClr val="0B1F65"/>
                </a:buClr>
                <a:defRPr/>
              </a:pPr>
              <a:endParaRPr lang="en-US" sz="1100" dirty="0">
                <a:solidFill>
                  <a:srgbClr val="000000"/>
                </a:solidFill>
                <a:latin typeface="Arial"/>
              </a:endParaRPr>
            </a:p>
            <a:p>
              <a:pPr defTabSz="457200" eaLnBrk="0" fontAlgn="base" hangingPunct="0">
                <a:spcBef>
                  <a:spcPct val="10000"/>
                </a:spcBef>
                <a:spcAft>
                  <a:spcPct val="0"/>
                </a:spcAft>
                <a:buClr>
                  <a:srgbClr val="0B1F65"/>
                </a:buClr>
                <a:defRPr/>
              </a:pPr>
              <a:r>
                <a:rPr lang="en-US" sz="1100" dirty="0">
                  <a:solidFill>
                    <a:srgbClr val="000000"/>
                  </a:solidFill>
                  <a:latin typeface="Arial"/>
                </a:rPr>
                <a:t>There are product change and marketing solutions that we proposed which are currently in the implementation/design phase</a:t>
              </a:r>
            </a:p>
            <a:p>
              <a:pPr defTabSz="457200" eaLnBrk="0" fontAlgn="base" hangingPunct="0">
                <a:spcBef>
                  <a:spcPct val="10000"/>
                </a:spcBef>
                <a:spcAft>
                  <a:spcPct val="0"/>
                </a:spcAft>
                <a:buClr>
                  <a:srgbClr val="0B1F65"/>
                </a:buClr>
                <a:defRPr/>
              </a:pPr>
              <a:endParaRPr lang="en-US" sz="1100" dirty="0">
                <a:solidFill>
                  <a:srgbClr val="000000"/>
                </a:solidFill>
                <a:latin typeface="Arial"/>
              </a:endParaRPr>
            </a:p>
            <a:p>
              <a:pPr marL="742950" lvl="1" indent="-285750" defTabSz="457200" eaLnBrk="0" fontAlgn="base" hangingPunct="0">
                <a:spcBef>
                  <a:spcPct val="10000"/>
                </a:spcBef>
                <a:spcAft>
                  <a:spcPct val="0"/>
                </a:spcAft>
                <a:buSzPts val="1100"/>
                <a:buFont typeface="Webdings" panose="05030102010509060703" pitchFamily="18" charset="2"/>
                <a:buChar char=""/>
              </a:pPr>
              <a:r>
                <a:rPr lang="en-US" sz="1100" dirty="0">
                  <a:solidFill>
                    <a:srgbClr val="000000"/>
                  </a:solidFill>
                  <a:latin typeface="Arial" charset="0"/>
                  <a:cs typeface="Times New Roman" pitchFamily="18" charset="0"/>
                </a:rPr>
                <a:t>Change first run experience to land users to chat thread</a:t>
              </a:r>
            </a:p>
            <a:p>
              <a:pPr marL="742950" lvl="1" indent="-285750" defTabSz="457200" eaLnBrk="0" fontAlgn="base" hangingPunct="0">
                <a:spcBef>
                  <a:spcPct val="10000"/>
                </a:spcBef>
                <a:spcAft>
                  <a:spcPct val="0"/>
                </a:spcAft>
                <a:buSzPts val="1100"/>
                <a:buFont typeface="Webdings" panose="05030102010509060703" pitchFamily="18" charset="2"/>
                <a:buChar char=""/>
              </a:pPr>
              <a:r>
                <a:rPr lang="en-US" sz="1100" dirty="0">
                  <a:solidFill>
                    <a:srgbClr val="000000"/>
                  </a:solidFill>
                  <a:latin typeface="Arial" charset="0"/>
                  <a:cs typeface="Times New Roman" pitchFamily="18" charset="0"/>
                </a:rPr>
                <a:t>Nudge users to join a Team with suggestions based on their interactions/organization they belong to</a:t>
              </a:r>
            </a:p>
            <a:p>
              <a:pPr marL="742950" lvl="1" indent="-285750" defTabSz="457200" eaLnBrk="0" fontAlgn="base" hangingPunct="0">
                <a:spcBef>
                  <a:spcPct val="10000"/>
                </a:spcBef>
                <a:spcAft>
                  <a:spcPct val="0"/>
                </a:spcAft>
                <a:buSzPts val="1100"/>
                <a:buFont typeface="Webdings" panose="05030102010509060703" pitchFamily="18" charset="2"/>
                <a:buChar char=""/>
              </a:pPr>
              <a:r>
                <a:rPr lang="en-US" sz="1100" dirty="0">
                  <a:solidFill>
                    <a:srgbClr val="000000"/>
                  </a:solidFill>
                  <a:latin typeface="Arial" charset="0"/>
                  <a:cs typeface="Times New Roman" pitchFamily="18" charset="0"/>
                </a:rPr>
                <a:t>Mobile upsell program</a:t>
              </a:r>
            </a:p>
            <a:p>
              <a:pPr marL="742950" lvl="1" indent="-285750" defTabSz="457200" eaLnBrk="0" fontAlgn="base" hangingPunct="0">
                <a:spcBef>
                  <a:spcPct val="10000"/>
                </a:spcBef>
                <a:spcAft>
                  <a:spcPct val="0"/>
                </a:spcAft>
                <a:buSzPts val="1100"/>
                <a:buFont typeface="Webdings" panose="05030102010509060703" pitchFamily="18" charset="2"/>
                <a:buChar char=""/>
              </a:pPr>
              <a:r>
                <a:rPr lang="en-US" sz="1100" dirty="0">
                  <a:solidFill>
                    <a:srgbClr val="000000"/>
                  </a:solidFill>
                  <a:latin typeface="Arial" charset="0"/>
                  <a:cs typeface="Times New Roman" pitchFamily="18" charset="0"/>
                </a:rPr>
                <a:t>Sales &amp; Marketing given the directive to do large scale rollouts</a:t>
              </a:r>
            </a:p>
            <a:p>
              <a:pPr marL="171450" indent="-171450" eaLnBrk="0" fontAlgn="base" hangingPunct="0">
                <a:spcBef>
                  <a:spcPct val="100000"/>
                </a:spcBef>
                <a:spcAft>
                  <a:spcPct val="0"/>
                </a:spcAft>
                <a:buClr>
                  <a:srgbClr val="006666">
                    <a:lumMod val="50000"/>
                  </a:srgbClr>
                </a:buClr>
                <a:buFont typeface="Webdings" panose="05030102010509060703" pitchFamily="18" charset="2"/>
                <a:buChar char=""/>
                <a:defRPr/>
              </a:pPr>
              <a:endParaRPr lang="en-US" sz="1000" dirty="0">
                <a:solidFill>
                  <a:srgbClr val="000000"/>
                </a:solidFill>
                <a:latin typeface="Arial"/>
                <a:cs typeface="Arial" pitchFamily="34" charset="0"/>
              </a:endParaRPr>
            </a:p>
            <a:p>
              <a:pPr marL="0" lvl="1" eaLnBrk="0" fontAlgn="base" hangingPunct="0">
                <a:lnSpc>
                  <a:spcPct val="90000"/>
                </a:lnSpc>
                <a:spcBef>
                  <a:spcPct val="10000"/>
                </a:spcBef>
                <a:spcAft>
                  <a:spcPct val="0"/>
                </a:spcAft>
                <a:buClr>
                  <a:srgbClr val="0B1F65"/>
                </a:buClr>
              </a:pPr>
              <a:endParaRPr lang="en-US" sz="1000" dirty="0">
                <a:solidFill>
                  <a:srgbClr val="000000"/>
                </a:solidFill>
                <a:latin typeface="Arial"/>
                <a:cs typeface="Arial" pitchFamily="34" charset="0"/>
              </a:endParaRPr>
            </a:p>
            <a:p>
              <a:pPr marL="285750" lvl="1" indent="-285750" eaLnBrk="0" fontAlgn="base" hangingPunct="0">
                <a:lnSpc>
                  <a:spcPct val="90000"/>
                </a:lnSpc>
                <a:spcBef>
                  <a:spcPct val="10000"/>
                </a:spcBef>
                <a:spcAft>
                  <a:spcPct val="0"/>
                </a:spcAft>
                <a:buClr>
                  <a:srgbClr val="0B1F65"/>
                </a:buClr>
                <a:buFont typeface="Webdings" pitchFamily="18" charset="2"/>
                <a:buChar char="4"/>
              </a:pPr>
              <a:endParaRPr lang="en-US" sz="1000" dirty="0">
                <a:solidFill>
                  <a:srgbClr val="000000"/>
                </a:solidFill>
                <a:latin typeface="Arial" pitchFamily="34" charset="0"/>
                <a:cs typeface="Arial" charset="0"/>
              </a:endParaRPr>
            </a:p>
            <a:p>
              <a:pPr marL="285750" lvl="1" indent="-285750" eaLnBrk="0" fontAlgn="base" hangingPunct="0">
                <a:lnSpc>
                  <a:spcPct val="90000"/>
                </a:lnSpc>
                <a:spcBef>
                  <a:spcPct val="10000"/>
                </a:spcBef>
                <a:spcAft>
                  <a:spcPct val="0"/>
                </a:spcAft>
                <a:buClr>
                  <a:srgbClr val="0B1F65"/>
                </a:buClr>
                <a:buFont typeface="Webdings" pitchFamily="18" charset="2"/>
                <a:buChar char="4"/>
              </a:pPr>
              <a:endParaRPr lang="en-US" sz="1000" dirty="0">
                <a:solidFill>
                  <a:srgbClr val="000000"/>
                </a:solidFill>
                <a:latin typeface="Arial"/>
              </a:endParaRPr>
            </a:p>
          </p:txBody>
        </p:sp>
        <p:sp>
          <p:nvSpPr>
            <p:cNvPr id="133" name="Rectangle 132"/>
            <p:cNvSpPr/>
            <p:nvPr/>
          </p:nvSpPr>
          <p:spPr>
            <a:xfrm>
              <a:off x="5733684" y="3736397"/>
              <a:ext cx="2390219" cy="41340"/>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eaLnBrk="0" fontAlgn="base" hangingPunct="0">
                <a:spcBef>
                  <a:spcPct val="10000"/>
                </a:spcBef>
                <a:spcAft>
                  <a:spcPct val="0"/>
                </a:spcAft>
                <a:buClr>
                  <a:srgbClr val="0B1F65"/>
                </a:buClr>
              </a:pPr>
              <a:r>
                <a:rPr lang="en-US" sz="1300" b="1" dirty="0">
                  <a:solidFill>
                    <a:srgbClr val="000000"/>
                  </a:solidFill>
                  <a:latin typeface="Arial"/>
                  <a:cs typeface="Arial" pitchFamily="34" charset="0"/>
                </a:rPr>
                <a:t>Recommended Solutions</a:t>
              </a:r>
            </a:p>
          </p:txBody>
        </p:sp>
        <p:sp>
          <p:nvSpPr>
            <p:cNvPr id="20" name="Rectangle 19"/>
            <p:cNvSpPr/>
            <p:nvPr/>
          </p:nvSpPr>
          <p:spPr>
            <a:xfrm>
              <a:off x="374794" y="3752796"/>
              <a:ext cx="4904637" cy="2480451"/>
            </a:xfrm>
            <a:prstGeom prst="rect">
              <a:avLst/>
            </a:prstGeom>
            <a:ln/>
          </p:spPr>
          <p:style>
            <a:lnRef idx="2">
              <a:schemeClr val="accent1"/>
            </a:lnRef>
            <a:fillRef idx="1">
              <a:schemeClr val="lt1"/>
            </a:fillRef>
            <a:effectRef idx="0">
              <a:schemeClr val="accent1"/>
            </a:effectRef>
            <a:fontRef idx="minor">
              <a:schemeClr val="dk1"/>
            </a:fontRef>
          </p:style>
          <p:txBody>
            <a:bodyPr lIns="49514" tIns="49514" rIns="49514" bIns="49514" rtlCol="0" anchor="t" anchorCtr="0"/>
            <a:lstStyle/>
            <a:p>
              <a:pPr algn="ctr" eaLnBrk="0" fontAlgn="base" hangingPunct="0">
                <a:spcBef>
                  <a:spcPct val="10000"/>
                </a:spcBef>
                <a:spcAft>
                  <a:spcPct val="0"/>
                </a:spcAft>
                <a:buClr>
                  <a:srgbClr val="000000"/>
                </a:buClr>
                <a:buSzPct val="100000"/>
              </a:pPr>
              <a:endParaRPr lang="en-US" sz="1083" dirty="0">
                <a:solidFill>
                  <a:srgbClr val="000000"/>
                </a:solidFill>
                <a:latin typeface="Henderson BCG Sans" pitchFamily="34" charset="0"/>
                <a:cs typeface="Henderson BCG Sans" pitchFamily="34" charset="0"/>
              </a:endParaRPr>
            </a:p>
          </p:txBody>
        </p:sp>
        <p:sp>
          <p:nvSpPr>
            <p:cNvPr id="21" name="Rectangle 20"/>
            <p:cNvSpPr/>
            <p:nvPr/>
          </p:nvSpPr>
          <p:spPr>
            <a:xfrm>
              <a:off x="563236" y="3693837"/>
              <a:ext cx="1000620" cy="154019"/>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1994" rIns="0" bIns="81994" rtlCol="0" anchor="ctr" anchorCtr="0"/>
            <a:lstStyle/>
            <a:p>
              <a:pPr algn="ctr" eaLnBrk="0" fontAlgn="base" hangingPunct="0">
                <a:spcBef>
                  <a:spcPct val="10000"/>
                </a:spcBef>
                <a:spcAft>
                  <a:spcPct val="0"/>
                </a:spcAft>
                <a:buClr>
                  <a:srgbClr val="0B1F65"/>
                </a:buClr>
              </a:pPr>
              <a:r>
                <a:rPr lang="en-US" sz="1300" b="1" dirty="0">
                  <a:solidFill>
                    <a:srgbClr val="000000"/>
                  </a:solidFill>
                  <a:latin typeface="Arial"/>
                  <a:cs typeface="Arial" pitchFamily="34" charset="0"/>
                </a:rPr>
                <a:t>Approach</a:t>
              </a:r>
            </a:p>
          </p:txBody>
        </p:sp>
      </p:grpSp>
      <p:sp>
        <p:nvSpPr>
          <p:cNvPr id="37" name="Text Box 11"/>
          <p:cNvSpPr txBox="1">
            <a:spLocks noChangeArrowheads="1"/>
          </p:cNvSpPr>
          <p:nvPr/>
        </p:nvSpPr>
        <p:spPr bwMode="auto">
          <a:xfrm>
            <a:off x="1148389" y="8579"/>
            <a:ext cx="2049664" cy="276999"/>
          </a:xfrm>
          <a:prstGeom prst="rect">
            <a:avLst/>
          </a:prstGeom>
          <a:noFill/>
          <a:ln w="12700">
            <a:noFill/>
            <a:miter lim="800000"/>
            <a:headEnd/>
            <a:tailEnd/>
          </a:ln>
        </p:spPr>
        <p:txBody>
          <a:bodyPr wrap="none">
            <a:spAutoFit/>
          </a:bodyPr>
          <a:lstStyle>
            <a:defPPr>
              <a:defRPr lang="en-US"/>
            </a:defPPr>
            <a:lvl1pPr algn="l" eaLnBrk="1" hangingPunct="1">
              <a:spcBef>
                <a:spcPct val="0"/>
              </a:spcBef>
              <a:buClrTx/>
              <a:buFontTx/>
              <a:buNone/>
              <a:defRPr sz="1200" b="1" i="1">
                <a:solidFill>
                  <a:srgbClr val="969696"/>
                </a:solidFill>
              </a:defRPr>
            </a:lvl1pPr>
          </a:lstStyle>
          <a:p>
            <a:pPr fontAlgn="base">
              <a:spcAft>
                <a:spcPct val="0"/>
              </a:spcAft>
            </a:pPr>
            <a:r>
              <a:rPr lang="en-US" dirty="0">
                <a:latin typeface="Arial" charset="0"/>
                <a:cs typeface="Times New Roman" pitchFamily="18" charset="0"/>
              </a:rPr>
              <a:t>New User Churn Analysis</a:t>
            </a:r>
          </a:p>
        </p:txBody>
      </p:sp>
      <p:sp>
        <p:nvSpPr>
          <p:cNvPr id="3" name="Rectangle 2"/>
          <p:cNvSpPr/>
          <p:nvPr/>
        </p:nvSpPr>
        <p:spPr>
          <a:xfrm>
            <a:off x="1601788" y="1536954"/>
            <a:ext cx="4949825" cy="1514261"/>
          </a:xfrm>
          <a:prstGeom prst="rect">
            <a:avLst/>
          </a:prstGeom>
        </p:spPr>
        <p:txBody>
          <a:bodyPr>
            <a:spAutoFit/>
          </a:bodyPr>
          <a:lstStyle/>
          <a:p>
            <a:pPr eaLnBrk="0" fontAlgn="base" hangingPunct="0">
              <a:spcBef>
                <a:spcPct val="10000"/>
              </a:spcBef>
              <a:spcAft>
                <a:spcPct val="0"/>
              </a:spcAft>
              <a:buClr>
                <a:srgbClr val="0B1F65"/>
              </a:buClr>
              <a:buSzPts val="1100"/>
              <a:buFont typeface="Webdings" panose="05030102010509060703" pitchFamily="18" charset="2"/>
              <a:buChar char=""/>
            </a:pPr>
            <a:r>
              <a:rPr lang="en-US" sz="1100" dirty="0">
                <a:solidFill>
                  <a:srgbClr val="000000"/>
                </a:solidFill>
                <a:latin typeface="Arial" charset="0"/>
                <a:cs typeface="Times New Roman" pitchFamily="18" charset="0"/>
              </a:rPr>
              <a:t>Product Intelligence team of a collaboration platform is responsible for driving the share of active users on the product</a:t>
            </a:r>
          </a:p>
          <a:p>
            <a:pPr eaLnBrk="0" fontAlgn="base" hangingPunct="0">
              <a:spcBef>
                <a:spcPct val="10000"/>
              </a:spcBef>
              <a:spcAft>
                <a:spcPct val="0"/>
              </a:spcAft>
              <a:buClr>
                <a:srgbClr val="0B1F65"/>
              </a:buClr>
              <a:buSzPts val="1100"/>
            </a:pPr>
            <a:endParaRPr lang="en-US" sz="1100" dirty="0">
              <a:solidFill>
                <a:srgbClr val="000000"/>
              </a:solidFill>
              <a:latin typeface="Arial" charset="0"/>
              <a:cs typeface="Times New Roman" pitchFamily="18" charset="0"/>
            </a:endParaRPr>
          </a:p>
          <a:p>
            <a:pPr eaLnBrk="0" fontAlgn="base" hangingPunct="0">
              <a:spcBef>
                <a:spcPct val="10000"/>
              </a:spcBef>
              <a:spcAft>
                <a:spcPct val="0"/>
              </a:spcAft>
              <a:buClr>
                <a:srgbClr val="0B1F65"/>
              </a:buClr>
              <a:buSzPts val="1100"/>
              <a:buFont typeface="Webdings" panose="05030102010509060703" pitchFamily="18" charset="2"/>
              <a:buChar char=""/>
            </a:pPr>
            <a:r>
              <a:rPr lang="en-US" sz="1100" dirty="0">
                <a:solidFill>
                  <a:srgbClr val="000000"/>
                </a:solidFill>
                <a:latin typeface="Arial" charset="0"/>
                <a:cs typeface="Times New Roman" pitchFamily="18" charset="0"/>
              </a:rPr>
              <a:t>~55% of the new users churn from the product by the end of their first month</a:t>
            </a:r>
          </a:p>
          <a:p>
            <a:pPr eaLnBrk="0" fontAlgn="base" hangingPunct="0">
              <a:spcBef>
                <a:spcPct val="10000"/>
              </a:spcBef>
              <a:spcAft>
                <a:spcPct val="0"/>
              </a:spcAft>
              <a:buClr>
                <a:srgbClr val="0B1F65"/>
              </a:buClr>
              <a:buSzPts val="1100"/>
            </a:pPr>
            <a:endParaRPr lang="en-US" sz="1100" dirty="0">
              <a:solidFill>
                <a:srgbClr val="000000"/>
              </a:solidFill>
              <a:latin typeface="Arial" charset="0"/>
              <a:cs typeface="Times New Roman" pitchFamily="18" charset="0"/>
            </a:endParaRPr>
          </a:p>
          <a:p>
            <a:pPr eaLnBrk="0" fontAlgn="base" hangingPunct="0">
              <a:spcBef>
                <a:spcPct val="10000"/>
              </a:spcBef>
              <a:spcAft>
                <a:spcPct val="0"/>
              </a:spcAft>
              <a:buClr>
                <a:srgbClr val="0B1F65"/>
              </a:buClr>
              <a:buSzPts val="1100"/>
              <a:buFont typeface="Webdings" panose="05030102010509060703" pitchFamily="18" charset="2"/>
              <a:buChar char=""/>
            </a:pPr>
            <a:r>
              <a:rPr lang="en-US" sz="1100" dirty="0">
                <a:solidFill>
                  <a:srgbClr val="000000"/>
                </a:solidFill>
                <a:latin typeface="Arial" charset="0"/>
                <a:cs typeface="Times New Roman" pitchFamily="18" charset="0"/>
              </a:rPr>
              <a:t>The team wants to identify the various factors resulting in churn of new users in their first month on the product</a:t>
            </a:r>
          </a:p>
        </p:txBody>
      </p:sp>
      <p:sp>
        <p:nvSpPr>
          <p:cNvPr id="4" name="Rectangle 3"/>
          <p:cNvSpPr/>
          <p:nvPr/>
        </p:nvSpPr>
        <p:spPr>
          <a:xfrm>
            <a:off x="1737115" y="3547955"/>
            <a:ext cx="4949825" cy="2800767"/>
          </a:xfrm>
          <a:prstGeom prst="rect">
            <a:avLst/>
          </a:prstGeom>
        </p:spPr>
        <p:txBody>
          <a:bodyPr>
            <a:spAutoFit/>
          </a:bodyPr>
          <a:lstStyle/>
          <a:p>
            <a:pPr>
              <a:defRPr/>
            </a:pPr>
            <a:endParaRPr lang="en-US" sz="1100" kern="0" dirty="0">
              <a:solidFill>
                <a:prstClr val="black"/>
              </a:solidFill>
              <a:latin typeface="Arial"/>
              <a:cs typeface="Segoe UI Light" panose="020B0502040204020203" pitchFamily="34" charset="0"/>
            </a:endParaRPr>
          </a:p>
          <a:p>
            <a:pPr>
              <a:defRPr/>
            </a:pPr>
            <a:endParaRPr lang="en-US" sz="1100" kern="0" dirty="0">
              <a:solidFill>
                <a:prstClr val="black"/>
              </a:solidFill>
              <a:latin typeface="Arial"/>
              <a:cs typeface="Segoe UI Light" panose="020B0502040204020203" pitchFamily="34" charset="0"/>
            </a:endParaRPr>
          </a:p>
          <a:p>
            <a:pPr>
              <a:defRPr/>
            </a:pPr>
            <a:r>
              <a:rPr lang="en-US" sz="1100" kern="0" dirty="0">
                <a:solidFill>
                  <a:prstClr val="black"/>
                </a:solidFill>
                <a:latin typeface="Arial"/>
                <a:cs typeface="Segoe UI Light" panose="020B0502040204020203" pitchFamily="34" charset="0"/>
              </a:rPr>
              <a:t>Considering the factor list built around the user behavior, exploratory data analysis (EDA) and modelling was done in four steps:</a:t>
            </a:r>
          </a:p>
          <a:p>
            <a:pPr>
              <a:defRPr/>
            </a:pPr>
            <a:endParaRPr lang="en-US" sz="1100" kern="0" dirty="0">
              <a:solidFill>
                <a:prstClr val="black"/>
              </a:solidFill>
              <a:latin typeface="Arial"/>
              <a:cs typeface="Segoe UI Light" panose="020B0502040204020203" pitchFamily="34" charset="0"/>
            </a:endParaRPr>
          </a:p>
          <a:p>
            <a:pPr marL="342900" indent="-342900">
              <a:buFontTx/>
              <a:buAutoNum type="arabicPeriod"/>
              <a:defRPr/>
            </a:pPr>
            <a:r>
              <a:rPr lang="en-US" sz="1100" u="sng" kern="0" dirty="0">
                <a:solidFill>
                  <a:prstClr val="black"/>
                </a:solidFill>
                <a:latin typeface="Arial"/>
                <a:cs typeface="Segoe UI Light" panose="020B0502040204020203" pitchFamily="34" charset="0"/>
              </a:rPr>
              <a:t>Single factor analysis-Part 1</a:t>
            </a:r>
            <a:r>
              <a:rPr lang="en-US" sz="1100" kern="0" dirty="0">
                <a:solidFill>
                  <a:prstClr val="black"/>
                </a:solidFill>
                <a:latin typeface="Arial"/>
                <a:cs typeface="Segoe UI Light" panose="020B0502040204020203" pitchFamily="34" charset="0"/>
              </a:rPr>
              <a:t>: Calculating effect of each factor on dark rates and the action completion on the 1st day vs. 1</a:t>
            </a:r>
            <a:r>
              <a:rPr lang="en-US" sz="1100" kern="0" baseline="30000" dirty="0">
                <a:solidFill>
                  <a:prstClr val="black"/>
                </a:solidFill>
                <a:latin typeface="Arial"/>
                <a:cs typeface="Segoe UI Light" panose="020B0502040204020203" pitchFamily="34" charset="0"/>
              </a:rPr>
              <a:t>st</a:t>
            </a:r>
            <a:r>
              <a:rPr lang="en-US" sz="1100" kern="0" dirty="0">
                <a:solidFill>
                  <a:prstClr val="black"/>
                </a:solidFill>
                <a:latin typeface="Arial"/>
                <a:cs typeface="Segoe UI Light" panose="020B0502040204020203" pitchFamily="34" charset="0"/>
              </a:rPr>
              <a:t> week on the app</a:t>
            </a:r>
          </a:p>
          <a:p>
            <a:pPr marL="342900" indent="-342900">
              <a:buFontTx/>
              <a:buAutoNum type="arabicPeriod"/>
              <a:defRPr/>
            </a:pPr>
            <a:endParaRPr lang="en-US" sz="1100" kern="0" dirty="0">
              <a:solidFill>
                <a:prstClr val="black"/>
              </a:solidFill>
              <a:latin typeface="Arial"/>
              <a:cs typeface="Segoe UI Light" panose="020B0502040204020203" pitchFamily="34" charset="0"/>
            </a:endParaRPr>
          </a:p>
          <a:p>
            <a:pPr marL="342900" indent="-342900">
              <a:buFontTx/>
              <a:buAutoNum type="arabicPeriod"/>
              <a:defRPr/>
            </a:pPr>
            <a:r>
              <a:rPr lang="en-US" sz="1100" u="sng" kern="0" dirty="0">
                <a:solidFill>
                  <a:prstClr val="black"/>
                </a:solidFill>
                <a:latin typeface="Arial"/>
                <a:cs typeface="Segoe UI Light" panose="020B0502040204020203" pitchFamily="34" charset="0"/>
              </a:rPr>
              <a:t>Single factor analysis- Part 2</a:t>
            </a:r>
            <a:r>
              <a:rPr lang="en-US" sz="1100" kern="0" dirty="0">
                <a:solidFill>
                  <a:prstClr val="black"/>
                </a:solidFill>
                <a:latin typeface="Arial"/>
                <a:cs typeface="Segoe UI Light" panose="020B0502040204020203" pitchFamily="34" charset="0"/>
              </a:rPr>
              <a:t>: Reporting the effect of completing the action(factor) in different weekly stages in the first month</a:t>
            </a:r>
          </a:p>
          <a:p>
            <a:pPr marL="342900" indent="-342900">
              <a:buFontTx/>
              <a:buAutoNum type="arabicPeriod"/>
              <a:defRPr/>
            </a:pPr>
            <a:endParaRPr lang="en-US" sz="1100" kern="0" dirty="0">
              <a:solidFill>
                <a:prstClr val="black"/>
              </a:solidFill>
              <a:latin typeface="Arial"/>
              <a:cs typeface="Segoe UI Light" panose="020B0502040204020203" pitchFamily="34" charset="0"/>
            </a:endParaRPr>
          </a:p>
          <a:p>
            <a:pPr marL="342900" indent="-342900">
              <a:buFontTx/>
              <a:buAutoNum type="arabicPeriod"/>
              <a:defRPr/>
            </a:pPr>
            <a:r>
              <a:rPr lang="en-US" sz="1100" u="sng" kern="0" dirty="0">
                <a:solidFill>
                  <a:prstClr val="black"/>
                </a:solidFill>
                <a:latin typeface="Arial"/>
                <a:cs typeface="Segoe UI Light" panose="020B0502040204020203" pitchFamily="34" charset="0"/>
              </a:rPr>
              <a:t>Two Factor analysis</a:t>
            </a:r>
            <a:r>
              <a:rPr lang="en-US" sz="1100" kern="0" dirty="0">
                <a:solidFill>
                  <a:prstClr val="black"/>
                </a:solidFill>
                <a:latin typeface="Arial"/>
                <a:cs typeface="Segoe UI Light" panose="020B0502040204020203" pitchFamily="34" charset="0"/>
              </a:rPr>
              <a:t>: Reporting all the 2-factor combinations against the churn rates</a:t>
            </a:r>
          </a:p>
          <a:p>
            <a:pPr marL="800100" lvl="1" indent="-342900">
              <a:buFontTx/>
              <a:buAutoNum type="arabicPeriod"/>
              <a:defRPr/>
            </a:pPr>
            <a:endParaRPr lang="en-US" sz="1100" kern="0" dirty="0">
              <a:solidFill>
                <a:prstClr val="black"/>
              </a:solidFill>
              <a:latin typeface="Arial"/>
              <a:cs typeface="Segoe UI Light" panose="020B0502040204020203" pitchFamily="34" charset="0"/>
            </a:endParaRPr>
          </a:p>
          <a:p>
            <a:pPr marL="342900" indent="-342900">
              <a:buFontTx/>
              <a:buAutoNum type="arabicPeriod"/>
              <a:defRPr/>
            </a:pPr>
            <a:r>
              <a:rPr lang="en-US" sz="1100" u="sng" kern="0" dirty="0">
                <a:solidFill>
                  <a:prstClr val="black"/>
                </a:solidFill>
                <a:latin typeface="Arial"/>
                <a:cs typeface="Segoe UI Light" panose="020B0502040204020203" pitchFamily="34" charset="0"/>
              </a:rPr>
              <a:t>Decision tree</a:t>
            </a:r>
            <a:r>
              <a:rPr lang="en-US" sz="1100" kern="0" dirty="0">
                <a:solidFill>
                  <a:prstClr val="black"/>
                </a:solidFill>
                <a:latin typeface="Arial"/>
                <a:cs typeface="Segoe UI Light" panose="020B0502040204020203" pitchFamily="34" charset="0"/>
              </a:rPr>
              <a:t> modelling to identify the top combination of factors that result in churn</a:t>
            </a:r>
          </a:p>
        </p:txBody>
      </p:sp>
    </p:spTree>
    <p:extLst>
      <p:ext uri="{BB962C8B-B14F-4D97-AF65-F5344CB8AC3E}">
        <p14:creationId xmlns:p14="http://schemas.microsoft.com/office/powerpoint/2010/main" val="68132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FB6FE-E5AF-45E5-BE63-730AB3A54112}"/>
              </a:ext>
            </a:extLst>
          </p:cNvPr>
          <p:cNvSpPr>
            <a:spLocks noGrp="1"/>
          </p:cNvSpPr>
          <p:nvPr>
            <p:ph type="ctrTitle"/>
          </p:nvPr>
        </p:nvSpPr>
        <p:spPr/>
        <p:txBody>
          <a:bodyPr/>
          <a:lstStyle/>
          <a:p>
            <a:r>
              <a:rPr lang="en-US" dirty="0"/>
              <a:t>Reporting</a:t>
            </a:r>
          </a:p>
        </p:txBody>
      </p:sp>
    </p:spTree>
    <p:extLst>
      <p:ext uri="{BB962C8B-B14F-4D97-AF65-F5344CB8AC3E}">
        <p14:creationId xmlns:p14="http://schemas.microsoft.com/office/powerpoint/2010/main" val="420267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 Sigma optimized assortment operations for a large Grocery Retailer and saved 1800 of man hours per week</a:t>
            </a:r>
          </a:p>
        </p:txBody>
      </p:sp>
      <p:graphicFrame>
        <p:nvGraphicFramePr>
          <p:cNvPr id="3" name="Diagram 2"/>
          <p:cNvGraphicFramePr/>
          <p:nvPr/>
        </p:nvGraphicFramePr>
        <p:xfrm>
          <a:off x="5850082" y="1790792"/>
          <a:ext cx="4970318" cy="2707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1371600" y="1605506"/>
            <a:ext cx="9448800" cy="4871495"/>
            <a:chOff x="936553" y="1174029"/>
            <a:chExt cx="9196793" cy="5099758"/>
          </a:xfrm>
        </p:grpSpPr>
        <p:sp>
          <p:nvSpPr>
            <p:cNvPr id="5" name="Rectangle 3"/>
            <p:cNvSpPr>
              <a:spLocks noChangeArrowheads="1"/>
            </p:cNvSpPr>
            <p:nvPr/>
          </p:nvSpPr>
          <p:spPr bwMode="auto">
            <a:xfrm>
              <a:off x="5294797" y="4342575"/>
              <a:ext cx="4838549" cy="256032"/>
            </a:xfrm>
            <a:prstGeom prst="rect">
              <a:avLst/>
            </a:prstGeom>
            <a:solidFill>
              <a:srgbClr val="800000"/>
            </a:solidFill>
            <a:ln w="3175">
              <a:solidFill>
                <a:sysClr val="window" lastClr="FFFFFF">
                  <a:lumMod val="50000"/>
                </a:sysClr>
              </a:solidFill>
              <a:miter lim="800000"/>
              <a:headEnd/>
              <a:tailEnd/>
            </a:ln>
            <a:effectLst/>
          </p:spPr>
          <p:txBody>
            <a:bodyPr wrap="none" anchor="ctr"/>
            <a:lstStyle/>
            <a:p>
              <a:pPr marL="190897" indent="-190897" algn="ctr" defTabSz="742950" eaLnBrk="0" fontAlgn="base" hangingPunct="0">
                <a:spcBef>
                  <a:spcPct val="10000"/>
                </a:spcBef>
                <a:spcAft>
                  <a:spcPct val="0"/>
                </a:spcAft>
                <a:buClr>
                  <a:srgbClr val="0B1F65"/>
                </a:buClr>
                <a:defRPr/>
              </a:pPr>
              <a:r>
                <a:rPr lang="en-US" sz="1200" b="1" kern="0" dirty="0">
                  <a:solidFill>
                    <a:prstClr val="white"/>
                  </a:solidFill>
                  <a:latin typeface="Arial" charset="0"/>
                  <a:cs typeface="Times New Roman" pitchFamily="18" charset="0"/>
                </a:rPr>
                <a:t>Outcome</a:t>
              </a:r>
            </a:p>
          </p:txBody>
        </p:sp>
        <p:sp>
          <p:nvSpPr>
            <p:cNvPr id="6" name="Rectangle 31"/>
            <p:cNvSpPr>
              <a:spLocks noChangeArrowheads="1"/>
            </p:cNvSpPr>
            <p:nvPr/>
          </p:nvSpPr>
          <p:spPr bwMode="auto">
            <a:xfrm>
              <a:off x="5295590" y="4598608"/>
              <a:ext cx="4837031" cy="1675179"/>
            </a:xfrm>
            <a:prstGeom prst="rect">
              <a:avLst/>
            </a:prstGeom>
            <a:solidFill>
              <a:sysClr val="window" lastClr="FFFFFF"/>
            </a:solidFill>
            <a:ln w="9525">
              <a:solidFill>
                <a:sysClr val="window" lastClr="FFFFFF">
                  <a:lumMod val="50000"/>
                </a:sysClr>
              </a:solidFill>
              <a:miter lim="800000"/>
              <a:headEnd/>
              <a:tailEnd/>
            </a:ln>
            <a:effectLst/>
          </p:spPr>
          <p:txBody>
            <a:bodyPr tIns="74291" bIns="74291" anchor="ctr"/>
            <a:lstStyle/>
            <a:p>
              <a:pPr marL="139303" indent="-139303" defTabSz="742950" eaLnBrk="0" fontAlgn="base" hangingPunct="0">
                <a:spcBef>
                  <a:spcPct val="10000"/>
                </a:spcBef>
                <a:spcAft>
                  <a:spcPts val="488"/>
                </a:spcAft>
                <a:buSzPct val="80000"/>
                <a:buFont typeface="Arial" panose="020B0604020202020204" pitchFamily="34" charset="0"/>
                <a:buChar char="•"/>
                <a:defRPr/>
              </a:pPr>
              <a:r>
                <a:rPr lang="en-US" sz="1000" kern="0" dirty="0">
                  <a:solidFill>
                    <a:srgbClr val="000000"/>
                  </a:solidFill>
                  <a:latin typeface="Arial" charset="0"/>
                  <a:cs typeface="Times New Roman" pitchFamily="18" charset="0"/>
                </a:rPr>
                <a:t>Mu Sigma built a tool which incorporates Reporting, Ranging and Pricing module that caters multiple buyer’s need </a:t>
              </a:r>
            </a:p>
            <a:p>
              <a:pPr marL="139303" indent="-139303" defTabSz="742950" eaLnBrk="0" fontAlgn="base" hangingPunct="0">
                <a:spcBef>
                  <a:spcPct val="10000"/>
                </a:spcBef>
                <a:spcAft>
                  <a:spcPts val="488"/>
                </a:spcAft>
                <a:buSzPct val="80000"/>
                <a:buFont typeface="Arial" panose="020B0604020202020204" pitchFamily="34" charset="0"/>
                <a:buChar char="•"/>
                <a:defRPr/>
              </a:pPr>
              <a:r>
                <a:rPr lang="en-US" sz="1000" kern="0" dirty="0">
                  <a:solidFill>
                    <a:srgbClr val="000000"/>
                  </a:solidFill>
                  <a:latin typeface="Arial" charset="0"/>
                  <a:cs typeface="Times New Roman" pitchFamily="18" charset="0"/>
                </a:rPr>
                <a:t>The Buyer’s team can monitor growth and identify anomalies in an agile way using Reporting module of Compass Tool</a:t>
              </a:r>
            </a:p>
            <a:p>
              <a:pPr marL="139303" indent="-139303" defTabSz="742950" eaLnBrk="0" fontAlgn="base" hangingPunct="0">
                <a:spcBef>
                  <a:spcPct val="10000"/>
                </a:spcBef>
                <a:spcAft>
                  <a:spcPts val="488"/>
                </a:spcAft>
                <a:buSzPct val="80000"/>
                <a:buFont typeface="Arial" panose="020B0604020202020204" pitchFamily="34" charset="0"/>
                <a:buChar char="•"/>
                <a:defRPr/>
              </a:pPr>
              <a:r>
                <a:rPr lang="en-US" sz="1000" kern="0" dirty="0">
                  <a:solidFill>
                    <a:srgbClr val="000000"/>
                  </a:solidFill>
                  <a:latin typeface="Arial" charset="0"/>
                  <a:cs typeface="Times New Roman" pitchFamily="18" charset="0"/>
                </a:rPr>
                <a:t>The Buyers can create, compare and forecast multiple scenarios based on business decisions (Enabled better, smarter and faster decisions)</a:t>
              </a:r>
            </a:p>
            <a:p>
              <a:pPr marL="139303" indent="-139303" defTabSz="742950" eaLnBrk="0" fontAlgn="base" hangingPunct="0">
                <a:spcBef>
                  <a:spcPct val="10000"/>
                </a:spcBef>
                <a:spcAft>
                  <a:spcPts val="488"/>
                </a:spcAft>
                <a:buSzPct val="80000"/>
                <a:buFont typeface="Arial" panose="020B0604020202020204" pitchFamily="34" charset="0"/>
                <a:buChar char="•"/>
                <a:defRPr/>
              </a:pPr>
              <a:r>
                <a:rPr lang="en-US" sz="1000" kern="0" dirty="0">
                  <a:solidFill>
                    <a:srgbClr val="000000"/>
                  </a:solidFill>
                  <a:latin typeface="Arial" charset="0"/>
                  <a:cs typeface="Times New Roman" pitchFamily="18" charset="0"/>
                </a:rPr>
                <a:t>Saved </a:t>
              </a:r>
              <a:r>
                <a:rPr lang="en-US" sz="1000" dirty="0">
                  <a:solidFill>
                    <a:srgbClr val="000000"/>
                  </a:solidFill>
                  <a:latin typeface="Arial" charset="0"/>
                  <a:cs typeface="Times New Roman" pitchFamily="18" charset="0"/>
                </a:rPr>
                <a:t>1800 </a:t>
              </a:r>
              <a:r>
                <a:rPr lang="en-US" sz="1000" dirty="0" err="1">
                  <a:solidFill>
                    <a:srgbClr val="000000"/>
                  </a:solidFill>
                  <a:latin typeface="Arial" charset="0"/>
                  <a:cs typeface="Times New Roman" pitchFamily="18" charset="0"/>
                </a:rPr>
                <a:t>Hrs</a:t>
              </a:r>
              <a:r>
                <a:rPr lang="en-US" sz="1000" dirty="0">
                  <a:solidFill>
                    <a:srgbClr val="000000"/>
                  </a:solidFill>
                  <a:latin typeface="Arial" charset="0"/>
                  <a:cs typeface="Times New Roman" pitchFamily="18" charset="0"/>
                </a:rPr>
                <a:t>/week (based on 6hrs/week/user) across the department </a:t>
              </a:r>
              <a:r>
                <a:rPr lang="en-US" sz="1000" kern="0" dirty="0">
                  <a:solidFill>
                    <a:srgbClr val="000000"/>
                  </a:solidFill>
                  <a:latin typeface="Arial" charset="0"/>
                  <a:cs typeface="Times New Roman" pitchFamily="18" charset="0"/>
                </a:rPr>
                <a:t>in gathering data and generating insights</a:t>
              </a:r>
            </a:p>
          </p:txBody>
        </p:sp>
        <p:sp>
          <p:nvSpPr>
            <p:cNvPr id="7" name="Rectangle 3"/>
            <p:cNvSpPr>
              <a:spLocks noChangeArrowheads="1"/>
            </p:cNvSpPr>
            <p:nvPr/>
          </p:nvSpPr>
          <p:spPr bwMode="auto">
            <a:xfrm>
              <a:off x="936553" y="1174029"/>
              <a:ext cx="4161443" cy="256032"/>
            </a:xfrm>
            <a:prstGeom prst="rect">
              <a:avLst/>
            </a:prstGeom>
            <a:solidFill>
              <a:srgbClr val="800000"/>
            </a:solidFill>
            <a:ln w="3175">
              <a:solidFill>
                <a:sysClr val="window" lastClr="FFFFFF">
                  <a:lumMod val="50000"/>
                </a:sysClr>
              </a:solidFill>
              <a:miter lim="800000"/>
              <a:headEnd/>
              <a:tailEnd/>
            </a:ln>
            <a:effectLst/>
          </p:spPr>
          <p:txBody>
            <a:bodyPr wrap="none" anchor="ctr"/>
            <a:lstStyle/>
            <a:p>
              <a:pPr marL="190897" indent="-190897" algn="ctr" defTabSz="742950" eaLnBrk="0" fontAlgn="base" hangingPunct="0">
                <a:spcBef>
                  <a:spcPct val="10000"/>
                </a:spcBef>
                <a:spcAft>
                  <a:spcPct val="0"/>
                </a:spcAft>
                <a:buClr>
                  <a:srgbClr val="0B1F65"/>
                </a:buClr>
                <a:defRPr/>
              </a:pPr>
              <a:r>
                <a:rPr lang="en-US" sz="1200" b="1" kern="0" dirty="0">
                  <a:solidFill>
                    <a:prstClr val="white"/>
                  </a:solidFill>
                  <a:latin typeface="Arial" charset="0"/>
                  <a:cs typeface="Times New Roman" pitchFamily="18" charset="0"/>
                </a:rPr>
                <a:t>Situation</a:t>
              </a:r>
            </a:p>
          </p:txBody>
        </p:sp>
        <p:sp>
          <p:nvSpPr>
            <p:cNvPr id="8" name="Rectangle 31"/>
            <p:cNvSpPr>
              <a:spLocks noChangeArrowheads="1"/>
            </p:cNvSpPr>
            <p:nvPr/>
          </p:nvSpPr>
          <p:spPr bwMode="auto">
            <a:xfrm>
              <a:off x="937346" y="1431204"/>
              <a:ext cx="4160649" cy="1371600"/>
            </a:xfrm>
            <a:prstGeom prst="rect">
              <a:avLst/>
            </a:prstGeom>
            <a:solidFill>
              <a:sysClr val="window" lastClr="FFFFFF"/>
            </a:solidFill>
            <a:ln w="9525">
              <a:solidFill>
                <a:sysClr val="window" lastClr="FFFFFF">
                  <a:lumMod val="50000"/>
                </a:sysClr>
              </a:solidFill>
              <a:miter lim="800000"/>
              <a:headEnd/>
              <a:tailEnd/>
            </a:ln>
            <a:effectLst/>
          </p:spPr>
          <p:txBody>
            <a:bodyPr tIns="74291" bIns="74291" anchor="ctr"/>
            <a:lstStyle/>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The Buyer’s team receive and collate multiple business reports to understand what is the performance of their buying area.</a:t>
              </a:r>
            </a:p>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Effort in getting the finding by collating the reports is way high than creating insights</a:t>
              </a:r>
            </a:p>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No view on impact of decisions at multiple business levels</a:t>
              </a:r>
            </a:p>
          </p:txBody>
        </p:sp>
        <p:sp>
          <p:nvSpPr>
            <p:cNvPr id="9" name="Rectangle 3"/>
            <p:cNvSpPr>
              <a:spLocks noChangeArrowheads="1"/>
            </p:cNvSpPr>
            <p:nvPr/>
          </p:nvSpPr>
          <p:spPr bwMode="auto">
            <a:xfrm>
              <a:off x="936553" y="2911216"/>
              <a:ext cx="4161443" cy="256032"/>
            </a:xfrm>
            <a:prstGeom prst="rect">
              <a:avLst/>
            </a:prstGeom>
            <a:solidFill>
              <a:srgbClr val="800000"/>
            </a:solidFill>
            <a:ln w="3175">
              <a:solidFill>
                <a:sysClr val="window" lastClr="FFFFFF">
                  <a:lumMod val="50000"/>
                </a:sysClr>
              </a:solidFill>
              <a:miter lim="800000"/>
              <a:headEnd/>
              <a:tailEnd/>
            </a:ln>
            <a:effectLst/>
          </p:spPr>
          <p:txBody>
            <a:bodyPr wrap="none" anchor="ctr"/>
            <a:lstStyle/>
            <a:p>
              <a:pPr marL="190897" indent="-190897" algn="ctr" defTabSz="742950" eaLnBrk="0" fontAlgn="base" hangingPunct="0">
                <a:spcBef>
                  <a:spcPct val="10000"/>
                </a:spcBef>
                <a:spcAft>
                  <a:spcPct val="0"/>
                </a:spcAft>
                <a:buClr>
                  <a:srgbClr val="0B1F65"/>
                </a:buClr>
                <a:defRPr/>
              </a:pPr>
              <a:r>
                <a:rPr lang="en-US" sz="1200" b="1" kern="0" dirty="0">
                  <a:solidFill>
                    <a:prstClr val="white"/>
                  </a:solidFill>
                  <a:latin typeface="Arial" charset="0"/>
                  <a:cs typeface="Times New Roman" pitchFamily="18" charset="0"/>
                </a:rPr>
                <a:t>Complication</a:t>
              </a:r>
            </a:p>
          </p:txBody>
        </p:sp>
        <p:sp>
          <p:nvSpPr>
            <p:cNvPr id="10" name="Rectangle 31"/>
            <p:cNvSpPr>
              <a:spLocks noChangeArrowheads="1"/>
            </p:cNvSpPr>
            <p:nvPr/>
          </p:nvSpPr>
          <p:spPr bwMode="auto">
            <a:xfrm>
              <a:off x="936554" y="3168391"/>
              <a:ext cx="4160930" cy="1371600"/>
            </a:xfrm>
            <a:prstGeom prst="rect">
              <a:avLst/>
            </a:prstGeom>
            <a:solidFill>
              <a:sysClr val="window" lastClr="FFFFFF"/>
            </a:solidFill>
            <a:ln w="9525">
              <a:solidFill>
                <a:sysClr val="window" lastClr="FFFFFF">
                  <a:lumMod val="50000"/>
                </a:sysClr>
              </a:solidFill>
              <a:miter lim="800000"/>
              <a:headEnd/>
              <a:tailEnd/>
            </a:ln>
            <a:effectLst/>
          </p:spPr>
          <p:txBody>
            <a:bodyPr tIns="74291" bIns="74291" anchor="t"/>
            <a:lstStyle/>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Creating Single source of truth was challenging as there were multiple data platforms and PoCs</a:t>
              </a:r>
            </a:p>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Creating one generic UI with important business metrics </a:t>
              </a:r>
            </a:p>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The current way of creating insights has multiple issues – multiple business reports, category specific key KPIs, validation of data source</a:t>
              </a:r>
            </a:p>
          </p:txBody>
        </p:sp>
        <p:sp>
          <p:nvSpPr>
            <p:cNvPr id="11" name="Rectangle 3"/>
            <p:cNvSpPr>
              <a:spLocks noChangeArrowheads="1"/>
            </p:cNvSpPr>
            <p:nvPr/>
          </p:nvSpPr>
          <p:spPr bwMode="auto">
            <a:xfrm>
              <a:off x="936553" y="4645012"/>
              <a:ext cx="4161443" cy="256032"/>
            </a:xfrm>
            <a:prstGeom prst="rect">
              <a:avLst/>
            </a:prstGeom>
            <a:solidFill>
              <a:srgbClr val="800000"/>
            </a:solidFill>
            <a:ln w="3175">
              <a:solidFill>
                <a:sysClr val="window" lastClr="FFFFFF">
                  <a:lumMod val="50000"/>
                </a:sysClr>
              </a:solidFill>
              <a:miter lim="800000"/>
              <a:headEnd/>
              <a:tailEnd/>
            </a:ln>
            <a:effectLst/>
          </p:spPr>
          <p:txBody>
            <a:bodyPr wrap="none" anchor="ctr"/>
            <a:lstStyle/>
            <a:p>
              <a:pPr marL="190897" indent="-190897" algn="ctr" defTabSz="742950" eaLnBrk="0" fontAlgn="base" hangingPunct="0">
                <a:spcBef>
                  <a:spcPct val="10000"/>
                </a:spcBef>
                <a:spcAft>
                  <a:spcPct val="0"/>
                </a:spcAft>
                <a:buClr>
                  <a:srgbClr val="0B1F65"/>
                </a:buClr>
                <a:defRPr/>
              </a:pPr>
              <a:r>
                <a:rPr lang="en-US" sz="1200" b="1" kern="0" dirty="0">
                  <a:solidFill>
                    <a:prstClr val="white"/>
                  </a:solidFill>
                  <a:latin typeface="Arial" charset="0"/>
                  <a:cs typeface="Times New Roman" pitchFamily="18" charset="0"/>
                </a:rPr>
                <a:t>Key Questions</a:t>
              </a:r>
            </a:p>
          </p:txBody>
        </p:sp>
        <p:sp>
          <p:nvSpPr>
            <p:cNvPr id="12" name="Rectangle 31"/>
            <p:cNvSpPr>
              <a:spLocks noChangeArrowheads="1"/>
            </p:cNvSpPr>
            <p:nvPr/>
          </p:nvSpPr>
          <p:spPr bwMode="auto">
            <a:xfrm>
              <a:off x="937346" y="4902187"/>
              <a:ext cx="4160649" cy="1371599"/>
            </a:xfrm>
            <a:prstGeom prst="rect">
              <a:avLst/>
            </a:prstGeom>
            <a:solidFill>
              <a:sysClr val="window" lastClr="FFFFFF"/>
            </a:solidFill>
            <a:ln w="9525">
              <a:solidFill>
                <a:sysClr val="window" lastClr="FFFFFF">
                  <a:lumMod val="50000"/>
                </a:sysClr>
              </a:solidFill>
              <a:miter lim="800000"/>
              <a:headEnd/>
              <a:tailEnd/>
            </a:ln>
            <a:effectLst/>
          </p:spPr>
          <p:txBody>
            <a:bodyPr tIns="74291" bIns="74291" anchor="ctr"/>
            <a:lstStyle/>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What is the best range to satisfy the customer’s need and get profit to the business?</a:t>
              </a:r>
            </a:p>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How to outperform the market with respect to Price and Range?</a:t>
              </a:r>
            </a:p>
            <a:p>
              <a:pPr marL="139303" indent="-139303" defTabSz="742950" eaLnBrk="0" fontAlgn="base" hangingPunct="0">
                <a:spcBef>
                  <a:spcPct val="10000"/>
                </a:spcBef>
                <a:spcAft>
                  <a:spcPts val="488"/>
                </a:spcAft>
                <a:buFont typeface="Arial" panose="020B0604020202020204" pitchFamily="34" charset="0"/>
                <a:buChar char="•"/>
                <a:defRPr/>
              </a:pPr>
              <a:r>
                <a:rPr lang="en-US" sz="1050" kern="0" dirty="0">
                  <a:solidFill>
                    <a:srgbClr val="000000"/>
                  </a:solidFill>
                  <a:latin typeface="Arial" charset="0"/>
                  <a:cs typeface="Times New Roman" pitchFamily="18" charset="0"/>
                </a:rPr>
                <a:t>What KPIs needs to be focused for better supplier negotiation?</a:t>
              </a:r>
            </a:p>
          </p:txBody>
        </p:sp>
        <p:sp>
          <p:nvSpPr>
            <p:cNvPr id="13" name="Rectangle 3"/>
            <p:cNvSpPr>
              <a:spLocks noChangeArrowheads="1"/>
            </p:cNvSpPr>
            <p:nvPr/>
          </p:nvSpPr>
          <p:spPr bwMode="auto">
            <a:xfrm>
              <a:off x="5294797" y="1174029"/>
              <a:ext cx="4838549" cy="256032"/>
            </a:xfrm>
            <a:prstGeom prst="rect">
              <a:avLst/>
            </a:prstGeom>
            <a:solidFill>
              <a:srgbClr val="800000"/>
            </a:solidFill>
            <a:ln w="3175">
              <a:solidFill>
                <a:sysClr val="window" lastClr="FFFFFF">
                  <a:lumMod val="50000"/>
                </a:sysClr>
              </a:solidFill>
              <a:miter lim="800000"/>
              <a:headEnd/>
              <a:tailEnd/>
            </a:ln>
            <a:effectLst/>
          </p:spPr>
          <p:txBody>
            <a:bodyPr wrap="none" anchor="ctr"/>
            <a:lstStyle/>
            <a:p>
              <a:pPr marL="190897" indent="-190897" algn="ctr" defTabSz="742950" eaLnBrk="0" fontAlgn="base" hangingPunct="0">
                <a:spcBef>
                  <a:spcPct val="10000"/>
                </a:spcBef>
                <a:spcAft>
                  <a:spcPct val="0"/>
                </a:spcAft>
                <a:buClr>
                  <a:srgbClr val="0B1F65"/>
                </a:buClr>
                <a:defRPr/>
              </a:pPr>
              <a:r>
                <a:rPr lang="en-US" sz="1200" b="1" kern="0" dirty="0">
                  <a:solidFill>
                    <a:prstClr val="white"/>
                  </a:solidFill>
                  <a:latin typeface="Arial" charset="0"/>
                  <a:cs typeface="Times New Roman" pitchFamily="18" charset="0"/>
                </a:rPr>
                <a:t>Methodology</a:t>
              </a:r>
            </a:p>
          </p:txBody>
        </p:sp>
      </p:grpSp>
      <p:pic>
        <p:nvPicPr>
          <p:cNvPr id="14" name="Picture 13"/>
          <p:cNvPicPr>
            <a:picLocks noChangeAspect="1"/>
          </p:cNvPicPr>
          <p:nvPr/>
        </p:nvPicPr>
        <p:blipFill>
          <a:blip r:embed="rId7"/>
          <a:stretch>
            <a:fillRect/>
          </a:stretch>
        </p:blipFill>
        <p:spPr>
          <a:xfrm rot="5400000">
            <a:off x="8222047" y="2941014"/>
            <a:ext cx="225572" cy="365792"/>
          </a:xfrm>
          <a:prstGeom prst="rect">
            <a:avLst/>
          </a:prstGeom>
        </p:spPr>
      </p:pic>
      <p:sp>
        <p:nvSpPr>
          <p:cNvPr id="15" name="TextBox 14"/>
          <p:cNvSpPr txBox="1"/>
          <p:nvPr/>
        </p:nvSpPr>
        <p:spPr>
          <a:xfrm>
            <a:off x="3222697" y="6571633"/>
            <a:ext cx="4951537" cy="261610"/>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Link to the video: </a:t>
            </a:r>
            <a:r>
              <a:rPr lang="en-US" sz="1100" dirty="0">
                <a:solidFill>
                  <a:srgbClr val="000000"/>
                </a:solidFill>
                <a:latin typeface="Arial" charset="0"/>
                <a:cs typeface="Times New Roman" pitchFamily="18" charset="0"/>
                <a:hlinkClick r:id="rId8"/>
              </a:rPr>
              <a:t>https://mu-sigma-2.wistia.com/medias/366v46ym3m</a:t>
            </a:r>
            <a:endParaRPr lang="en-US" sz="1100" dirty="0">
              <a:solidFill>
                <a:srgbClr val="000000"/>
              </a:solidFill>
              <a:latin typeface="Arial" charset="0"/>
              <a:cs typeface="Times New Roman" pitchFamily="18" charset="0"/>
            </a:endParaRPr>
          </a:p>
        </p:txBody>
      </p:sp>
      <p:sp>
        <p:nvSpPr>
          <p:cNvPr id="16" name="TextBox 15"/>
          <p:cNvSpPr txBox="1"/>
          <p:nvPr/>
        </p:nvSpPr>
        <p:spPr>
          <a:xfrm>
            <a:off x="1144588" y="12650"/>
            <a:ext cx="2812605" cy="261610"/>
          </a:xfrm>
          <a:prstGeom prst="rect">
            <a:avLst/>
          </a:prstGeom>
          <a:noFill/>
          <a:ln w="9525" algn="ctr">
            <a:noFill/>
            <a:miter lim="800000"/>
            <a:headEnd/>
            <a:tailEnd/>
          </a:ln>
        </p:spPr>
        <p:txBody>
          <a:bodyPr wrap="square">
            <a:spAutoFit/>
          </a:bodyPr>
          <a:lstStyle>
            <a:defPPr>
              <a:defRPr lang="en-US"/>
            </a:defPPr>
            <a:lvl1pPr marL="234950" indent="-234950" algn="l">
              <a:defRPr b="1" i="1">
                <a:solidFill>
                  <a:srgbClr val="000000">
                    <a:lumMod val="50000"/>
                    <a:lumOff val="50000"/>
                  </a:srgbClr>
                </a:solidFill>
              </a:defRPr>
            </a:lvl1pPr>
          </a:lstStyle>
          <a:p>
            <a:pPr eaLnBrk="0" fontAlgn="base" hangingPunct="0">
              <a:spcBef>
                <a:spcPct val="10000"/>
              </a:spcBef>
              <a:spcAft>
                <a:spcPct val="0"/>
              </a:spcAft>
              <a:buClr>
                <a:srgbClr val="0B1F65"/>
              </a:buClr>
            </a:pPr>
            <a:r>
              <a:rPr lang="en-US" sz="1100" dirty="0">
                <a:latin typeface="Arial" charset="0"/>
                <a:cs typeface="Times New Roman" pitchFamily="18" charset="0"/>
              </a:rPr>
              <a:t>Problem and solution overview</a:t>
            </a:r>
          </a:p>
        </p:txBody>
      </p:sp>
    </p:spTree>
    <p:extLst>
      <p:ext uri="{BB962C8B-B14F-4D97-AF65-F5344CB8AC3E}">
        <p14:creationId xmlns:p14="http://schemas.microsoft.com/office/powerpoint/2010/main" val="48102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 Sigma helped a leading pharmaceutical company rationalize its reporting system post a multi-billion dollar acquisition…</a:t>
            </a:r>
          </a:p>
        </p:txBody>
      </p:sp>
      <p:sp>
        <p:nvSpPr>
          <p:cNvPr id="3" name="Text Placeholder 2"/>
          <p:cNvSpPr>
            <a:spLocks noGrp="1"/>
          </p:cNvSpPr>
          <p:nvPr>
            <p:ph type="body" sz="quarter" idx="11"/>
          </p:nvPr>
        </p:nvSpPr>
        <p:spPr/>
        <p:txBody>
          <a:bodyPr/>
          <a:lstStyle/>
          <a:p>
            <a:r>
              <a:rPr lang="en-US" dirty="0"/>
              <a:t>The client’s acquisition brought in a basket of 22 new products, covered by 10 sales forces and 8 new specialty areas</a:t>
            </a:r>
          </a:p>
          <a:p>
            <a:r>
              <a:rPr lang="en-US" dirty="0"/>
              <a:t>There were four Business Units (BUs), having 193 reports in their system</a:t>
            </a:r>
          </a:p>
          <a:p>
            <a:r>
              <a:rPr lang="en-US" dirty="0"/>
              <a:t>The client wanted to rationalize the existing reporting system by removing redundancies and introducing relevant KPIs</a:t>
            </a:r>
          </a:p>
          <a:p>
            <a:r>
              <a:rPr lang="en-US" dirty="0"/>
              <a:t>The client also wished to use this exercise to make the existing system efficient and inclusive</a:t>
            </a:r>
          </a:p>
          <a:p>
            <a:endParaRPr lang="en-US" dirty="0"/>
          </a:p>
        </p:txBody>
      </p:sp>
      <p:sp>
        <p:nvSpPr>
          <p:cNvPr id="4" name="Text Placeholder 3"/>
          <p:cNvSpPr>
            <a:spLocks noGrp="1"/>
          </p:cNvSpPr>
          <p:nvPr>
            <p:ph type="body" sz="quarter" idx="13"/>
          </p:nvPr>
        </p:nvSpPr>
        <p:spPr/>
        <p:txBody>
          <a:bodyPr/>
          <a:lstStyle/>
          <a:p>
            <a:pPr>
              <a:spcBef>
                <a:spcPct val="20000"/>
              </a:spcBef>
              <a:buClr>
                <a:srgbClr val="002060"/>
              </a:buClr>
              <a:defRPr/>
            </a:pPr>
            <a:r>
              <a:rPr lang="en-US" dirty="0">
                <a:solidFill>
                  <a:srgbClr val="000000"/>
                </a:solidFill>
              </a:rPr>
              <a:t>Create a roadmap for a reporting structure that:</a:t>
            </a:r>
          </a:p>
          <a:p>
            <a:pPr lvl="1">
              <a:spcBef>
                <a:spcPct val="20000"/>
              </a:spcBef>
              <a:buClr>
                <a:srgbClr val="002060"/>
              </a:buClr>
              <a:defRPr/>
            </a:pPr>
            <a:r>
              <a:rPr lang="en-US" dirty="0">
                <a:solidFill>
                  <a:srgbClr val="000000"/>
                </a:solidFill>
              </a:rPr>
              <a:t>Removes overlap and redundancies</a:t>
            </a:r>
          </a:p>
          <a:p>
            <a:pPr lvl="1">
              <a:spcBef>
                <a:spcPct val="20000"/>
              </a:spcBef>
              <a:buClr>
                <a:srgbClr val="002060"/>
              </a:buClr>
              <a:defRPr/>
            </a:pPr>
            <a:r>
              <a:rPr lang="en-US" dirty="0">
                <a:solidFill>
                  <a:srgbClr val="000000"/>
                </a:solidFill>
              </a:rPr>
              <a:t>Works across BUs and products </a:t>
            </a:r>
          </a:p>
          <a:p>
            <a:pPr lvl="1">
              <a:spcBef>
                <a:spcPct val="20000"/>
              </a:spcBef>
              <a:buClr>
                <a:srgbClr val="002060"/>
              </a:buClr>
              <a:defRPr/>
            </a:pPr>
            <a:r>
              <a:rPr lang="en-US" dirty="0">
                <a:solidFill>
                  <a:srgbClr val="000000"/>
                </a:solidFill>
              </a:rPr>
              <a:t>Make it easy to incorporate the new identified requirement into current reporting structure</a:t>
            </a:r>
          </a:p>
        </p:txBody>
      </p:sp>
      <p:sp>
        <p:nvSpPr>
          <p:cNvPr id="5" name="Text Placeholder 4"/>
          <p:cNvSpPr>
            <a:spLocks noGrp="1"/>
          </p:cNvSpPr>
          <p:nvPr>
            <p:ph type="body" sz="quarter" idx="14"/>
          </p:nvPr>
        </p:nvSpPr>
        <p:spPr/>
        <p:txBody>
          <a:bodyPr/>
          <a:lstStyle/>
          <a:p>
            <a:r>
              <a:rPr lang="en-US" dirty="0"/>
              <a:t>Assess business objectives and audience requirements </a:t>
            </a:r>
          </a:p>
          <a:p>
            <a:r>
              <a:rPr lang="en-US" dirty="0"/>
              <a:t>Develop an automated process to:</a:t>
            </a:r>
          </a:p>
          <a:p>
            <a:pPr lvl="1"/>
            <a:r>
              <a:rPr lang="en-US" dirty="0">
                <a:ea typeface="+mn-ea"/>
                <a:cs typeface="+mn-cs"/>
              </a:rPr>
              <a:t>Index and standardize reports in the system and carve  clusters based on a reporting logic as shown below:</a:t>
            </a:r>
          </a:p>
          <a:p>
            <a:pPr lvl="1"/>
            <a:endParaRPr lang="en-US" dirty="0">
              <a:ea typeface="+mn-ea"/>
              <a:cs typeface="+mn-cs"/>
            </a:endParaRPr>
          </a:p>
          <a:p>
            <a:pPr lvl="1"/>
            <a:endParaRPr lang="en-US" dirty="0">
              <a:ea typeface="+mn-ea"/>
              <a:cs typeface="+mn-cs"/>
            </a:endParaRPr>
          </a:p>
          <a:p>
            <a:pPr lvl="1">
              <a:buNone/>
            </a:pPr>
            <a:endParaRPr lang="en-US" dirty="0">
              <a:ea typeface="+mn-ea"/>
              <a:cs typeface="+mn-cs"/>
            </a:endParaRPr>
          </a:p>
          <a:p>
            <a:pPr lvl="1">
              <a:buNone/>
            </a:pPr>
            <a:endParaRPr lang="en-US" dirty="0">
              <a:ea typeface="+mn-ea"/>
              <a:cs typeface="+mn-cs"/>
            </a:endParaRPr>
          </a:p>
          <a:p>
            <a:pPr lvl="1">
              <a:buNone/>
            </a:pPr>
            <a:endParaRPr lang="en-US" dirty="0">
              <a:ea typeface="+mn-ea"/>
              <a:cs typeface="+mn-cs"/>
            </a:endParaRPr>
          </a:p>
          <a:p>
            <a:pPr lvl="1"/>
            <a:endParaRPr lang="en-US" dirty="0">
              <a:ea typeface="+mn-ea"/>
              <a:cs typeface="+mn-cs"/>
            </a:endParaRPr>
          </a:p>
          <a:p>
            <a:pPr lvl="1"/>
            <a:endParaRPr lang="en-US" dirty="0">
              <a:ea typeface="+mn-ea"/>
              <a:cs typeface="+mn-cs"/>
            </a:endParaRPr>
          </a:p>
          <a:p>
            <a:pPr lvl="1"/>
            <a:r>
              <a:rPr lang="en-US" dirty="0">
                <a:solidFill>
                  <a:srgbClr val="000000"/>
                </a:solidFill>
                <a:ea typeface="+mn-ea"/>
                <a:cs typeface="+mn-cs"/>
              </a:rPr>
              <a:t>Identify business needs currently not addressed in reports by capturing user’s functional requirements </a:t>
            </a:r>
          </a:p>
          <a:p>
            <a:pPr lvl="1"/>
            <a:r>
              <a:rPr lang="en-US" dirty="0">
                <a:ea typeface="+mn-ea"/>
                <a:cs typeface="+mn-cs"/>
              </a:rPr>
              <a:t>Calculate overlap of the reports within the clusters, compare with user requirements and identify redundancies and gaps</a:t>
            </a:r>
          </a:p>
          <a:p>
            <a:r>
              <a:rPr lang="en-US" dirty="0"/>
              <a:t>Provide recommendation in terms of retaining, consolidating, decommissioning and developing new reports / metrics</a:t>
            </a:r>
          </a:p>
        </p:txBody>
      </p:sp>
      <p:grpSp>
        <p:nvGrpSpPr>
          <p:cNvPr id="49" name="Group 48"/>
          <p:cNvGrpSpPr/>
          <p:nvPr/>
        </p:nvGrpSpPr>
        <p:grpSpPr>
          <a:xfrm>
            <a:off x="6541003" y="2998699"/>
            <a:ext cx="4093794" cy="1433499"/>
            <a:chOff x="5396415" y="2921000"/>
            <a:chExt cx="4093794" cy="1433499"/>
          </a:xfrm>
        </p:grpSpPr>
        <p:sp>
          <p:nvSpPr>
            <p:cNvPr id="7" name="Rectangle 103"/>
            <p:cNvSpPr>
              <a:spLocks noChangeArrowheads="1"/>
            </p:cNvSpPr>
            <p:nvPr/>
          </p:nvSpPr>
          <p:spPr bwMode="auto">
            <a:xfrm>
              <a:off x="6922378" y="3675823"/>
              <a:ext cx="1058072" cy="650569"/>
            </a:xfrm>
            <a:prstGeom prst="rect">
              <a:avLst/>
            </a:prstGeom>
            <a:noFill/>
            <a:ln w="9525">
              <a:solidFill>
                <a:srgbClr val="000000"/>
              </a:solidFill>
              <a:prstDash val="dash"/>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8" name="Rectangle 105"/>
            <p:cNvSpPr>
              <a:spLocks noChangeArrowheads="1"/>
            </p:cNvSpPr>
            <p:nvPr/>
          </p:nvSpPr>
          <p:spPr bwMode="auto">
            <a:xfrm>
              <a:off x="6595339" y="3336485"/>
              <a:ext cx="1737545" cy="1018014"/>
            </a:xfrm>
            <a:prstGeom prst="rect">
              <a:avLst/>
            </a:prstGeom>
            <a:noFill/>
            <a:ln w="9525">
              <a:solidFill>
                <a:srgbClr val="000000"/>
              </a:solidFill>
              <a:prstDash val="dash"/>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grpSp>
          <p:nvGrpSpPr>
            <p:cNvPr id="9" name="Group 75"/>
            <p:cNvGrpSpPr>
              <a:grpSpLocks/>
            </p:cNvGrpSpPr>
            <p:nvPr/>
          </p:nvGrpSpPr>
          <p:grpSpPr bwMode="auto">
            <a:xfrm>
              <a:off x="7196322" y="4051959"/>
              <a:ext cx="548658" cy="218731"/>
              <a:chOff x="1338" y="2350"/>
              <a:chExt cx="576" cy="468"/>
            </a:xfrm>
          </p:grpSpPr>
          <p:sp>
            <p:nvSpPr>
              <p:cNvPr id="44" name="AutoShape 76"/>
              <p:cNvSpPr>
                <a:spLocks noChangeArrowheads="1"/>
              </p:cNvSpPr>
              <p:nvPr/>
            </p:nvSpPr>
            <p:spPr bwMode="auto">
              <a:xfrm>
                <a:off x="1338" y="2409"/>
                <a:ext cx="576" cy="355"/>
              </a:xfrm>
              <a:prstGeom prst="roundRect">
                <a:avLst>
                  <a:gd name="adj" fmla="val 16667"/>
                </a:avLst>
              </a:prstGeom>
              <a:gradFill rotWithShape="1">
                <a:gsLst>
                  <a:gs pos="0">
                    <a:srgbClr val="E7F3F4"/>
                  </a:gs>
                  <a:gs pos="50000">
                    <a:srgbClr val="F3F9FA"/>
                  </a:gs>
                  <a:gs pos="100000">
                    <a:srgbClr val="E7F3F4"/>
                  </a:gs>
                </a:gsLst>
                <a:lin ang="0" scaled="1"/>
              </a:gradFill>
              <a:ln w="9525">
                <a:noFill/>
                <a:round/>
                <a:headEnd/>
                <a:tailEnd/>
              </a:ln>
              <a:effectLst>
                <a:prstShdw prst="shdw17" dist="17961" dir="2700000">
                  <a:srgbClr val="E7F3F4">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45" name="Oval 77"/>
              <p:cNvSpPr>
                <a:spLocks noChangeArrowheads="1"/>
              </p:cNvSpPr>
              <p:nvPr/>
            </p:nvSpPr>
            <p:spPr bwMode="auto">
              <a:xfrm>
                <a:off x="1338" y="2350"/>
                <a:ext cx="576" cy="173"/>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46" name="Oval 78"/>
              <p:cNvSpPr>
                <a:spLocks noChangeArrowheads="1"/>
              </p:cNvSpPr>
              <p:nvPr/>
            </p:nvSpPr>
            <p:spPr bwMode="auto">
              <a:xfrm>
                <a:off x="1338" y="2645"/>
                <a:ext cx="576" cy="173"/>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grpSp>
        <p:sp>
          <p:nvSpPr>
            <p:cNvPr id="10" name="Rectangle 79"/>
            <p:cNvSpPr>
              <a:spLocks noChangeArrowheads="1"/>
            </p:cNvSpPr>
            <p:nvPr/>
          </p:nvSpPr>
          <p:spPr bwMode="auto">
            <a:xfrm>
              <a:off x="7280199" y="4147012"/>
              <a:ext cx="394757" cy="72058"/>
            </a:xfrm>
            <a:prstGeom prst="rect">
              <a:avLst/>
            </a:prstGeom>
            <a:noFill/>
            <a:ln w="9525">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800" kern="0" dirty="0">
                  <a:solidFill>
                    <a:sysClr val="windowText" lastClr="000000"/>
                  </a:solidFill>
                  <a:latin typeface="Arial" charset="0"/>
                  <a:cs typeface="Times New Roman" pitchFamily="18" charset="0"/>
                </a:rPr>
                <a:t>Frequency</a:t>
              </a:r>
            </a:p>
          </p:txBody>
        </p:sp>
        <p:sp>
          <p:nvSpPr>
            <p:cNvPr id="11" name="Rectangle 80"/>
            <p:cNvSpPr>
              <a:spLocks noChangeArrowheads="1"/>
            </p:cNvSpPr>
            <p:nvPr/>
          </p:nvSpPr>
          <p:spPr bwMode="auto">
            <a:xfrm>
              <a:off x="7246341" y="3108045"/>
              <a:ext cx="394757" cy="72058"/>
            </a:xfrm>
            <a:prstGeom prst="rect">
              <a:avLst/>
            </a:prstGeom>
            <a:noFill/>
            <a:ln w="9525">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1000" b="1" kern="0">
                  <a:solidFill>
                    <a:sysClr val="windowText" lastClr="000000"/>
                  </a:solidFill>
                  <a:latin typeface="Arial" charset="0"/>
                  <a:cs typeface="Times New Roman" pitchFamily="18" charset="0"/>
                </a:rPr>
                <a:t>11,655</a:t>
              </a:r>
            </a:p>
          </p:txBody>
        </p:sp>
        <p:grpSp>
          <p:nvGrpSpPr>
            <p:cNvPr id="12" name="Group 81"/>
            <p:cNvGrpSpPr>
              <a:grpSpLocks/>
            </p:cNvGrpSpPr>
            <p:nvPr/>
          </p:nvGrpSpPr>
          <p:grpSpPr bwMode="auto">
            <a:xfrm>
              <a:off x="7090130" y="3726927"/>
              <a:ext cx="795669" cy="247349"/>
              <a:chOff x="836" y="1864"/>
              <a:chExt cx="1598" cy="529"/>
            </a:xfrm>
          </p:grpSpPr>
          <p:sp>
            <p:nvSpPr>
              <p:cNvPr id="41" name="AutoShape 82"/>
              <p:cNvSpPr>
                <a:spLocks noChangeArrowheads="1"/>
              </p:cNvSpPr>
              <p:nvPr/>
            </p:nvSpPr>
            <p:spPr bwMode="auto">
              <a:xfrm>
                <a:off x="836" y="1966"/>
                <a:ext cx="1597" cy="366"/>
              </a:xfrm>
              <a:custGeom>
                <a:avLst/>
                <a:gdLst>
                  <a:gd name="G0" fmla="+- 3063 0 0"/>
                  <a:gd name="G1" fmla="+- 21600 0 3063"/>
                  <a:gd name="G2" fmla="*/ 3063 1 2"/>
                  <a:gd name="G3" fmla="+- 21600 0 G2"/>
                  <a:gd name="G4" fmla="+/ 3063 21600 2"/>
                  <a:gd name="G5" fmla="+/ G1 0 2"/>
                  <a:gd name="G6" fmla="*/ 21600 21600 3063"/>
                  <a:gd name="G7" fmla="*/ G6 1 2"/>
                  <a:gd name="G8" fmla="+- 21600 0 G7"/>
                  <a:gd name="G9" fmla="*/ 21600 1 2"/>
                  <a:gd name="G10" fmla="+- 3063 0 G9"/>
                  <a:gd name="G11" fmla="?: G10 G8 0"/>
                  <a:gd name="G12" fmla="?: G10 G7 21600"/>
                  <a:gd name="T0" fmla="*/ 20068 w 21600"/>
                  <a:gd name="T1" fmla="*/ 10800 h 21600"/>
                  <a:gd name="T2" fmla="*/ 10800 w 21600"/>
                  <a:gd name="T3" fmla="*/ 21600 h 21600"/>
                  <a:gd name="T4" fmla="*/ 1532 w 21600"/>
                  <a:gd name="T5" fmla="*/ 10800 h 21600"/>
                  <a:gd name="T6" fmla="*/ 10800 w 21600"/>
                  <a:gd name="T7" fmla="*/ 0 h 21600"/>
                  <a:gd name="T8" fmla="*/ 3332 w 21600"/>
                  <a:gd name="T9" fmla="*/ 3332 h 21600"/>
                  <a:gd name="T10" fmla="*/ 18268 w 21600"/>
                  <a:gd name="T11" fmla="*/ 18268 h 21600"/>
                </a:gdLst>
                <a:ahLst/>
                <a:cxnLst>
                  <a:cxn ang="0">
                    <a:pos x="T0" y="T1"/>
                  </a:cxn>
                  <a:cxn ang="0">
                    <a:pos x="T2" y="T3"/>
                  </a:cxn>
                  <a:cxn ang="0">
                    <a:pos x="T4" y="T5"/>
                  </a:cxn>
                  <a:cxn ang="0">
                    <a:pos x="T6" y="T7"/>
                  </a:cxn>
                </a:cxnLst>
                <a:rect l="T8" t="T9" r="T10" b="T11"/>
                <a:pathLst>
                  <a:path w="21600" h="21600">
                    <a:moveTo>
                      <a:pt x="0" y="0"/>
                    </a:moveTo>
                    <a:lnTo>
                      <a:pt x="3063" y="21600"/>
                    </a:lnTo>
                    <a:lnTo>
                      <a:pt x="18537" y="21600"/>
                    </a:lnTo>
                    <a:lnTo>
                      <a:pt x="21600" y="0"/>
                    </a:lnTo>
                    <a:close/>
                  </a:path>
                </a:pathLst>
              </a:custGeom>
              <a:gradFill rotWithShape="1">
                <a:gsLst>
                  <a:gs pos="0">
                    <a:srgbClr val="BBE0E3"/>
                  </a:gs>
                  <a:gs pos="50000">
                    <a:srgbClr val="F3F9FA"/>
                  </a:gs>
                  <a:gs pos="100000">
                    <a:srgbClr val="BBE0E3"/>
                  </a:gs>
                </a:gsLst>
                <a:lin ang="0" scaled="1"/>
              </a:gradFill>
              <a:ln w="9525" algn="ctr">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42" name="Oval 83"/>
              <p:cNvSpPr>
                <a:spLocks noChangeArrowheads="1"/>
              </p:cNvSpPr>
              <p:nvPr/>
            </p:nvSpPr>
            <p:spPr bwMode="auto">
              <a:xfrm>
                <a:off x="1040" y="2238"/>
                <a:ext cx="1174" cy="155"/>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43" name="Oval 84"/>
              <p:cNvSpPr>
                <a:spLocks noChangeArrowheads="1"/>
              </p:cNvSpPr>
              <p:nvPr/>
            </p:nvSpPr>
            <p:spPr bwMode="auto">
              <a:xfrm>
                <a:off x="837" y="1864"/>
                <a:ext cx="1597" cy="191"/>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grpSp>
        <p:grpSp>
          <p:nvGrpSpPr>
            <p:cNvPr id="13" name="Group 85"/>
            <p:cNvGrpSpPr>
              <a:grpSpLocks/>
            </p:cNvGrpSpPr>
            <p:nvPr/>
          </p:nvGrpSpPr>
          <p:grpSpPr bwMode="auto">
            <a:xfrm>
              <a:off x="6922378" y="3382989"/>
              <a:ext cx="1098086" cy="247349"/>
              <a:chOff x="532" y="1418"/>
              <a:chExt cx="2206" cy="529"/>
            </a:xfrm>
          </p:grpSpPr>
          <p:sp>
            <p:nvSpPr>
              <p:cNvPr id="38" name="AutoShape 86"/>
              <p:cNvSpPr>
                <a:spLocks noChangeArrowheads="1"/>
              </p:cNvSpPr>
              <p:nvPr/>
            </p:nvSpPr>
            <p:spPr bwMode="auto">
              <a:xfrm>
                <a:off x="532" y="1520"/>
                <a:ext cx="2204" cy="366"/>
              </a:xfrm>
              <a:custGeom>
                <a:avLst/>
                <a:gdLst>
                  <a:gd name="G0" fmla="+- 3063 0 0"/>
                  <a:gd name="G1" fmla="+- 21600 0 3063"/>
                  <a:gd name="G2" fmla="*/ 3063 1 2"/>
                  <a:gd name="G3" fmla="+- 21600 0 G2"/>
                  <a:gd name="G4" fmla="+/ 3063 21600 2"/>
                  <a:gd name="G5" fmla="+/ G1 0 2"/>
                  <a:gd name="G6" fmla="*/ 21600 21600 3063"/>
                  <a:gd name="G7" fmla="*/ G6 1 2"/>
                  <a:gd name="G8" fmla="+- 21600 0 G7"/>
                  <a:gd name="G9" fmla="*/ 21600 1 2"/>
                  <a:gd name="G10" fmla="+- 3063 0 G9"/>
                  <a:gd name="G11" fmla="?: G10 G8 0"/>
                  <a:gd name="G12" fmla="?: G10 G7 21600"/>
                  <a:gd name="T0" fmla="*/ 20068 w 21600"/>
                  <a:gd name="T1" fmla="*/ 10800 h 21600"/>
                  <a:gd name="T2" fmla="*/ 10800 w 21600"/>
                  <a:gd name="T3" fmla="*/ 21600 h 21600"/>
                  <a:gd name="T4" fmla="*/ 1532 w 21600"/>
                  <a:gd name="T5" fmla="*/ 10800 h 21600"/>
                  <a:gd name="T6" fmla="*/ 10800 w 21600"/>
                  <a:gd name="T7" fmla="*/ 0 h 21600"/>
                  <a:gd name="T8" fmla="*/ 3332 w 21600"/>
                  <a:gd name="T9" fmla="*/ 3332 h 21600"/>
                  <a:gd name="T10" fmla="*/ 18268 w 21600"/>
                  <a:gd name="T11" fmla="*/ 18268 h 21600"/>
                </a:gdLst>
                <a:ahLst/>
                <a:cxnLst>
                  <a:cxn ang="0">
                    <a:pos x="T0" y="T1"/>
                  </a:cxn>
                  <a:cxn ang="0">
                    <a:pos x="T2" y="T3"/>
                  </a:cxn>
                  <a:cxn ang="0">
                    <a:pos x="T4" y="T5"/>
                  </a:cxn>
                  <a:cxn ang="0">
                    <a:pos x="T6" y="T7"/>
                  </a:cxn>
                </a:cxnLst>
                <a:rect l="T8" t="T9" r="T10" b="T11"/>
                <a:pathLst>
                  <a:path w="21600" h="21600">
                    <a:moveTo>
                      <a:pt x="0" y="0"/>
                    </a:moveTo>
                    <a:lnTo>
                      <a:pt x="3063" y="21600"/>
                    </a:lnTo>
                    <a:lnTo>
                      <a:pt x="18537" y="21600"/>
                    </a:lnTo>
                    <a:lnTo>
                      <a:pt x="21600" y="0"/>
                    </a:lnTo>
                    <a:close/>
                  </a:path>
                </a:pathLst>
              </a:custGeom>
              <a:gradFill rotWithShape="1">
                <a:gsLst>
                  <a:gs pos="0">
                    <a:srgbClr val="BBE0E3"/>
                  </a:gs>
                  <a:gs pos="50000">
                    <a:srgbClr val="F3F9FA"/>
                  </a:gs>
                  <a:gs pos="100000">
                    <a:srgbClr val="BBE0E3"/>
                  </a:gs>
                </a:gsLst>
                <a:lin ang="0" scaled="1"/>
              </a:gradFill>
              <a:ln w="9525" algn="ctr">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39" name="Oval 87"/>
              <p:cNvSpPr>
                <a:spLocks noChangeArrowheads="1"/>
              </p:cNvSpPr>
              <p:nvPr/>
            </p:nvSpPr>
            <p:spPr bwMode="auto">
              <a:xfrm>
                <a:off x="820" y="1792"/>
                <a:ext cx="1621" cy="155"/>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40" name="Oval 88"/>
              <p:cNvSpPr>
                <a:spLocks noChangeArrowheads="1"/>
              </p:cNvSpPr>
              <p:nvPr/>
            </p:nvSpPr>
            <p:spPr bwMode="auto">
              <a:xfrm>
                <a:off x="534" y="1418"/>
                <a:ext cx="2204" cy="191"/>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grpSp>
        <p:grpSp>
          <p:nvGrpSpPr>
            <p:cNvPr id="14" name="Group 89"/>
            <p:cNvGrpSpPr>
              <a:grpSpLocks/>
            </p:cNvGrpSpPr>
            <p:nvPr/>
          </p:nvGrpSpPr>
          <p:grpSpPr bwMode="auto">
            <a:xfrm>
              <a:off x="6740006" y="3038541"/>
              <a:ext cx="1422048" cy="275456"/>
              <a:chOff x="183" y="754"/>
              <a:chExt cx="2857" cy="589"/>
            </a:xfrm>
          </p:grpSpPr>
          <p:sp>
            <p:nvSpPr>
              <p:cNvPr id="35" name="AutoShape 90"/>
              <p:cNvSpPr>
                <a:spLocks noChangeArrowheads="1"/>
              </p:cNvSpPr>
              <p:nvPr/>
            </p:nvSpPr>
            <p:spPr bwMode="auto">
              <a:xfrm>
                <a:off x="183" y="904"/>
                <a:ext cx="2857" cy="340"/>
              </a:xfrm>
              <a:custGeom>
                <a:avLst/>
                <a:gdLst>
                  <a:gd name="G0" fmla="+- 2034 0 0"/>
                  <a:gd name="G1" fmla="+- 21600 0 2034"/>
                  <a:gd name="G2" fmla="*/ 2034 1 2"/>
                  <a:gd name="G3" fmla="+- 21600 0 G2"/>
                  <a:gd name="G4" fmla="+/ 2034 21600 2"/>
                  <a:gd name="G5" fmla="+/ G1 0 2"/>
                  <a:gd name="G6" fmla="*/ 21600 21600 2034"/>
                  <a:gd name="G7" fmla="*/ G6 1 2"/>
                  <a:gd name="G8" fmla="+- 21600 0 G7"/>
                  <a:gd name="G9" fmla="*/ 21600 1 2"/>
                  <a:gd name="G10" fmla="+- 2034 0 G9"/>
                  <a:gd name="G11" fmla="?: G10 G8 0"/>
                  <a:gd name="G12" fmla="?: G10 G7 21600"/>
                  <a:gd name="T0" fmla="*/ 20583 w 21600"/>
                  <a:gd name="T1" fmla="*/ 10800 h 21600"/>
                  <a:gd name="T2" fmla="*/ 10800 w 21600"/>
                  <a:gd name="T3" fmla="*/ 21600 h 21600"/>
                  <a:gd name="T4" fmla="*/ 1017 w 21600"/>
                  <a:gd name="T5" fmla="*/ 10800 h 21600"/>
                  <a:gd name="T6" fmla="*/ 10800 w 21600"/>
                  <a:gd name="T7" fmla="*/ 0 h 21600"/>
                  <a:gd name="T8" fmla="*/ 2817 w 21600"/>
                  <a:gd name="T9" fmla="*/ 2817 h 21600"/>
                  <a:gd name="T10" fmla="*/ 18783 w 21600"/>
                  <a:gd name="T11" fmla="*/ 18783 h 21600"/>
                </a:gdLst>
                <a:ahLst/>
                <a:cxnLst>
                  <a:cxn ang="0">
                    <a:pos x="T0" y="T1"/>
                  </a:cxn>
                  <a:cxn ang="0">
                    <a:pos x="T2" y="T3"/>
                  </a:cxn>
                  <a:cxn ang="0">
                    <a:pos x="T4" y="T5"/>
                  </a:cxn>
                  <a:cxn ang="0">
                    <a:pos x="T6" y="T7"/>
                  </a:cxn>
                </a:cxnLst>
                <a:rect l="T8" t="T9" r="T10" b="T11"/>
                <a:pathLst>
                  <a:path w="21600" h="21600">
                    <a:moveTo>
                      <a:pt x="0" y="0"/>
                    </a:moveTo>
                    <a:lnTo>
                      <a:pt x="2034" y="21600"/>
                    </a:lnTo>
                    <a:lnTo>
                      <a:pt x="19566" y="21600"/>
                    </a:lnTo>
                    <a:lnTo>
                      <a:pt x="21600" y="0"/>
                    </a:lnTo>
                    <a:close/>
                  </a:path>
                </a:pathLst>
              </a:custGeom>
              <a:gradFill rotWithShape="1">
                <a:gsLst>
                  <a:gs pos="0">
                    <a:srgbClr val="BBE0E3"/>
                  </a:gs>
                  <a:gs pos="50000">
                    <a:srgbClr val="F3F9FA"/>
                  </a:gs>
                  <a:gs pos="100000">
                    <a:srgbClr val="BBE0E3"/>
                  </a:gs>
                </a:gsLst>
                <a:lin ang="0" scaled="1"/>
              </a:gradFill>
              <a:ln w="9525" algn="ctr">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36" name="Oval 91"/>
              <p:cNvSpPr>
                <a:spLocks noChangeArrowheads="1"/>
              </p:cNvSpPr>
              <p:nvPr/>
            </p:nvSpPr>
            <p:spPr bwMode="auto">
              <a:xfrm>
                <a:off x="183" y="754"/>
                <a:ext cx="2857" cy="272"/>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37" name="Oval 92"/>
              <p:cNvSpPr>
                <a:spLocks noChangeArrowheads="1"/>
              </p:cNvSpPr>
              <p:nvPr/>
            </p:nvSpPr>
            <p:spPr bwMode="auto">
              <a:xfrm>
                <a:off x="457" y="1130"/>
                <a:ext cx="2313" cy="213"/>
              </a:xfrm>
              <a:prstGeom prst="ellipse">
                <a:avLst/>
              </a:prstGeom>
              <a:gradFill rotWithShape="1">
                <a:gsLst>
                  <a:gs pos="0">
                    <a:srgbClr val="F3F9FA"/>
                  </a:gs>
                  <a:gs pos="100000">
                    <a:srgbClr val="BBE0E3"/>
                  </a:gs>
                </a:gsLst>
                <a:path path="shape">
                  <a:fillToRect l="50000" t="50000" r="50000" b="50000"/>
                </a:path>
              </a:gradFill>
              <a:ln w="9525">
                <a:noFill/>
                <a:round/>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grpSp>
        <p:sp>
          <p:nvSpPr>
            <p:cNvPr id="15" name="Rectangle 93"/>
            <p:cNvSpPr>
              <a:spLocks noChangeArrowheads="1"/>
            </p:cNvSpPr>
            <p:nvPr/>
          </p:nvSpPr>
          <p:spPr bwMode="auto">
            <a:xfrm>
              <a:off x="7262501" y="3199012"/>
              <a:ext cx="394757" cy="72058"/>
            </a:xfrm>
            <a:prstGeom prst="rect">
              <a:avLst/>
            </a:prstGeom>
            <a:noFill/>
            <a:ln w="9525">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800" kern="0" dirty="0">
                  <a:solidFill>
                    <a:sysClr val="windowText" lastClr="000000"/>
                  </a:solidFill>
                  <a:latin typeface="Arial" charset="0"/>
                  <a:cs typeface="Times New Roman" pitchFamily="18" charset="0"/>
                </a:rPr>
                <a:t>Function (Sales, Marketing)</a:t>
              </a:r>
            </a:p>
          </p:txBody>
        </p:sp>
        <p:sp>
          <p:nvSpPr>
            <p:cNvPr id="16" name="Rectangle 94"/>
            <p:cNvSpPr>
              <a:spLocks noChangeArrowheads="1"/>
            </p:cNvSpPr>
            <p:nvPr/>
          </p:nvSpPr>
          <p:spPr bwMode="auto">
            <a:xfrm>
              <a:off x="7310210" y="2921000"/>
              <a:ext cx="394757" cy="72058"/>
            </a:xfrm>
            <a:prstGeom prst="rect">
              <a:avLst/>
            </a:prstGeom>
            <a:noFill/>
            <a:ln w="9525">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800" b="1" kern="0">
                  <a:solidFill>
                    <a:sysClr val="windowText" lastClr="000000"/>
                  </a:solidFill>
                  <a:latin typeface="Arial" charset="0"/>
                  <a:cs typeface="Times New Roman" pitchFamily="18" charset="0"/>
                </a:rPr>
                <a:t>BU</a:t>
              </a:r>
            </a:p>
          </p:txBody>
        </p:sp>
        <p:sp>
          <p:nvSpPr>
            <p:cNvPr id="17" name="Rectangle 95"/>
            <p:cNvSpPr>
              <a:spLocks noChangeArrowheads="1"/>
            </p:cNvSpPr>
            <p:nvPr/>
          </p:nvSpPr>
          <p:spPr bwMode="auto">
            <a:xfrm>
              <a:off x="7280199" y="3495933"/>
              <a:ext cx="394757" cy="72058"/>
            </a:xfrm>
            <a:prstGeom prst="rect">
              <a:avLst/>
            </a:prstGeom>
            <a:noFill/>
            <a:ln w="9525">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800" kern="0" dirty="0">
                  <a:solidFill>
                    <a:sysClr val="windowText" lastClr="000000"/>
                  </a:solidFill>
                  <a:latin typeface="Arial" charset="0"/>
                  <a:cs typeface="Times New Roman" pitchFamily="18" charset="0"/>
                </a:rPr>
                <a:t>Sub Function</a:t>
              </a:r>
            </a:p>
          </p:txBody>
        </p:sp>
        <p:sp>
          <p:nvSpPr>
            <p:cNvPr id="18" name="Rectangle 96"/>
            <p:cNvSpPr>
              <a:spLocks noChangeArrowheads="1"/>
            </p:cNvSpPr>
            <p:nvPr/>
          </p:nvSpPr>
          <p:spPr bwMode="auto">
            <a:xfrm>
              <a:off x="7297897" y="3841403"/>
              <a:ext cx="394757" cy="72058"/>
            </a:xfrm>
            <a:prstGeom prst="rect">
              <a:avLst/>
            </a:prstGeom>
            <a:noFill/>
            <a:ln w="9525" algn="ctr">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800" kern="0" dirty="0">
                  <a:solidFill>
                    <a:sysClr val="windowText" lastClr="000000"/>
                  </a:solidFill>
                  <a:latin typeface="Arial" charset="0"/>
                  <a:cs typeface="Times New Roman" pitchFamily="18" charset="0"/>
                </a:rPr>
                <a:t>Product/Market</a:t>
              </a:r>
            </a:p>
          </p:txBody>
        </p:sp>
        <p:sp>
          <p:nvSpPr>
            <p:cNvPr id="19" name="AutoShape 97"/>
            <p:cNvSpPr>
              <a:spLocks noChangeArrowheads="1"/>
            </p:cNvSpPr>
            <p:nvPr/>
          </p:nvSpPr>
          <p:spPr bwMode="auto">
            <a:xfrm>
              <a:off x="7389812" y="3000213"/>
              <a:ext cx="182880" cy="137160"/>
            </a:xfrm>
            <a:prstGeom prst="downArrow">
              <a:avLst>
                <a:gd name="adj1" fmla="val 50000"/>
                <a:gd name="adj2" fmla="val 70349"/>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20" name="AutoShape 98"/>
            <p:cNvSpPr>
              <a:spLocks noChangeArrowheads="1"/>
            </p:cNvSpPr>
            <p:nvPr/>
          </p:nvSpPr>
          <p:spPr bwMode="auto">
            <a:xfrm>
              <a:off x="7389812" y="3330352"/>
              <a:ext cx="182880" cy="137160"/>
            </a:xfrm>
            <a:prstGeom prst="downArrow">
              <a:avLst>
                <a:gd name="adj1" fmla="val 50000"/>
                <a:gd name="adj2" fmla="val 70349"/>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21" name="AutoShape 99"/>
            <p:cNvSpPr>
              <a:spLocks noChangeArrowheads="1"/>
            </p:cNvSpPr>
            <p:nvPr/>
          </p:nvSpPr>
          <p:spPr bwMode="auto">
            <a:xfrm>
              <a:off x="7389812" y="3677868"/>
              <a:ext cx="182880" cy="137160"/>
            </a:xfrm>
            <a:prstGeom prst="downArrow">
              <a:avLst>
                <a:gd name="adj1" fmla="val 50000"/>
                <a:gd name="adj2" fmla="val 70349"/>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22" name="AutoShape 100"/>
            <p:cNvSpPr>
              <a:spLocks noChangeArrowheads="1"/>
            </p:cNvSpPr>
            <p:nvPr/>
          </p:nvSpPr>
          <p:spPr bwMode="auto">
            <a:xfrm>
              <a:off x="7389812" y="4014139"/>
              <a:ext cx="182880" cy="137160"/>
            </a:xfrm>
            <a:prstGeom prst="downArrow">
              <a:avLst>
                <a:gd name="adj1" fmla="val 50000"/>
                <a:gd name="adj2" fmla="val 70349"/>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23" name="Rectangle 102"/>
            <p:cNvSpPr>
              <a:spLocks noChangeArrowheads="1"/>
            </p:cNvSpPr>
            <p:nvPr/>
          </p:nvSpPr>
          <p:spPr bwMode="auto">
            <a:xfrm>
              <a:off x="7164773" y="4003918"/>
              <a:ext cx="664853" cy="293855"/>
            </a:xfrm>
            <a:prstGeom prst="rect">
              <a:avLst/>
            </a:prstGeom>
            <a:noFill/>
            <a:ln w="9525">
              <a:solidFill>
                <a:srgbClr val="000000"/>
              </a:solidFill>
              <a:prstDash val="dash"/>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24" name="AutoShape 104"/>
            <p:cNvSpPr>
              <a:spLocks noChangeArrowheads="1"/>
            </p:cNvSpPr>
            <p:nvPr/>
          </p:nvSpPr>
          <p:spPr bwMode="auto">
            <a:xfrm rot="10800000">
              <a:off x="6627658" y="3495933"/>
              <a:ext cx="239316" cy="256548"/>
            </a:xfrm>
            <a:prstGeom prst="curvedLeftArrow">
              <a:avLst>
                <a:gd name="adj1" fmla="val 32283"/>
                <a:gd name="adj2" fmla="val 64566"/>
                <a:gd name="adj3" fmla="val 33333"/>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25" name="Rectangle 124"/>
            <p:cNvSpPr>
              <a:spLocks noChangeArrowheads="1"/>
            </p:cNvSpPr>
            <p:nvPr/>
          </p:nvSpPr>
          <p:spPr bwMode="auto">
            <a:xfrm>
              <a:off x="5396415" y="3901800"/>
              <a:ext cx="1104242" cy="288033"/>
            </a:xfrm>
            <a:prstGeom prst="rect">
              <a:avLst/>
            </a:prstGeom>
            <a:solidFill>
              <a:srgbClr val="BBE0E3"/>
            </a:solidFill>
            <a:ln w="9525">
              <a:solidFill>
                <a:srgbClr val="000000"/>
              </a:solidFill>
              <a:miter lim="800000"/>
              <a:headEnd/>
              <a:tailEnd/>
            </a:ln>
            <a:effectLst/>
          </p:spPr>
          <p:txBody>
            <a:bodyPr anchor="ctr"/>
            <a:lstStyle/>
            <a:p>
              <a:pPr marL="115888" indent="-115888" algn="ctr" eaLnBrk="0" fontAlgn="base" hangingPunct="0">
                <a:spcBef>
                  <a:spcPct val="10000"/>
                </a:spcBef>
                <a:spcAft>
                  <a:spcPct val="70000"/>
                </a:spcAft>
                <a:buClr>
                  <a:srgbClr val="0B1F65"/>
                </a:buClr>
                <a:defRPr/>
              </a:pPr>
              <a:r>
                <a:rPr lang="en-US" sz="800" kern="0" dirty="0">
                  <a:solidFill>
                    <a:sysClr val="windowText" lastClr="000000"/>
                  </a:solidFill>
                  <a:latin typeface="Arial" charset="0"/>
                  <a:cs typeface="Times New Roman" pitchFamily="18" charset="0"/>
                </a:rPr>
                <a:t>Consolidation done at each filter level</a:t>
              </a:r>
            </a:p>
          </p:txBody>
        </p:sp>
        <p:cxnSp>
          <p:nvCxnSpPr>
            <p:cNvPr id="26" name="AutoShape 129"/>
            <p:cNvCxnSpPr>
              <a:cxnSpLocks noChangeShapeType="1"/>
              <a:stCxn id="24" idx="4"/>
            </p:cNvCxnSpPr>
            <p:nvPr/>
          </p:nvCxnSpPr>
          <p:spPr bwMode="auto">
            <a:xfrm rot="10800000" flipV="1">
              <a:off x="6426430" y="3636961"/>
              <a:ext cx="201228" cy="264840"/>
            </a:xfrm>
            <a:prstGeom prst="bentConnector2">
              <a:avLst/>
            </a:prstGeom>
            <a:noFill/>
            <a:ln w="9525">
              <a:solidFill>
                <a:srgbClr val="000000"/>
              </a:solidFill>
              <a:miter lim="800000"/>
              <a:headEnd/>
              <a:tailEnd type="triangle" w="med" len="med"/>
            </a:ln>
            <a:effectLst/>
          </p:spPr>
        </p:cxnSp>
        <p:sp>
          <p:nvSpPr>
            <p:cNvPr id="27" name="AutoShape 130"/>
            <p:cNvSpPr>
              <a:spLocks noChangeArrowheads="1"/>
            </p:cNvSpPr>
            <p:nvPr/>
          </p:nvSpPr>
          <p:spPr bwMode="auto">
            <a:xfrm rot="10800000">
              <a:off x="6978552" y="3901708"/>
              <a:ext cx="167752" cy="177846"/>
            </a:xfrm>
            <a:prstGeom prst="curvedLeftArrow">
              <a:avLst>
                <a:gd name="adj1" fmla="val 31927"/>
                <a:gd name="adj2" fmla="val 63853"/>
                <a:gd name="adj3" fmla="val 33333"/>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grpSp>
          <p:nvGrpSpPr>
            <p:cNvPr id="28" name="Group 132"/>
            <p:cNvGrpSpPr>
              <a:grpSpLocks/>
            </p:cNvGrpSpPr>
            <p:nvPr/>
          </p:nvGrpSpPr>
          <p:grpSpPr bwMode="auto">
            <a:xfrm>
              <a:off x="8380584" y="2952180"/>
              <a:ext cx="1109625" cy="830969"/>
              <a:chOff x="4121" y="838"/>
              <a:chExt cx="1442" cy="1626"/>
            </a:xfrm>
          </p:grpSpPr>
          <p:sp>
            <p:nvSpPr>
              <p:cNvPr id="29" name="AutoShape 107"/>
              <p:cNvSpPr>
                <a:spLocks noChangeArrowheads="1"/>
              </p:cNvSpPr>
              <p:nvPr/>
            </p:nvSpPr>
            <p:spPr bwMode="auto">
              <a:xfrm rot="10800000">
                <a:off x="4208" y="1986"/>
                <a:ext cx="238" cy="358"/>
              </a:xfrm>
              <a:prstGeom prst="curvedLeftArrow">
                <a:avLst>
                  <a:gd name="adj1" fmla="val 20000"/>
                  <a:gd name="adj2" fmla="val 40000"/>
                  <a:gd name="adj3" fmla="val 33333"/>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30" name="Rectangle 108"/>
              <p:cNvSpPr>
                <a:spLocks noChangeArrowheads="1"/>
              </p:cNvSpPr>
              <p:nvPr/>
            </p:nvSpPr>
            <p:spPr bwMode="auto">
              <a:xfrm>
                <a:off x="4416" y="1514"/>
                <a:ext cx="793" cy="141"/>
              </a:xfrm>
              <a:prstGeom prst="rect">
                <a:avLst/>
              </a:prstGeom>
              <a:noFill/>
              <a:ln w="9525" algn="ctr">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800" b="1" kern="0" dirty="0">
                    <a:solidFill>
                      <a:sysClr val="windowText" lastClr="000000"/>
                    </a:solidFill>
                    <a:latin typeface="Arial" charset="0"/>
                    <a:cs typeface="Times New Roman" pitchFamily="18" charset="0"/>
                  </a:rPr>
                  <a:t>Filtering </a:t>
                </a:r>
              </a:p>
            </p:txBody>
          </p:sp>
          <p:sp>
            <p:nvSpPr>
              <p:cNvPr id="31" name="Rectangle 109"/>
              <p:cNvSpPr>
                <a:spLocks noChangeArrowheads="1"/>
              </p:cNvSpPr>
              <p:nvPr/>
            </p:nvSpPr>
            <p:spPr bwMode="auto">
              <a:xfrm>
                <a:off x="4422" y="1866"/>
                <a:ext cx="1141" cy="598"/>
              </a:xfrm>
              <a:prstGeom prst="rect">
                <a:avLst/>
              </a:prstGeom>
              <a:noFill/>
              <a:ln w="9525" algn="ctr">
                <a:noFill/>
                <a:miter lim="800000"/>
                <a:headEnd/>
                <a:tailEnd/>
              </a:ln>
              <a:effectLst>
                <a:prstShdw prst="shdw17" dist="17961" dir="2700000">
                  <a:srgbClr val="BBE0E3">
                    <a:gamma/>
                    <a:shade val="60000"/>
                    <a:invGamma/>
                  </a:srgbClr>
                </a:prstShdw>
              </a:effectLst>
            </p:spPr>
            <p:txBody>
              <a:bodyPr anchor="ctr"/>
              <a:lstStyle/>
              <a:p>
                <a:pPr algn="ctr" eaLnBrk="0" fontAlgn="base" hangingPunct="0">
                  <a:spcBef>
                    <a:spcPct val="10000"/>
                  </a:spcBef>
                  <a:spcAft>
                    <a:spcPct val="0"/>
                  </a:spcAft>
                  <a:buClr>
                    <a:srgbClr val="0B1F65"/>
                  </a:buClr>
                  <a:defRPr/>
                </a:pPr>
                <a:r>
                  <a:rPr lang="en-US" sz="800" b="1" kern="0" dirty="0">
                    <a:solidFill>
                      <a:sysClr val="windowText" lastClr="000000"/>
                    </a:solidFill>
                    <a:latin typeface="Arial" charset="0"/>
                    <a:cs typeface="Times New Roman" pitchFamily="18" charset="0"/>
                  </a:rPr>
                  <a:t>Consolidation to the higher level</a:t>
                </a:r>
              </a:p>
            </p:txBody>
          </p:sp>
          <p:sp>
            <p:nvSpPr>
              <p:cNvPr id="32" name="Rectangle 110"/>
              <p:cNvSpPr>
                <a:spLocks noChangeArrowheads="1"/>
              </p:cNvSpPr>
              <p:nvPr/>
            </p:nvSpPr>
            <p:spPr bwMode="auto">
              <a:xfrm>
                <a:off x="4121" y="859"/>
                <a:ext cx="301" cy="268"/>
              </a:xfrm>
              <a:prstGeom prst="rect">
                <a:avLst/>
              </a:prstGeom>
              <a:noFill/>
              <a:ln w="9525">
                <a:solidFill>
                  <a:srgbClr val="000000"/>
                </a:solidFill>
                <a:prstDash val="dash"/>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sp>
            <p:nvSpPr>
              <p:cNvPr id="33" name="Rectangle 111"/>
              <p:cNvSpPr>
                <a:spLocks noChangeArrowheads="1"/>
              </p:cNvSpPr>
              <p:nvPr/>
            </p:nvSpPr>
            <p:spPr bwMode="auto">
              <a:xfrm>
                <a:off x="4416" y="838"/>
                <a:ext cx="1147" cy="309"/>
              </a:xfrm>
              <a:prstGeom prst="rect">
                <a:avLst/>
              </a:prstGeom>
              <a:noFill/>
              <a:ln w="9525" algn="ctr">
                <a:noFill/>
                <a:miter lim="800000"/>
                <a:headEnd/>
                <a:tailEnd/>
              </a:ln>
              <a:effectLst>
                <a:prstShdw prst="shdw17" dist="17961" dir="2700000">
                  <a:srgbClr val="BBE0E3">
                    <a:gamma/>
                    <a:shade val="60000"/>
                    <a:invGamma/>
                  </a:srgbClr>
                </a:prstShdw>
              </a:effectLst>
            </p:spPr>
            <p:txBody>
              <a:bodyPr wrap="none" anchor="ctr"/>
              <a:lstStyle/>
              <a:p>
                <a:pPr algn="ctr" eaLnBrk="0" fontAlgn="base" hangingPunct="0">
                  <a:spcBef>
                    <a:spcPct val="10000"/>
                  </a:spcBef>
                  <a:spcAft>
                    <a:spcPct val="0"/>
                  </a:spcAft>
                  <a:buClr>
                    <a:srgbClr val="0B1F65"/>
                  </a:buClr>
                  <a:defRPr/>
                </a:pPr>
                <a:r>
                  <a:rPr lang="en-US" sz="800" b="1" kern="0" dirty="0">
                    <a:solidFill>
                      <a:sysClr val="windowText" lastClr="000000"/>
                    </a:solidFill>
                    <a:latin typeface="Arial" charset="0"/>
                    <a:cs typeface="Times New Roman" pitchFamily="18" charset="0"/>
                  </a:rPr>
                  <a:t>Consolidated </a:t>
                </a:r>
              </a:p>
              <a:p>
                <a:pPr algn="ctr" eaLnBrk="0" fontAlgn="base" hangingPunct="0">
                  <a:spcBef>
                    <a:spcPct val="10000"/>
                  </a:spcBef>
                  <a:spcAft>
                    <a:spcPct val="0"/>
                  </a:spcAft>
                  <a:buClr>
                    <a:srgbClr val="0B1F65"/>
                  </a:buClr>
                  <a:defRPr/>
                </a:pPr>
                <a:r>
                  <a:rPr lang="en-US" sz="800" b="1" kern="0" dirty="0">
                    <a:solidFill>
                      <a:sysClr val="windowText" lastClr="000000"/>
                    </a:solidFill>
                    <a:latin typeface="Arial" charset="0"/>
                    <a:cs typeface="Times New Roman" pitchFamily="18" charset="0"/>
                  </a:rPr>
                  <a:t>reports</a:t>
                </a:r>
              </a:p>
            </p:txBody>
          </p:sp>
          <p:sp>
            <p:nvSpPr>
              <p:cNvPr id="34" name="AutoShape 131"/>
              <p:cNvSpPr>
                <a:spLocks noChangeArrowheads="1"/>
              </p:cNvSpPr>
              <p:nvPr/>
            </p:nvSpPr>
            <p:spPr bwMode="auto">
              <a:xfrm>
                <a:off x="4183" y="1450"/>
                <a:ext cx="238" cy="268"/>
              </a:xfrm>
              <a:prstGeom prst="downArrow">
                <a:avLst>
                  <a:gd name="adj1" fmla="val 50000"/>
                  <a:gd name="adj2" fmla="val 41279"/>
                </a:avLst>
              </a:prstGeom>
              <a:solidFill>
                <a:srgbClr val="BBE0E3"/>
              </a:solidFill>
              <a:ln w="9525">
                <a:solidFill>
                  <a:srgbClr val="000000"/>
                </a:solidFill>
                <a:miter lim="800000"/>
                <a:headEnd/>
                <a:tailEnd/>
              </a:ln>
              <a:effectLst/>
            </p:spPr>
            <p:txBody>
              <a:bodyPr wrap="none" anchor="ctr"/>
              <a:lstStyle/>
              <a:p>
                <a:pPr algn="ctr" eaLnBrk="0" fontAlgn="base" hangingPunct="0">
                  <a:spcBef>
                    <a:spcPct val="10000"/>
                  </a:spcBef>
                  <a:spcAft>
                    <a:spcPct val="0"/>
                  </a:spcAft>
                  <a:buClr>
                    <a:srgbClr val="0B1F65"/>
                  </a:buClr>
                  <a:defRPr/>
                </a:pPr>
                <a:endParaRPr lang="en-US" sz="1000" kern="0">
                  <a:solidFill>
                    <a:sysClr val="windowText" lastClr="000000"/>
                  </a:solidFill>
                  <a:latin typeface="Arial" charset="0"/>
                  <a:cs typeface="Times New Roman" pitchFamily="18" charset="0"/>
                </a:endParaRPr>
              </a:p>
            </p:txBody>
          </p:sp>
        </p:grpSp>
      </p:grpSp>
      <p:sp>
        <p:nvSpPr>
          <p:cNvPr id="48" name="Text Box 77"/>
          <p:cNvSpPr txBox="1">
            <a:spLocks noChangeArrowheads="1"/>
          </p:cNvSpPr>
          <p:nvPr/>
        </p:nvSpPr>
        <p:spPr bwMode="auto">
          <a:xfrm>
            <a:off x="1126464" y="-21707"/>
            <a:ext cx="2363147" cy="307777"/>
          </a:xfrm>
          <a:prstGeom prst="rect">
            <a:avLst/>
          </a:prstGeom>
          <a:noFill/>
          <a:ln w="12700">
            <a:noFill/>
            <a:miter lim="800000"/>
            <a:headEnd/>
            <a:tailEnd/>
          </a:ln>
        </p:spPr>
        <p:txBody>
          <a:bodyPr wrap="none">
            <a:spAutoFit/>
          </a:bodyPr>
          <a:lstStyle/>
          <a:p>
            <a:pPr marL="234950" indent="-234950" algn="ctr" eaLnBrk="0" fontAlgn="base" hangingPunct="0">
              <a:spcBef>
                <a:spcPct val="50000"/>
              </a:spcBef>
              <a:spcAft>
                <a:spcPct val="0"/>
              </a:spcAft>
              <a:buClr>
                <a:srgbClr val="0B1F65"/>
              </a:buClr>
            </a:pPr>
            <a:r>
              <a:rPr lang="en-US" sz="1400" i="1" dirty="0">
                <a:solidFill>
                  <a:srgbClr val="969696"/>
                </a:solidFill>
                <a:latin typeface="Arial" charset="0"/>
                <a:cs typeface="Times New Roman" pitchFamily="18" charset="0"/>
              </a:rPr>
              <a:t> Report Rationalization(1/2)</a:t>
            </a:r>
          </a:p>
        </p:txBody>
      </p:sp>
    </p:spTree>
    <p:extLst>
      <p:ext uri="{BB962C8B-B14F-4D97-AF65-F5344CB8AC3E}">
        <p14:creationId xmlns:p14="http://schemas.microsoft.com/office/powerpoint/2010/main" val="36989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p:cNvSpPr>
            <a:spLocks noGrp="1"/>
          </p:cNvSpPr>
          <p:nvPr>
            <p:ph type="body" sz="quarter" idx="11"/>
          </p:nvPr>
        </p:nvSpPr>
        <p:spPr>
          <a:xfrm>
            <a:off x="6316252" y="1816100"/>
            <a:ext cx="4297680" cy="45085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spcBef>
                <a:spcPts val="0"/>
              </a:spcBef>
              <a:buNone/>
            </a:pPr>
            <a:endParaRPr lang="en-US" dirty="0"/>
          </a:p>
          <a:p>
            <a:pPr algn="ctr">
              <a:spcBef>
                <a:spcPts val="0"/>
              </a:spcBef>
              <a:buNone/>
            </a:pPr>
            <a:r>
              <a:rPr lang="en-US" dirty="0"/>
              <a:t>A simplified version of concept</a:t>
            </a:r>
          </a:p>
        </p:txBody>
      </p:sp>
      <p:sp>
        <p:nvSpPr>
          <p:cNvPr id="2" name="Title 1"/>
          <p:cNvSpPr>
            <a:spLocks noGrp="1"/>
          </p:cNvSpPr>
          <p:nvPr>
            <p:ph type="title"/>
          </p:nvPr>
        </p:nvSpPr>
        <p:spPr/>
        <p:txBody>
          <a:bodyPr/>
          <a:lstStyle/>
          <a:p>
            <a:r>
              <a:rPr lang="en-US" dirty="0"/>
              <a:t>…Using an automated &amp; intuitive rationalization method, Mu Sigma was able to identify 60% redundancies in the existing system</a:t>
            </a:r>
          </a:p>
        </p:txBody>
      </p:sp>
      <p:sp>
        <p:nvSpPr>
          <p:cNvPr id="4" name="Text Placeholder 3"/>
          <p:cNvSpPr>
            <a:spLocks noGrp="1"/>
          </p:cNvSpPr>
          <p:nvPr>
            <p:ph type="body" sz="quarter" idx="11"/>
          </p:nvPr>
        </p:nvSpPr>
        <p:spPr/>
        <p:txBody>
          <a:bodyPr/>
          <a:lstStyle/>
          <a:p>
            <a:r>
              <a:rPr lang="en-US" dirty="0"/>
              <a:t>There was ~60% redundancy/overlap in terms of KPIs across reports being used by the client and the acquired company</a:t>
            </a:r>
          </a:p>
          <a:p>
            <a:r>
              <a:rPr lang="en-US" dirty="0"/>
              <a:t>A lack of congruence in the set of metrics being viewed together, for similar categories (Sales, Share, Rx)</a:t>
            </a:r>
          </a:p>
          <a:p>
            <a:r>
              <a:rPr lang="en-US" dirty="0"/>
              <a:t>Standardized parent organization reports and used these inputs to create a consolidated report</a:t>
            </a:r>
          </a:p>
        </p:txBody>
      </p:sp>
      <p:sp>
        <p:nvSpPr>
          <p:cNvPr id="5" name="Text Placeholder 4"/>
          <p:cNvSpPr>
            <a:spLocks noGrp="1"/>
          </p:cNvSpPr>
          <p:nvPr>
            <p:ph type="body" sz="quarter" idx="13"/>
          </p:nvPr>
        </p:nvSpPr>
        <p:spPr/>
        <p:txBody>
          <a:bodyPr/>
          <a:lstStyle/>
          <a:p>
            <a:r>
              <a:rPr lang="en-US" dirty="0"/>
              <a:t>The existing 193 reports across 4 BUs were reduced to 2 reports per BU - a total of 8 reports</a:t>
            </a:r>
          </a:p>
          <a:p>
            <a:r>
              <a:rPr lang="en-US" dirty="0"/>
              <a:t>The report rationalization exercise have resulted in</a:t>
            </a:r>
          </a:p>
          <a:p>
            <a:pPr lvl="1"/>
            <a:r>
              <a:rPr lang="en-US" dirty="0"/>
              <a:t>Cost saving worth of $0.6 millions</a:t>
            </a:r>
          </a:p>
          <a:p>
            <a:pPr lvl="1"/>
            <a:r>
              <a:rPr lang="en-US" dirty="0"/>
              <a:t>Reduction  in production time by ~80%</a:t>
            </a:r>
          </a:p>
          <a:p>
            <a:pPr marL="234950" lvl="1" indent="-234950">
              <a:spcBef>
                <a:spcPts val="600"/>
              </a:spcBef>
              <a:buFont typeface="Webdings" pitchFamily="18" charset="2"/>
              <a:buChar char="4"/>
            </a:pPr>
            <a:r>
              <a:rPr lang="en-US" sz="1400" dirty="0">
                <a:ea typeface="+mn-ea"/>
                <a:cs typeface="+mn-cs"/>
              </a:rPr>
              <a:t>The integration of the acquired company into the client’s reporting methodology was aided through a common reporting framework suggested by Mu Sigma</a:t>
            </a:r>
          </a:p>
          <a:p>
            <a:pPr lvl="1"/>
            <a:endParaRPr lang="en-US" dirty="0"/>
          </a:p>
        </p:txBody>
      </p:sp>
      <p:sp>
        <p:nvSpPr>
          <p:cNvPr id="14" name="AutoShape 7"/>
          <p:cNvSpPr>
            <a:spLocks noChangeArrowheads="1"/>
          </p:cNvSpPr>
          <p:nvPr/>
        </p:nvSpPr>
        <p:spPr bwMode="auto">
          <a:xfrm>
            <a:off x="8763000" y="2563911"/>
            <a:ext cx="1600200" cy="685799"/>
          </a:xfrm>
          <a:prstGeom prst="roundRect">
            <a:avLst>
              <a:gd name="adj" fmla="val 16667"/>
            </a:avLst>
          </a:prstGeom>
          <a:solidFill>
            <a:srgbClr val="BBE0E3"/>
          </a:solidFill>
          <a:ln w="9525">
            <a:solidFill>
              <a:srgbClr val="000000"/>
            </a:solidFill>
            <a:miter lim="800000"/>
            <a:headEnd/>
            <a:tailEnd/>
          </a:ln>
          <a:effectLst/>
        </p:spPr>
        <p:txBody>
          <a:bodyPr wrap="square" anchor="ctr"/>
          <a:lstStyle/>
          <a:p>
            <a:pPr algn="ctr" eaLnBrk="0" fontAlgn="base" hangingPunct="0">
              <a:spcBef>
                <a:spcPct val="10000"/>
              </a:spcBef>
              <a:spcAft>
                <a:spcPct val="0"/>
              </a:spcAft>
              <a:buClr>
                <a:srgbClr val="0B1F65"/>
              </a:buClr>
            </a:pPr>
            <a:r>
              <a:rPr lang="en-US" sz="1000" kern="0" dirty="0">
                <a:solidFill>
                  <a:srgbClr val="000000"/>
                </a:solidFill>
                <a:latin typeface="Arial" charset="0"/>
                <a:cs typeface="Times New Roman" pitchFamily="18" charset="0"/>
              </a:rPr>
              <a:t>User requirements captured through Interviews/internal system</a:t>
            </a:r>
          </a:p>
        </p:txBody>
      </p:sp>
      <p:pic>
        <p:nvPicPr>
          <p:cNvPr id="17" name="Picture 4"/>
          <p:cNvPicPr>
            <a:picLocks noChangeAspect="1" noChangeArrowheads="1"/>
          </p:cNvPicPr>
          <p:nvPr/>
        </p:nvPicPr>
        <p:blipFill>
          <a:blip r:embed="rId3" cstate="print"/>
          <a:srcRect/>
          <a:stretch>
            <a:fillRect/>
          </a:stretch>
        </p:blipFill>
        <p:spPr bwMode="auto">
          <a:xfrm>
            <a:off x="6469064" y="2117131"/>
            <a:ext cx="1760537" cy="1159468"/>
          </a:xfrm>
          <a:prstGeom prst="rect">
            <a:avLst/>
          </a:prstGeom>
          <a:noFill/>
        </p:spPr>
      </p:pic>
      <p:sp>
        <p:nvSpPr>
          <p:cNvPr id="19" name="Oval 19"/>
          <p:cNvSpPr>
            <a:spLocks noChangeArrowheads="1"/>
          </p:cNvSpPr>
          <p:nvPr/>
        </p:nvSpPr>
        <p:spPr bwMode="auto">
          <a:xfrm>
            <a:off x="6490450" y="2092070"/>
            <a:ext cx="1268845" cy="1181694"/>
          </a:xfrm>
          <a:prstGeom prst="ellipse">
            <a:avLst/>
          </a:prstGeom>
          <a:noFill/>
          <a:ln w="9525">
            <a:solidFill>
              <a:schemeClr val="tx1"/>
            </a:solidFill>
            <a:prstDash val="lgDash"/>
            <a:round/>
            <a:headEnd/>
            <a:tailEnd/>
          </a:ln>
          <a:effectLst/>
        </p:spPr>
        <p:txBody>
          <a:bodyPr wrap="none" anchor="ctr"/>
          <a:lstStyle/>
          <a:p>
            <a:pPr algn="ctr" eaLnBrk="0" fontAlgn="base" hangingPunct="0">
              <a:spcBef>
                <a:spcPct val="10000"/>
              </a:spcBef>
              <a:spcAft>
                <a:spcPct val="0"/>
              </a:spcAft>
              <a:buClr>
                <a:srgbClr val="0B1F65"/>
              </a:buClr>
            </a:pPr>
            <a:endParaRPr lang="en-US" sz="1100">
              <a:solidFill>
                <a:srgbClr val="000000"/>
              </a:solidFill>
              <a:latin typeface="Arial" charset="0"/>
              <a:cs typeface="Times New Roman" pitchFamily="18" charset="0"/>
            </a:endParaRPr>
          </a:p>
        </p:txBody>
      </p:sp>
      <p:sp>
        <p:nvSpPr>
          <p:cNvPr id="20" name="Rectangle 20"/>
          <p:cNvSpPr>
            <a:spLocks noChangeArrowheads="1"/>
          </p:cNvSpPr>
          <p:nvPr/>
        </p:nvSpPr>
        <p:spPr bwMode="auto">
          <a:xfrm>
            <a:off x="6395437" y="2437810"/>
            <a:ext cx="753918" cy="394447"/>
          </a:xfrm>
          <a:prstGeom prst="rect">
            <a:avLst/>
          </a:prstGeom>
          <a:noFill/>
          <a:ln w="9525">
            <a:noFill/>
            <a:miter lim="800000"/>
            <a:headEnd/>
            <a:tailEnd/>
          </a:ln>
          <a:effectLst/>
        </p:spPr>
        <p:txBody>
          <a:bodyPr anchor="ctr"/>
          <a:lstStyle/>
          <a:p>
            <a:pPr algn="ct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Metrics from Report 1</a:t>
            </a:r>
          </a:p>
        </p:txBody>
      </p:sp>
      <p:sp>
        <p:nvSpPr>
          <p:cNvPr id="22" name="Rectangle 20"/>
          <p:cNvSpPr>
            <a:spLocks noChangeArrowheads="1"/>
          </p:cNvSpPr>
          <p:nvPr/>
        </p:nvSpPr>
        <p:spPr bwMode="auto">
          <a:xfrm>
            <a:off x="7010402" y="2399710"/>
            <a:ext cx="717642" cy="470647"/>
          </a:xfrm>
          <a:prstGeom prst="rect">
            <a:avLst/>
          </a:prstGeom>
          <a:noFill/>
          <a:ln w="9525">
            <a:noFill/>
            <a:miter lim="800000"/>
            <a:headEnd/>
            <a:tailEnd/>
          </a:ln>
          <a:effectLst/>
        </p:spPr>
        <p:txBody>
          <a:bodyPr anchor="ctr"/>
          <a:lstStyle/>
          <a:p>
            <a:pPr algn="ctr" eaLnBrk="0" fontAlgn="base" hangingPunct="0">
              <a:spcBef>
                <a:spcPct val="10000"/>
              </a:spcBef>
              <a:spcAft>
                <a:spcPct val="0"/>
              </a:spcAft>
              <a:buClr>
                <a:srgbClr val="0B1F65"/>
              </a:buClr>
            </a:pPr>
            <a:r>
              <a:rPr lang="en-US" sz="800" dirty="0">
                <a:solidFill>
                  <a:srgbClr val="000000"/>
                </a:solidFill>
                <a:latin typeface="Arial" charset="0"/>
                <a:cs typeface="Times New Roman" pitchFamily="18" charset="0"/>
              </a:rPr>
              <a:t>Overlap</a:t>
            </a:r>
          </a:p>
        </p:txBody>
      </p:sp>
      <p:sp>
        <p:nvSpPr>
          <p:cNvPr id="30" name="TextBox 29"/>
          <p:cNvSpPr txBox="1"/>
          <p:nvPr/>
        </p:nvSpPr>
        <p:spPr>
          <a:xfrm>
            <a:off x="7848601" y="3124202"/>
            <a:ext cx="1143003" cy="430887"/>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100" dirty="0">
                <a:solidFill>
                  <a:srgbClr val="000000"/>
                </a:solidFill>
                <a:latin typeface="Arial" charset="0"/>
                <a:cs typeface="Times New Roman" pitchFamily="18" charset="0"/>
              </a:rPr>
              <a:t>Comparison/ Rationalization</a:t>
            </a:r>
          </a:p>
        </p:txBody>
      </p:sp>
      <p:sp>
        <p:nvSpPr>
          <p:cNvPr id="34" name="Oval 19"/>
          <p:cNvSpPr>
            <a:spLocks noChangeArrowheads="1"/>
          </p:cNvSpPr>
          <p:nvPr/>
        </p:nvSpPr>
        <p:spPr bwMode="auto">
          <a:xfrm>
            <a:off x="6974205" y="2094905"/>
            <a:ext cx="1268845" cy="1181694"/>
          </a:xfrm>
          <a:prstGeom prst="ellipse">
            <a:avLst/>
          </a:prstGeom>
          <a:noFill/>
          <a:ln w="9525">
            <a:solidFill>
              <a:schemeClr val="tx1"/>
            </a:solidFill>
            <a:prstDash val="lgDash"/>
            <a:round/>
            <a:headEnd/>
            <a:tailEnd/>
          </a:ln>
          <a:effectLst/>
        </p:spPr>
        <p:txBody>
          <a:bodyPr wrap="none" anchor="ctr"/>
          <a:lstStyle/>
          <a:p>
            <a:pPr algn="ctr" eaLnBrk="0" fontAlgn="base" hangingPunct="0">
              <a:spcBef>
                <a:spcPct val="10000"/>
              </a:spcBef>
              <a:spcAft>
                <a:spcPct val="0"/>
              </a:spcAft>
              <a:buClr>
                <a:srgbClr val="0B1F65"/>
              </a:buClr>
            </a:pPr>
            <a:endParaRPr lang="en-US" sz="1100">
              <a:solidFill>
                <a:srgbClr val="000000"/>
              </a:solidFill>
              <a:latin typeface="Arial" charset="0"/>
              <a:cs typeface="Times New Roman" pitchFamily="18" charset="0"/>
            </a:endParaRPr>
          </a:p>
        </p:txBody>
      </p:sp>
      <p:sp>
        <p:nvSpPr>
          <p:cNvPr id="36" name="Rectangle 20"/>
          <p:cNvSpPr>
            <a:spLocks noChangeArrowheads="1"/>
          </p:cNvSpPr>
          <p:nvPr/>
        </p:nvSpPr>
        <p:spPr bwMode="auto">
          <a:xfrm>
            <a:off x="7593109" y="2437810"/>
            <a:ext cx="783945" cy="394447"/>
          </a:xfrm>
          <a:prstGeom prst="rect">
            <a:avLst/>
          </a:prstGeom>
          <a:noFill/>
          <a:ln w="9525">
            <a:noFill/>
            <a:miter lim="800000"/>
            <a:headEnd/>
            <a:tailEnd/>
          </a:ln>
          <a:effectLst/>
        </p:spPr>
        <p:txBody>
          <a:bodyPr anchor="ctr"/>
          <a:lstStyle/>
          <a:p>
            <a:pPr algn="ctr" eaLnBrk="0" fontAlgn="base" hangingPunct="0">
              <a:spcBef>
                <a:spcPct val="10000"/>
              </a:spcBef>
              <a:spcAft>
                <a:spcPct val="0"/>
              </a:spcAft>
              <a:buClr>
                <a:srgbClr val="0B1F65"/>
              </a:buClr>
            </a:pPr>
            <a:r>
              <a:rPr lang="en-US" sz="900" dirty="0">
                <a:solidFill>
                  <a:prstClr val="white"/>
                </a:solidFill>
                <a:latin typeface="Arial" charset="0"/>
                <a:cs typeface="Times New Roman" pitchFamily="18" charset="0"/>
              </a:rPr>
              <a:t>Metrics from Report 2</a:t>
            </a:r>
          </a:p>
        </p:txBody>
      </p:sp>
      <p:cxnSp>
        <p:nvCxnSpPr>
          <p:cNvPr id="38" name="Elbow Connector 37"/>
          <p:cNvCxnSpPr>
            <a:stCxn id="14" idx="2"/>
            <a:endCxn id="75" idx="0"/>
          </p:cNvCxnSpPr>
          <p:nvPr/>
        </p:nvCxnSpPr>
        <p:spPr bwMode="auto">
          <a:xfrm rot="5400000">
            <a:off x="8752030" y="2972034"/>
            <a:ext cx="533401" cy="1088747"/>
          </a:xfrm>
          <a:prstGeom prst="bentConnector3">
            <a:avLst>
              <a:gd name="adj1" fmla="val 50000"/>
            </a:avLst>
          </a:prstGeom>
          <a:pattFill prst="pct50">
            <a:fgClr>
              <a:schemeClr val="hlink"/>
            </a:fgClr>
            <a:bgClr>
              <a:srgbClr val="FFFFFF"/>
            </a:bgClr>
          </a:pattFill>
          <a:ln w="38100" cap="flat" cmpd="sng" algn="ctr">
            <a:solidFill>
              <a:srgbClr val="006666"/>
            </a:solidFill>
            <a:prstDash val="solid"/>
            <a:bevel/>
            <a:headEnd type="none" w="med" len="med"/>
            <a:tailEnd type="none"/>
          </a:ln>
          <a:effectLst/>
        </p:spPr>
      </p:cxnSp>
      <p:cxnSp>
        <p:nvCxnSpPr>
          <p:cNvPr id="61" name="Elbow Connector 60"/>
          <p:cNvCxnSpPr>
            <a:stCxn id="34" idx="4"/>
            <a:endCxn id="75" idx="0"/>
          </p:cNvCxnSpPr>
          <p:nvPr/>
        </p:nvCxnSpPr>
        <p:spPr bwMode="auto">
          <a:xfrm rot="16200000" flipH="1">
            <a:off x="7788239" y="3096992"/>
            <a:ext cx="506507" cy="865729"/>
          </a:xfrm>
          <a:prstGeom prst="bentConnector3">
            <a:avLst>
              <a:gd name="adj1" fmla="val 50000"/>
            </a:avLst>
          </a:prstGeom>
          <a:pattFill prst="pct50">
            <a:fgClr>
              <a:schemeClr val="hlink"/>
            </a:fgClr>
            <a:bgClr>
              <a:srgbClr val="FFFFFF"/>
            </a:bgClr>
          </a:pattFill>
          <a:ln w="38100" cap="flat" cmpd="sng" algn="ctr">
            <a:solidFill>
              <a:srgbClr val="006666"/>
            </a:solidFill>
            <a:prstDash val="solid"/>
            <a:bevel/>
            <a:headEnd type="none" w="med" len="med"/>
            <a:tailEnd type="none"/>
          </a:ln>
          <a:effectLst/>
        </p:spPr>
      </p:cxnSp>
      <p:sp>
        <p:nvSpPr>
          <p:cNvPr id="75" name="AutoShape 7"/>
          <p:cNvSpPr>
            <a:spLocks noChangeArrowheads="1"/>
          </p:cNvSpPr>
          <p:nvPr/>
        </p:nvSpPr>
        <p:spPr bwMode="auto">
          <a:xfrm>
            <a:off x="7674256" y="3783109"/>
            <a:ext cx="1600200" cy="484093"/>
          </a:xfrm>
          <a:prstGeom prst="roundRect">
            <a:avLst>
              <a:gd name="adj" fmla="val 16667"/>
            </a:avLst>
          </a:prstGeom>
          <a:solidFill>
            <a:srgbClr val="BBE0E3"/>
          </a:solidFill>
          <a:ln w="9525">
            <a:solidFill>
              <a:srgbClr val="000000"/>
            </a:solidFill>
            <a:miter lim="800000"/>
            <a:headEnd/>
            <a:tailEnd/>
          </a:ln>
          <a:effectLst/>
        </p:spPr>
        <p:txBody>
          <a:bodyPr wrap="square" anchor="ctr"/>
          <a:lstStyle/>
          <a:p>
            <a:pPr algn="ctr" eaLnBrk="0" fontAlgn="base" hangingPunct="0">
              <a:spcBef>
                <a:spcPct val="10000"/>
              </a:spcBef>
              <a:spcAft>
                <a:spcPct val="0"/>
              </a:spcAft>
              <a:buClr>
                <a:srgbClr val="0B1F65"/>
              </a:buClr>
            </a:pPr>
            <a:r>
              <a:rPr lang="en-US" sz="1000" kern="0" dirty="0">
                <a:solidFill>
                  <a:srgbClr val="000000"/>
                </a:solidFill>
                <a:latin typeface="Arial" charset="0"/>
                <a:cs typeface="Times New Roman" pitchFamily="18" charset="0"/>
              </a:rPr>
              <a:t>Finalize Metrics required for each function</a:t>
            </a:r>
          </a:p>
        </p:txBody>
      </p:sp>
      <p:sp>
        <p:nvSpPr>
          <p:cNvPr id="84" name="AutoShape 7"/>
          <p:cNvSpPr>
            <a:spLocks noChangeArrowheads="1"/>
          </p:cNvSpPr>
          <p:nvPr/>
        </p:nvSpPr>
        <p:spPr bwMode="auto">
          <a:xfrm>
            <a:off x="7685229" y="5217460"/>
            <a:ext cx="1578254" cy="497540"/>
          </a:xfrm>
          <a:prstGeom prst="roundRect">
            <a:avLst>
              <a:gd name="adj" fmla="val 16667"/>
            </a:avLst>
          </a:prstGeom>
          <a:solidFill>
            <a:srgbClr val="BBE0E3"/>
          </a:solidFill>
          <a:ln w="9525">
            <a:solidFill>
              <a:srgbClr val="000000"/>
            </a:solidFill>
            <a:miter lim="800000"/>
            <a:headEnd/>
            <a:tailEnd/>
          </a:ln>
          <a:effectLst/>
        </p:spPr>
        <p:txBody>
          <a:bodyPr wrap="square" anchor="ctr"/>
          <a:lstStyle/>
          <a:p>
            <a:pPr algn="ctr" eaLnBrk="0" fontAlgn="base" hangingPunct="0">
              <a:spcBef>
                <a:spcPct val="10000"/>
              </a:spcBef>
              <a:spcAft>
                <a:spcPct val="0"/>
              </a:spcAft>
              <a:buClr>
                <a:srgbClr val="0B1F65"/>
              </a:buClr>
            </a:pPr>
            <a:r>
              <a:rPr lang="en-US" sz="1000" kern="0" dirty="0">
                <a:solidFill>
                  <a:srgbClr val="000000"/>
                </a:solidFill>
                <a:latin typeface="Arial" charset="0"/>
                <a:cs typeface="Times New Roman" pitchFamily="18" charset="0"/>
              </a:rPr>
              <a:t>Finalize number of groups and reports required per function</a:t>
            </a:r>
          </a:p>
        </p:txBody>
      </p:sp>
      <p:sp>
        <p:nvSpPr>
          <p:cNvPr id="85" name="AutoShape 7"/>
          <p:cNvSpPr>
            <a:spLocks noChangeArrowheads="1"/>
          </p:cNvSpPr>
          <p:nvPr/>
        </p:nvSpPr>
        <p:spPr bwMode="auto">
          <a:xfrm>
            <a:off x="7674256" y="4446501"/>
            <a:ext cx="1600200" cy="506503"/>
          </a:xfrm>
          <a:prstGeom prst="roundRect">
            <a:avLst>
              <a:gd name="adj" fmla="val 16667"/>
            </a:avLst>
          </a:prstGeom>
          <a:solidFill>
            <a:srgbClr val="BBE0E3"/>
          </a:solidFill>
          <a:ln w="9525">
            <a:solidFill>
              <a:srgbClr val="000000"/>
            </a:solidFill>
            <a:miter lim="800000"/>
            <a:headEnd/>
            <a:tailEnd/>
          </a:ln>
          <a:effectLst/>
        </p:spPr>
        <p:txBody>
          <a:bodyPr wrap="square" anchor="ctr"/>
          <a:lstStyle/>
          <a:p>
            <a:pPr algn="ctr" eaLnBrk="0" fontAlgn="base" hangingPunct="0">
              <a:spcBef>
                <a:spcPct val="10000"/>
              </a:spcBef>
              <a:spcAft>
                <a:spcPct val="0"/>
              </a:spcAft>
              <a:buClr>
                <a:srgbClr val="0B1F65"/>
              </a:buClr>
            </a:pPr>
            <a:r>
              <a:rPr lang="en-US" sz="1000" kern="0" dirty="0">
                <a:solidFill>
                  <a:srgbClr val="000000"/>
                </a:solidFill>
                <a:latin typeface="Arial" charset="0"/>
                <a:cs typeface="Times New Roman" pitchFamily="18" charset="0"/>
              </a:rPr>
              <a:t>Using a reporting framework, group and prioritize metrics </a:t>
            </a:r>
          </a:p>
        </p:txBody>
      </p:sp>
      <p:cxnSp>
        <p:nvCxnSpPr>
          <p:cNvPr id="28" name="Elbow Connector 60"/>
          <p:cNvCxnSpPr>
            <a:stCxn id="19" idx="4"/>
            <a:endCxn id="75" idx="0"/>
          </p:cNvCxnSpPr>
          <p:nvPr/>
        </p:nvCxnSpPr>
        <p:spPr bwMode="auto">
          <a:xfrm rot="16200000" flipH="1">
            <a:off x="7544941" y="2853695"/>
            <a:ext cx="509342" cy="1349484"/>
          </a:xfrm>
          <a:prstGeom prst="bentConnector3">
            <a:avLst>
              <a:gd name="adj1" fmla="val 50000"/>
            </a:avLst>
          </a:prstGeom>
          <a:pattFill prst="pct50">
            <a:fgClr>
              <a:schemeClr val="hlink"/>
            </a:fgClr>
            <a:bgClr>
              <a:srgbClr val="FFFFFF"/>
            </a:bgClr>
          </a:pattFill>
          <a:ln w="38100" cap="flat" cmpd="sng" algn="ctr">
            <a:solidFill>
              <a:srgbClr val="006666"/>
            </a:solidFill>
            <a:prstDash val="solid"/>
            <a:bevel/>
            <a:headEnd type="none" w="med" len="med"/>
            <a:tailEnd type="none"/>
          </a:ln>
          <a:effectLst/>
        </p:spPr>
      </p:cxnSp>
      <p:cxnSp>
        <p:nvCxnSpPr>
          <p:cNvPr id="56" name="Elbow Connector 60"/>
          <p:cNvCxnSpPr>
            <a:stCxn id="17" idx="2"/>
            <a:endCxn id="75" idx="1"/>
          </p:cNvCxnSpPr>
          <p:nvPr/>
        </p:nvCxnSpPr>
        <p:spPr bwMode="auto">
          <a:xfrm rot="16200000" flipH="1">
            <a:off x="7137516" y="3488415"/>
            <a:ext cx="748554" cy="324922"/>
          </a:xfrm>
          <a:prstGeom prst="bentConnector2">
            <a:avLst/>
          </a:prstGeom>
          <a:pattFill prst="pct50">
            <a:fgClr>
              <a:schemeClr val="hlink"/>
            </a:fgClr>
            <a:bgClr>
              <a:srgbClr val="FFFFFF"/>
            </a:bgClr>
          </a:pattFill>
          <a:ln w="38100" cap="flat" cmpd="sng" algn="ctr">
            <a:solidFill>
              <a:schemeClr val="bg1">
                <a:lumMod val="85000"/>
              </a:schemeClr>
            </a:solidFill>
            <a:prstDash val="solid"/>
            <a:bevel/>
            <a:headEnd type="none" w="med" len="med"/>
            <a:tailEnd type="none"/>
          </a:ln>
          <a:effectLst/>
        </p:spPr>
      </p:cxnSp>
      <p:cxnSp>
        <p:nvCxnSpPr>
          <p:cNvPr id="64" name="Straight Connector 63"/>
          <p:cNvCxnSpPr>
            <a:stCxn id="75" idx="2"/>
            <a:endCxn id="85" idx="0"/>
          </p:cNvCxnSpPr>
          <p:nvPr/>
        </p:nvCxnSpPr>
        <p:spPr bwMode="auto">
          <a:xfrm>
            <a:off x="8474354" y="4267204"/>
            <a:ext cx="0" cy="179297"/>
          </a:xfrm>
          <a:prstGeom prst="line">
            <a:avLst/>
          </a:prstGeom>
          <a:pattFill prst="pct50">
            <a:fgClr>
              <a:schemeClr val="hlink"/>
            </a:fgClr>
            <a:bgClr>
              <a:srgbClr val="FFFFFF"/>
            </a:bgClr>
          </a:pattFill>
          <a:ln w="38100" cap="flat" cmpd="sng" algn="ctr">
            <a:solidFill>
              <a:srgbClr val="006666"/>
            </a:solidFill>
            <a:prstDash val="solid"/>
            <a:bevel/>
            <a:headEnd type="none" w="med" len="med"/>
            <a:tailEnd type="none"/>
          </a:ln>
          <a:effectLst/>
        </p:spPr>
      </p:cxnSp>
      <p:cxnSp>
        <p:nvCxnSpPr>
          <p:cNvPr id="67" name="Straight Connector 66"/>
          <p:cNvCxnSpPr>
            <a:stCxn id="85" idx="2"/>
            <a:endCxn id="84" idx="0"/>
          </p:cNvCxnSpPr>
          <p:nvPr/>
        </p:nvCxnSpPr>
        <p:spPr bwMode="auto">
          <a:xfrm>
            <a:off x="8474354" y="4953004"/>
            <a:ext cx="0" cy="264461"/>
          </a:xfrm>
          <a:prstGeom prst="line">
            <a:avLst/>
          </a:prstGeom>
          <a:pattFill prst="pct50">
            <a:fgClr>
              <a:schemeClr val="hlink"/>
            </a:fgClr>
            <a:bgClr>
              <a:srgbClr val="FFFFFF"/>
            </a:bgClr>
          </a:pattFill>
          <a:ln w="38100" cap="flat" cmpd="sng" algn="ctr">
            <a:solidFill>
              <a:srgbClr val="006666"/>
            </a:solidFill>
            <a:prstDash val="solid"/>
            <a:bevel/>
            <a:headEnd type="none" w="med" len="med"/>
            <a:tailEnd type="none"/>
          </a:ln>
          <a:effectLst/>
        </p:spPr>
      </p:cxnSp>
      <p:sp>
        <p:nvSpPr>
          <p:cNvPr id="24" name="Up-Down Arrow 23"/>
          <p:cNvSpPr/>
          <p:nvPr/>
        </p:nvSpPr>
        <p:spPr bwMode="auto">
          <a:xfrm>
            <a:off x="9563104" y="3352802"/>
            <a:ext cx="800099" cy="2438401"/>
          </a:xfrm>
          <a:prstGeom prst="upDown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vert270" wrap="square" lIns="45720" tIns="45720" rIns="45720" bIns="45720" numCol="1" rtlCol="0" anchor="ctr" anchorCtr="0" compatLnSpc="1">
            <a:prstTxWarp prst="textNoShape">
              <a:avLst/>
            </a:prstTxWarp>
          </a:bodyPr>
          <a:lstStyle/>
          <a:p>
            <a:pPr algn="ctr" eaLnBrk="0" fontAlgn="base" hangingPunct="0">
              <a:spcBef>
                <a:spcPct val="100000"/>
              </a:spcBef>
              <a:spcAft>
                <a:spcPct val="0"/>
              </a:spcAft>
              <a:buClr>
                <a:srgbClr val="0B1F65"/>
              </a:buClr>
            </a:pPr>
            <a:r>
              <a:rPr lang="en-US" sz="1200" dirty="0">
                <a:solidFill>
                  <a:prstClr val="white"/>
                </a:solidFill>
                <a:latin typeface="Arial"/>
              </a:rPr>
              <a:t>Continuous client feedback</a:t>
            </a:r>
          </a:p>
        </p:txBody>
      </p:sp>
      <p:sp>
        <p:nvSpPr>
          <p:cNvPr id="27" name="Text Box 77"/>
          <p:cNvSpPr txBox="1">
            <a:spLocks noChangeArrowheads="1"/>
          </p:cNvSpPr>
          <p:nvPr/>
        </p:nvSpPr>
        <p:spPr bwMode="auto">
          <a:xfrm>
            <a:off x="1126465" y="-21707"/>
            <a:ext cx="2363147" cy="307777"/>
          </a:xfrm>
          <a:prstGeom prst="rect">
            <a:avLst/>
          </a:prstGeom>
          <a:noFill/>
          <a:ln w="12700">
            <a:noFill/>
            <a:miter lim="800000"/>
            <a:headEnd/>
            <a:tailEnd/>
          </a:ln>
        </p:spPr>
        <p:txBody>
          <a:bodyPr wrap="none">
            <a:spAutoFit/>
          </a:bodyPr>
          <a:lstStyle/>
          <a:p>
            <a:pPr marL="234950" indent="-234950" algn="ctr" eaLnBrk="0" fontAlgn="base" hangingPunct="0">
              <a:spcBef>
                <a:spcPct val="50000"/>
              </a:spcBef>
              <a:spcAft>
                <a:spcPct val="0"/>
              </a:spcAft>
              <a:buClr>
                <a:srgbClr val="0B1F65"/>
              </a:buClr>
            </a:pPr>
            <a:r>
              <a:rPr lang="en-US" sz="1400" i="1" dirty="0">
                <a:solidFill>
                  <a:srgbClr val="969696"/>
                </a:solidFill>
                <a:latin typeface="Arial" charset="0"/>
                <a:cs typeface="Times New Roman" pitchFamily="18" charset="0"/>
              </a:rPr>
              <a:t> Report Rationalization(2/2)</a:t>
            </a:r>
          </a:p>
        </p:txBody>
      </p:sp>
    </p:spTree>
    <p:extLst>
      <p:ext uri="{BB962C8B-B14F-4D97-AF65-F5344CB8AC3E}">
        <p14:creationId xmlns:p14="http://schemas.microsoft.com/office/powerpoint/2010/main" val="377999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 Sigma helped a leading pharmaceutical company in streamlining their report generation process and delivery</a:t>
            </a:r>
          </a:p>
        </p:txBody>
      </p:sp>
      <p:sp>
        <p:nvSpPr>
          <p:cNvPr id="5" name="Text Placeholder 4"/>
          <p:cNvSpPr>
            <a:spLocks noGrp="1"/>
          </p:cNvSpPr>
          <p:nvPr>
            <p:ph type="body" sz="quarter" idx="10"/>
          </p:nvPr>
        </p:nvSpPr>
        <p:spPr/>
        <p:txBody>
          <a:bodyPr/>
          <a:lstStyle/>
          <a:p>
            <a:r>
              <a:rPr lang="en-US" dirty="0"/>
              <a:t>The pharmaceutical company employs a full-time and part-time consultants to generate campaign reports for its brands</a:t>
            </a:r>
          </a:p>
          <a:p>
            <a:r>
              <a:rPr lang="en-US" dirty="0"/>
              <a:t>The report generation process was highly people dependent and varied  in terms of content &amp; visuals</a:t>
            </a:r>
          </a:p>
          <a:p>
            <a:r>
              <a:rPr lang="en-US" dirty="0"/>
              <a:t>The company intended to  streamline the process for reducing costs as well as creating more capacity to service the growing demand</a:t>
            </a:r>
          </a:p>
        </p:txBody>
      </p:sp>
      <p:sp>
        <p:nvSpPr>
          <p:cNvPr id="6" name="Text Placeholder 5"/>
          <p:cNvSpPr>
            <a:spLocks noGrp="1"/>
          </p:cNvSpPr>
          <p:nvPr>
            <p:ph type="body" sz="quarter" idx="11"/>
          </p:nvPr>
        </p:nvSpPr>
        <p:spPr/>
        <p:txBody>
          <a:bodyPr/>
          <a:lstStyle/>
          <a:p>
            <a:r>
              <a:rPr lang="en-US" dirty="0"/>
              <a:t>Minimal gaps across brands in the report generation process</a:t>
            </a:r>
          </a:p>
          <a:p>
            <a:r>
              <a:rPr lang="en-US" dirty="0"/>
              <a:t>Sustainable report delivery model with high automation with provision for required customization</a:t>
            </a:r>
          </a:p>
          <a:p>
            <a:r>
              <a:rPr lang="en-US" dirty="0"/>
              <a:t>More time for analysts to focus on insights and perform inquisitive analytics after automation</a:t>
            </a:r>
          </a:p>
          <a:p>
            <a:r>
              <a:rPr lang="en-US" dirty="0"/>
              <a:t>Better scheduling and work estimation</a:t>
            </a:r>
          </a:p>
        </p:txBody>
      </p:sp>
      <p:sp>
        <p:nvSpPr>
          <p:cNvPr id="7" name="Text Placeholder 6"/>
          <p:cNvSpPr>
            <a:spLocks noGrp="1"/>
          </p:cNvSpPr>
          <p:nvPr>
            <p:ph type="body" sz="quarter" idx="12"/>
          </p:nvPr>
        </p:nvSpPr>
        <p:spPr/>
        <p:txBody>
          <a:bodyPr/>
          <a:lstStyle/>
          <a:p>
            <a:r>
              <a:rPr lang="en-US" dirty="0"/>
              <a:t>Varied gaps in the process across brands</a:t>
            </a:r>
          </a:p>
          <a:p>
            <a:r>
              <a:rPr lang="en-US" dirty="0"/>
              <a:t>Lack of standardization in the reports, business rules, data sources etc. across brands</a:t>
            </a:r>
          </a:p>
        </p:txBody>
      </p:sp>
      <p:sp>
        <p:nvSpPr>
          <p:cNvPr id="8" name="Text Placeholder 7"/>
          <p:cNvSpPr>
            <a:spLocks noGrp="1"/>
          </p:cNvSpPr>
          <p:nvPr>
            <p:ph type="body" sz="quarter" idx="13"/>
          </p:nvPr>
        </p:nvSpPr>
        <p:spPr/>
        <p:txBody>
          <a:bodyPr/>
          <a:lstStyle/>
          <a:p>
            <a:r>
              <a:rPr lang="en-US" dirty="0"/>
              <a:t>How to address all the gaps across brands with a single process?</a:t>
            </a:r>
          </a:p>
          <a:p>
            <a:r>
              <a:rPr lang="en-US" dirty="0"/>
              <a:t>What is the support model for sustained delivery of reports?</a:t>
            </a:r>
          </a:p>
        </p:txBody>
      </p:sp>
      <p:sp>
        <p:nvSpPr>
          <p:cNvPr id="10" name="TextBox 9"/>
          <p:cNvSpPr txBox="1"/>
          <p:nvPr/>
        </p:nvSpPr>
        <p:spPr>
          <a:xfrm>
            <a:off x="1133800" y="1"/>
            <a:ext cx="5776588" cy="276999"/>
          </a:xfrm>
          <a:prstGeom prst="rect">
            <a:avLst/>
          </a:prstGeom>
          <a:noFill/>
        </p:spPr>
        <p:txBody>
          <a:bodyPr wrap="square" rtlCol="0">
            <a:spAutoFit/>
          </a:bodyPr>
          <a:lstStyle>
            <a:defPPr>
              <a:defRPr lang="en-US"/>
            </a:defPPr>
            <a:lvl1pPr algn="l">
              <a:defRPr b="1" i="1">
                <a:solidFill>
                  <a:srgbClr val="000000">
                    <a:lumMod val="50000"/>
                    <a:lumOff val="50000"/>
                  </a:srgbClr>
                </a:solidFill>
              </a:defRPr>
            </a:lvl1pPr>
          </a:lstStyle>
          <a:p>
            <a:pPr eaLnBrk="0" fontAlgn="base" hangingPunct="0">
              <a:spcBef>
                <a:spcPct val="50000"/>
              </a:spcBef>
              <a:spcAft>
                <a:spcPct val="0"/>
              </a:spcAft>
              <a:buClr>
                <a:srgbClr val="0B1F65"/>
              </a:buClr>
            </a:pPr>
            <a:r>
              <a:rPr lang="en-US" sz="1200" dirty="0">
                <a:solidFill>
                  <a:srgbClr val="000000">
                    <a:lumMod val="65000"/>
                    <a:lumOff val="35000"/>
                  </a:srgbClr>
                </a:solidFill>
                <a:latin typeface="Arial" charset="0"/>
                <a:cs typeface="Times New Roman" pitchFamily="18" charset="0"/>
              </a:rPr>
              <a:t>Marketing Operations and Reporting Automation (1/3)</a:t>
            </a:r>
          </a:p>
        </p:txBody>
      </p:sp>
    </p:spTree>
    <p:extLst>
      <p:ext uri="{BB962C8B-B14F-4D97-AF65-F5344CB8AC3E}">
        <p14:creationId xmlns:p14="http://schemas.microsoft.com/office/powerpoint/2010/main" val="2193511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a:themeElements>
    <a:clrScheme name="Custom 2">
      <a:dk1>
        <a:srgbClr val="000000"/>
      </a:dk1>
      <a:lt1>
        <a:sysClr val="window" lastClr="FFFFFF"/>
      </a:lt1>
      <a:dk2>
        <a:srgbClr val="FF0000"/>
      </a:dk2>
      <a:lt2>
        <a:srgbClr val="00FF00"/>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Assortment">
  <a:themeElements>
    <a:clrScheme name="Walmart Colors (New)">
      <a:dk1>
        <a:sysClr val="windowText" lastClr="000000"/>
      </a:dk1>
      <a:lt1>
        <a:sysClr val="window" lastClr="FFFFFF"/>
      </a:lt1>
      <a:dk2>
        <a:srgbClr val="003896"/>
      </a:dk2>
      <a:lt2>
        <a:srgbClr val="6CABE7"/>
      </a:lt2>
      <a:accent1>
        <a:srgbClr val="1A75CF"/>
      </a:accent1>
      <a:accent2>
        <a:srgbClr val="FDBB30"/>
      </a:accent2>
      <a:accent3>
        <a:srgbClr val="61BF1A"/>
      </a:accent3>
      <a:accent4>
        <a:srgbClr val="F47B20"/>
      </a:accent4>
      <a:accent5>
        <a:srgbClr val="003896"/>
      </a:accent5>
      <a:accent6>
        <a:srgbClr val="337321"/>
      </a:accent6>
      <a:hlink>
        <a:srgbClr val="003896"/>
      </a:hlink>
      <a:folHlink>
        <a:srgbClr val="0038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238261E73C88439BB98AF91E7C8BB9" ma:contentTypeVersion="12" ma:contentTypeDescription="Create a new document." ma:contentTypeScope="" ma:versionID="ce24275585ad6faa1994631f599f0ad0">
  <xsd:schema xmlns:xsd="http://www.w3.org/2001/XMLSchema" xmlns:xs="http://www.w3.org/2001/XMLSchema" xmlns:p="http://schemas.microsoft.com/office/2006/metadata/properties" xmlns:ns2="df96cac6-5edc-4d96-a14f-21dec8cebb64" xmlns:ns3="e6f9aa0a-a4db-4c69-b1fa-f7c559ce6762" targetNamespace="http://schemas.microsoft.com/office/2006/metadata/properties" ma:root="true" ma:fieldsID="e48c4e51891a7ad7a9848e84a11e2199" ns2:_="" ns3:_="">
    <xsd:import namespace="df96cac6-5edc-4d96-a14f-21dec8cebb64"/>
    <xsd:import namespace="e6f9aa0a-a4db-4c69-b1fa-f7c559ce67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6cac6-5edc-4d96-a14f-21dec8ceb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9aa0a-a4db-4c69-b1fa-f7c559ce676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35611D-CA1C-44F8-9AF7-FFE4E8867932}"/>
</file>

<file path=customXml/itemProps2.xml><?xml version="1.0" encoding="utf-8"?>
<ds:datastoreItem xmlns:ds="http://schemas.openxmlformats.org/officeDocument/2006/customXml" ds:itemID="{FFF3B28E-EBF8-4BBF-BAAC-54D19D9D38BC}"/>
</file>

<file path=customXml/itemProps3.xml><?xml version="1.0" encoding="utf-8"?>
<ds:datastoreItem xmlns:ds="http://schemas.openxmlformats.org/officeDocument/2006/customXml" ds:itemID="{790EDA4F-95FC-4779-BF77-B9C5F495BA0D}"/>
</file>

<file path=docProps/app.xml><?xml version="1.0" encoding="utf-8"?>
<Properties xmlns="http://schemas.openxmlformats.org/officeDocument/2006/extended-properties" xmlns:vt="http://schemas.openxmlformats.org/officeDocument/2006/docPropsVTypes">
  <TotalTime>71</TotalTime>
  <Words>5146</Words>
  <Application>Microsoft Office PowerPoint</Application>
  <PresentationFormat>Widescreen</PresentationFormat>
  <Paragraphs>666</Paragraphs>
  <Slides>31</Slides>
  <Notes>13</Notes>
  <HiddenSlides>0</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1</vt:i4>
      </vt:variant>
      <vt:variant>
        <vt:lpstr>Slide Titles</vt:lpstr>
      </vt:variant>
      <vt:variant>
        <vt:i4>31</vt:i4>
      </vt:variant>
    </vt:vector>
  </HeadingPairs>
  <TitlesOfParts>
    <vt:vector size="49" baseType="lpstr">
      <vt:lpstr>Arial</vt:lpstr>
      <vt:lpstr>Calibri</vt:lpstr>
      <vt:lpstr>Calibri Light</vt:lpstr>
      <vt:lpstr>Courier New</vt:lpstr>
      <vt:lpstr>Henderson BCG Sans</vt:lpstr>
      <vt:lpstr>Myriad Pro</vt:lpstr>
      <vt:lpstr>Segoe UI</vt:lpstr>
      <vt:lpstr>Segoe UI Light</vt:lpstr>
      <vt:lpstr>Segoe UI Semibold</vt:lpstr>
      <vt:lpstr>Times</vt:lpstr>
      <vt:lpstr>Webdings</vt:lpstr>
      <vt:lpstr>Wingdings</vt:lpstr>
      <vt:lpstr>Office Theme</vt:lpstr>
      <vt:lpstr>blank</vt:lpstr>
      <vt:lpstr>1_blank</vt:lpstr>
      <vt:lpstr>Assortment</vt:lpstr>
      <vt:lpstr>2_blank</vt:lpstr>
      <vt:lpstr>think-cell Slide</vt:lpstr>
      <vt:lpstr>PowerPoint Presentation</vt:lpstr>
      <vt:lpstr>PowerPoint Presentation</vt:lpstr>
      <vt:lpstr>PowerPoint Presentation</vt:lpstr>
      <vt:lpstr>Mu Sigma in partnership with the Product Intelligence team identified drivers of churn and recommended solutions to counter it</vt:lpstr>
      <vt:lpstr>Reporting</vt:lpstr>
      <vt:lpstr>Mu Sigma optimized assortment operations for a large Grocery Retailer and saved 1800 of man hours per week</vt:lpstr>
      <vt:lpstr>Mu Sigma helped a leading pharmaceutical company rationalize its reporting system post a multi-billion dollar acquisition…</vt:lpstr>
      <vt:lpstr>…Using an automated &amp; intuitive rationalization method, Mu Sigma was able to identify 60% redundancies in the existing system</vt:lpstr>
      <vt:lpstr>Mu Sigma helped a leading pharmaceutical company in streamlining their report generation process and delivery</vt:lpstr>
      <vt:lpstr>Mu Sigma approached the problem by studying the current “swim lane” process and interviewing the stakeholders</vt:lpstr>
      <vt:lpstr>Mu Sigma recommended standardization of reports, tools across brands, flow of responsibilities; establishing a KM process</vt:lpstr>
      <vt:lpstr>PowerPoint Presentation</vt:lpstr>
      <vt:lpstr>ASSORTMENT</vt:lpstr>
      <vt:lpstr>‘Hypermarket Assortment Planning’ will enable better decision making across business functions with a data-driven approach</vt:lpstr>
      <vt:lpstr>Assortment Optimization aims at maximizing category sales and reach by optimal usage of the space available</vt:lpstr>
      <vt:lpstr>The final outcome will guide the user through all the steps of the process from data pulls to final assortment decisions</vt:lpstr>
      <vt:lpstr>Walmart China leadership believes Assortment Intelligence has potential to increase margins by 111.13mn RMB by end of Year 2</vt:lpstr>
      <vt:lpstr>LIFT</vt:lpstr>
      <vt:lpstr>Enabled centralized analytics organization coordinate outcomes across various business stakeholders</vt:lpstr>
      <vt:lpstr>Sales Impact Analysis tool helps make decision and measure 5000+ events on a yearly basis across various functions</vt:lpstr>
      <vt:lpstr>Mu Sigma implemented a Revenue Management System for remnant inventory allocation which resulted in a 20% lift in revenue</vt:lpstr>
      <vt:lpstr>PowerPoint Presentation</vt:lpstr>
      <vt:lpstr>The output from these models was used to send out brand specific emails to all the non customers</vt:lpstr>
      <vt:lpstr>Enhancing the E-mail Marketing efforts using AB Testing improves customers’ experience through e-mails</vt:lpstr>
      <vt:lpstr>A logical approach to validate the change to be introduced in the emails, results in increased engagement and productivity</vt:lpstr>
      <vt:lpstr>A-B Test results shows that the change/efforts made (Test population) has a positive effect on Engagement and Revenue KPIs</vt:lpstr>
      <vt:lpstr>An appropriate approach to test and roll out the changes in existing emails enhances the customer experience and ROI</vt:lpstr>
      <vt:lpstr>An E2E Store planning tool that runs optimization algorithm generates half yearly plans for 1979 stores on 11 metrics</vt:lpstr>
      <vt:lpstr>Near real time customer targeting through next purchase propensity models enabled a 49% lift in email productivity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Archita Baranwal</dc:creator>
  <cp:lastModifiedBy>Archita Baranwal</cp:lastModifiedBy>
  <cp:revision>8</cp:revision>
  <dcterms:created xsi:type="dcterms:W3CDTF">2020-04-07T07:06:24Z</dcterms:created>
  <dcterms:modified xsi:type="dcterms:W3CDTF">2020-04-07T08:23:10Z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0x01010080238261E73C88439BB98AF91E7C8BB9</vt:lpwstr>
  </property>
</Properties>
</file>