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7E7"/>
    <a:srgbClr val="D8CBCB"/>
    <a:srgbClr val="CBD3D3"/>
    <a:srgbClr val="FF0000"/>
    <a:srgbClr val="D40000"/>
    <a:srgbClr val="AA0000"/>
    <a:srgbClr val="006666"/>
    <a:srgbClr val="016666"/>
    <a:srgbClr val="0B1F65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10" autoAdjust="0"/>
  </p:normalViewPr>
  <p:slideViewPr>
    <p:cSldViewPr snapToObjects="1">
      <p:cViewPr varScale="1">
        <p:scale>
          <a:sx n="67" d="100"/>
          <a:sy n="67" d="100"/>
        </p:scale>
        <p:origin x="1124" y="48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6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MuKyun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4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457200" y="1282761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4330" y="1379891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Who is the end consumer?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57200" y="2351195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4330" y="2448325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is the business question?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57200" y="3419629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4330" y="3516759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l"/>
            <a:r>
              <a:rPr lang="en-US" sz="1400" b="1" dirty="0"/>
              <a:t>What triggered the question?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7200" y="4488063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4330" y="4585193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intend to do with the output?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57200" y="5556497"/>
            <a:ext cx="8985248" cy="971303"/>
          </a:xfrm>
          <a:custGeom>
            <a:avLst/>
            <a:gdLst>
              <a:gd name="connsiteX0" fmla="*/ 0 w 8985248"/>
              <a:gd name="connsiteY0" fmla="*/ 97130 h 971303"/>
              <a:gd name="connsiteX1" fmla="*/ 97130 w 8985248"/>
              <a:gd name="connsiteY1" fmla="*/ 0 h 971303"/>
              <a:gd name="connsiteX2" fmla="*/ 8888118 w 8985248"/>
              <a:gd name="connsiteY2" fmla="*/ 0 h 971303"/>
              <a:gd name="connsiteX3" fmla="*/ 8985248 w 8985248"/>
              <a:gd name="connsiteY3" fmla="*/ 97130 h 971303"/>
              <a:gd name="connsiteX4" fmla="*/ 8985248 w 8985248"/>
              <a:gd name="connsiteY4" fmla="*/ 874173 h 971303"/>
              <a:gd name="connsiteX5" fmla="*/ 8888118 w 8985248"/>
              <a:gd name="connsiteY5" fmla="*/ 971303 h 971303"/>
              <a:gd name="connsiteX6" fmla="*/ 97130 w 8985248"/>
              <a:gd name="connsiteY6" fmla="*/ 971303 h 971303"/>
              <a:gd name="connsiteX7" fmla="*/ 0 w 8985248"/>
              <a:gd name="connsiteY7" fmla="*/ 874173 h 971303"/>
              <a:gd name="connsiteX8" fmla="*/ 0 w 8985248"/>
              <a:gd name="connsiteY8" fmla="*/ 97130 h 97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5248" h="971303">
                <a:moveTo>
                  <a:pt x="0" y="97130"/>
                </a:moveTo>
                <a:cubicBezTo>
                  <a:pt x="0" y="43487"/>
                  <a:pt x="43487" y="0"/>
                  <a:pt x="97130" y="0"/>
                </a:cubicBezTo>
                <a:lnTo>
                  <a:pt x="8888118" y="0"/>
                </a:lnTo>
                <a:cubicBezTo>
                  <a:pt x="8941761" y="0"/>
                  <a:pt x="8985248" y="43487"/>
                  <a:pt x="8985248" y="97130"/>
                </a:cubicBezTo>
                <a:lnTo>
                  <a:pt x="8985248" y="874173"/>
                </a:lnTo>
                <a:cubicBezTo>
                  <a:pt x="8985248" y="927816"/>
                  <a:pt x="8941761" y="971303"/>
                  <a:pt x="8888118" y="971303"/>
                </a:cubicBezTo>
                <a:lnTo>
                  <a:pt x="97130" y="971303"/>
                </a:lnTo>
                <a:cubicBezTo>
                  <a:pt x="43487" y="971303"/>
                  <a:pt x="0" y="927816"/>
                  <a:pt x="0" y="874173"/>
                </a:cubicBezTo>
                <a:lnTo>
                  <a:pt x="0" y="97130"/>
                </a:lnTo>
                <a:close/>
              </a:path>
            </a:pathLst>
          </a:custGeom>
          <a:solidFill>
            <a:srgbClr val="D8CBC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66570" tIns="72390" rIns="72390" bIns="72390" numCol="1" spcCol="1270" anchor="t" anchorCtr="0">
            <a:noAutofit/>
          </a:bodyPr>
          <a:lstStyle/>
          <a:p>
            <a:pPr marL="0" lvl="0" indent="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ebdings" pitchFamily="18" charset="2"/>
              <a:buNone/>
            </a:pP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4330" y="5653627"/>
            <a:ext cx="1797049" cy="7770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B1F65"/>
              </a:buClr>
              <a:buSzTx/>
              <a:buFont typeface="Webdings" pitchFamily="18" charset="2"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</a:rPr>
              <a:t>What do you ‘expect’ as the outcomes?</a:t>
            </a:r>
            <a:endParaRPr lang="en-US" sz="14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351379" y="1311212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who the end consumer of the request would be – in several cases, this may not be the requestor himself/herself</a:t>
            </a:r>
          </a:p>
          <a:p>
            <a:pPr lvl="1"/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51379" y="2379646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request in business terms and not the specific data or refresh request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351379" y="3445029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factors that drove the requestor to ask this question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2351379" y="4513463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consumption of this request – important to be aware since there will be a limited opportunity for re-work in such short cycles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351379" y="5581897"/>
            <a:ext cx="7078369" cy="914400"/>
          </a:xfrm>
          <a:ln>
            <a:noFill/>
          </a:ln>
        </p:spPr>
        <p:txBody>
          <a:bodyPr lIns="91440" tIns="0" r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Understand the expected ‘takeaways’ from this request – this can be used to validate the output and also define the sniff checks that need to be defined</a:t>
            </a:r>
          </a:p>
        </p:txBody>
      </p:sp>
    </p:spTree>
    <p:extLst>
      <p:ext uri="{BB962C8B-B14F-4D97-AF65-F5344CB8AC3E}">
        <p14:creationId xmlns:p14="http://schemas.microsoft.com/office/powerpoint/2010/main" val="2653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QFIRe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6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 userDrawn="1"/>
        </p:nvSpPr>
        <p:spPr>
          <a:xfrm>
            <a:off x="495300" y="1566331"/>
            <a:ext cx="8641080" cy="762001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182880" rtlCol="0">
            <a:noAutofit/>
          </a:bodyPr>
          <a:lstStyle/>
          <a:p>
            <a:pPr marL="0" indent="0" algn="l">
              <a:buFont typeface="Webdings" pitchFamily="18" charset="2"/>
              <a:buNone/>
            </a:pPr>
            <a:endParaRPr lang="en-US" sz="14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49530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495300" y="5524500"/>
            <a:ext cx="8641080" cy="9525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524500"/>
            <a:ext cx="8622792" cy="9525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1566331"/>
            <a:ext cx="8622792" cy="762001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Question</a:t>
            </a:r>
          </a:p>
          <a:p>
            <a:pPr lvl="1"/>
            <a:r>
              <a:rPr lang="en-US" dirty="0"/>
              <a:t>Sub Question</a:t>
            </a:r>
          </a:p>
        </p:txBody>
      </p:sp>
      <p:sp>
        <p:nvSpPr>
          <p:cNvPr id="38" name="Rounded Rectangle 37"/>
          <p:cNvSpPr/>
          <p:nvPr userDrawn="1"/>
        </p:nvSpPr>
        <p:spPr bwMode="auto">
          <a:xfrm>
            <a:off x="590232" y="1308100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</a:t>
            </a:r>
          </a:p>
        </p:txBody>
      </p:sp>
      <p:sp>
        <p:nvSpPr>
          <p:cNvPr id="39" name="Rounded Rectangle 38"/>
          <p:cNvSpPr/>
          <p:nvPr userDrawn="1"/>
        </p:nvSpPr>
        <p:spPr bwMode="auto">
          <a:xfrm>
            <a:off x="59023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 userDrawn="1"/>
        </p:nvSpPr>
        <p:spPr bwMode="auto">
          <a:xfrm>
            <a:off x="590232" y="52451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580" y="2662763"/>
            <a:ext cx="4236720" cy="252306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2662763"/>
            <a:ext cx="4236720" cy="252306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43" name="Rounded Rectangle 42"/>
          <p:cNvSpPr/>
          <p:nvPr userDrawn="1"/>
        </p:nvSpPr>
        <p:spPr bwMode="auto">
          <a:xfrm>
            <a:off x="4989512" y="2396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5587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FIRe</a:t>
            </a:r>
            <a:r>
              <a:rPr lang="en-US" dirty="0"/>
              <a:t> – What is the Key Takeaway from the Slide?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 userDrawn="1"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9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49530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495300" y="5067300"/>
            <a:ext cx="8641080" cy="1384300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5067300"/>
            <a:ext cx="8622792" cy="1384300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Recommendation 1</a:t>
            </a:r>
          </a:p>
          <a:p>
            <a:pPr lvl="1"/>
            <a:r>
              <a:rPr lang="en-US" dirty="0"/>
              <a:t>Sub-recommendation 1</a:t>
            </a:r>
          </a:p>
          <a:p>
            <a:pPr lvl="0"/>
            <a:r>
              <a:rPr lang="en-US" dirty="0"/>
              <a:t>Recommendation 2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 baseline="0"/>
            </a:lvl2pPr>
          </a:lstStyle>
          <a:p>
            <a:pPr lvl="0"/>
            <a:r>
              <a:rPr lang="en-US" dirty="0"/>
              <a:t>Finding 1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2</a:t>
            </a:r>
          </a:p>
          <a:p>
            <a:pPr lvl="1"/>
            <a:r>
              <a:rPr lang="en-US" dirty="0"/>
              <a:t>Sub-finding 1</a:t>
            </a:r>
          </a:p>
          <a:p>
            <a:pPr lvl="1"/>
            <a:r>
              <a:rPr lang="en-US" dirty="0"/>
              <a:t>Sub-finding 2</a:t>
            </a:r>
          </a:p>
          <a:p>
            <a:pPr lvl="0"/>
            <a:r>
              <a:rPr lang="en-US" dirty="0"/>
              <a:t>Finding 3</a:t>
            </a:r>
          </a:p>
          <a:p>
            <a:pPr lvl="0"/>
            <a:r>
              <a:rPr lang="en-US" dirty="0"/>
              <a:t>Finding 4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59023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Findings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 userDrawn="1"/>
        </p:nvSpPr>
        <p:spPr bwMode="auto">
          <a:xfrm>
            <a:off x="590232" y="4787900"/>
            <a:ext cx="194310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</a:rPr>
              <a:t>Recommendations</a:t>
            </a:r>
            <a:endParaRPr lang="en-US" sz="16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94580" y="1646763"/>
            <a:ext cx="4236720" cy="3001438"/>
          </a:xfrm>
          <a:prstGeom prst="rect">
            <a:avLst/>
          </a:prstGeom>
          <a:solidFill>
            <a:srgbClr val="D8CBCB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94580" y="1646763"/>
            <a:ext cx="4236720" cy="3001437"/>
          </a:xfrm>
          <a:ln>
            <a:noFill/>
          </a:ln>
        </p:spPr>
        <p:txBody>
          <a:bodyPr tIns="91440"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Insight 1</a:t>
            </a:r>
          </a:p>
          <a:p>
            <a:pPr lvl="1"/>
            <a:r>
              <a:rPr lang="en-US" dirty="0"/>
              <a:t>Sub-insight</a:t>
            </a:r>
          </a:p>
          <a:p>
            <a:pPr lvl="1"/>
            <a:r>
              <a:rPr lang="en-US" dirty="0"/>
              <a:t>Sub-insight</a:t>
            </a:r>
          </a:p>
          <a:p>
            <a:pPr lvl="0"/>
            <a:r>
              <a:rPr lang="en-US" dirty="0"/>
              <a:t>Insight 2</a:t>
            </a:r>
          </a:p>
          <a:p>
            <a:pPr lvl="0"/>
            <a:r>
              <a:rPr lang="en-US" dirty="0"/>
              <a:t>Insight 3</a:t>
            </a:r>
          </a:p>
          <a:p>
            <a:pPr lvl="0"/>
            <a:r>
              <a:rPr lang="en-US" dirty="0"/>
              <a:t>Insight 4</a:t>
            </a:r>
          </a:p>
        </p:txBody>
      </p:sp>
      <p:sp>
        <p:nvSpPr>
          <p:cNvPr id="24" name="Rounded Rectangle 23"/>
          <p:cNvSpPr/>
          <p:nvPr userDrawn="1"/>
        </p:nvSpPr>
        <p:spPr bwMode="auto">
          <a:xfrm>
            <a:off x="4989512" y="1380064"/>
            <a:ext cx="1943100" cy="34290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0978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Problem Statement &amp; Approa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90187848"/>
              </p:ext>
            </p:extLst>
          </p:nvPr>
        </p:nvGraphicFramePr>
        <p:xfrm>
          <a:off x="443967" y="1431572"/>
          <a:ext cx="4297680" cy="2911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0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75410"/>
              </p:ext>
            </p:extLst>
          </p:nvPr>
        </p:nvGraphicFramePr>
        <p:xfrm>
          <a:off x="443967" y="4466872"/>
          <a:ext cx="4297680" cy="18577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9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2501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relevant facts that serve as the background for this project?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851400"/>
            <a:ext cx="4297680" cy="147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key project objectives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4382110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approach used by Mu Sigma in this project.  You can insert text or paste graphics in this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2895600"/>
            <a:ext cx="274320" cy="1828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4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Findings and Imp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896122"/>
              </p:ext>
            </p:extLst>
          </p:nvPr>
        </p:nvGraphicFramePr>
        <p:xfrm>
          <a:off x="5181067" y="1431572"/>
          <a:ext cx="4297680" cy="48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Illustrations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2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45085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Paste charts/graphics that illustrate key analysis outputs and support the key findings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ight Arrow 1"/>
          <p:cNvSpPr/>
          <p:nvPr userDrawn="1"/>
        </p:nvSpPr>
        <p:spPr bwMode="auto">
          <a:xfrm>
            <a:off x="4829492" y="19812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8452680"/>
              </p:ext>
            </p:extLst>
          </p:nvPr>
        </p:nvGraphicFramePr>
        <p:xfrm>
          <a:off x="443967" y="1431572"/>
          <a:ext cx="4297680" cy="2378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6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8217573"/>
              </p:ext>
            </p:extLst>
          </p:nvPr>
        </p:nvGraphicFramePr>
        <p:xfrm>
          <a:off x="443967" y="3933472"/>
          <a:ext cx="4297680" cy="23911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Business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36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9939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findings/insights obtained from the analysis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20066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was the real/projected impact of the project on the business?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ight Arrow 17"/>
          <p:cNvSpPr/>
          <p:nvPr userDrawn="1"/>
        </p:nvSpPr>
        <p:spPr bwMode="auto">
          <a:xfrm rot="10800000">
            <a:off x="4829492" y="4419600"/>
            <a:ext cx="274320" cy="1371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8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3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 userDrawn="1"/>
        </p:nvSpPr>
        <p:spPr bwMode="auto">
          <a:xfrm>
            <a:off x="3149600" y="3490815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 userDrawn="1"/>
        </p:nvSpPr>
        <p:spPr bwMode="auto">
          <a:xfrm>
            <a:off x="3149600" y="2440109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Pentagon 25"/>
          <p:cNvSpPr/>
          <p:nvPr userDrawn="1"/>
        </p:nvSpPr>
        <p:spPr bwMode="auto">
          <a:xfrm rot="5400000">
            <a:off x="1268730" y="749324"/>
            <a:ext cx="100584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Chevron 26"/>
          <p:cNvSpPr/>
          <p:nvPr userDrawn="1"/>
        </p:nvSpPr>
        <p:spPr bwMode="auto">
          <a:xfrm rot="5400000">
            <a:off x="1268730" y="1800876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557020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608582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30" name="Rounded Rectangle 29"/>
          <p:cNvSpPr/>
          <p:nvPr userDrawn="1"/>
        </p:nvSpPr>
        <p:spPr bwMode="auto">
          <a:xfrm>
            <a:off x="3149600" y="1389403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716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4257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4798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Chevron 33"/>
          <p:cNvSpPr/>
          <p:nvPr userDrawn="1"/>
        </p:nvSpPr>
        <p:spPr bwMode="auto">
          <a:xfrm rot="5400000">
            <a:off x="1268730" y="2852428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3660144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sp>
        <p:nvSpPr>
          <p:cNvPr id="38" name="Chevron 37"/>
          <p:cNvSpPr/>
          <p:nvPr userDrawn="1"/>
        </p:nvSpPr>
        <p:spPr bwMode="auto">
          <a:xfrm rot="5400000">
            <a:off x="1268730" y="3903980"/>
            <a:ext cx="100584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00" y="4711707"/>
            <a:ext cx="2286000" cy="64008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42" name="Rounded Rectangle 41"/>
          <p:cNvSpPr/>
          <p:nvPr userDrawn="1"/>
        </p:nvSpPr>
        <p:spPr bwMode="auto">
          <a:xfrm>
            <a:off x="3149600" y="4541521"/>
            <a:ext cx="6035040" cy="91440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225800" y="4533900"/>
            <a:ext cx="5852160" cy="914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251937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811768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1131570" y="868681"/>
            <a:ext cx="1280160" cy="2286000"/>
          </a:xfrm>
          <a:prstGeom prst="homePlate">
            <a:avLst>
              <a:gd name="adj" fmla="val 213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31570" y="2308849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45917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086085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71600"/>
            <a:ext cx="6035040" cy="128016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97000"/>
            <a:ext cx="5852160" cy="118872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837168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277337"/>
            <a:ext cx="5852160" cy="118872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1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hevron 18"/>
          <p:cNvSpPr/>
          <p:nvPr userDrawn="1"/>
        </p:nvSpPr>
        <p:spPr bwMode="auto">
          <a:xfrm rot="5400000">
            <a:off x="1131570" y="3749017"/>
            <a:ext cx="1280160" cy="2286000"/>
          </a:xfrm>
          <a:prstGeom prst="chevron">
            <a:avLst>
              <a:gd name="adj" fmla="val 2140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526254"/>
            <a:ext cx="2286000" cy="640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3716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3716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362200"/>
            <a:ext cx="2171700" cy="3159614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451100"/>
            <a:ext cx="2159000" cy="300771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927879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84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415212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171546" y="1409700"/>
            <a:ext cx="1737360" cy="8001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6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D4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rgbClr val="AA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254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8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withou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5" name="Circular Arrow 4"/>
          <p:cNvSpPr/>
          <p:nvPr userDrawn="1"/>
        </p:nvSpPr>
        <p:spPr bwMode="auto">
          <a:xfrm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ircular Arrow 5"/>
          <p:cNvSpPr/>
          <p:nvPr userDrawn="1"/>
        </p:nvSpPr>
        <p:spPr bwMode="auto">
          <a:xfrm rot="5400000">
            <a:off x="3046412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ircular Arrow 6"/>
          <p:cNvSpPr/>
          <p:nvPr userDrawn="1"/>
        </p:nvSpPr>
        <p:spPr bwMode="auto">
          <a:xfrm rot="108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ircular Arrow 7"/>
          <p:cNvSpPr/>
          <p:nvPr userDrawn="1"/>
        </p:nvSpPr>
        <p:spPr bwMode="auto">
          <a:xfrm rot="16200000">
            <a:off x="3046413" y="1752599"/>
            <a:ext cx="3810000" cy="3810000"/>
          </a:xfrm>
          <a:prstGeom prst="circularArrow">
            <a:avLst>
              <a:gd name="adj1" fmla="val 13145"/>
              <a:gd name="adj2" fmla="val 694608"/>
              <a:gd name="adj3" fmla="val 15503785"/>
              <a:gd name="adj4" fmla="val 10800000"/>
              <a:gd name="adj5" fmla="val 12264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2700000">
            <a:off x="5077037" y="2523118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 rot="18900000">
            <a:off x="3150975" y="2523117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 rot="2700000">
            <a:off x="3150975" y="4428119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 rot="18900000">
            <a:off x="5077037" y="4449181"/>
            <a:ext cx="1674812" cy="3429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455612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2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4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Rounded Rectangle 15"/>
          <p:cNvSpPr/>
          <p:nvPr userDrawn="1"/>
        </p:nvSpPr>
        <p:spPr bwMode="auto">
          <a:xfrm>
            <a:off x="6619240" y="12954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31940" y="13107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1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455612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2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3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Rounded Rectangle 19"/>
          <p:cNvSpPr/>
          <p:nvPr userDrawn="1"/>
        </p:nvSpPr>
        <p:spPr bwMode="auto">
          <a:xfrm>
            <a:off x="6619240" y="4114800"/>
            <a:ext cx="2823210" cy="19050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31940" y="4130186"/>
            <a:ext cx="2743200" cy="18288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step 2 and its sub-steps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3357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1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4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1827213" y="1295400"/>
            <a:ext cx="6248400" cy="396240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graphicFrame>
        <p:nvGraphicFramePr>
          <p:cNvPr id="113459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3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272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96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320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34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368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64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company in terms of their business presence etc.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How has the company been performing?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Describe the state of the market that the company is in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According to the company, what are the key focus areas or strategies for the near and distant future?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MPDNA – 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5560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Situation – Current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are the undisputed facts about the client and project?</a:t>
            </a:r>
          </a:p>
          <a:p>
            <a:pPr lvl="1"/>
            <a:r>
              <a:rPr lang="en-US" dirty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1554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540000"/>
            <a:ext cx="2781300" cy="29337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Where would the client like to be?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2512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764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Explain the cause of the gap between the current state and desired future state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730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7465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530372"/>
          <a:ext cx="3149599" cy="183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Questions – which</a:t>
                      </a:r>
                      <a:r>
                        <a:rPr lang="en-US" sz="1400" baseline="0" dirty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66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4902200"/>
            <a:ext cx="3124200" cy="1447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/>
              <a:t>What is the one key question that we should answer to get from current to desired future state?</a:t>
            </a:r>
          </a:p>
          <a:p>
            <a:pPr lvl="1"/>
            <a:r>
              <a:rPr lang="en-US" dirty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89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9" r:id="rId10"/>
    <p:sldLayoutId id="2147483780" r:id="rId11"/>
    <p:sldLayoutId id="2147483781" r:id="rId12"/>
    <p:sldLayoutId id="2147483776" r:id="rId13"/>
    <p:sldLayoutId id="2147483777" r:id="rId14"/>
    <p:sldLayoutId id="2147483770" r:id="rId15"/>
    <p:sldLayoutId id="2147483772" r:id="rId16"/>
    <p:sldLayoutId id="2147483771" r:id="rId17"/>
    <p:sldLayoutId id="2147483773" r:id="rId18"/>
    <p:sldLayoutId id="2147483774" r:id="rId19"/>
    <p:sldLayoutId id="2147483775" r:id="rId2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blackWhite">
          <a:xfrm>
            <a:off x="450850" y="1756712"/>
            <a:ext cx="4076700" cy="1984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anchor="t"/>
          <a:lstStyle/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The client  is one of the largest European Health and beauty retailers who has a loyalty card program for the past 17 years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The client wants to monetize their existing loyalty card data by providing insights to various of suppliers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The supplier in the tanning category wants to launch a new product in the market, to improve their presence in a certain category</a:t>
            </a:r>
          </a:p>
          <a:p>
            <a:pPr algn="l">
              <a:spcBef>
                <a:spcPct val="20000"/>
              </a:spcBef>
              <a:buClr>
                <a:srgbClr val="002060"/>
              </a:buClr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blackWhite">
          <a:xfrm>
            <a:off x="450850" y="4312719"/>
            <a:ext cx="4076700" cy="20128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anchor="t"/>
          <a:lstStyle/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Overall category was analyzed to identify sub category which is most viable to launch a new product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Exploratory data analysis was done to identify most preferred customer in tanning sub categories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Customer behavior was analyzed to identify segments for opportunity areas to target customers for the new product launch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50850" y="4014216"/>
            <a:ext cx="4076700" cy="329184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buFont typeface="Webdings" pitchFamily="-107" charset="2"/>
              <a:buNone/>
            </a:pPr>
            <a:r>
              <a:rPr lang="en-US" sz="1600" b="1" dirty="0">
                <a:solidFill>
                  <a:srgbClr val="FFFFFF"/>
                </a:solidFill>
                <a:cs typeface="Times New Roman" pitchFamily="-107" charset="0"/>
              </a:rPr>
              <a:t>Analytical Approach</a:t>
            </a:r>
            <a:endParaRPr lang="en-US" sz="1400" b="1" dirty="0">
              <a:solidFill>
                <a:srgbClr val="FFFFFF"/>
              </a:solidFill>
              <a:cs typeface="Times New Roman" pitchFamily="-107" charset="0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5264150" y="1437411"/>
            <a:ext cx="4076700" cy="2875308"/>
            <a:chOff x="457200" y="1403350"/>
            <a:chExt cx="4076700" cy="2457118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57200" y="1403350"/>
              <a:ext cx="4076700" cy="281307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>
                <a:buFont typeface="Webdings" pitchFamily="-107" charset="2"/>
                <a:buNone/>
              </a:pPr>
              <a:r>
                <a:rPr lang="en-US" sz="1600" b="1" dirty="0">
                  <a:solidFill>
                    <a:srgbClr val="FFFFFF"/>
                  </a:solidFill>
                  <a:cs typeface="Times New Roman" pitchFamily="-107" charset="0"/>
                </a:rPr>
                <a:t>Insights/Recommendations</a:t>
              </a:r>
              <a:endParaRPr lang="en-US" sz="1400" b="1" dirty="0">
                <a:solidFill>
                  <a:srgbClr val="FFFFFF"/>
                </a:solidFill>
                <a:cs typeface="Times New Roman" pitchFamily="-107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blackWhite">
            <a:xfrm>
              <a:off x="457200" y="1685594"/>
              <a:ext cx="4076700" cy="21748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US" sz="1200" b="1" dirty="0">
                <a:solidFill>
                  <a:srgbClr val="000000"/>
                </a:solidFill>
                <a:cs typeface="Times New Roman" pitchFamily="-107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264150" y="4401789"/>
            <a:ext cx="4076700" cy="1915889"/>
            <a:chOff x="457200" y="1318238"/>
            <a:chExt cx="4076700" cy="2494319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blackWhite">
            <a:xfrm>
              <a:off x="457200" y="1730375"/>
              <a:ext cx="4076700" cy="20821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91440" anchor="t"/>
            <a:lstStyle/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US" sz="1200" dirty="0">
                  <a:solidFill>
                    <a:srgbClr val="000000"/>
                  </a:solidFill>
                  <a:cs typeface="Times New Roman" pitchFamily="-107" charset="0"/>
                </a:rPr>
                <a:t>The Supplier was able to arrive on a decision to launch a new product in the Tanning category and its form</a:t>
              </a: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r>
                <a:rPr lang="en-US" sz="1200" dirty="0">
                  <a:solidFill>
                    <a:srgbClr val="000000"/>
                  </a:solidFill>
                  <a:cs typeface="Times New Roman" pitchFamily="-107" charset="0"/>
                </a:rPr>
                <a:t>Analysis provided supplier with platform to launch campaigns for the upcoming product launch, targeting certain customer segments</a:t>
              </a: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US" sz="1200" dirty="0">
                <a:solidFill>
                  <a:srgbClr val="000000"/>
                </a:solidFill>
                <a:cs typeface="Times New Roman" pitchFamily="-107" charset="0"/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US" sz="1200" dirty="0">
                <a:solidFill>
                  <a:srgbClr val="000000"/>
                </a:solidFill>
                <a:cs typeface="Times New Roman" pitchFamily="-107" charset="0"/>
              </a:endParaRPr>
            </a:p>
            <a:p>
              <a:pPr marL="234950" indent="-234950" algn="l">
                <a:spcBef>
                  <a:spcPct val="20000"/>
                </a:spcBef>
                <a:buClr>
                  <a:srgbClr val="002060"/>
                </a:buClr>
                <a:buFont typeface="Webdings" pitchFamily="18" charset="2"/>
                <a:buChar char="4"/>
                <a:defRPr/>
              </a:pPr>
              <a:endParaRPr lang="en-US" sz="1200" dirty="0">
                <a:solidFill>
                  <a:srgbClr val="000000"/>
                </a:solidFill>
                <a:cs typeface="Times New Roman" pitchFamily="-107" charset="0"/>
              </a:endParaRPr>
            </a:p>
            <a:p>
              <a:pPr marL="692150" lvl="1" indent="-234950" algn="l">
                <a:spcBef>
                  <a:spcPct val="20000"/>
                </a:spcBef>
                <a:buClr>
                  <a:srgbClr val="002060"/>
                </a:buClr>
                <a:buFont typeface="Arial" pitchFamily="34" charset="0"/>
                <a:buChar char="–"/>
                <a:defRPr/>
              </a:pPr>
              <a:endParaRPr lang="en-US" dirty="0">
                <a:solidFill>
                  <a:srgbClr val="000000"/>
                </a:solidFill>
                <a:cs typeface="Times New Roman" pitchFamily="-107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57200" y="1318238"/>
              <a:ext cx="4076700" cy="428569"/>
            </a:xfrm>
            <a:prstGeom prst="rect">
              <a:avLst/>
            </a:prstGeom>
            <a:solidFill>
              <a:srgbClr val="8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anchor="ctr" anchorCtr="1"/>
            <a:lstStyle/>
            <a:p>
              <a:pPr>
                <a:buFont typeface="Webdings" pitchFamily="-107" charset="2"/>
                <a:buNone/>
              </a:pPr>
              <a:r>
                <a:rPr lang="en-US" sz="1600" b="1" dirty="0">
                  <a:solidFill>
                    <a:srgbClr val="FFFFFF"/>
                  </a:solidFill>
                  <a:cs typeface="Times New Roman" pitchFamily="-107" charset="0"/>
                </a:rPr>
                <a:t>Business Impact</a:t>
              </a:r>
              <a:endParaRPr lang="en-US" sz="1400" b="1" dirty="0">
                <a:solidFill>
                  <a:srgbClr val="FFFFFF"/>
                </a:solidFill>
                <a:cs typeface="Times New Roman" pitchFamily="-107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5267529" y="1591972"/>
            <a:ext cx="4053386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Mu Sigma recommended most preferred customer segments for a new product launch in the category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Customer segments were profiled to identify early adaptors and brand loyalists for targeting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-107" charset="0"/>
              </a:rPr>
              <a:t>Geographic profiling of customers helped provide insights on regions that have preference to tanning products</a:t>
            </a:r>
          </a:p>
          <a:p>
            <a:pPr marL="234950" indent="-234950" algn="l">
              <a:spcBef>
                <a:spcPct val="20000"/>
              </a:spcBef>
              <a:buClr>
                <a:srgbClr val="002060"/>
              </a:buCl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  <a:cs typeface="Times New Roman" pitchFamily="-107" charset="0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blackWhite">
          <a:xfrm rot="5400000">
            <a:off x="3852862" y="3947254"/>
            <a:ext cx="2073276" cy="330200"/>
          </a:xfrm>
          <a:prstGeom prst="triangle">
            <a:avLst>
              <a:gd name="adj" fmla="val 50000"/>
            </a:avLst>
          </a:prstGeom>
          <a:solidFill>
            <a:srgbClr val="0066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ebdings" pitchFamily="18" charset="2"/>
              <a:buChar char="4"/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0850" y="1437412"/>
            <a:ext cx="4076700" cy="335826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 anchorCtr="1"/>
          <a:lstStyle/>
          <a:p>
            <a:pPr>
              <a:buFont typeface="Webdings" pitchFamily="-107" charset="2"/>
              <a:buNone/>
            </a:pPr>
            <a:r>
              <a:rPr lang="en-US" sz="1600" b="1" dirty="0">
                <a:solidFill>
                  <a:srgbClr val="FFFFFF"/>
                </a:solidFill>
                <a:cs typeface="Times New Roman" pitchFamily="-107" charset="0"/>
              </a:rPr>
              <a:t>Background</a:t>
            </a:r>
            <a:endParaRPr lang="en-US" sz="1400" b="1" dirty="0">
              <a:solidFill>
                <a:srgbClr val="FFFFFF"/>
              </a:solidFill>
              <a:cs typeface="Times New Roman" pitchFamily="-107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08" y="2669735"/>
            <a:ext cx="3631036" cy="107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9524" y="9525"/>
            <a:ext cx="334168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b="1" i="1" dirty="0">
                <a:solidFill>
                  <a:srgbClr val="5F5F5F"/>
                </a:solidFill>
                <a:latin typeface="Arial"/>
              </a:rPr>
              <a:t>New product launch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Times New Roman" pitchFamily="-107" charset="0"/>
              </a:rPr>
              <a:t>Mu Sigma enabled large retailer to identify key parameters for launch of new product based on loyalty card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2018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38261E73C88439BB98AF91E7C8BB9" ma:contentTypeVersion="12" ma:contentTypeDescription="Create a new document." ma:contentTypeScope="" ma:versionID="ce24275585ad6faa1994631f599f0ad0">
  <xsd:schema xmlns:xsd="http://www.w3.org/2001/XMLSchema" xmlns:xs="http://www.w3.org/2001/XMLSchema" xmlns:p="http://schemas.microsoft.com/office/2006/metadata/properties" xmlns:ns2="df96cac6-5edc-4d96-a14f-21dec8cebb64" xmlns:ns3="e6f9aa0a-a4db-4c69-b1fa-f7c559ce6762" targetNamespace="http://schemas.microsoft.com/office/2006/metadata/properties" ma:root="true" ma:fieldsID="e48c4e51891a7ad7a9848e84a11e2199" ns2:_="" ns3:_="">
    <xsd:import namespace="df96cac6-5edc-4d96-a14f-21dec8cebb64"/>
    <xsd:import namespace="e6f9aa0a-a4db-4c69-b1fa-f7c559ce67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6cac6-5edc-4d96-a14f-21dec8ceb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9aa0a-a4db-4c69-b1fa-f7c559ce6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9467CF-FD4C-4BF6-A6E7-2BEA17D9221D}"/>
</file>

<file path=customXml/itemProps2.xml><?xml version="1.0" encoding="utf-8"?>
<ds:datastoreItem xmlns:ds="http://schemas.openxmlformats.org/officeDocument/2006/customXml" ds:itemID="{518F3B60-8DAF-4D84-9929-3C148FD3F22F}"/>
</file>

<file path=customXml/itemProps3.xml><?xml version="1.0" encoding="utf-8"?>
<ds:datastoreItem xmlns:ds="http://schemas.openxmlformats.org/officeDocument/2006/customXml" ds:itemID="{57578749-0889-46A8-9372-048056BE9C13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</TotalTime>
  <Pages>8</Pages>
  <Words>225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Webdings</vt:lpstr>
      <vt:lpstr>blank</vt:lpstr>
      <vt:lpstr>Mu Sigma enabled large retailer to identify key parameters for launch of new product based on loyalty card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Monetization</dc:title>
  <dc:creator>Zerxes Khodadad Rustom Irani</dc:creator>
  <cp:lastModifiedBy>Adam Alfred Zweig</cp:lastModifiedBy>
  <cp:revision>5</cp:revision>
  <cp:lastPrinted>2001-09-28T15:01:44Z</cp:lastPrinted>
  <dcterms:created xsi:type="dcterms:W3CDTF">2016-07-06T11:25:31Z</dcterms:created>
  <dcterms:modified xsi:type="dcterms:W3CDTF">2020-01-13T14:48:09Z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0x01010080238261E73C88439BB98AF91E7C8BB9</vt:lpwstr>
  </property>
</Properties>
</file>