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3"/>
  </p:notesMasterIdLst>
  <p:handoutMasterIdLst>
    <p:handoutMasterId r:id="rId4"/>
  </p:handoutMasterIdLst>
  <p:sldIdLst>
    <p:sldId id="275" r:id="rId2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04">
          <p15:clr>
            <a:srgbClr val="A4A3A4"/>
          </p15:clr>
        </p15:guide>
        <p15:guide id="2" orient="horz" pos="418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4096">
          <p15:clr>
            <a:srgbClr val="A4A3A4"/>
          </p15:clr>
        </p15:guide>
        <p15:guide id="5" pos="2442">
          <p15:clr>
            <a:srgbClr val="A4A3A4"/>
          </p15:clr>
        </p15:guide>
        <p15:guide id="6" pos="277">
          <p15:clr>
            <a:srgbClr val="A4A3A4"/>
          </p15:clr>
        </p15:guide>
        <p15:guide id="7" pos="5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EDE7E7"/>
    <a:srgbClr val="E2E1C0"/>
    <a:srgbClr val="016666"/>
    <a:srgbClr val="006666"/>
    <a:srgbClr val="8E2200"/>
    <a:srgbClr val="5C0000"/>
    <a:srgbClr val="0B1F65"/>
    <a:srgbClr val="360157"/>
    <a:srgbClr val="7EC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4" autoAdjust="0"/>
    <p:restoredTop sz="92101" autoAdjust="0"/>
  </p:normalViewPr>
  <p:slideViewPr>
    <p:cSldViewPr snapToGrid="0">
      <p:cViewPr varScale="1">
        <p:scale>
          <a:sx n="58" d="100"/>
          <a:sy n="58" d="100"/>
        </p:scale>
        <p:origin x="48" y="570"/>
      </p:cViewPr>
      <p:guideLst>
        <p:guide orient="horz" pos="1004"/>
        <p:guide orient="horz" pos="418"/>
        <p:guide orient="horz" pos="3974"/>
        <p:guide orient="horz" pos="4096"/>
        <p:guide pos="2442"/>
        <p:guide pos="277"/>
        <p:guide pos="5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handoutMaster" Target="handoutMasters/handoutMaster1.xml"/><Relationship Id="rId9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 eaLnBrk="0" hangingPunct="0">
              <a:spcBef>
                <a:spcPct val="0"/>
              </a:spcBef>
              <a:buClrTx/>
              <a:buFontTx/>
              <a:buNone/>
              <a:defRPr sz="800">
                <a:latin typeface="Arial" charset="0"/>
              </a:defRPr>
            </a:lvl1pPr>
          </a:lstStyle>
          <a:p>
            <a:pPr>
              <a:defRPr/>
            </a:pPr>
            <a:fld id="{8FE6858E-6242-484E-AD5F-276D47F48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13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7863" y="220663"/>
            <a:ext cx="5908675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 eaLnBrk="0" hangingPunct="0">
              <a:spcBef>
                <a:spcPct val="0"/>
              </a:spcBef>
              <a:buClrTx/>
              <a:buFontTx/>
              <a:buNone/>
              <a:defRPr sz="800">
                <a:latin typeface="Arial" charset="0"/>
              </a:defRPr>
            </a:lvl1pPr>
          </a:lstStyle>
          <a:p>
            <a:pPr>
              <a:defRPr/>
            </a:pPr>
            <a:fld id="{44455223-BB0F-4F49-B185-372F50D56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64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962025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962025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962025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962025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AC32AE6E-16D3-47EB-A37B-257189CA4B4A}" type="slidenum">
              <a:rPr lang="en-US" sz="800" smtClean="0"/>
              <a:pPr/>
              <a:t>0</a:t>
            </a:fld>
            <a:endParaRPr lang="en-US" sz="8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6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684588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2000" b="1">
                <a:solidFill>
                  <a:schemeClr val="bg1"/>
                </a:solidFill>
              </a:rPr>
              <a:t>Chicago, IL</a:t>
            </a:r>
          </a:p>
          <a:p>
            <a:pPr algn="ctr" eaLnBrk="0" hangingPunct="0">
              <a:defRPr/>
            </a:pPr>
            <a:r>
              <a:rPr lang="en-US" sz="2000" b="1">
                <a:solidFill>
                  <a:schemeClr val="bg1"/>
                </a:solidFill>
              </a:rPr>
              <a:t>Bangalore, India</a:t>
            </a:r>
          </a:p>
          <a:p>
            <a:pPr algn="ctr" eaLnBrk="0" hangingPunct="0">
              <a:defRPr/>
            </a:pPr>
            <a:r>
              <a:rPr lang="en-US" sz="2000" b="1">
                <a:solidFill>
                  <a:schemeClr val="bg1"/>
                </a:solidFill>
              </a:rPr>
              <a:t>www.mu-sigma.com</a:t>
            </a:r>
          </a:p>
          <a:p>
            <a:pPr algn="ctr" eaLnBrk="0" hangingPunct="0"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154113" y="5786438"/>
            <a:ext cx="756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tabLst>
                <a:tab pos="2971800" algn="ctr"/>
                <a:tab pos="5943600" algn="r"/>
              </a:tabLst>
              <a:defRPr/>
            </a:pPr>
            <a:r>
              <a:rPr lang="en-US" sz="1000" b="1" u="sng">
                <a:solidFill>
                  <a:schemeClr val="bg1"/>
                </a:solidFill>
              </a:rPr>
              <a:t>Proprietary Information</a:t>
            </a:r>
            <a:endParaRPr lang="en-US" sz="1000" u="sng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ctr" eaLnBrk="0" hangingPunct="0">
              <a:tabLst>
                <a:tab pos="2971800" algn="ctr"/>
                <a:tab pos="5943600" algn="r"/>
              </a:tabLst>
              <a:defRPr/>
            </a:pPr>
            <a:endParaRPr lang="en-US" sz="1000" u="sng">
              <a:solidFill>
                <a:schemeClr val="bg1"/>
              </a:solidFill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838200" y="6045200"/>
            <a:ext cx="820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 algn="ctr" eaLnBrk="0" hangingPunct="0">
              <a:defRPr/>
            </a:pPr>
            <a:r>
              <a:rPr lang="en-US" sz="1000" b="1">
                <a:solidFill>
                  <a:schemeClr val="bg1"/>
                </a:solidFill>
              </a:rPr>
              <a:t>	</a:t>
            </a:r>
            <a:r>
              <a:rPr lang="en-US" sz="1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endParaRPr lang="en-US"/>
          </a:p>
        </p:txBody>
      </p:sp>
      <p:sp>
        <p:nvSpPr>
          <p:cNvPr id="14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7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2"/>
          <p:cNvSpPr>
            <a:spLocks noChangeArrowheads="1"/>
          </p:cNvSpPr>
          <p:nvPr userDrawn="1"/>
        </p:nvSpPr>
        <p:spPr bwMode="auto">
          <a:xfrm>
            <a:off x="3684588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2000" b="1">
                <a:solidFill>
                  <a:schemeClr val="bg1"/>
                </a:solidFill>
              </a:rPr>
              <a:t>Chicago, IL</a:t>
            </a:r>
          </a:p>
          <a:p>
            <a:pPr algn="ctr" eaLnBrk="0" hangingPunct="0">
              <a:defRPr/>
            </a:pPr>
            <a:r>
              <a:rPr lang="en-US" sz="2000" b="1">
                <a:solidFill>
                  <a:schemeClr val="bg1"/>
                </a:solidFill>
              </a:rPr>
              <a:t>Bangalore, India</a:t>
            </a:r>
          </a:p>
          <a:p>
            <a:pPr algn="ctr" eaLnBrk="0" hangingPunct="0">
              <a:defRPr/>
            </a:pPr>
            <a:r>
              <a:rPr lang="en-US" sz="2000" b="1">
                <a:solidFill>
                  <a:schemeClr val="bg1"/>
                </a:solidFill>
              </a:rPr>
              <a:t>www.mu-sigma.com</a:t>
            </a:r>
          </a:p>
          <a:p>
            <a:pPr algn="ctr" eaLnBrk="0" hangingPunct="0"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 userDrawn="1"/>
        </p:nvSpPr>
        <p:spPr bwMode="auto">
          <a:xfrm>
            <a:off x="1154113" y="5786438"/>
            <a:ext cx="756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tabLst>
                <a:tab pos="2971800" algn="ctr"/>
                <a:tab pos="5943600" algn="r"/>
              </a:tabLst>
              <a:defRPr/>
            </a:pPr>
            <a:r>
              <a:rPr lang="en-US" sz="1000" b="1" u="sng">
                <a:solidFill>
                  <a:schemeClr val="bg1"/>
                </a:solidFill>
              </a:rPr>
              <a:t>Proprietary Information</a:t>
            </a:r>
            <a:endParaRPr lang="en-US" sz="1000" u="sng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ctr" eaLnBrk="0" hangingPunct="0">
              <a:tabLst>
                <a:tab pos="2971800" algn="ctr"/>
                <a:tab pos="5943600" algn="r"/>
              </a:tabLst>
              <a:defRPr/>
            </a:pPr>
            <a:endParaRPr lang="en-US" sz="1000" u="sng">
              <a:solidFill>
                <a:schemeClr val="bg1"/>
              </a:solidFill>
            </a:endParaRPr>
          </a:p>
        </p:txBody>
      </p:sp>
      <p:sp>
        <p:nvSpPr>
          <p:cNvPr id="19" name="Rectangle 14"/>
          <p:cNvSpPr>
            <a:spLocks noChangeArrowheads="1"/>
          </p:cNvSpPr>
          <p:nvPr userDrawn="1"/>
        </p:nvSpPr>
        <p:spPr bwMode="auto">
          <a:xfrm>
            <a:off x="838200" y="6045200"/>
            <a:ext cx="820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 algn="ctr" eaLnBrk="0" hangingPunct="0">
              <a:defRPr/>
            </a:pPr>
            <a:r>
              <a:rPr lang="en-US" sz="1000" b="1">
                <a:solidFill>
                  <a:schemeClr val="bg1"/>
                </a:solidFill>
              </a:rPr>
              <a:t>	</a:t>
            </a:r>
            <a:r>
              <a:rPr lang="en-US" sz="1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r>
              <a:rPr lang="en-US" sz="2000" b="1" i="1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1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itle Placeholder 13"/>
          <p:cNvSpPr>
            <a:spLocks noGrp="1"/>
          </p:cNvSpPr>
          <p:nvPr>
            <p:ph type="title"/>
          </p:nvPr>
        </p:nvSpPr>
        <p:spPr>
          <a:xfrm>
            <a:off x="1872344" y="2467429"/>
            <a:ext cx="6858000" cy="4572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00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120989"/>
              </a:buClr>
              <a:defRPr/>
            </a:lvl1pPr>
            <a:lvl2pPr>
              <a:buClr>
                <a:srgbClr val="120989"/>
              </a:buClr>
              <a:defRPr/>
            </a:lvl2pPr>
            <a:lvl3pPr>
              <a:buClr>
                <a:srgbClr val="120989"/>
              </a:buClr>
              <a:defRPr/>
            </a:lvl3pPr>
            <a:lvl4pPr>
              <a:buClr>
                <a:srgbClr val="120989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4475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510713" y="6492875"/>
            <a:ext cx="187325" cy="1841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>
              <a:defRPr/>
            </a:pPr>
            <a:fld id="{E3B03742-632C-4E1B-AE7F-2176CFB627EA}" type="slidenum">
              <a:rPr lang="en-US" sz="1200" smtClean="0"/>
              <a:pPr algn="r">
                <a:defRPr/>
              </a:pPr>
              <a:t>‹#›</a:t>
            </a:fld>
            <a:endParaRPr lang="en-US" sz="120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9510713" y="6492875"/>
            <a:ext cx="187325" cy="1841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>
              <a:defRPr/>
            </a:pPr>
            <a:fld id="{2BC4D2CE-E8E7-4900-907B-019A3F41CE07}" type="slidenum">
              <a:rPr lang="en-US" sz="1200" smtClean="0"/>
              <a:pPr algn="r">
                <a:defRPr/>
              </a:pPr>
              <a:t>‹#›</a:t>
            </a:fld>
            <a:endParaRPr lang="en-US" sz="120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82563" y="6492875"/>
            <a:ext cx="18288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r>
              <a:rPr lang="en-US" sz="1200" i="1"/>
              <a:t>Mu Sigma Confidential</a:t>
            </a: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9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682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4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2445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9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9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244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961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829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Supporting Points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What is the Key Takeaway from the Slide?</a:t>
            </a:r>
          </a:p>
        </p:txBody>
      </p:sp>
      <p:sp>
        <p:nvSpPr>
          <p:cNvPr id="1028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9507538" y="6492875"/>
            <a:ext cx="187325" cy="1841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>
              <a:defRPr/>
            </a:pPr>
            <a:fld id="{811B874D-D2D9-4D63-BCDC-963096892989}" type="slidenum">
              <a:rPr lang="en-US" sz="1200" smtClean="0"/>
              <a:pPr algn="r">
                <a:defRPr/>
              </a:pPr>
              <a:t>‹#›</a:t>
            </a:fld>
            <a:endParaRPr lang="en-US" sz="1200"/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182563" y="6492875"/>
            <a:ext cx="18288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r>
              <a:rPr lang="en-US" sz="1200" i="1">
                <a:solidFill>
                  <a:srgbClr val="7F7F7F"/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87" r:id="rId8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0" fontAlgn="base" hangingPunct="0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charset="0"/>
        <a:buChar char="»"/>
        <a:defRPr sz="1300">
          <a:solidFill>
            <a:schemeClr val="tx1"/>
          </a:solidFill>
          <a:latin typeface="+mn-lt"/>
        </a:defRPr>
      </a:lvl3pPr>
      <a:lvl4pPr marL="855663" indent="-17303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0" fontAlgn="base" hangingPunct="0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buChar char="»"/>
        <a:defRPr sz="120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929188" y="1773238"/>
            <a:ext cx="4011612" cy="44370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45720" tIns="91440" rIns="45720"/>
          <a:lstStyle/>
          <a:p>
            <a:pPr marL="234950" indent="-234950" eaLnBrk="0" hangingPunct="0">
              <a:spcBef>
                <a:spcPct val="20000"/>
              </a:spcBef>
              <a:buClr>
                <a:srgbClr val="120989"/>
              </a:buClr>
              <a:buFont typeface="Webdings" pitchFamily="18" charset="2"/>
              <a:buChar char=""/>
              <a:defRPr/>
            </a:pPr>
            <a:r>
              <a:rPr lang="en-US" sz="1200" dirty="0">
                <a:cs typeface="Arial" charset="0"/>
              </a:rPr>
              <a:t>Mu Sigma proposed a full factorial test design to measure the impact of each change</a:t>
            </a:r>
          </a:p>
          <a:p>
            <a:pPr marL="234950" indent="-234950" eaLnBrk="0" hangingPunct="0">
              <a:spcBef>
                <a:spcPct val="20000"/>
              </a:spcBef>
              <a:buClr>
                <a:srgbClr val="120989"/>
              </a:buClr>
              <a:buFont typeface="Webdings" pitchFamily="18" charset="2"/>
              <a:buChar char=""/>
              <a:defRPr/>
            </a:pPr>
            <a:r>
              <a:rPr lang="en-US" sz="1200" dirty="0">
                <a:cs typeface="Arial" charset="0"/>
              </a:rPr>
              <a:t>Segmented approach by – Geography, Top Product Categories, New visitor vs. Repeat visitor</a:t>
            </a:r>
          </a:p>
          <a:p>
            <a:pPr marL="228600" indent="-165100">
              <a:spcBef>
                <a:spcPct val="40000"/>
              </a:spcBef>
              <a:buClr>
                <a:srgbClr val="120989"/>
              </a:buClr>
              <a:buFont typeface="Arial" pitchFamily="34" charset="0"/>
              <a:buChar char="•"/>
              <a:defRPr/>
            </a:pPr>
            <a:endParaRPr lang="en-US" sz="1200" kern="0" dirty="0">
              <a:solidFill>
                <a:srgbClr val="000000"/>
              </a:solidFill>
              <a:latin typeface="Arial" pitchFamily="34" charset="0"/>
            </a:endParaRPr>
          </a:p>
          <a:p>
            <a:pPr marL="228600" indent="-165100">
              <a:spcBef>
                <a:spcPct val="40000"/>
              </a:spcBef>
              <a:buClr>
                <a:srgbClr val="120989"/>
              </a:buClr>
              <a:buFont typeface="Arial" pitchFamily="34" charset="0"/>
              <a:buChar char="•"/>
              <a:defRPr/>
            </a:pPr>
            <a:endParaRPr lang="en-US" sz="1200" kern="0" dirty="0">
              <a:solidFill>
                <a:srgbClr val="000000"/>
              </a:solidFill>
              <a:latin typeface="Arial" pitchFamily="34" charset="0"/>
            </a:endParaRPr>
          </a:p>
          <a:p>
            <a:pPr marL="228600" indent="-165100">
              <a:spcBef>
                <a:spcPct val="40000"/>
              </a:spcBef>
              <a:buClr>
                <a:srgbClr val="120989"/>
              </a:buClr>
              <a:buFont typeface="Arial" pitchFamily="34" charset="0"/>
              <a:buChar char="•"/>
              <a:defRPr/>
            </a:pPr>
            <a:endParaRPr lang="en-US" sz="1200" kern="0" dirty="0">
              <a:solidFill>
                <a:srgbClr val="000000"/>
              </a:solidFill>
              <a:latin typeface="Arial" pitchFamily="34" charset="0"/>
            </a:endParaRPr>
          </a:p>
          <a:p>
            <a:pPr marL="228600" indent="-165100">
              <a:spcBef>
                <a:spcPct val="4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en-US" sz="1200" kern="0" dirty="0">
              <a:solidFill>
                <a:srgbClr val="000000"/>
              </a:solidFill>
              <a:latin typeface="Arial" pitchFamily="34" charset="0"/>
            </a:endParaRPr>
          </a:p>
          <a:p>
            <a:pPr marL="228600" indent="-165100">
              <a:spcBef>
                <a:spcPct val="4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en-US" sz="1200" kern="0" dirty="0">
              <a:solidFill>
                <a:srgbClr val="000000"/>
              </a:solidFill>
              <a:latin typeface="Arial" pitchFamily="34" charset="0"/>
            </a:endParaRPr>
          </a:p>
          <a:p>
            <a:pPr marL="228600" indent="-165100">
              <a:spcBef>
                <a:spcPct val="4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en-US" sz="1200" kern="0" dirty="0">
              <a:solidFill>
                <a:srgbClr val="000000"/>
              </a:solidFill>
              <a:latin typeface="Arial" pitchFamily="34" charset="0"/>
            </a:endParaRPr>
          </a:p>
          <a:p>
            <a:pPr marL="228600" indent="-165100">
              <a:spcBef>
                <a:spcPct val="4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en-US" sz="1200" kern="0" dirty="0">
              <a:solidFill>
                <a:srgbClr val="000000"/>
              </a:solidFill>
              <a:latin typeface="Arial" pitchFamily="34" charset="0"/>
            </a:endParaRPr>
          </a:p>
          <a:p>
            <a:pPr marL="228600" indent="-165100">
              <a:spcBef>
                <a:spcPct val="4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en-US" sz="1200" kern="0" dirty="0">
              <a:solidFill>
                <a:srgbClr val="000000"/>
              </a:solidFill>
              <a:latin typeface="Arial" pitchFamily="34" charset="0"/>
            </a:endParaRPr>
          </a:p>
          <a:p>
            <a:pPr marL="228600" indent="-165100">
              <a:spcBef>
                <a:spcPct val="4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en-US" sz="12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22902" y="2971805"/>
          <a:ext cx="2959099" cy="202191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23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25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 Factor Combinations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Test Factor 1</a:t>
                      </a:r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endParaRPr lang="en-US" sz="600" b="1" i="0" u="none" strike="noStrike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Test Factor 2</a:t>
                      </a:r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endParaRPr lang="en-US" sz="600" b="1" i="0" u="none" strike="noStrike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Test Factor 3</a:t>
                      </a:r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endParaRPr lang="en-US" sz="600" b="1" i="0" u="none" strike="noStrike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Test Factor 4</a:t>
                      </a:r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endParaRPr lang="en-US" sz="600" b="1" i="0" u="none" strike="noStrike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No Ad sense on top for new users</a:t>
                      </a:r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Geo-Neutral home Page</a:t>
                      </a:r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Results from Adjacent Suggestions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New Visual identity</a:t>
                      </a:r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1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2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3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0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4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0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5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0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6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0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7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8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5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9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50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10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50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11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50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12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50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13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50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14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750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15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61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750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Control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825" y="1449388"/>
            <a:ext cx="4033838" cy="301625"/>
          </a:xfrm>
          <a:prstGeom prst="rect">
            <a:avLst/>
          </a:prstGeom>
          <a:solidFill>
            <a:srgbClr val="8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45720" rIns="45720"/>
          <a:lstStyle/>
          <a:p>
            <a:pPr marL="234950" indent="-234950" algn="ctr">
              <a:spcBef>
                <a:spcPct val="40000"/>
              </a:spcBef>
              <a:buClr>
                <a:srgbClr val="FFFFFF"/>
              </a:buClr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 pitchFamily="34" charset="0"/>
              </a:rPr>
              <a:t>Business Case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36588" y="1760538"/>
            <a:ext cx="4011612" cy="31162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45720" tIns="91440" rIns="45720" anchor="ctr"/>
          <a:lstStyle/>
          <a:p>
            <a:pPr marL="234950" indent="-234950" eaLnBrk="0" hangingPunct="0">
              <a:spcBef>
                <a:spcPct val="20000"/>
              </a:spcBef>
              <a:buClr>
                <a:srgbClr val="120989"/>
              </a:buClr>
              <a:buFont typeface="Webdings" pitchFamily="18" charset="2"/>
              <a:buChar char=""/>
              <a:defRPr/>
            </a:pPr>
            <a:r>
              <a:rPr lang="en-US" sz="1200" dirty="0">
                <a:cs typeface="Arial" charset="0"/>
              </a:rPr>
              <a:t>Client has an extensive network of online classifieds and community websites</a:t>
            </a:r>
          </a:p>
          <a:p>
            <a:pPr marL="234950" indent="-234950" eaLnBrk="0" hangingPunct="0">
              <a:spcBef>
                <a:spcPct val="20000"/>
              </a:spcBef>
              <a:buClr>
                <a:srgbClr val="120989"/>
              </a:buClr>
              <a:buFont typeface="Webdings" pitchFamily="18" charset="2"/>
              <a:buChar char=""/>
              <a:defRPr/>
            </a:pPr>
            <a:r>
              <a:rPr lang="en-US" sz="1200" dirty="0">
                <a:cs typeface="Arial" charset="0"/>
              </a:rPr>
              <a:t>It is one of UK's biggest websites for local community classifieds</a:t>
            </a:r>
          </a:p>
          <a:p>
            <a:pPr marL="234950" indent="-234950" eaLnBrk="0" hangingPunct="0">
              <a:spcBef>
                <a:spcPct val="20000"/>
              </a:spcBef>
              <a:buClr>
                <a:srgbClr val="120989"/>
              </a:buClr>
              <a:buFont typeface="Webdings" pitchFamily="18" charset="2"/>
              <a:buChar char=""/>
              <a:defRPr/>
            </a:pPr>
            <a:r>
              <a:rPr lang="en-US" sz="1200" dirty="0">
                <a:cs typeface="Arial" charset="0"/>
              </a:rPr>
              <a:t>Client is planning to completely revamp their website</a:t>
            </a:r>
          </a:p>
          <a:p>
            <a:pPr marL="234950" indent="-234950" eaLnBrk="0" hangingPunct="0">
              <a:spcBef>
                <a:spcPct val="20000"/>
              </a:spcBef>
              <a:buClr>
                <a:srgbClr val="120989"/>
              </a:buClr>
              <a:buFont typeface="Webdings" pitchFamily="18" charset="2"/>
              <a:buChar char=""/>
              <a:defRPr/>
            </a:pPr>
            <a:r>
              <a:rPr lang="en-US" sz="1200" dirty="0">
                <a:cs typeface="Arial" charset="0"/>
              </a:rPr>
              <a:t>The rollout of the new website is to happen in four stages viz.</a:t>
            </a:r>
          </a:p>
          <a:p>
            <a:pPr marL="685800" lvl="1" indent="-165100">
              <a:spcBef>
                <a:spcPct val="40000"/>
              </a:spcBef>
              <a:buClr>
                <a:srgbClr val="120989"/>
              </a:buClr>
              <a:buFont typeface="Arial" pitchFamily="34" charset="0"/>
              <a:buChar char="–"/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Arial" pitchFamily="34" charset="0"/>
              </a:rPr>
              <a:t>No </a:t>
            </a:r>
            <a:r>
              <a:rPr lang="en-US" sz="1200" kern="0" dirty="0" err="1">
                <a:solidFill>
                  <a:sysClr val="windowText" lastClr="000000"/>
                </a:solidFill>
                <a:latin typeface="Arial" pitchFamily="34" charset="0"/>
              </a:rPr>
              <a:t>AdSense</a:t>
            </a:r>
            <a:r>
              <a:rPr lang="en-US" sz="1200" kern="0" dirty="0">
                <a:solidFill>
                  <a:sysClr val="windowText" lastClr="000000"/>
                </a:solidFill>
                <a:latin typeface="Arial" pitchFamily="34" charset="0"/>
              </a:rPr>
              <a:t> on Top for new users</a:t>
            </a:r>
          </a:p>
          <a:p>
            <a:pPr marL="685800" lvl="1" indent="-165100">
              <a:spcBef>
                <a:spcPct val="40000"/>
              </a:spcBef>
              <a:buClr>
                <a:srgbClr val="120989"/>
              </a:buClr>
              <a:buFont typeface="Arial" pitchFamily="34" charset="0"/>
              <a:buChar char="–"/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Arial" pitchFamily="34" charset="0"/>
              </a:rPr>
              <a:t>Geo-Neutral Home Page</a:t>
            </a:r>
          </a:p>
          <a:p>
            <a:pPr marL="685800" lvl="1" indent="-165100">
              <a:spcBef>
                <a:spcPct val="40000"/>
              </a:spcBef>
              <a:buClr>
                <a:srgbClr val="120989"/>
              </a:buClr>
              <a:buFont typeface="Arial" pitchFamily="34" charset="0"/>
              <a:buChar char="–"/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Arial" pitchFamily="34" charset="0"/>
              </a:rPr>
              <a:t>Results from alternative suggested searches</a:t>
            </a:r>
          </a:p>
          <a:p>
            <a:pPr marL="685800" lvl="1" indent="-165100">
              <a:spcBef>
                <a:spcPct val="40000"/>
              </a:spcBef>
              <a:buClr>
                <a:srgbClr val="120989"/>
              </a:buClr>
              <a:buFont typeface="Arial" pitchFamily="34" charset="0"/>
              <a:buChar char="–"/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Arial" pitchFamily="34" charset="0"/>
              </a:rPr>
              <a:t>New Visual Identity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825" y="5072063"/>
            <a:ext cx="4013200" cy="301625"/>
          </a:xfrm>
          <a:prstGeom prst="rect">
            <a:avLst/>
          </a:prstGeom>
          <a:solidFill>
            <a:srgbClr val="8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45720" rIns="45720"/>
          <a:lstStyle/>
          <a:p>
            <a:pPr marL="234950" indent="-234950" algn="ctr">
              <a:spcBef>
                <a:spcPct val="40000"/>
              </a:spcBef>
              <a:buClr>
                <a:srgbClr val="FFFFFF"/>
              </a:buClr>
              <a:buFont typeface="Webdings" pitchFamily="18" charset="2"/>
              <a:buNone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 pitchFamily="34" charset="0"/>
              </a:rPr>
              <a:t>Key Objective</a:t>
            </a:r>
          </a:p>
        </p:txBody>
      </p:sp>
      <p:sp>
        <p:nvSpPr>
          <p:cNvPr id="23559" name="Rectangle 10"/>
          <p:cNvSpPr>
            <a:spLocks noChangeArrowheads="1"/>
          </p:cNvSpPr>
          <p:nvPr/>
        </p:nvSpPr>
        <p:spPr bwMode="auto">
          <a:xfrm>
            <a:off x="622300" y="5386388"/>
            <a:ext cx="4011613" cy="82391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45720" tIns="91440" rIns="45720" anchor="ctr"/>
          <a:lstStyle/>
          <a:p>
            <a:pPr marL="234950" indent="-234950" eaLnBrk="0" hangingPunct="0">
              <a:spcBef>
                <a:spcPct val="20000"/>
              </a:spcBef>
              <a:buClr>
                <a:srgbClr val="120989"/>
              </a:buClr>
              <a:buFont typeface="Webdings" pitchFamily="18" charset="2"/>
              <a:buChar char=""/>
              <a:defRPr/>
            </a:pPr>
            <a:r>
              <a:rPr lang="en-US" sz="1200" dirty="0">
                <a:cs typeface="Arial" charset="0"/>
              </a:rPr>
              <a:t>The objective is to design an experiment to measure the impact of changes made to the Client website on customers; both new and existing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924425" y="1462088"/>
            <a:ext cx="4033838" cy="301625"/>
          </a:xfrm>
          <a:prstGeom prst="rect">
            <a:avLst/>
          </a:prstGeom>
          <a:solidFill>
            <a:srgbClr val="8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45720" rIns="45720"/>
          <a:lstStyle/>
          <a:p>
            <a:pPr marL="234950" indent="-234950" algn="ctr">
              <a:spcBef>
                <a:spcPct val="40000"/>
              </a:spcBef>
              <a:buClr>
                <a:srgbClr val="FFFFFF"/>
              </a:buClr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 pitchFamily="34" charset="0"/>
              </a:rPr>
              <a:t>Approach and Impact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9200" y="5072063"/>
            <a:ext cx="3835400" cy="867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  <a:prstDash val="dash"/>
          </a:ln>
        </p:spPr>
        <p:txBody>
          <a:bodyPr>
            <a:spAutoFit/>
          </a:bodyPr>
          <a:lstStyle/>
          <a:p>
            <a:pPr marL="234950" indent="-234950" eaLnBrk="0" hangingPunct="0">
              <a:spcBef>
                <a:spcPct val="20000"/>
              </a:spcBef>
              <a:buClr>
                <a:srgbClr val="120989"/>
              </a:buClr>
              <a:buFont typeface="Webdings" pitchFamily="18" charset="2"/>
              <a:buChar char=""/>
              <a:defRPr/>
            </a:pPr>
            <a:r>
              <a:rPr lang="en-US" sz="1200" dirty="0">
                <a:cs typeface="Arial" charset="0"/>
              </a:rPr>
              <a:t>Geo-neutral homepage proved to be the most effective change in the short-term; improved performance from Non-London users</a:t>
            </a:r>
          </a:p>
          <a:p>
            <a:pPr marL="234950" indent="-234950" eaLnBrk="0" hangingPunct="0">
              <a:spcBef>
                <a:spcPct val="20000"/>
              </a:spcBef>
              <a:buClr>
                <a:srgbClr val="120989"/>
              </a:buClr>
              <a:buFont typeface="Webdings" pitchFamily="18" charset="2"/>
              <a:buChar char=""/>
              <a:defRPr/>
            </a:pPr>
            <a:r>
              <a:rPr lang="en-US" sz="1200" dirty="0">
                <a:cs typeface="Arial" charset="0"/>
              </a:rPr>
              <a:t>The impact of changes on repeat visitors was low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891588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Mu Sigma designed a study to measure the impact of changes on a classifieds listing page in terms of customer reaction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5964238" cy="307975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Impact Measurement– Test/Control</a:t>
            </a:r>
          </a:p>
        </p:txBody>
      </p:sp>
      <p:sp>
        <p:nvSpPr>
          <p:cNvPr id="17" name="Left Arrow 16">
            <a:hlinkClick r:id="" action="ppaction://noaction"/>
          </p:cNvPr>
          <p:cNvSpPr/>
          <p:nvPr/>
        </p:nvSpPr>
        <p:spPr bwMode="auto">
          <a:xfrm>
            <a:off x="8736038" y="6441141"/>
            <a:ext cx="618978" cy="416859"/>
          </a:xfrm>
          <a:prstGeom prst="leftArrow">
            <a:avLst/>
          </a:prstGeom>
          <a:solidFill>
            <a:srgbClr val="80000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BACK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38261E73C88439BB98AF91E7C8BB9" ma:contentTypeVersion="12" ma:contentTypeDescription="Create a new document." ma:contentTypeScope="" ma:versionID="ce24275585ad6faa1994631f599f0ad0">
  <xsd:schema xmlns:xsd="http://www.w3.org/2001/XMLSchema" xmlns:xs="http://www.w3.org/2001/XMLSchema" xmlns:p="http://schemas.microsoft.com/office/2006/metadata/properties" xmlns:ns2="df96cac6-5edc-4d96-a14f-21dec8cebb64" xmlns:ns3="e6f9aa0a-a4db-4c69-b1fa-f7c559ce6762" targetNamespace="http://schemas.microsoft.com/office/2006/metadata/properties" ma:root="true" ma:fieldsID="e48c4e51891a7ad7a9848e84a11e2199" ns2:_="" ns3:_="">
    <xsd:import namespace="df96cac6-5edc-4d96-a14f-21dec8cebb64"/>
    <xsd:import namespace="e6f9aa0a-a4db-4c69-b1fa-f7c559ce67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6cac6-5edc-4d96-a14f-21dec8ceb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9aa0a-a4db-4c69-b1fa-f7c559ce6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1BB305-57DF-431F-85F3-2DD10D137955}"/>
</file>

<file path=customXml/itemProps2.xml><?xml version="1.0" encoding="utf-8"?>
<ds:datastoreItem xmlns:ds="http://schemas.openxmlformats.org/officeDocument/2006/customXml" ds:itemID="{DE63D136-8511-4426-87C9-37F6CE76954E}"/>
</file>

<file path=customXml/itemProps3.xml><?xml version="1.0" encoding="utf-8"?>
<ds:datastoreItem xmlns:ds="http://schemas.openxmlformats.org/officeDocument/2006/customXml" ds:itemID="{A0BC6914-2659-4A8B-9C46-A84D78F14524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5855</TotalTime>
  <Pages>8</Pages>
  <Words>274</Words>
  <Application>Microsoft Office PowerPoint</Application>
  <PresentationFormat>Custom</PresentationFormat>
  <Paragraphs>116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Unicode MS</vt:lpstr>
      <vt:lpstr>Calibri</vt:lpstr>
      <vt:lpstr>Times New Roman</vt:lpstr>
      <vt:lpstr>Webdings</vt:lpstr>
      <vt:lpstr>blank</vt:lpstr>
      <vt:lpstr>Mu Sigma designed a study to measure the impact of changes on a classifieds listing page in terms of customer reaction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Mix Optimization</dc:title>
  <dc:creator>Sriram Thiagarajan</dc:creator>
  <cp:lastModifiedBy>Partha Pratim Dutta</cp:lastModifiedBy>
  <cp:revision>313</cp:revision>
  <cp:lastPrinted>2001-09-28T15:01:44Z</cp:lastPrinted>
  <dcterms:created xsi:type="dcterms:W3CDTF">2010-03-21T04:46:55Z</dcterms:created>
  <dcterms:modified xsi:type="dcterms:W3CDTF">2018-02-10T11:09:38Z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0x01010080238261E73C88439BB98AF91E7C8BB9</vt:lpwstr>
  </property>
</Properties>
</file>